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8"/>
  </p:notesMasterIdLst>
  <p:handoutMasterIdLst>
    <p:handoutMasterId r:id="rId39"/>
  </p:handoutMasterIdLst>
  <p:sldIdLst>
    <p:sldId id="256" r:id="rId3"/>
    <p:sldId id="303" r:id="rId4"/>
    <p:sldId id="274" r:id="rId5"/>
    <p:sldId id="275" r:id="rId6"/>
    <p:sldId id="276" r:id="rId7"/>
    <p:sldId id="278" r:id="rId8"/>
    <p:sldId id="277" r:id="rId9"/>
    <p:sldId id="280" r:id="rId10"/>
    <p:sldId id="285" r:id="rId11"/>
    <p:sldId id="286" r:id="rId12"/>
    <p:sldId id="305" r:id="rId13"/>
    <p:sldId id="289" r:id="rId14"/>
    <p:sldId id="312" r:id="rId15"/>
    <p:sldId id="308" r:id="rId16"/>
    <p:sldId id="309" r:id="rId17"/>
    <p:sldId id="310" r:id="rId18"/>
    <p:sldId id="311" r:id="rId19"/>
    <p:sldId id="301" r:id="rId20"/>
    <p:sldId id="302" r:id="rId21"/>
    <p:sldId id="290" r:id="rId22"/>
    <p:sldId id="283" r:id="rId23"/>
    <p:sldId id="314" r:id="rId24"/>
    <p:sldId id="313" r:id="rId25"/>
    <p:sldId id="288" r:id="rId26"/>
    <p:sldId id="300" r:id="rId27"/>
    <p:sldId id="272" r:id="rId28"/>
    <p:sldId id="296" r:id="rId29"/>
    <p:sldId id="287" r:id="rId30"/>
    <p:sldId id="284" r:id="rId31"/>
    <p:sldId id="281" r:id="rId32"/>
    <p:sldId id="282" r:id="rId33"/>
    <p:sldId id="273" r:id="rId34"/>
    <p:sldId id="294" r:id="rId35"/>
    <p:sldId id="295" r:id="rId36"/>
    <p:sldId id="293" r:id="rId37"/>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FFCE33"/>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4"/>
    <p:restoredTop sz="93579" autoAdjust="0"/>
  </p:normalViewPr>
  <p:slideViewPr>
    <p:cSldViewPr>
      <p:cViewPr>
        <p:scale>
          <a:sx n="122" d="100"/>
          <a:sy n="122" d="100"/>
        </p:scale>
        <p:origin x="1832" y="54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25</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26</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27</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r>
              <a:rPr lang="ja-JP" altLang="en-US" sz="2800"/>
              <a:t>アンサンブル識別器を構成することによる汎化性能への影響を調べるため，評価用データに対する誤識別率を単一の識別器の結果と比較する</a:t>
            </a:r>
            <a:r>
              <a:rPr lang="en-US" altLang="ja-JP" sz="2800"/>
              <a:t>.</a:t>
            </a:r>
          </a:p>
          <a:p>
            <a:r>
              <a:rPr kumimoji="1" lang="ja-JP" altLang="en-US" sz="2800"/>
              <a:t>移住操作を行わないことによるアンサンブル識別器への影響を調べるため，移住操作を行う並列分散型</a:t>
            </a:r>
            <a:r>
              <a:rPr kumimoji="1" lang="en-US" altLang="ja-JP" sz="2800"/>
              <a:t>MoFGBML</a:t>
            </a:r>
            <a:r>
              <a:rPr kumimoji="1" lang="ja-JP" altLang="en-US" sz="2800"/>
              <a:t>で得られるアンサンブル識別器の結果と比較する</a:t>
            </a:r>
            <a:r>
              <a:rPr kumimoji="1" lang="en-US" altLang="ja-JP" sz="2800"/>
              <a:t>.</a:t>
            </a:r>
          </a:p>
          <a:p>
            <a:r>
              <a:rPr kumimoji="1" lang="ja-JP" altLang="en-US" sz="2800"/>
              <a:t>島数の違いによるアンサンブル識別器への影響を調べるため，</a:t>
            </a:r>
            <a:r>
              <a:rPr lang="ja-JP" altLang="en-US" sz="2800"/>
              <a:t>島数を変更して実験を行う．</a:t>
            </a:r>
            <a:endParaRPr kumimoji="1" lang="ja-JP" altLang="en-US" sz="2800"/>
          </a:p>
        </p:txBody>
      </p:sp>
    </p:spTree>
    <p:extLst>
      <p:ext uri="{BB962C8B-B14F-4D97-AF65-F5344CB8AC3E}">
        <p14:creationId xmlns:p14="http://schemas.microsoft.com/office/powerpoint/2010/main" val="12979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14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単一識別器との比較結果</a:t>
            </a:r>
            <a:endParaRPr kumimoji="1" lang="ja-JP" altLang="en-US" dirty="0"/>
          </a:p>
        </p:txBody>
      </p:sp>
      <p:pic>
        <p:nvPicPr>
          <p:cNvPr id="3" name="図 2"/>
          <p:cNvPicPr>
            <a:picLocks noChangeAspect="1"/>
          </p:cNvPicPr>
          <p:nvPr/>
        </p:nvPicPr>
        <p:blipFill rotWithShape="1">
          <a:blip r:embed="rId2"/>
          <a:srcRect b="9109"/>
          <a:stretch/>
        </p:blipFill>
        <p:spPr>
          <a:xfrm>
            <a:off x="688615" y="1263615"/>
            <a:ext cx="3412836" cy="2304000"/>
          </a:xfrm>
          <a:prstGeom prst="rect">
            <a:avLst/>
          </a:prstGeom>
          <a:ln>
            <a:solidFill>
              <a:schemeClr val="tx1"/>
            </a:solidFill>
          </a:ln>
        </p:spPr>
      </p:pic>
      <p:pic>
        <p:nvPicPr>
          <p:cNvPr id="5" name="図 4"/>
          <p:cNvPicPr>
            <a:picLocks noChangeAspect="1"/>
          </p:cNvPicPr>
          <p:nvPr/>
        </p:nvPicPr>
        <p:blipFill rotWithShape="1">
          <a:blip r:embed="rId3"/>
          <a:srcRect b="9596"/>
          <a:stretch/>
        </p:blipFill>
        <p:spPr>
          <a:xfrm>
            <a:off x="688615" y="3657600"/>
            <a:ext cx="3431179" cy="2304000"/>
          </a:xfrm>
          <a:prstGeom prst="rect">
            <a:avLst/>
          </a:prstGeom>
          <a:ln>
            <a:solidFill>
              <a:schemeClr val="tx1"/>
            </a:solidFill>
          </a:ln>
        </p:spPr>
      </p:pic>
      <p:sp>
        <p:nvSpPr>
          <p:cNvPr id="6" name="テキスト ボックス 5"/>
          <p:cNvSpPr txBox="1"/>
          <p:nvPr/>
        </p:nvSpPr>
        <p:spPr>
          <a:xfrm>
            <a:off x="2034942" y="5987876"/>
            <a:ext cx="1492716" cy="369332"/>
          </a:xfrm>
          <a:prstGeom prst="rect">
            <a:avLst/>
          </a:prstGeom>
          <a:noFill/>
        </p:spPr>
        <p:txBody>
          <a:bodyPr wrap="none" rtlCol="0">
            <a:spAutoFit/>
          </a:bodyPr>
          <a:lstStyle/>
          <a:p>
            <a:r>
              <a:rPr kumimoji="1" lang="ja-JP" altLang="en-US" dirty="0"/>
              <a:t>移住操作なし</a:t>
            </a:r>
          </a:p>
        </p:txBody>
      </p:sp>
      <p:sp>
        <p:nvSpPr>
          <p:cNvPr id="7" name="テキスト ボックス 6"/>
          <p:cNvSpPr txBox="1"/>
          <p:nvPr/>
        </p:nvSpPr>
        <p:spPr>
          <a:xfrm>
            <a:off x="6172200" y="5987876"/>
            <a:ext cx="1497526" cy="369332"/>
          </a:xfrm>
          <a:prstGeom prst="rect">
            <a:avLst/>
          </a:prstGeom>
          <a:noFill/>
        </p:spPr>
        <p:txBody>
          <a:bodyPr wrap="none" rtlCol="0">
            <a:spAutoFit/>
          </a:bodyPr>
          <a:lstStyle/>
          <a:p>
            <a:r>
              <a:rPr kumimoji="1" lang="ja-JP" altLang="en-US" dirty="0"/>
              <a:t>移住操作あり</a:t>
            </a:r>
          </a:p>
        </p:txBody>
      </p:sp>
      <p:pic>
        <p:nvPicPr>
          <p:cNvPr id="8" name="図 7"/>
          <p:cNvPicPr>
            <a:picLocks noChangeAspect="1"/>
          </p:cNvPicPr>
          <p:nvPr/>
        </p:nvPicPr>
        <p:blipFill rotWithShape="1">
          <a:blip r:embed="rId4"/>
          <a:srcRect b="10020"/>
          <a:stretch/>
        </p:blipFill>
        <p:spPr>
          <a:xfrm>
            <a:off x="4876800" y="1263615"/>
            <a:ext cx="3447356" cy="2304000"/>
          </a:xfrm>
          <a:prstGeom prst="rect">
            <a:avLst/>
          </a:prstGeom>
          <a:ln>
            <a:solidFill>
              <a:schemeClr val="tx1"/>
            </a:solidFill>
          </a:ln>
        </p:spPr>
      </p:pic>
      <p:pic>
        <p:nvPicPr>
          <p:cNvPr id="9" name="図 8"/>
          <p:cNvPicPr>
            <a:picLocks noChangeAspect="1"/>
          </p:cNvPicPr>
          <p:nvPr/>
        </p:nvPicPr>
        <p:blipFill rotWithShape="1">
          <a:blip r:embed="rId5"/>
          <a:srcRect b="9596"/>
          <a:stretch/>
        </p:blipFill>
        <p:spPr>
          <a:xfrm>
            <a:off x="4876800" y="3657600"/>
            <a:ext cx="3431179" cy="2304000"/>
          </a:xfrm>
          <a:prstGeom prst="rect">
            <a:avLst/>
          </a:prstGeom>
          <a:ln>
            <a:solidFill>
              <a:schemeClr val="tx1"/>
            </a:solidFill>
          </a:ln>
        </p:spPr>
      </p:pic>
      <p:pic>
        <p:nvPicPr>
          <p:cNvPr id="10" name="図 9">
            <a:extLst>
              <a:ext uri="{FF2B5EF4-FFF2-40B4-BE49-F238E27FC236}">
                <a16:creationId xmlns:a16="http://schemas.microsoft.com/office/drawing/2014/main" id="{B5D7FB16-11CF-EE4C-9035-628E35160A86}"/>
              </a:ext>
            </a:extLst>
          </p:cNvPr>
          <p:cNvPicPr>
            <a:picLocks noChangeAspect="1"/>
          </p:cNvPicPr>
          <p:nvPr/>
        </p:nvPicPr>
        <p:blipFill rotWithShape="1">
          <a:blip r:embed="rId2"/>
          <a:srcRect l="3922" t="90192" r="3922" b="2327"/>
          <a:stretch/>
        </p:blipFill>
        <p:spPr>
          <a:xfrm>
            <a:off x="2781300" y="6509085"/>
            <a:ext cx="3581400" cy="215957"/>
          </a:xfrm>
          <a:prstGeom prst="rect">
            <a:avLst/>
          </a:prstGeom>
          <a:ln>
            <a:solidFill>
              <a:schemeClr val="tx1"/>
            </a:solidFill>
          </a:ln>
        </p:spPr>
      </p:pic>
    </p:spTree>
    <p:extLst>
      <p:ext uri="{BB962C8B-B14F-4D97-AF65-F5344CB8AC3E}">
        <p14:creationId xmlns:p14="http://schemas.microsoft.com/office/powerpoint/2010/main" val="247265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移住操作の有無における比較</a:t>
            </a:r>
            <a:endParaRPr kumimoji="1" lang="ja-JP" altLang="en-US" dirty="0"/>
          </a:p>
        </p:txBody>
      </p:sp>
      <p:pic>
        <p:nvPicPr>
          <p:cNvPr id="4" name="図 3"/>
          <p:cNvPicPr>
            <a:picLocks noChangeAspect="1"/>
          </p:cNvPicPr>
          <p:nvPr/>
        </p:nvPicPr>
        <p:blipFill rotWithShape="1">
          <a:blip r:embed="rId2"/>
          <a:srcRect b="9756"/>
          <a:stretch/>
        </p:blipFill>
        <p:spPr>
          <a:xfrm>
            <a:off x="309322" y="2895600"/>
            <a:ext cx="4189178" cy="2808000"/>
          </a:xfrm>
          <a:prstGeom prst="rect">
            <a:avLst/>
          </a:prstGeom>
          <a:ln>
            <a:solidFill>
              <a:schemeClr val="tx1"/>
            </a:solidFill>
          </a:ln>
        </p:spPr>
      </p:pic>
      <p:pic>
        <p:nvPicPr>
          <p:cNvPr id="5" name="図 4"/>
          <p:cNvPicPr>
            <a:picLocks noChangeAspect="1"/>
          </p:cNvPicPr>
          <p:nvPr/>
        </p:nvPicPr>
        <p:blipFill rotWithShape="1">
          <a:blip r:embed="rId3"/>
          <a:srcRect b="9091"/>
          <a:stretch/>
        </p:blipFill>
        <p:spPr>
          <a:xfrm>
            <a:off x="4657760" y="2898228"/>
            <a:ext cx="4158525" cy="2808000"/>
          </a:xfrm>
          <a:prstGeom prst="rect">
            <a:avLst/>
          </a:prstGeom>
          <a:ln>
            <a:solidFill>
              <a:schemeClr val="tx1"/>
            </a:solidFill>
          </a:ln>
        </p:spPr>
      </p:pic>
      <p:pic>
        <p:nvPicPr>
          <p:cNvPr id="7" name="図 6">
            <a:extLst>
              <a:ext uri="{FF2B5EF4-FFF2-40B4-BE49-F238E27FC236}">
                <a16:creationId xmlns:a16="http://schemas.microsoft.com/office/drawing/2014/main" id="{E2474EEF-1AFA-6F48-8CA8-58A62FCF0666}"/>
              </a:ext>
            </a:extLst>
          </p:cNvPr>
          <p:cNvPicPr>
            <a:picLocks noChangeAspect="1"/>
          </p:cNvPicPr>
          <p:nvPr/>
        </p:nvPicPr>
        <p:blipFill rotWithShape="1">
          <a:blip r:embed="rId4"/>
          <a:srcRect l="3922" t="90192" r="3922" b="2327"/>
          <a:stretch/>
        </p:blipFill>
        <p:spPr>
          <a:xfrm>
            <a:off x="2781300" y="5930570"/>
            <a:ext cx="3581400" cy="215957"/>
          </a:xfrm>
          <a:prstGeom prst="rect">
            <a:avLst/>
          </a:prstGeom>
          <a:ln>
            <a:solidFill>
              <a:schemeClr val="tx1"/>
            </a:solidFill>
          </a:ln>
        </p:spPr>
      </p:pic>
      <p:sp>
        <p:nvSpPr>
          <p:cNvPr id="8"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移住操作を行わない</a:t>
            </a:r>
            <a:r>
              <a:rPr lang="en-US" altLang="ja-JP" sz="2800" kern="0" dirty="0"/>
              <a:t>MoFGBML</a:t>
            </a:r>
            <a:r>
              <a:rPr lang="ja-JP" altLang="en-US" sz="2800" kern="0" dirty="0"/>
              <a:t>で得られた単一識別器と，提案手法の比較</a:t>
            </a:r>
            <a:endParaRPr lang="en-US" altLang="ja-JP" sz="2800" kern="0" dirty="0"/>
          </a:p>
        </p:txBody>
      </p:sp>
    </p:spTree>
    <p:extLst>
      <p:ext uri="{BB962C8B-B14F-4D97-AF65-F5344CB8AC3E}">
        <p14:creationId xmlns:p14="http://schemas.microsoft.com/office/powerpoint/2010/main" val="290510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非劣な弱識別器集合</a:t>
            </a:r>
          </a:p>
        </p:txBody>
      </p:sp>
      <p:pic>
        <p:nvPicPr>
          <p:cNvPr id="3" name="図 2"/>
          <p:cNvPicPr>
            <a:picLocks noChangeAspect="1"/>
          </p:cNvPicPr>
          <p:nvPr/>
        </p:nvPicPr>
        <p:blipFill>
          <a:blip r:embed="rId2"/>
          <a:stretch>
            <a:fillRect/>
          </a:stretch>
        </p:blipFill>
        <p:spPr>
          <a:xfrm>
            <a:off x="-685800" y="1473758"/>
            <a:ext cx="4689898" cy="3483484"/>
          </a:xfrm>
          <a:prstGeom prst="rect">
            <a:avLst/>
          </a:prstGeom>
        </p:spPr>
      </p:pic>
      <p:pic>
        <p:nvPicPr>
          <p:cNvPr id="4" name="図 3"/>
          <p:cNvPicPr>
            <a:picLocks noChangeAspect="1"/>
          </p:cNvPicPr>
          <p:nvPr/>
        </p:nvPicPr>
        <p:blipFill>
          <a:blip r:embed="rId3"/>
          <a:stretch>
            <a:fillRect/>
          </a:stretch>
        </p:blipFill>
        <p:spPr>
          <a:xfrm>
            <a:off x="4610100" y="1828800"/>
            <a:ext cx="3869179" cy="2873884"/>
          </a:xfrm>
          <a:prstGeom prst="rect">
            <a:avLst/>
          </a:prstGeom>
        </p:spPr>
      </p:pic>
    </p:spTree>
    <p:extLst>
      <p:ext uri="{BB962C8B-B14F-4D97-AF65-F5344CB8AC3E}">
        <p14:creationId xmlns:p14="http://schemas.microsoft.com/office/powerpoint/2010/main" val="261482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ルール数最小化への偏り</a:t>
            </a:r>
          </a:p>
        </p:txBody>
      </p:sp>
      <p:pic>
        <p:nvPicPr>
          <p:cNvPr id="3" name="図 2" descr="テキスト, 地図 が含まれている画像&#10;&#10;&#10;&#10;自動的に生成された説明">
            <a:extLst>
              <a:ext uri="{FF2B5EF4-FFF2-40B4-BE49-F238E27FC236}">
                <a16:creationId xmlns:a16="http://schemas.microsoft.com/office/drawing/2014/main" id="{4D43D17B-2EA0-ED41-BF3E-C041F28B762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533400" y="1148938"/>
            <a:ext cx="4038600" cy="3886200"/>
          </a:xfrm>
          <a:prstGeom prst="rect">
            <a:avLst/>
          </a:prstGeom>
        </p:spPr>
      </p:pic>
      <p:sp>
        <p:nvSpPr>
          <p:cNvPr id="4" name="テキスト ボックス 3">
            <a:extLst>
              <a:ext uri="{FF2B5EF4-FFF2-40B4-BE49-F238E27FC236}">
                <a16:creationId xmlns:a16="http://schemas.microsoft.com/office/drawing/2014/main" id="{9100E12C-9C77-894C-8EA5-97DF5EA9D892}"/>
              </a:ext>
            </a:extLst>
          </p:cNvPr>
          <p:cNvSpPr txBox="1"/>
          <p:nvPr/>
        </p:nvSpPr>
        <p:spPr>
          <a:xfrm>
            <a:off x="3079329" y="1380818"/>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37E9CA-6482-DE48-A0C8-3ECB1F415B0E}"/>
                  </a:ext>
                </a:extLst>
              </p:cNvPr>
              <p:cNvSpPr txBox="1"/>
              <p:nvPr/>
            </p:nvSpPr>
            <p:spPr>
              <a:xfrm rot="16200000">
                <a:off x="-648810" y="2568132"/>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5" name="テキスト ボックス 4">
                <a:extLst>
                  <a:ext uri="{FF2B5EF4-FFF2-40B4-BE49-F238E27FC236}">
                    <a16:creationId xmlns:a16="http://schemas.microsoft.com/office/drawing/2014/main" id="{4A37E9CA-6482-DE48-A0C8-3ECB1F415B0E}"/>
                  </a:ext>
                </a:extLst>
              </p:cNvPr>
              <p:cNvSpPr txBox="1">
                <a:spLocks noRot="1" noChangeAspect="1" noMove="1" noResize="1" noEditPoints="1" noAdjustHandles="1" noChangeArrowheads="1" noChangeShapeType="1" noTextEdit="1"/>
              </p:cNvSpPr>
              <p:nvPr/>
            </p:nvSpPr>
            <p:spPr>
              <a:xfrm rot="16200000">
                <a:off x="-648810" y="2568132"/>
                <a:ext cx="2019299" cy="400110"/>
              </a:xfrm>
              <a:prstGeom prst="rect">
                <a:avLst/>
              </a:prstGeom>
              <a:blipFill>
                <a:blip r:embed="rId3"/>
                <a:stretch>
                  <a:fillRect l="-9375" r="-28125" b="-312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F578081-26E6-8A4C-A91C-517DB973CF1C}"/>
              </a:ext>
            </a:extLst>
          </p:cNvPr>
          <p:cNvSpPr txBox="1"/>
          <p:nvPr/>
        </p:nvSpPr>
        <p:spPr>
          <a:xfrm>
            <a:off x="1665299" y="4928754"/>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7" name="図 6" descr="地図, テキスト が含まれている画像&#10;&#10;&#10;&#10;自動的に生成された説明">
            <a:extLst>
              <a:ext uri="{FF2B5EF4-FFF2-40B4-BE49-F238E27FC236}">
                <a16:creationId xmlns:a16="http://schemas.microsoft.com/office/drawing/2014/main" id="{C07D9CD7-BE34-CA41-A43A-410A4C454767}"/>
              </a:ext>
            </a:extLst>
          </p:cNvPr>
          <p:cNvPicPr>
            <a:picLocks noChangeAspect="1"/>
          </p:cNvPicPr>
          <p:nvPr/>
        </p:nvPicPr>
        <p:blipFill rotWithShape="1">
          <a:blip r:embed="rId4">
            <a:extLst>
              <a:ext uri="{28A0092B-C50C-407E-A947-70E740481C1C}">
                <a14:useLocalDpi xmlns:a14="http://schemas.microsoft.com/office/drawing/2010/main" val="0"/>
              </a:ext>
            </a:extLst>
          </a:blip>
          <a:srcRect l="68889" t="15354" r="11111" b="55556"/>
          <a:stretch/>
        </p:blipFill>
        <p:spPr>
          <a:xfrm>
            <a:off x="2732099" y="1724170"/>
            <a:ext cx="1571624" cy="2286000"/>
          </a:xfrm>
          <a:prstGeom prst="rect">
            <a:avLst/>
          </a:prstGeom>
          <a:ln>
            <a:solidFill>
              <a:schemeClr val="tx1"/>
            </a:solidFill>
          </a:ln>
        </p:spPr>
      </p:pic>
      <p:sp>
        <p:nvSpPr>
          <p:cNvPr id="8" name="テキスト ボックス 7">
            <a:extLst>
              <a:ext uri="{FF2B5EF4-FFF2-40B4-BE49-F238E27FC236}">
                <a16:creationId xmlns:a16="http://schemas.microsoft.com/office/drawing/2014/main" id="{0F56A73E-FADA-0749-BB6B-E78E642A2378}"/>
              </a:ext>
            </a:extLst>
          </p:cNvPr>
          <p:cNvSpPr txBox="1"/>
          <p:nvPr/>
        </p:nvSpPr>
        <p:spPr>
          <a:xfrm>
            <a:off x="1884324" y="5639812"/>
            <a:ext cx="1146468" cy="369332"/>
          </a:xfrm>
          <a:prstGeom prst="rect">
            <a:avLst/>
          </a:prstGeom>
          <a:noFill/>
        </p:spPr>
        <p:txBody>
          <a:bodyPr wrap="none" rtlCol="0">
            <a:spAutoFit/>
          </a:bodyPr>
          <a:lstStyle/>
          <a:p>
            <a:r>
              <a:rPr kumimoji="1" lang="en-US" altLang="ja-JP"/>
              <a:t>phoneme</a:t>
            </a:r>
            <a:endParaRPr kumimoji="1" lang="ja-JP" altLang="en-US"/>
          </a:p>
        </p:txBody>
      </p:sp>
      <p:pic>
        <p:nvPicPr>
          <p:cNvPr id="9" name="図 8" descr="地図, テキスト が含まれている画像&#10;&#10;&#10;&#10;自動的に生成された説明">
            <a:extLst>
              <a:ext uri="{FF2B5EF4-FFF2-40B4-BE49-F238E27FC236}">
                <a16:creationId xmlns:a16="http://schemas.microsoft.com/office/drawing/2014/main" id="{FF2F9137-E8CC-A34B-A320-7D6AB3F338D3}"/>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5156039" y="1143000"/>
            <a:ext cx="3886200" cy="381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B29F597-8225-8C4B-8DAC-6C59552A15E6}"/>
                  </a:ext>
                </a:extLst>
              </p:cNvPr>
              <p:cNvSpPr txBox="1"/>
              <p:nvPr/>
            </p:nvSpPr>
            <p:spPr>
              <a:xfrm rot="16200000">
                <a:off x="3897629" y="25621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10" name="テキスト ボックス 9">
                <a:extLst>
                  <a:ext uri="{FF2B5EF4-FFF2-40B4-BE49-F238E27FC236}">
                    <a16:creationId xmlns:a16="http://schemas.microsoft.com/office/drawing/2014/main" id="{1B29F597-8225-8C4B-8DAC-6C59552A15E6}"/>
                  </a:ext>
                </a:extLst>
              </p:cNvPr>
              <p:cNvSpPr txBox="1">
                <a:spLocks noRot="1" noChangeAspect="1" noMove="1" noResize="1" noEditPoints="1" noAdjustHandles="1" noChangeArrowheads="1" noChangeShapeType="1" noTextEdit="1"/>
              </p:cNvSpPr>
              <p:nvPr/>
            </p:nvSpPr>
            <p:spPr>
              <a:xfrm rot="16200000">
                <a:off x="3897629" y="2562194"/>
                <a:ext cx="2019299" cy="400110"/>
              </a:xfrm>
              <a:prstGeom prst="rect">
                <a:avLst/>
              </a:prstGeom>
              <a:blipFill>
                <a:blip r:embed="rId6"/>
                <a:stretch>
                  <a:fillRect l="-9375" r="-28125" b="-25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04ACE29-183B-B549-BC04-4A743D4A27B9}"/>
              </a:ext>
            </a:extLst>
          </p:cNvPr>
          <p:cNvSpPr txBox="1"/>
          <p:nvPr/>
        </p:nvSpPr>
        <p:spPr>
          <a:xfrm>
            <a:off x="6211738" y="49228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2" name="図 11" descr="地図, テキスト が含まれている画像&#10;&#10;&#10;&#10;自動的に生成された説明">
            <a:extLst>
              <a:ext uri="{FF2B5EF4-FFF2-40B4-BE49-F238E27FC236}">
                <a16:creationId xmlns:a16="http://schemas.microsoft.com/office/drawing/2014/main" id="{6A853E29-0A8E-2747-AC09-51F9EC737A70}"/>
              </a:ext>
            </a:extLst>
          </p:cNvPr>
          <p:cNvPicPr>
            <a:picLocks noChangeAspect="1"/>
          </p:cNvPicPr>
          <p:nvPr/>
        </p:nvPicPr>
        <p:blipFill rotWithShape="1">
          <a:blip r:embed="rId7">
            <a:extLst>
              <a:ext uri="{28A0092B-C50C-407E-A947-70E740481C1C}">
                <a14:useLocalDpi xmlns:a14="http://schemas.microsoft.com/office/drawing/2010/main" val="0"/>
              </a:ext>
            </a:extLst>
          </a:blip>
          <a:srcRect l="68889" t="15556" r="11111" b="55555"/>
          <a:stretch/>
        </p:blipFill>
        <p:spPr>
          <a:xfrm>
            <a:off x="7278538" y="1705242"/>
            <a:ext cx="1582615" cy="2286000"/>
          </a:xfrm>
          <a:prstGeom prst="rect">
            <a:avLst/>
          </a:prstGeom>
          <a:ln>
            <a:solidFill>
              <a:schemeClr val="tx1"/>
            </a:solidFill>
          </a:ln>
        </p:spPr>
      </p:pic>
      <p:sp>
        <p:nvSpPr>
          <p:cNvPr id="13" name="テキスト ボックス 12">
            <a:extLst>
              <a:ext uri="{FF2B5EF4-FFF2-40B4-BE49-F238E27FC236}">
                <a16:creationId xmlns:a16="http://schemas.microsoft.com/office/drawing/2014/main" id="{6825CF42-136C-BF48-80DA-1A63EFB5B4CA}"/>
              </a:ext>
            </a:extLst>
          </p:cNvPr>
          <p:cNvSpPr txBox="1"/>
          <p:nvPr/>
        </p:nvSpPr>
        <p:spPr>
          <a:xfrm>
            <a:off x="7625768" y="1374880"/>
            <a:ext cx="877163" cy="369332"/>
          </a:xfrm>
          <a:prstGeom prst="rect">
            <a:avLst/>
          </a:prstGeom>
          <a:noFill/>
        </p:spPr>
        <p:txBody>
          <a:bodyPr wrap="none" rtlCol="0">
            <a:spAutoFit/>
          </a:bodyPr>
          <a:lstStyle/>
          <a:p>
            <a:r>
              <a:rPr kumimoji="1" lang="ja-JP" altLang="en-US"/>
              <a:t>個体数</a:t>
            </a: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538729" y="5619030"/>
            <a:ext cx="1120820" cy="369332"/>
          </a:xfrm>
          <a:prstGeom prst="rect">
            <a:avLst/>
          </a:prstGeom>
          <a:noFill/>
        </p:spPr>
        <p:txBody>
          <a:bodyPr wrap="none" rtlCol="0">
            <a:spAutoFit/>
          </a:bodyPr>
          <a:lstStyle/>
          <a:p>
            <a:r>
              <a:rPr lang="en-US" altLang="ja-JP"/>
              <a:t>satimag</a:t>
            </a:r>
            <a:r>
              <a:rPr kumimoji="1" lang="en-US" altLang="ja-JP"/>
              <a:t>e</a:t>
            </a:r>
            <a:endParaRPr kumimoji="1" lang="ja-JP" altLang="en-US"/>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2944676" y="6444365"/>
            <a:ext cx="3225563" cy="369332"/>
          </a:xfrm>
          <a:prstGeom prst="rect">
            <a:avLst/>
          </a:prstGeom>
          <a:noFill/>
        </p:spPr>
        <p:txBody>
          <a:bodyPr wrap="none" rtlCol="0">
            <a:spAutoFit/>
          </a:bodyPr>
          <a:lstStyle/>
          <a:p>
            <a:r>
              <a:rPr kumimoji="1" lang="ja-JP" altLang="en-US"/>
              <a:t>島数</a:t>
            </a:r>
            <a:r>
              <a:rPr kumimoji="1" lang="en-US" altLang="ja-JP"/>
              <a:t>9</a:t>
            </a:r>
            <a:r>
              <a:rPr kumimoji="1" lang="ja-JP" altLang="en-US"/>
              <a:t>，移住操作なし，１試行目</a:t>
            </a:r>
          </a:p>
        </p:txBody>
      </p:sp>
    </p:spTree>
    <p:extLst>
      <p:ext uri="{BB962C8B-B14F-4D97-AF65-F5344CB8AC3E}">
        <p14:creationId xmlns:p14="http://schemas.microsoft.com/office/powerpoint/2010/main" val="255896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
        <p:nvSpPr>
          <p:cNvPr id="3" name="テキスト ボックス 2">
            <a:extLst>
              <a:ext uri="{FF2B5EF4-FFF2-40B4-BE49-F238E27FC236}">
                <a16:creationId xmlns:a16="http://schemas.microsoft.com/office/drawing/2014/main" id="{A98FB4A9-9DAC-4646-AFE9-6720E49AE1EF}"/>
              </a:ext>
            </a:extLst>
          </p:cNvPr>
          <p:cNvSpPr txBox="1"/>
          <p:nvPr/>
        </p:nvSpPr>
        <p:spPr>
          <a:xfrm>
            <a:off x="2752567" y="6081156"/>
            <a:ext cx="1146468" cy="369332"/>
          </a:xfrm>
          <a:prstGeom prst="rect">
            <a:avLst/>
          </a:prstGeom>
          <a:noFill/>
        </p:spPr>
        <p:txBody>
          <a:bodyPr wrap="none" rtlCol="0">
            <a:spAutoFit/>
          </a:bodyPr>
          <a:lstStyle/>
          <a:p>
            <a:r>
              <a:rPr kumimoji="1" lang="en-US" altLang="ja-JP"/>
              <a:t>phoneme</a:t>
            </a:r>
            <a:endParaRPr kumimoji="1" lang="ja-JP" altLang="en-US"/>
          </a:p>
        </p:txBody>
      </p:sp>
    </p:spTree>
    <p:extLst>
      <p:ext uri="{BB962C8B-B14F-4D97-AF65-F5344CB8AC3E}">
        <p14:creationId xmlns:p14="http://schemas.microsoft.com/office/powerpoint/2010/main" val="9350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7413830" cy="34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パターン識別問題において，近年，以下のことが</a:t>
            </a:r>
            <a:br>
              <a:rPr lang="en-US" altLang="ja-JP" sz="2800" kern="0" dirty="0"/>
            </a:br>
            <a:r>
              <a:rPr lang="ja-JP" altLang="en-US" sz="2800" kern="0" dirty="0"/>
              <a:t>期待されている．</a:t>
            </a:r>
            <a:endParaRPr lang="en-US" altLang="ja-JP" sz="2800" kern="0" dirty="0"/>
          </a:p>
          <a:p>
            <a:pPr marL="914400" lvl="1" indent="-514350" algn="just">
              <a:buFont typeface="+mj-lt"/>
              <a:buAutoNum type="arabicPeriod"/>
            </a:pPr>
            <a:r>
              <a:rPr lang="ja-JP" altLang="en-US" kern="0" dirty="0"/>
              <a:t>識別性能の高い識別器の設計</a:t>
            </a:r>
            <a:endParaRPr lang="en-US" altLang="ja-JP" kern="0" dirty="0"/>
          </a:p>
          <a:p>
            <a:pPr marL="914400" lvl="1" indent="-514350" algn="just">
              <a:buFont typeface="+mj-lt"/>
              <a:buAutoNum type="arabicPeriod"/>
            </a:pPr>
            <a:r>
              <a:rPr lang="ja-JP" altLang="en-US" kern="0" dirty="0"/>
              <a:t>解釈性能の高い識別器の設計</a:t>
            </a:r>
            <a:endParaRPr lang="en-US" altLang="ja-JP" kern="0" dirty="0"/>
          </a:p>
          <a:p>
            <a:pPr marL="914400" lvl="1" indent="-514350">
              <a:buFont typeface="+mj-lt"/>
              <a:buAutoNum type="arabicPeriod"/>
            </a:pPr>
            <a:r>
              <a:rPr lang="ja-JP" altLang="en-US" kern="0" dirty="0"/>
              <a:t>大規模なデータセットに対する機械学習</a:t>
            </a:r>
            <a:br>
              <a:rPr lang="en-US" altLang="ja-JP" kern="0" dirty="0"/>
            </a:br>
            <a:r>
              <a:rPr lang="ja-JP" altLang="en-US" kern="0" dirty="0"/>
              <a:t>にかかる膨大な計算時間の短縮</a:t>
            </a:r>
            <a:endParaRPr lang="en-US" altLang="ja-JP" kern="0" dirty="0"/>
          </a:p>
          <a:p>
            <a:pPr marL="914400" lvl="1" indent="-514350">
              <a:buFont typeface="+mj-lt"/>
              <a:buAutoNum type="arabicPeriod"/>
            </a:pPr>
            <a:r>
              <a:rPr lang="ja-JP" altLang="en-US" kern="0" dirty="0"/>
              <a:t>汎化性能の高い識別器の設計</a:t>
            </a:r>
            <a:endParaRPr lang="en-US" altLang="ja-JP" kern="0" dirty="0"/>
          </a:p>
        </p:txBody>
      </p:sp>
      <p:sp>
        <p:nvSpPr>
          <p:cNvPr id="4" name="コンテンツ プレースホルダー 2">
            <a:extLst>
              <a:ext uri="{FF2B5EF4-FFF2-40B4-BE49-F238E27FC236}">
                <a16:creationId xmlns:a16="http://schemas.microsoft.com/office/drawing/2014/main" id="{6AC22C0E-A007-9245-B62B-DF4EB5F1AE74}"/>
              </a:ext>
            </a:extLst>
          </p:cNvPr>
          <p:cNvSpPr txBox="1">
            <a:spLocks/>
          </p:cNvSpPr>
          <p:nvPr/>
        </p:nvSpPr>
        <p:spPr bwMode="auto">
          <a:xfrm>
            <a:off x="1207985" y="5257800"/>
            <a:ext cx="6804230" cy="121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u="sng" kern="0" dirty="0"/>
              <a:t>識別性能の高さ</a:t>
            </a:r>
            <a:r>
              <a:rPr lang="ja-JP" altLang="en-US" sz="2400" kern="0" dirty="0"/>
              <a:t>と，</a:t>
            </a:r>
            <a:r>
              <a:rPr lang="ja-JP" altLang="en-US" sz="2400" u="sng" kern="0" dirty="0"/>
              <a:t>解釈性能の高さ</a:t>
            </a:r>
            <a:r>
              <a:rPr lang="ja-JP" altLang="en-US" sz="2400" kern="0" dirty="0"/>
              <a:t>との間には，</a:t>
            </a:r>
            <a:br>
              <a:rPr lang="en-US" altLang="ja-JP" sz="2400" kern="0" dirty="0"/>
            </a:br>
            <a:r>
              <a:rPr lang="ja-JP" altLang="en-US" sz="2400" kern="0" dirty="0"/>
              <a:t>トレードオフの関係があるため，どちらも同時に最適</a:t>
            </a:r>
            <a:br>
              <a:rPr lang="en-US" altLang="ja-JP" sz="2400" kern="0" dirty="0"/>
            </a:br>
            <a:r>
              <a:rPr lang="ja-JP" altLang="en-US" sz="2400" kern="0" dirty="0"/>
              <a:t>となる識別器の獲得は困難である．</a:t>
            </a:r>
            <a:endParaRPr lang="en-US" altLang="ja-JP" sz="2400" kern="0" dirty="0"/>
          </a:p>
        </p:txBody>
      </p:sp>
    </p:spTree>
    <p:extLst>
      <p:ext uri="{BB962C8B-B14F-4D97-AF65-F5344CB8AC3E}">
        <p14:creationId xmlns:p14="http://schemas.microsoft.com/office/powerpoint/2010/main" val="426624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E562F0B-EAD6-2048-9931-062A49B5F965}"/>
              </a:ext>
            </a:extLst>
          </p:cNvPr>
          <p:cNvGrpSpPr/>
          <p:nvPr/>
        </p:nvGrpSpPr>
        <p:grpSpPr>
          <a:xfrm>
            <a:off x="2475178" y="1313424"/>
            <a:ext cx="1038283" cy="3242028"/>
            <a:chOff x="1401873" y="2015772"/>
            <a:chExt cx="1038283" cy="3242028"/>
          </a:xfrm>
        </p:grpSpPr>
        <p:sp>
          <p:nvSpPr>
            <p:cNvPr id="44" name="角丸四角形 4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6"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ECFD80B2-9303-B74D-953A-BF095B876D2B}"/>
              </a:ext>
            </a:extLst>
          </p:cNvPr>
          <p:cNvGrpSpPr/>
          <p:nvPr/>
        </p:nvGrpSpPr>
        <p:grpSpPr>
          <a:xfrm>
            <a:off x="3636183" y="1313424"/>
            <a:ext cx="1038283" cy="3242028"/>
            <a:chOff x="1401873" y="2015772"/>
            <a:chExt cx="1038283" cy="3242028"/>
          </a:xfrm>
        </p:grpSpPr>
        <p:sp>
          <p:nvSpPr>
            <p:cNvPr id="31" name="角丸四角形 30">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43"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BC0094B0-59F7-5947-B927-27ED8486F90F}"/>
              </a:ext>
            </a:extLst>
          </p:cNvPr>
          <p:cNvGrpSpPr/>
          <p:nvPr/>
        </p:nvGrpSpPr>
        <p:grpSpPr>
          <a:xfrm>
            <a:off x="4797188" y="1313424"/>
            <a:ext cx="1038283" cy="3242028"/>
            <a:chOff x="1401873" y="2015772"/>
            <a:chExt cx="1038283" cy="3242028"/>
          </a:xfrm>
        </p:grpSpPr>
        <p:sp>
          <p:nvSpPr>
            <p:cNvPr id="18" name="角丸四角形 17">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0"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7" name="角丸四角形 56"/>
          <p:cNvSpPr/>
          <p:nvPr/>
        </p:nvSpPr>
        <p:spPr>
          <a:xfrm>
            <a:off x="2404765" y="5111288"/>
            <a:ext cx="3570138" cy="128951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38">
            <a:extLst>
              <a:ext uri="{FF2B5EF4-FFF2-40B4-BE49-F238E27FC236}">
                <a16:creationId xmlns:a16="http://schemas.microsoft.com/office/drawing/2014/main" id="{937CEA22-1651-9542-B0EB-B0F3A21EF70C}"/>
              </a:ext>
            </a:extLst>
          </p:cNvPr>
          <p:cNvSpPr/>
          <p:nvPr/>
        </p:nvSpPr>
        <p:spPr>
          <a:xfrm>
            <a:off x="4002925" y="53624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2830434" y="52100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a:stCxn id="56" idx="4"/>
          </p:cNvCxnSpPr>
          <p:nvPr/>
        </p:nvCxnSpPr>
        <p:spPr>
          <a:xfrm>
            <a:off x="298747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3" idx="4"/>
          </p:cNvCxnSpPr>
          <p:nvPr/>
        </p:nvCxnSpPr>
        <p:spPr>
          <a:xfrm>
            <a:off x="4148483" y="4126907"/>
            <a:ext cx="12075"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30" idx="4"/>
          </p:cNvCxnSpPr>
          <p:nvPr/>
        </p:nvCxnSpPr>
        <p:spPr>
          <a:xfrm>
            <a:off x="530948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2585392" y="4431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a:t>
            </a:r>
            <a:r>
              <a:rPr kumimoji="1" lang="ja-JP" altLang="en-US" b="1" dirty="0"/>
              <a:t>弱識別器集合の抽出</a:t>
            </a:r>
          </a:p>
        </p:txBody>
      </p:sp>
      <p:sp>
        <p:nvSpPr>
          <p:cNvPr id="69" name="円/楕円 38">
            <a:extLst>
              <a:ext uri="{FF2B5EF4-FFF2-40B4-BE49-F238E27FC236}">
                <a16:creationId xmlns:a16="http://schemas.microsoft.com/office/drawing/2014/main" id="{937CEA22-1651-9542-B0EB-B0F3A21EF70C}"/>
              </a:ext>
            </a:extLst>
          </p:cNvPr>
          <p:cNvSpPr/>
          <p:nvPr/>
        </p:nvSpPr>
        <p:spPr>
          <a:xfrm>
            <a:off x="2830434" y="557955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38">
            <a:extLst>
              <a:ext uri="{FF2B5EF4-FFF2-40B4-BE49-F238E27FC236}">
                <a16:creationId xmlns:a16="http://schemas.microsoft.com/office/drawing/2014/main" id="{937CEA22-1651-9542-B0EB-B0F3A21EF70C}"/>
              </a:ext>
            </a:extLst>
          </p:cNvPr>
          <p:cNvSpPr/>
          <p:nvPr/>
        </p:nvSpPr>
        <p:spPr>
          <a:xfrm>
            <a:off x="4002925" y="578548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38">
            <a:extLst>
              <a:ext uri="{FF2B5EF4-FFF2-40B4-BE49-F238E27FC236}">
                <a16:creationId xmlns:a16="http://schemas.microsoft.com/office/drawing/2014/main" id="{937CEA22-1651-9542-B0EB-B0F3A21EF70C}"/>
              </a:ext>
            </a:extLst>
          </p:cNvPr>
          <p:cNvSpPr/>
          <p:nvPr/>
        </p:nvSpPr>
        <p:spPr>
          <a:xfrm>
            <a:off x="2841919" y="595526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38">
            <a:extLst>
              <a:ext uri="{FF2B5EF4-FFF2-40B4-BE49-F238E27FC236}">
                <a16:creationId xmlns:a16="http://schemas.microsoft.com/office/drawing/2014/main" id="{937CEA22-1651-9542-B0EB-B0F3A21EF70C}"/>
              </a:ext>
            </a:extLst>
          </p:cNvPr>
          <p:cNvSpPr/>
          <p:nvPr/>
        </p:nvSpPr>
        <p:spPr>
          <a:xfrm>
            <a:off x="5156704" y="517928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38">
            <a:extLst>
              <a:ext uri="{FF2B5EF4-FFF2-40B4-BE49-F238E27FC236}">
                <a16:creationId xmlns:a16="http://schemas.microsoft.com/office/drawing/2014/main" id="{937CEA22-1651-9542-B0EB-B0F3A21EF70C}"/>
              </a:ext>
            </a:extLst>
          </p:cNvPr>
          <p:cNvSpPr/>
          <p:nvPr/>
        </p:nvSpPr>
        <p:spPr>
          <a:xfrm>
            <a:off x="5156704" y="554874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38">
            <a:extLst>
              <a:ext uri="{FF2B5EF4-FFF2-40B4-BE49-F238E27FC236}">
                <a16:creationId xmlns:a16="http://schemas.microsoft.com/office/drawing/2014/main" id="{937CEA22-1651-9542-B0EB-B0F3A21EF70C}"/>
              </a:ext>
            </a:extLst>
          </p:cNvPr>
          <p:cNvSpPr/>
          <p:nvPr/>
        </p:nvSpPr>
        <p:spPr>
          <a:xfrm>
            <a:off x="5168189" y="592446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111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5CD797BE-5A72-4B4B-86C4-402049C1F272}"/>
              </a:ext>
            </a:extLst>
          </p:cNvPr>
          <p:cNvGrpSpPr/>
          <p:nvPr/>
        </p:nvGrpSpPr>
        <p:grpSpPr>
          <a:xfrm>
            <a:off x="389611" y="1371600"/>
            <a:ext cx="1038283" cy="3242028"/>
            <a:chOff x="1401873" y="2015772"/>
            <a:chExt cx="1038283" cy="3242028"/>
          </a:xfrm>
        </p:grpSpPr>
        <p:sp>
          <p:nvSpPr>
            <p:cNvPr id="44" name="角丸四角形 43">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5" name="テキスト ボックス 54">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56"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FADC8E7C-57AB-D041-BFF4-6265D8F1F021}"/>
              </a:ext>
            </a:extLst>
          </p:cNvPr>
          <p:cNvGrpSpPr/>
          <p:nvPr/>
        </p:nvGrpSpPr>
        <p:grpSpPr>
          <a:xfrm>
            <a:off x="1550616" y="1371600"/>
            <a:ext cx="1038283" cy="3242028"/>
            <a:chOff x="1401873" y="2015772"/>
            <a:chExt cx="1038283" cy="3242028"/>
          </a:xfrm>
        </p:grpSpPr>
        <p:sp>
          <p:nvSpPr>
            <p:cNvPr id="31" name="角丸四角形 30">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42" name="テキスト ボックス 41">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43"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1730BE1C-A612-E443-A101-1AFAFE59D919}"/>
              </a:ext>
            </a:extLst>
          </p:cNvPr>
          <p:cNvGrpSpPr/>
          <p:nvPr/>
        </p:nvGrpSpPr>
        <p:grpSpPr>
          <a:xfrm>
            <a:off x="2711621" y="1371600"/>
            <a:ext cx="1038283" cy="3242028"/>
            <a:chOff x="1401873" y="2015772"/>
            <a:chExt cx="1038283" cy="3242028"/>
          </a:xfrm>
        </p:grpSpPr>
        <p:sp>
          <p:nvSpPr>
            <p:cNvPr id="18" name="角丸四角形 1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29" name="テキスト ボックス 2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3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7" name="グループ化 56">
            <a:extLst>
              <a:ext uri="{FF2B5EF4-FFF2-40B4-BE49-F238E27FC236}">
                <a16:creationId xmlns:a16="http://schemas.microsoft.com/office/drawing/2014/main" id="{5CD797BE-5A72-4B4B-86C4-402049C1F272}"/>
              </a:ext>
            </a:extLst>
          </p:cNvPr>
          <p:cNvGrpSpPr/>
          <p:nvPr/>
        </p:nvGrpSpPr>
        <p:grpSpPr>
          <a:xfrm>
            <a:off x="5353624" y="1712613"/>
            <a:ext cx="1038283" cy="3242028"/>
            <a:chOff x="1401873" y="2015772"/>
            <a:chExt cx="1038283" cy="3242028"/>
          </a:xfrm>
        </p:grpSpPr>
        <p:sp>
          <p:nvSpPr>
            <p:cNvPr id="58" name="角丸四角形 57">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上下矢印 66">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9" name="テキスト ボックス 68">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70"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1" name="左矢印 70">
            <a:extLst>
              <a:ext uri="{FF2B5EF4-FFF2-40B4-BE49-F238E27FC236}">
                <a16:creationId xmlns:a16="http://schemas.microsoft.com/office/drawing/2014/main" id="{3909832B-38F7-6C4F-883E-AEEF75D7F94A}"/>
              </a:ext>
            </a:extLst>
          </p:cNvPr>
          <p:cNvSpPr/>
          <p:nvPr/>
        </p:nvSpPr>
        <p:spPr>
          <a:xfrm rot="10800000">
            <a:off x="5700935" y="4996139"/>
            <a:ext cx="2633652"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U ターン矢印 71">
            <a:extLst>
              <a:ext uri="{FF2B5EF4-FFF2-40B4-BE49-F238E27FC236}">
                <a16:creationId xmlns:a16="http://schemas.microsoft.com/office/drawing/2014/main" id="{BE136A55-5AD1-7545-AD1B-A6CB85522DA6}"/>
              </a:ext>
            </a:extLst>
          </p:cNvPr>
          <p:cNvSpPr/>
          <p:nvPr/>
        </p:nvSpPr>
        <p:spPr>
          <a:xfrm rot="16200000" flipH="1">
            <a:off x="5021566" y="4515703"/>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3" name="グループ化 72">
            <a:extLst>
              <a:ext uri="{FF2B5EF4-FFF2-40B4-BE49-F238E27FC236}">
                <a16:creationId xmlns:a16="http://schemas.microsoft.com/office/drawing/2014/main" id="{FADC8E7C-57AB-D041-BFF4-6265D8F1F021}"/>
              </a:ext>
            </a:extLst>
          </p:cNvPr>
          <p:cNvGrpSpPr/>
          <p:nvPr/>
        </p:nvGrpSpPr>
        <p:grpSpPr>
          <a:xfrm>
            <a:off x="6514629" y="1712613"/>
            <a:ext cx="1038283" cy="3242028"/>
            <a:chOff x="1401873" y="2015772"/>
            <a:chExt cx="1038283" cy="3242028"/>
          </a:xfrm>
        </p:grpSpPr>
        <p:sp>
          <p:nvSpPr>
            <p:cNvPr id="74" name="角丸四角形 73">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柱 81">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上下矢印 82">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85" name="テキスト ボックス 84">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86"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730BE1C-A612-E443-A101-1AFAFE59D919}"/>
              </a:ext>
            </a:extLst>
          </p:cNvPr>
          <p:cNvGrpSpPr/>
          <p:nvPr/>
        </p:nvGrpSpPr>
        <p:grpSpPr>
          <a:xfrm>
            <a:off x="7675634" y="1712613"/>
            <a:ext cx="1038283" cy="3242028"/>
            <a:chOff x="1401873" y="2015772"/>
            <a:chExt cx="1038283" cy="3242028"/>
          </a:xfrm>
        </p:grpSpPr>
        <p:sp>
          <p:nvSpPr>
            <p:cNvPr id="88" name="角丸四角形 8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柱 9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上下矢印 9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99" name="テキスト ボックス 9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01" name="U ターン矢印 100">
            <a:extLst>
              <a:ext uri="{FF2B5EF4-FFF2-40B4-BE49-F238E27FC236}">
                <a16:creationId xmlns:a16="http://schemas.microsoft.com/office/drawing/2014/main" id="{CB380361-B630-5E40-8BF9-BA443409596F}"/>
              </a:ext>
            </a:extLst>
          </p:cNvPr>
          <p:cNvSpPr/>
          <p:nvPr/>
        </p:nvSpPr>
        <p:spPr>
          <a:xfrm rot="5400000" flipH="1">
            <a:off x="8161638" y="4462850"/>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左矢印 101">
            <a:extLst>
              <a:ext uri="{FF2B5EF4-FFF2-40B4-BE49-F238E27FC236}">
                <a16:creationId xmlns:a16="http://schemas.microsoft.com/office/drawing/2014/main" id="{01A2861C-46C3-4A4C-82F1-9A5B3FCB324C}"/>
              </a:ext>
            </a:extLst>
          </p:cNvPr>
          <p:cNvSpPr/>
          <p:nvPr/>
        </p:nvSpPr>
        <p:spPr>
          <a:xfrm>
            <a:off x="7186171" y="426715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左矢印 102">
            <a:extLst>
              <a:ext uri="{FF2B5EF4-FFF2-40B4-BE49-F238E27FC236}">
                <a16:creationId xmlns:a16="http://schemas.microsoft.com/office/drawing/2014/main" id="{87F47DE4-3E86-1A48-9657-18E54036F867}"/>
              </a:ext>
            </a:extLst>
          </p:cNvPr>
          <p:cNvSpPr/>
          <p:nvPr/>
        </p:nvSpPr>
        <p:spPr>
          <a:xfrm>
            <a:off x="6023450" y="426671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U ターン矢印 103">
            <a:extLst>
              <a:ext uri="{FF2B5EF4-FFF2-40B4-BE49-F238E27FC236}">
                <a16:creationId xmlns:a16="http://schemas.microsoft.com/office/drawing/2014/main" id="{C5CDC5AA-FA67-AC43-B494-6EB6A855B8A9}"/>
              </a:ext>
            </a:extLst>
          </p:cNvPr>
          <p:cNvSpPr/>
          <p:nvPr/>
        </p:nvSpPr>
        <p:spPr>
          <a:xfrm rot="16200000" flipH="1">
            <a:off x="4378475" y="2161450"/>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5" name="左矢印 104">
            <a:extLst>
              <a:ext uri="{FF2B5EF4-FFF2-40B4-BE49-F238E27FC236}">
                <a16:creationId xmlns:a16="http://schemas.microsoft.com/office/drawing/2014/main" id="{051D5555-AB24-BD4D-A52C-57627B174599}"/>
              </a:ext>
            </a:extLst>
          </p:cNvPr>
          <p:cNvSpPr/>
          <p:nvPr/>
        </p:nvSpPr>
        <p:spPr>
          <a:xfrm>
            <a:off x="5475751" y="1489313"/>
            <a:ext cx="311951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6" name="U ターン矢印 105">
            <a:extLst>
              <a:ext uri="{FF2B5EF4-FFF2-40B4-BE49-F238E27FC236}">
                <a16:creationId xmlns:a16="http://schemas.microsoft.com/office/drawing/2014/main" id="{AC8EB72B-1406-4542-A79E-7F6B4143591F}"/>
              </a:ext>
            </a:extLst>
          </p:cNvPr>
          <p:cNvSpPr/>
          <p:nvPr/>
        </p:nvSpPr>
        <p:spPr>
          <a:xfrm rot="5400000" flipH="1">
            <a:off x="7986278" y="2117308"/>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7" name="左矢印 106">
            <a:extLst>
              <a:ext uri="{FF2B5EF4-FFF2-40B4-BE49-F238E27FC236}">
                <a16:creationId xmlns:a16="http://schemas.microsoft.com/office/drawing/2014/main" id="{7465E6E0-11AF-EE40-9D34-890B8F4E2D24}"/>
              </a:ext>
            </a:extLst>
          </p:cNvPr>
          <p:cNvSpPr/>
          <p:nvPr/>
        </p:nvSpPr>
        <p:spPr>
          <a:xfrm rot="10800000">
            <a:off x="6280739" y="3065169"/>
            <a:ext cx="344103"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8" name="左矢印 107">
            <a:extLst>
              <a:ext uri="{FF2B5EF4-FFF2-40B4-BE49-F238E27FC236}">
                <a16:creationId xmlns:a16="http://schemas.microsoft.com/office/drawing/2014/main" id="{BE068256-6D18-F64B-A3D3-16BF43EDA0DF}"/>
              </a:ext>
            </a:extLst>
          </p:cNvPr>
          <p:cNvSpPr/>
          <p:nvPr/>
        </p:nvSpPr>
        <p:spPr>
          <a:xfrm rot="10800000">
            <a:off x="7432448" y="3081166"/>
            <a:ext cx="353400"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Tree>
    <p:extLst>
      <p:ext uri="{BB962C8B-B14F-4D97-AF65-F5344CB8AC3E}">
        <p14:creationId xmlns:p14="http://schemas.microsoft.com/office/powerpoint/2010/main" val="4003735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5829" y="2209800"/>
            <a:ext cx="3415937" cy="3369090"/>
            <a:chOff x="5497778" y="3276600"/>
            <a:chExt cx="3415937" cy="3369090"/>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4869401" y="4799109"/>
                  <a:ext cx="1564531" cy="307777"/>
                </a:xfrm>
                <a:prstGeom prst="rect">
                  <a:avLst/>
                </a:prstGeom>
                <a:noFill/>
              </p:spPr>
              <p:txBody>
                <a:bodyPr wrap="none" lIns="0" tIns="0" rIns="0" bIns="0" rtlCol="0">
                  <a:spAutoFit/>
                </a:bodyPr>
                <a:lstStyle/>
                <a:p>
                  <a:r>
                    <a:rPr kumimoji="1" lang="ja-JP" altLang="en-US" sz="2000" dirty="0"/>
                    <a:t>誤識別率　</a:t>
                  </a:r>
                  <a:r>
                    <a:rPr lang="en-US" altLang="ja-JP" sz="2000" dirty="0"/>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t>]</a:t>
                  </a:r>
                  <a:endParaRPr kumimoji="1" lang="ja-JP" altLang="en-US" sz="2000" dirty="0"/>
                </a:p>
              </p:txBody>
            </p:sp>
          </mc:Choice>
          <mc:Fallback xmlns="">
            <p:sp>
              <p:nvSpPr>
                <p:cNvPr id="16" name="テキスト ボックス 15">
                  <a:extLst>
                    <a:ext uri="{FF2B5EF4-FFF2-40B4-BE49-F238E27FC236}">
                      <a16:creationId xmlns:a16="http://schemas.microsoft.com/office/drawing/2014/main" id="{38A671EC-6054-C14D-BBD9-1F96F6400157}"/>
                    </a:ext>
                  </a:extLst>
                </p:cNvPr>
                <p:cNvSpPr txBox="1">
                  <a:spLocks noRot="1" noChangeAspect="1" noMove="1" noResize="1" noEditPoints="1" noAdjustHandles="1" noChangeArrowheads="1" noChangeShapeType="1" noTextEdit="1"/>
                </p:cNvSpPr>
                <p:nvPr/>
              </p:nvSpPr>
              <p:spPr>
                <a:xfrm rot="16200000">
                  <a:off x="4869401" y="4799109"/>
                  <a:ext cx="1564531" cy="307777"/>
                </a:xfrm>
                <a:prstGeom prst="rect">
                  <a:avLst/>
                </a:prstGeom>
                <a:blipFill>
                  <a:blip r:embed="rId2"/>
                  <a:stretch>
                    <a:fillRect l="-30000" t="-9339" r="-52000" b="-97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25E1CD0-DA50-0D4F-81B3-EC4E82DCC153}"/>
                </a:ext>
              </a:extLst>
            </p:cNvPr>
            <p:cNvSpPr txBox="1"/>
            <p:nvPr/>
          </p:nvSpPr>
          <p:spPr>
            <a:xfrm>
              <a:off x="6683592" y="6337913"/>
              <a:ext cx="1412246" cy="307777"/>
            </a:xfrm>
            <a:prstGeom prst="rect">
              <a:avLst/>
            </a:prstGeom>
            <a:noFill/>
          </p:spPr>
          <p:txBody>
            <a:bodyPr wrap="none" lIns="0" tIns="0" rIns="0" bIns="0" rtlCol="0">
              <a:spAutoFit/>
            </a:bodyPr>
            <a:lstStyle/>
            <a:p>
              <a:r>
                <a:rPr kumimoji="1" lang="ja-JP" altLang="en-US" sz="2000" dirty="0"/>
                <a:t>ルール数　</a:t>
              </a:r>
              <a:r>
                <a:rPr lang="en-US" altLang="ja-JP" sz="2000" dirty="0"/>
                <a:t>[-]</a:t>
              </a:r>
              <a:endParaRPr kumimoji="1" lang="ja-JP" altLang="en-US" sz="2000" dirty="0"/>
            </a:p>
          </p:txBody>
        </p:sp>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2903" r="-188679" b="-3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6250" r="-188679" b="-218750"/>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637309" y="2148126"/>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br>
              <a:rPr lang="en-US" altLang="ja-JP" sz="2400" kern="0" dirty="0"/>
            </a:br>
            <a:r>
              <a:rPr lang="ja-JP" altLang="en-US" sz="2400" kern="0" dirty="0"/>
              <a:t>トレードオフ曲線に沿った</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438812" y="3480068"/>
              <a:ext cx="1517780" cy="1425668"/>
              <a:chOff x="6503943" y="3593467"/>
              <a:chExt cx="1517780" cy="1425668"/>
            </a:xfrm>
          </p:grpSpPr>
          <p:sp>
            <p:nvSpPr>
              <p:cNvPr id="29" name="円/楕円 2">
                <a:extLst>
                  <a:ext uri="{FF2B5EF4-FFF2-40B4-BE49-F238E27FC236}">
                    <a16:creationId xmlns:a16="http://schemas.microsoft.com/office/drawing/2014/main" id="{DD1BBC0C-57B0-CC4F-9DDD-5AB120EB530A}"/>
                  </a:ext>
                </a:extLst>
              </p:cNvPr>
              <p:cNvSpPr/>
              <p:nvPr/>
            </p:nvSpPr>
            <p:spPr>
              <a:xfrm>
                <a:off x="6503943" y="3593467"/>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570634"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57134"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898116"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01099"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r>
              <a:rPr lang="ja-JP" altLang="en-US" dirty="0">
                <a:latin typeface="+mn-lt"/>
              </a:rPr>
              <a:t>並列分散型</a:t>
            </a:r>
            <a:r>
              <a:rPr lang="en-US" altLang="ja-JP" dirty="0">
                <a:latin typeface="+mn-lt"/>
              </a:rPr>
              <a:t>MoFGBML</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0"/>
            <a:ext cx="3987580" cy="296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96674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9409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br>
              <a:rPr lang="en-US" altLang="ja-JP" sz="2800" kern="0" dirty="0"/>
            </a:br>
            <a:r>
              <a:rPr lang="ja-JP" altLang="en-US" sz="2800" kern="0" dirty="0"/>
              <a:t>アンサンブル識別器を設計し，識別性能の向上を図る．</a:t>
            </a:r>
            <a:endParaRPr lang="en-US" altLang="ja-JP" sz="2800" kern="0" dirty="0"/>
          </a:p>
        </p:txBody>
      </p:sp>
      <p:pic>
        <p:nvPicPr>
          <p:cNvPr id="3" name="図 2"/>
          <p:cNvPicPr>
            <a:picLocks noChangeAspect="1"/>
          </p:cNvPicPr>
          <p:nvPr/>
        </p:nvPicPr>
        <p:blipFill>
          <a:blip r:embed="rId2"/>
          <a:stretch>
            <a:fillRect/>
          </a:stretch>
        </p:blipFill>
        <p:spPr>
          <a:xfrm>
            <a:off x="1219200" y="2487079"/>
            <a:ext cx="3016928" cy="3698543"/>
          </a:xfrm>
          <a:prstGeom prst="rect">
            <a:avLst/>
          </a:prstGeom>
        </p:spPr>
      </p:pic>
      <p:pic>
        <p:nvPicPr>
          <p:cNvPr id="4" name="図 3"/>
          <p:cNvPicPr>
            <a:picLocks noChangeAspect="1"/>
          </p:cNvPicPr>
          <p:nvPr/>
        </p:nvPicPr>
        <p:blipFill>
          <a:blip r:embed="rId3"/>
          <a:stretch>
            <a:fillRect/>
          </a:stretch>
        </p:blipFill>
        <p:spPr>
          <a:xfrm>
            <a:off x="4800600" y="2487079"/>
            <a:ext cx="2788074" cy="3866580"/>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8753" y="4728415"/>
            <a:ext cx="2542445" cy="715089"/>
          </a:xfrm>
          <a:prstGeom prst="roundRect">
            <a:avLst/>
          </a:prstGeom>
          <a:noFill/>
          <a:ln>
            <a:solidFill>
              <a:schemeClr val="accent2"/>
            </a:solidFill>
          </a:ln>
        </p:spPr>
        <p:txBody>
          <a:bodyPr wrap="square" rtlCol="0">
            <a:spAutoFit/>
          </a:bodyPr>
          <a:lstStyle/>
          <a:p>
            <a:pPr algn="just"/>
            <a:r>
              <a:rPr kumimoji="1" lang="ja-JP" altLang="en-US" dirty="0"/>
              <a:t>単一な弱識別器として，</a:t>
            </a:r>
            <a:endParaRPr kumimoji="1" lang="en-US" altLang="ja-JP" dirty="0"/>
          </a:p>
          <a:p>
            <a:pPr algn="just"/>
            <a:r>
              <a:rPr kumimoji="1" lang="en-US" altLang="ja-JP" dirty="0"/>
              <a:t>C</a:t>
            </a:r>
            <a:r>
              <a:rPr kumimoji="1" lang="ja-JP" altLang="en-US" dirty="0"/>
              <a:t>が抽出される．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198" y="5715000"/>
            <a:ext cx="3048000" cy="715089"/>
          </a:xfrm>
          <a:prstGeom prst="roundRect">
            <a:avLst/>
          </a:prstGeom>
          <a:noFill/>
          <a:ln>
            <a:solidFill>
              <a:schemeClr val="accent2"/>
            </a:solidFill>
          </a:ln>
        </p:spPr>
        <p:txBody>
          <a:bodyPr wrap="square" rtlCol="0">
            <a:spAutoFit/>
          </a:bodyPr>
          <a:lstStyle/>
          <a:p>
            <a:pPr algn="just"/>
            <a:r>
              <a:rPr lang="ja-JP" altLang="en-US" dirty="0"/>
              <a:t>非劣な弱識別器集合として，</a:t>
            </a:r>
            <a:endParaRPr lang="en-US" altLang="ja-JP" dirty="0"/>
          </a:p>
          <a:p>
            <a:pPr algn="just"/>
            <a:r>
              <a:rPr kumimoji="1" lang="en-US" altLang="ja-JP" dirty="0"/>
              <a:t>A, B, C</a:t>
            </a:r>
            <a:r>
              <a:rPr kumimoji="1" lang="ja-JP" altLang="en-US" dirty="0"/>
              <a:t>が抽出される．</a:t>
            </a:r>
          </a:p>
        </p:txBody>
      </p:sp>
      <p:pic>
        <p:nvPicPr>
          <p:cNvPr id="10" name="図 9"/>
          <p:cNvPicPr>
            <a:picLocks noChangeAspect="1"/>
          </p:cNvPicPr>
          <p:nvPr/>
        </p:nvPicPr>
        <p:blipFill>
          <a:blip r:embed="rId2"/>
          <a:stretch>
            <a:fillRect/>
          </a:stretch>
        </p:blipFill>
        <p:spPr>
          <a:xfrm>
            <a:off x="1327285" y="4341600"/>
            <a:ext cx="2564556" cy="2516400"/>
          </a:xfrm>
          <a:prstGeom prst="rect">
            <a:avLst/>
          </a:prstGeom>
        </p:spPr>
      </p:pic>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4295</TotalTime>
  <Words>1030</Words>
  <Application>Microsoft Macintosh PowerPoint</Application>
  <PresentationFormat>画面に合わせる (4:3)</PresentationFormat>
  <Paragraphs>289</Paragraphs>
  <Slides>35</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35</vt:i4>
      </vt:variant>
    </vt:vector>
  </HeadingPairs>
  <TitlesOfParts>
    <vt:vector size="41"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実験目的</vt:lpstr>
      <vt:lpstr>実験設定</vt:lpstr>
      <vt:lpstr>PowerPoint プレゼンテーション</vt:lpstr>
      <vt:lpstr>単一識別器との比較結果</vt:lpstr>
      <vt:lpstr>移住操作の有無における比較</vt:lpstr>
      <vt:lpstr>非劣な弱識別器集合</vt:lpstr>
      <vt:lpstr>ルール数最小化への偏り</vt:lpstr>
      <vt:lpstr>PowerPoint プレゼンテーション</vt:lpstr>
      <vt:lpstr>PowerPoint プレゼンテーション</vt:lpstr>
      <vt:lpstr>多様性の向上</vt:lpstr>
      <vt:lpstr>PowerPoint プレゼンテーション</vt:lpstr>
      <vt:lpstr>PowerPoint プレゼンテーション</vt:lpstr>
      <vt:lpstr>PowerPoint プレゼンテーション</vt:lpstr>
      <vt:lpstr>評価用データに対する識別率</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172</cp:revision>
  <cp:lastPrinted>2019-01-18T08:58:58Z</cp:lastPrinted>
  <dcterms:created xsi:type="dcterms:W3CDTF">1601-01-01T00:00:00Z</dcterms:created>
  <dcterms:modified xsi:type="dcterms:W3CDTF">2019-01-21T03:02:56Z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