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64" r:id="rId5"/>
    <p:sldId id="270" r:id="rId6"/>
    <p:sldId id="271" r:id="rId7"/>
    <p:sldId id="273" r:id="rId8"/>
    <p:sldId id="276" r:id="rId9"/>
    <p:sldId id="268" r:id="rId10"/>
    <p:sldId id="274" r:id="rId11"/>
    <p:sldId id="277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04"/>
    <a:srgbClr val="FF3905"/>
    <a:srgbClr val="DFDDE4"/>
    <a:srgbClr val="D3D3E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311" autoAdjust="0"/>
  </p:normalViewPr>
  <p:slideViewPr>
    <p:cSldViewPr>
      <p:cViewPr varScale="1">
        <p:scale>
          <a:sx n="109" d="100"/>
          <a:sy n="109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48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946CE-9F12-204B-8F5C-905116D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非劣解集合</a:t>
            </a:r>
            <a:r>
              <a:rPr kumimoji="1" lang="en-US" altLang="ja-JP"/>
              <a:t> </a:t>
            </a:r>
            <a:r>
              <a:rPr kumimoji="1" lang="ja-JP" altLang="en-US"/>
              <a:t>弱識別器</a:t>
            </a:r>
          </a:p>
        </p:txBody>
      </p:sp>
      <p:pic>
        <p:nvPicPr>
          <p:cNvPr id="4" name="図 3" descr="地図 が含まれている画像&#10;&#10;&#10;&#10;自動的に生成された説明">
            <a:extLst>
              <a:ext uri="{FF2B5EF4-FFF2-40B4-BE49-F238E27FC236}">
                <a16:creationId xmlns:a16="http://schemas.microsoft.com/office/drawing/2014/main" id="{4177BABE-FCF9-3C44-A958-F8265485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00" y="1066800"/>
            <a:ext cx="5040000" cy="504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4F9B2-B99A-FD4D-B18C-225C649360F5}"/>
              </a:ext>
            </a:extLst>
          </p:cNvPr>
          <p:cNvSpPr txBox="1"/>
          <p:nvPr/>
        </p:nvSpPr>
        <p:spPr>
          <a:xfrm>
            <a:off x="76200" y="1200090"/>
            <a:ext cx="376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島数</a:t>
            </a:r>
            <a:r>
              <a:rPr kumimoji="1" lang="en-US" altLang="ja-JP" sz="2000"/>
              <a:t>5, satimage, Global</a:t>
            </a:r>
            <a:r>
              <a:rPr kumimoji="1" lang="ja-JP" altLang="en-US" sz="2000"/>
              <a:t>最良</a:t>
            </a:r>
          </a:p>
        </p:txBody>
      </p:sp>
      <p:pic>
        <p:nvPicPr>
          <p:cNvPr id="7" name="図 6" descr="地図, テキス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6B773ED-7684-6C4F-8C75-4C495CF9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5040000" cy="504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286047-8CB1-2E4A-9194-AA1EF681BEA5}"/>
              </a:ext>
            </a:extLst>
          </p:cNvPr>
          <p:cNvSpPr txBox="1"/>
          <p:nvPr/>
        </p:nvSpPr>
        <p:spPr>
          <a:xfrm>
            <a:off x="1608037" y="5737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過剰適合あり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79A82-68CC-AD43-AF59-6A66190FF08F}"/>
              </a:ext>
            </a:extLst>
          </p:cNvPr>
          <p:cNvSpPr txBox="1"/>
          <p:nvPr/>
        </p:nvSpPr>
        <p:spPr>
          <a:xfrm>
            <a:off x="6038437" y="57374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過剰適合なし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2FB28-8682-D948-B8DF-ADD5198A76A6}"/>
              </a:ext>
            </a:extLst>
          </p:cNvPr>
          <p:cNvSpPr txBox="1"/>
          <p:nvPr/>
        </p:nvSpPr>
        <p:spPr>
          <a:xfrm>
            <a:off x="697885" y="6106800"/>
            <a:ext cx="782442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過剰適合ありの方が</a:t>
            </a:r>
            <a:r>
              <a:rPr lang="en-US" altLang="ja-JP"/>
              <a:t>2</a:t>
            </a:r>
            <a:r>
              <a:rPr lang="ja-JP" altLang="en-US"/>
              <a:t>目的空間において広く分布した非劣解が得られる．</a:t>
            </a:r>
            <a:endParaRPr lang="en-US" altLang="ja-JP"/>
          </a:p>
          <a:p>
            <a:r>
              <a:rPr lang="ja-JP" altLang="en-US"/>
              <a:t>過剰適合なしの方が識別率が高い個体を得ているが，重複した個体も多い．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425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6C8B9-C81E-1B47-BA83-C0E0915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並列分散型ファジィ</a:t>
            </a:r>
            <a:r>
              <a:rPr kumimoji="1" lang="en-US" altLang="ja-JP"/>
              <a:t>GBML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EFB2B9-0084-BE43-9245-6FFDEB967997}"/>
              </a:ext>
            </a:extLst>
          </p:cNvPr>
          <p:cNvSpPr/>
          <p:nvPr/>
        </p:nvSpPr>
        <p:spPr>
          <a:xfrm>
            <a:off x="1800132" y="2969189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75204F-B586-E44C-BD0C-60A1F102975D}"/>
              </a:ext>
            </a:extLst>
          </p:cNvPr>
          <p:cNvSpPr txBox="1"/>
          <p:nvPr/>
        </p:nvSpPr>
        <p:spPr>
          <a:xfrm>
            <a:off x="7207692" y="1516301"/>
            <a:ext cx="1765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並列分割</a:t>
            </a:r>
            <a:r>
              <a:rPr kumimoji="1" lang="ja-JP" altLang="en-US"/>
              <a:t>数</a:t>
            </a:r>
            <a:r>
              <a:rPr lang="ja-JP" altLang="en-US"/>
              <a:t>：</a:t>
            </a:r>
            <a:r>
              <a:rPr kumimoji="1" lang="en-US" altLang="ja-JP"/>
              <a:t>3</a:t>
            </a:r>
            <a:endParaRPr lang="en-US" altLang="ja-JP"/>
          </a:p>
          <a:p>
            <a:r>
              <a:rPr kumimoji="1" lang="ja-JP" altLang="en-US"/>
              <a:t>個体群サイズ：</a:t>
            </a:r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055ED69-EDA8-EB46-8F8A-A255DFEF4FFA}"/>
              </a:ext>
            </a:extLst>
          </p:cNvPr>
          <p:cNvSpPr/>
          <p:nvPr/>
        </p:nvSpPr>
        <p:spPr>
          <a:xfrm>
            <a:off x="1685832" y="4162660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F5FF7A3-5C0F-2D44-844E-CD2235D51C53}"/>
              </a:ext>
            </a:extLst>
          </p:cNvPr>
          <p:cNvSpPr/>
          <p:nvPr/>
        </p:nvSpPr>
        <p:spPr>
          <a:xfrm>
            <a:off x="2485932" y="457059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36EA75B-2E8E-A747-91F8-C53485475BD6}"/>
              </a:ext>
            </a:extLst>
          </p:cNvPr>
          <p:cNvSpPr/>
          <p:nvPr/>
        </p:nvSpPr>
        <p:spPr>
          <a:xfrm>
            <a:off x="2090689" y="497061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D52963E-B563-114E-BEA1-4D181720D790}"/>
              </a:ext>
            </a:extLst>
          </p:cNvPr>
          <p:cNvSpPr/>
          <p:nvPr/>
        </p:nvSpPr>
        <p:spPr>
          <a:xfrm>
            <a:off x="1964019" y="448400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D7F26AD-E493-984F-859A-0A690D4FEE15}"/>
              </a:ext>
            </a:extLst>
          </p:cNvPr>
          <p:cNvSpPr txBox="1"/>
          <p:nvPr/>
        </p:nvSpPr>
        <p:spPr>
          <a:xfrm>
            <a:off x="984965" y="160869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学習データセット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B5D20E-A4C5-A94E-A241-1D85399E58E7}"/>
              </a:ext>
            </a:extLst>
          </p:cNvPr>
          <p:cNvSpPr txBox="1"/>
          <p:nvPr/>
        </p:nvSpPr>
        <p:spPr>
          <a:xfrm>
            <a:off x="538229" y="3977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個体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00C58D6-3804-1B45-AA55-B8FDE2CE051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84560" y="4162660"/>
            <a:ext cx="752633" cy="321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71A898A-CA23-3F4E-8634-4AD97520CB7C}"/>
              </a:ext>
            </a:extLst>
          </p:cNvPr>
          <p:cNvSpPr/>
          <p:nvPr/>
        </p:nvSpPr>
        <p:spPr>
          <a:xfrm>
            <a:off x="1404431" y="2689752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上下矢印 33">
            <a:extLst>
              <a:ext uri="{FF2B5EF4-FFF2-40B4-BE49-F238E27FC236}">
                <a16:creationId xmlns:a16="http://schemas.microsoft.com/office/drawing/2014/main" id="{4CA690B5-3FB2-8349-9F88-E757D05ABB48}"/>
              </a:ext>
            </a:extLst>
          </p:cNvPr>
          <p:cNvSpPr/>
          <p:nvPr/>
        </p:nvSpPr>
        <p:spPr>
          <a:xfrm>
            <a:off x="2172632" y="3565924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D61D07FA-A124-4340-B18F-961CFB237007}"/>
              </a:ext>
            </a:extLst>
          </p:cNvPr>
          <p:cNvSpPr/>
          <p:nvPr/>
        </p:nvSpPr>
        <p:spPr>
          <a:xfrm>
            <a:off x="2501854" y="604518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11A7C8E-C723-F344-AC6F-31C123556E78}"/>
              </a:ext>
            </a:extLst>
          </p:cNvPr>
          <p:cNvSpPr/>
          <p:nvPr/>
        </p:nvSpPr>
        <p:spPr>
          <a:xfrm>
            <a:off x="2219232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DF1F9CDA-A379-D94E-A4D8-494CA2B90E6A}"/>
              </a:ext>
            </a:extLst>
          </p:cNvPr>
          <p:cNvSpPr/>
          <p:nvPr/>
        </p:nvSpPr>
        <p:spPr>
          <a:xfrm>
            <a:off x="1937193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059346F8-52E2-DC48-8FCF-A50E1B9B8DAC}"/>
              </a:ext>
            </a:extLst>
          </p:cNvPr>
          <p:cNvSpPr/>
          <p:nvPr/>
        </p:nvSpPr>
        <p:spPr>
          <a:xfrm>
            <a:off x="2152953" y="5528322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D04175-DF06-194F-BE48-B44950F5459A}"/>
              </a:ext>
            </a:extLst>
          </p:cNvPr>
          <p:cNvSpPr txBox="1"/>
          <p:nvPr/>
        </p:nvSpPr>
        <p:spPr>
          <a:xfrm>
            <a:off x="425892" y="5979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最終世代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4FF568-8069-EB4B-8620-E5DA388F1C30}"/>
              </a:ext>
            </a:extLst>
          </p:cNvPr>
          <p:cNvSpPr txBox="1"/>
          <p:nvPr/>
        </p:nvSpPr>
        <p:spPr>
          <a:xfrm>
            <a:off x="2380823" y="36427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5D43CF-2463-BD43-A206-7F21268D343B}"/>
              </a:ext>
            </a:extLst>
          </p:cNvPr>
          <p:cNvSpPr/>
          <p:nvPr/>
        </p:nvSpPr>
        <p:spPr>
          <a:xfrm>
            <a:off x="3886200" y="297493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CAF7197F-3E37-3A4F-AEBD-2456D104FA51}"/>
              </a:ext>
            </a:extLst>
          </p:cNvPr>
          <p:cNvSpPr/>
          <p:nvPr/>
        </p:nvSpPr>
        <p:spPr>
          <a:xfrm>
            <a:off x="3771900" y="4168401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DAFBE74-A847-EB41-935C-547FD5C4D449}"/>
              </a:ext>
            </a:extLst>
          </p:cNvPr>
          <p:cNvSpPr/>
          <p:nvPr/>
        </p:nvSpPr>
        <p:spPr>
          <a:xfrm>
            <a:off x="4572000" y="45763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152139BF-6AFD-434B-B0C7-1C41A4FF7093}"/>
              </a:ext>
            </a:extLst>
          </p:cNvPr>
          <p:cNvSpPr/>
          <p:nvPr/>
        </p:nvSpPr>
        <p:spPr>
          <a:xfrm>
            <a:off x="4176757" y="497635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30C19EE8-0ECC-3742-9A3D-DFA869249C13}"/>
              </a:ext>
            </a:extLst>
          </p:cNvPr>
          <p:cNvSpPr/>
          <p:nvPr/>
        </p:nvSpPr>
        <p:spPr>
          <a:xfrm>
            <a:off x="4050087" y="44897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9B7152F3-5F30-834B-BF68-439D03E6FE5D}"/>
              </a:ext>
            </a:extLst>
          </p:cNvPr>
          <p:cNvSpPr/>
          <p:nvPr/>
        </p:nvSpPr>
        <p:spPr>
          <a:xfrm>
            <a:off x="3490499" y="2695493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上下矢印 93">
            <a:extLst>
              <a:ext uri="{FF2B5EF4-FFF2-40B4-BE49-F238E27FC236}">
                <a16:creationId xmlns:a16="http://schemas.microsoft.com/office/drawing/2014/main" id="{025E9D77-F685-9C4E-A82E-28591B29F9F4}"/>
              </a:ext>
            </a:extLst>
          </p:cNvPr>
          <p:cNvSpPr/>
          <p:nvPr/>
        </p:nvSpPr>
        <p:spPr>
          <a:xfrm>
            <a:off x="4258700" y="3571665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4A925EC4-1221-EA47-81EE-87B4C5B03DA2}"/>
              </a:ext>
            </a:extLst>
          </p:cNvPr>
          <p:cNvSpPr/>
          <p:nvPr/>
        </p:nvSpPr>
        <p:spPr>
          <a:xfrm>
            <a:off x="4587922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84A7839D-B71D-1148-A577-78DC16C34E59}"/>
              </a:ext>
            </a:extLst>
          </p:cNvPr>
          <p:cNvSpPr/>
          <p:nvPr/>
        </p:nvSpPr>
        <p:spPr>
          <a:xfrm>
            <a:off x="4305300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2387E49C-1F48-AD44-A03D-B51E7B918AE9}"/>
              </a:ext>
            </a:extLst>
          </p:cNvPr>
          <p:cNvSpPr/>
          <p:nvPr/>
        </p:nvSpPr>
        <p:spPr>
          <a:xfrm>
            <a:off x="4023261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下矢印 97">
            <a:extLst>
              <a:ext uri="{FF2B5EF4-FFF2-40B4-BE49-F238E27FC236}">
                <a16:creationId xmlns:a16="http://schemas.microsoft.com/office/drawing/2014/main" id="{AB267B41-5818-714C-816F-605417604B25}"/>
              </a:ext>
            </a:extLst>
          </p:cNvPr>
          <p:cNvSpPr/>
          <p:nvPr/>
        </p:nvSpPr>
        <p:spPr>
          <a:xfrm>
            <a:off x="4239021" y="5534063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2D2DFA6-5C92-8A4F-B59D-111D89E33B99}"/>
              </a:ext>
            </a:extLst>
          </p:cNvPr>
          <p:cNvSpPr txBox="1"/>
          <p:nvPr/>
        </p:nvSpPr>
        <p:spPr>
          <a:xfrm>
            <a:off x="4466891" y="364845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A845B49-CBE9-2A45-B733-DD11997F3877}"/>
              </a:ext>
            </a:extLst>
          </p:cNvPr>
          <p:cNvSpPr/>
          <p:nvPr/>
        </p:nvSpPr>
        <p:spPr>
          <a:xfrm>
            <a:off x="5972268" y="2969189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345051E7-35D6-BC40-A61F-8A5CD8D9ED3D}"/>
              </a:ext>
            </a:extLst>
          </p:cNvPr>
          <p:cNvSpPr/>
          <p:nvPr/>
        </p:nvSpPr>
        <p:spPr>
          <a:xfrm>
            <a:off x="5857968" y="4162660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2B2ED7AA-C6E6-0743-BDDD-AA404CB29611}"/>
              </a:ext>
            </a:extLst>
          </p:cNvPr>
          <p:cNvSpPr/>
          <p:nvPr/>
        </p:nvSpPr>
        <p:spPr>
          <a:xfrm>
            <a:off x="6658068" y="457059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61EEDCB-EC38-EA42-89E5-8CFF81A48134}"/>
              </a:ext>
            </a:extLst>
          </p:cNvPr>
          <p:cNvSpPr/>
          <p:nvPr/>
        </p:nvSpPr>
        <p:spPr>
          <a:xfrm>
            <a:off x="6262825" y="497061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0C5F6357-8095-D24F-B0D6-C595B20E6AE8}"/>
              </a:ext>
            </a:extLst>
          </p:cNvPr>
          <p:cNvSpPr/>
          <p:nvPr/>
        </p:nvSpPr>
        <p:spPr>
          <a:xfrm>
            <a:off x="6136155" y="448400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5241632F-80A6-FA4F-96A7-BECF7DF63DF9}"/>
              </a:ext>
            </a:extLst>
          </p:cNvPr>
          <p:cNvSpPr/>
          <p:nvPr/>
        </p:nvSpPr>
        <p:spPr>
          <a:xfrm>
            <a:off x="5576567" y="2689752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下矢印 105">
            <a:extLst>
              <a:ext uri="{FF2B5EF4-FFF2-40B4-BE49-F238E27FC236}">
                <a16:creationId xmlns:a16="http://schemas.microsoft.com/office/drawing/2014/main" id="{007852C6-8EFE-9345-9055-3C1FA9FCE506}"/>
              </a:ext>
            </a:extLst>
          </p:cNvPr>
          <p:cNvSpPr/>
          <p:nvPr/>
        </p:nvSpPr>
        <p:spPr>
          <a:xfrm>
            <a:off x="6344768" y="3565924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0318E04E-D182-3C4F-80B1-5B389B37DCE6}"/>
              </a:ext>
            </a:extLst>
          </p:cNvPr>
          <p:cNvSpPr/>
          <p:nvPr/>
        </p:nvSpPr>
        <p:spPr>
          <a:xfrm>
            <a:off x="6673990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1C6B8BA9-D463-E744-955E-7ACC08A57860}"/>
              </a:ext>
            </a:extLst>
          </p:cNvPr>
          <p:cNvSpPr/>
          <p:nvPr/>
        </p:nvSpPr>
        <p:spPr>
          <a:xfrm>
            <a:off x="6391368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67CBA390-D543-3346-B894-1BB77E468426}"/>
              </a:ext>
            </a:extLst>
          </p:cNvPr>
          <p:cNvSpPr/>
          <p:nvPr/>
        </p:nvSpPr>
        <p:spPr>
          <a:xfrm>
            <a:off x="6109329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89DDAB64-C1BE-584C-AF41-843B65FC978D}"/>
              </a:ext>
            </a:extLst>
          </p:cNvPr>
          <p:cNvSpPr/>
          <p:nvPr/>
        </p:nvSpPr>
        <p:spPr>
          <a:xfrm>
            <a:off x="6325089" y="5528322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34C30E8-0BF6-AB41-94D8-72A4A68B7259}"/>
              </a:ext>
            </a:extLst>
          </p:cNvPr>
          <p:cNvSpPr txBox="1"/>
          <p:nvPr/>
        </p:nvSpPr>
        <p:spPr>
          <a:xfrm>
            <a:off x="6552959" y="36427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C58A37-04CC-2B4C-AA66-1AB94EE8DDDB}"/>
              </a:ext>
            </a:extLst>
          </p:cNvPr>
          <p:cNvSpPr/>
          <p:nvPr/>
        </p:nvSpPr>
        <p:spPr>
          <a:xfrm>
            <a:off x="2819400" y="152666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7E463C9E-34FA-5948-83F9-98827F2B5A21}"/>
              </a:ext>
            </a:extLst>
          </p:cNvPr>
          <p:cNvSpPr/>
          <p:nvPr/>
        </p:nvSpPr>
        <p:spPr>
          <a:xfrm>
            <a:off x="3886200" y="152400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581CA34-B7B6-7740-B207-8996ED7BA71F}"/>
              </a:ext>
            </a:extLst>
          </p:cNvPr>
          <p:cNvSpPr/>
          <p:nvPr/>
        </p:nvSpPr>
        <p:spPr>
          <a:xfrm>
            <a:off x="4953000" y="152666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4ADC24B-52ED-2848-AFFF-8C276442CD84}"/>
              </a:ext>
            </a:extLst>
          </p:cNvPr>
          <p:cNvCxnSpPr>
            <a:stCxn id="112" idx="2"/>
            <a:endCxn id="6" idx="0"/>
          </p:cNvCxnSpPr>
          <p:nvPr/>
        </p:nvCxnSpPr>
        <p:spPr>
          <a:xfrm flipH="1">
            <a:off x="2333532" y="2060060"/>
            <a:ext cx="1019268" cy="90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42890AD-6F02-AC43-A52D-8C9D0D3CFCF4}"/>
              </a:ext>
            </a:extLst>
          </p:cNvPr>
          <p:cNvCxnSpPr>
            <a:cxnSpLocks/>
            <a:stCxn id="113" idx="2"/>
            <a:endCxn id="88" idx="0"/>
          </p:cNvCxnSpPr>
          <p:nvPr/>
        </p:nvCxnSpPr>
        <p:spPr>
          <a:xfrm>
            <a:off x="4419600" y="2057400"/>
            <a:ext cx="0" cy="9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B191BFD4-CA54-A142-9C7E-A84B5734E7B7}"/>
              </a:ext>
            </a:extLst>
          </p:cNvPr>
          <p:cNvCxnSpPr>
            <a:cxnSpLocks/>
            <a:stCxn id="114" idx="2"/>
            <a:endCxn id="100" idx="0"/>
          </p:cNvCxnSpPr>
          <p:nvPr/>
        </p:nvCxnSpPr>
        <p:spPr>
          <a:xfrm>
            <a:off x="5486400" y="2060060"/>
            <a:ext cx="1019268" cy="90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線コネクタ 148">
            <a:extLst>
              <a:ext uri="{FF2B5EF4-FFF2-40B4-BE49-F238E27FC236}">
                <a16:creationId xmlns:a16="http://schemas.microsoft.com/office/drawing/2014/main" id="{6443990A-C2FA-8346-A1AC-32A2795ADB9E}"/>
              </a:ext>
            </a:extLst>
          </p:cNvPr>
          <p:cNvCxnSpPr>
            <a:stCxn id="6" idx="1"/>
            <a:endCxn id="100" idx="3"/>
          </p:cNvCxnSpPr>
          <p:nvPr/>
        </p:nvCxnSpPr>
        <p:spPr>
          <a:xfrm rot="10800000" flipH="1">
            <a:off x="1800132" y="3235889"/>
            <a:ext cx="5238936" cy="12700"/>
          </a:xfrm>
          <a:prstGeom prst="curvedConnector5">
            <a:avLst>
              <a:gd name="adj1" fmla="val -4363"/>
              <a:gd name="adj2" fmla="val 6050654"/>
              <a:gd name="adj3" fmla="val 104363"/>
            </a:avLst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58B5EAC0-5DED-E740-9179-7D7975737AC6}"/>
              </a:ext>
            </a:extLst>
          </p:cNvPr>
          <p:cNvCxnSpPr>
            <a:stCxn id="88" idx="1"/>
            <a:endCxn id="6" idx="3"/>
          </p:cNvCxnSpPr>
          <p:nvPr/>
        </p:nvCxnSpPr>
        <p:spPr>
          <a:xfrm flipH="1" flipV="1">
            <a:off x="2866932" y="3235889"/>
            <a:ext cx="1019268" cy="574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0733D58-03A3-1A46-8E50-D5485CB92326}"/>
              </a:ext>
            </a:extLst>
          </p:cNvPr>
          <p:cNvCxnSpPr>
            <a:cxnSpLocks/>
            <a:stCxn id="100" idx="1"/>
            <a:endCxn id="88" idx="3"/>
          </p:cNvCxnSpPr>
          <p:nvPr/>
        </p:nvCxnSpPr>
        <p:spPr>
          <a:xfrm flipH="1">
            <a:off x="4953000" y="3235889"/>
            <a:ext cx="1019268" cy="574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DC12427-49A0-F442-B6C1-1CA2D80E2C6F}"/>
              </a:ext>
            </a:extLst>
          </p:cNvPr>
          <p:cNvCxnSpPr>
            <a:cxnSpLocks/>
          </p:cNvCxnSpPr>
          <p:nvPr/>
        </p:nvCxnSpPr>
        <p:spPr>
          <a:xfrm>
            <a:off x="2819400" y="4799194"/>
            <a:ext cx="1075957" cy="1116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9DC43DC-0BB1-8E4A-862A-4F32EFD20BD6}"/>
              </a:ext>
            </a:extLst>
          </p:cNvPr>
          <p:cNvCxnSpPr>
            <a:cxnSpLocks/>
          </p:cNvCxnSpPr>
          <p:nvPr/>
        </p:nvCxnSpPr>
        <p:spPr>
          <a:xfrm>
            <a:off x="4921583" y="4820578"/>
            <a:ext cx="1075957" cy="1116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線コネクタ 159">
            <a:extLst>
              <a:ext uri="{FF2B5EF4-FFF2-40B4-BE49-F238E27FC236}">
                <a16:creationId xmlns:a16="http://schemas.microsoft.com/office/drawing/2014/main" id="{6B9A627E-EA19-7146-A782-D20A2D500DB2}"/>
              </a:ext>
            </a:extLst>
          </p:cNvPr>
          <p:cNvCxnSpPr>
            <a:cxnSpLocks/>
            <a:stCxn id="101" idx="6"/>
            <a:endCxn id="10" idx="2"/>
          </p:cNvCxnSpPr>
          <p:nvPr/>
        </p:nvCxnSpPr>
        <p:spPr>
          <a:xfrm flipH="1">
            <a:off x="1685832" y="4810360"/>
            <a:ext cx="5467536" cy="12700"/>
          </a:xfrm>
          <a:prstGeom prst="curvedConnector5">
            <a:avLst>
              <a:gd name="adj1" fmla="val -4181"/>
              <a:gd name="adj2" fmla="val 4094803"/>
              <a:gd name="adj3" fmla="val 104181"/>
            </a:avLst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B5A45B25-76A6-3941-AAA3-D72A17E2ACF5}"/>
              </a:ext>
            </a:extLst>
          </p:cNvPr>
          <p:cNvSpPr txBox="1"/>
          <p:nvPr/>
        </p:nvSpPr>
        <p:spPr>
          <a:xfrm>
            <a:off x="1480374" y="631441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単一の最良な識別器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E0A821F-9969-2540-8BA9-E3F683344FB6}"/>
              </a:ext>
            </a:extLst>
          </p:cNvPr>
          <p:cNvSpPr txBox="1"/>
          <p:nvPr/>
        </p:nvSpPr>
        <p:spPr>
          <a:xfrm>
            <a:off x="6100529" y="226783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データセット交換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6C63A39-88AC-F241-8775-B40B229AEDCA}"/>
              </a:ext>
            </a:extLst>
          </p:cNvPr>
          <p:cNvSpPr txBox="1"/>
          <p:nvPr/>
        </p:nvSpPr>
        <p:spPr>
          <a:xfrm>
            <a:off x="6939378" y="5113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個体の移住操作</a:t>
            </a:r>
          </a:p>
        </p:txBody>
      </p:sp>
    </p:spTree>
    <p:extLst>
      <p:ext uri="{BB962C8B-B14F-4D97-AF65-F5344CB8AC3E}">
        <p14:creationId xmlns:p14="http://schemas.microsoft.com/office/powerpoint/2010/main" val="1174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6C8B9-C81E-1B47-BA83-C0E0915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設計するアンサンブル識別器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EFB2B9-0084-BE43-9245-6FFDEB967997}"/>
              </a:ext>
            </a:extLst>
          </p:cNvPr>
          <p:cNvSpPr/>
          <p:nvPr/>
        </p:nvSpPr>
        <p:spPr>
          <a:xfrm>
            <a:off x="1800132" y="1573764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055ED69-EDA8-EB46-8F8A-A255DFEF4FFA}"/>
              </a:ext>
            </a:extLst>
          </p:cNvPr>
          <p:cNvSpPr/>
          <p:nvPr/>
        </p:nvSpPr>
        <p:spPr>
          <a:xfrm>
            <a:off x="1685832" y="2767235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F5FF7A3-5C0F-2D44-844E-CD2235D51C53}"/>
              </a:ext>
            </a:extLst>
          </p:cNvPr>
          <p:cNvSpPr/>
          <p:nvPr/>
        </p:nvSpPr>
        <p:spPr>
          <a:xfrm>
            <a:off x="2485932" y="31751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36EA75B-2E8E-A747-91F8-C53485475BD6}"/>
              </a:ext>
            </a:extLst>
          </p:cNvPr>
          <p:cNvSpPr/>
          <p:nvPr/>
        </p:nvSpPr>
        <p:spPr>
          <a:xfrm>
            <a:off x="2090689" y="357518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D52963E-B563-114E-BEA1-4D181720D790}"/>
              </a:ext>
            </a:extLst>
          </p:cNvPr>
          <p:cNvSpPr/>
          <p:nvPr/>
        </p:nvSpPr>
        <p:spPr>
          <a:xfrm>
            <a:off x="1964019" y="308857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B5D20E-A4C5-A94E-A241-1D85399E58E7}"/>
              </a:ext>
            </a:extLst>
          </p:cNvPr>
          <p:cNvSpPr txBox="1"/>
          <p:nvPr/>
        </p:nvSpPr>
        <p:spPr>
          <a:xfrm>
            <a:off x="538229" y="2582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個体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00C58D6-3804-1B45-AA55-B8FDE2CE051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84560" y="2767235"/>
            <a:ext cx="752633" cy="321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71A898A-CA23-3F4E-8634-4AD97520CB7C}"/>
              </a:ext>
            </a:extLst>
          </p:cNvPr>
          <p:cNvSpPr/>
          <p:nvPr/>
        </p:nvSpPr>
        <p:spPr>
          <a:xfrm>
            <a:off x="1404431" y="1294327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上下矢印 33">
            <a:extLst>
              <a:ext uri="{FF2B5EF4-FFF2-40B4-BE49-F238E27FC236}">
                <a16:creationId xmlns:a16="http://schemas.microsoft.com/office/drawing/2014/main" id="{4CA690B5-3FB2-8349-9F88-E757D05ABB48}"/>
              </a:ext>
            </a:extLst>
          </p:cNvPr>
          <p:cNvSpPr/>
          <p:nvPr/>
        </p:nvSpPr>
        <p:spPr>
          <a:xfrm>
            <a:off x="2172632" y="2170499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D61D07FA-A124-4340-B18F-961CFB237007}"/>
              </a:ext>
            </a:extLst>
          </p:cNvPr>
          <p:cNvSpPr/>
          <p:nvPr/>
        </p:nvSpPr>
        <p:spPr>
          <a:xfrm>
            <a:off x="2501854" y="464975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11A7C8E-C723-F344-AC6F-31C123556E78}"/>
              </a:ext>
            </a:extLst>
          </p:cNvPr>
          <p:cNvSpPr/>
          <p:nvPr/>
        </p:nvSpPr>
        <p:spPr>
          <a:xfrm>
            <a:off x="2219232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DF1F9CDA-A379-D94E-A4D8-494CA2B90E6A}"/>
              </a:ext>
            </a:extLst>
          </p:cNvPr>
          <p:cNvSpPr/>
          <p:nvPr/>
        </p:nvSpPr>
        <p:spPr>
          <a:xfrm>
            <a:off x="1937193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059346F8-52E2-DC48-8FCF-A50E1B9B8DAC}"/>
              </a:ext>
            </a:extLst>
          </p:cNvPr>
          <p:cNvSpPr/>
          <p:nvPr/>
        </p:nvSpPr>
        <p:spPr>
          <a:xfrm>
            <a:off x="2152953" y="4132897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D04175-DF06-194F-BE48-B44950F5459A}"/>
              </a:ext>
            </a:extLst>
          </p:cNvPr>
          <p:cNvSpPr txBox="1"/>
          <p:nvPr/>
        </p:nvSpPr>
        <p:spPr>
          <a:xfrm>
            <a:off x="425892" y="4583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最終世代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4FF568-8069-EB4B-8620-E5DA388F1C30}"/>
              </a:ext>
            </a:extLst>
          </p:cNvPr>
          <p:cNvSpPr txBox="1"/>
          <p:nvPr/>
        </p:nvSpPr>
        <p:spPr>
          <a:xfrm>
            <a:off x="2380823" y="22472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5D43CF-2463-BD43-A206-7F21268D343B}"/>
              </a:ext>
            </a:extLst>
          </p:cNvPr>
          <p:cNvSpPr/>
          <p:nvPr/>
        </p:nvSpPr>
        <p:spPr>
          <a:xfrm>
            <a:off x="3886200" y="1579505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CAF7197F-3E37-3A4F-AEBD-2456D104FA51}"/>
              </a:ext>
            </a:extLst>
          </p:cNvPr>
          <p:cNvSpPr/>
          <p:nvPr/>
        </p:nvSpPr>
        <p:spPr>
          <a:xfrm>
            <a:off x="3771900" y="2772976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DAFBE74-A847-EB41-935C-547FD5C4D449}"/>
              </a:ext>
            </a:extLst>
          </p:cNvPr>
          <p:cNvSpPr/>
          <p:nvPr/>
        </p:nvSpPr>
        <p:spPr>
          <a:xfrm>
            <a:off x="4572000" y="318091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152139BF-6AFD-434B-B0C7-1C41A4FF7093}"/>
              </a:ext>
            </a:extLst>
          </p:cNvPr>
          <p:cNvSpPr/>
          <p:nvPr/>
        </p:nvSpPr>
        <p:spPr>
          <a:xfrm>
            <a:off x="4176757" y="35809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30C19EE8-0ECC-3742-9A3D-DFA869249C13}"/>
              </a:ext>
            </a:extLst>
          </p:cNvPr>
          <p:cNvSpPr/>
          <p:nvPr/>
        </p:nvSpPr>
        <p:spPr>
          <a:xfrm>
            <a:off x="4050087" y="309431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9B7152F3-5F30-834B-BF68-439D03E6FE5D}"/>
              </a:ext>
            </a:extLst>
          </p:cNvPr>
          <p:cNvSpPr/>
          <p:nvPr/>
        </p:nvSpPr>
        <p:spPr>
          <a:xfrm>
            <a:off x="3490499" y="1300068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上下矢印 93">
            <a:extLst>
              <a:ext uri="{FF2B5EF4-FFF2-40B4-BE49-F238E27FC236}">
                <a16:creationId xmlns:a16="http://schemas.microsoft.com/office/drawing/2014/main" id="{025E9D77-F685-9C4E-A82E-28591B29F9F4}"/>
              </a:ext>
            </a:extLst>
          </p:cNvPr>
          <p:cNvSpPr/>
          <p:nvPr/>
        </p:nvSpPr>
        <p:spPr>
          <a:xfrm>
            <a:off x="4258700" y="2176240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4A925EC4-1221-EA47-81EE-87B4C5B03DA2}"/>
              </a:ext>
            </a:extLst>
          </p:cNvPr>
          <p:cNvSpPr/>
          <p:nvPr/>
        </p:nvSpPr>
        <p:spPr>
          <a:xfrm>
            <a:off x="4587922" y="465549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84A7839D-B71D-1148-A577-78DC16C34E59}"/>
              </a:ext>
            </a:extLst>
          </p:cNvPr>
          <p:cNvSpPr/>
          <p:nvPr/>
        </p:nvSpPr>
        <p:spPr>
          <a:xfrm>
            <a:off x="4305300" y="46554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2387E49C-1F48-AD44-A03D-B51E7B918AE9}"/>
              </a:ext>
            </a:extLst>
          </p:cNvPr>
          <p:cNvSpPr/>
          <p:nvPr/>
        </p:nvSpPr>
        <p:spPr>
          <a:xfrm>
            <a:off x="4023261" y="46554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下矢印 97">
            <a:extLst>
              <a:ext uri="{FF2B5EF4-FFF2-40B4-BE49-F238E27FC236}">
                <a16:creationId xmlns:a16="http://schemas.microsoft.com/office/drawing/2014/main" id="{AB267B41-5818-714C-816F-605417604B25}"/>
              </a:ext>
            </a:extLst>
          </p:cNvPr>
          <p:cNvSpPr/>
          <p:nvPr/>
        </p:nvSpPr>
        <p:spPr>
          <a:xfrm>
            <a:off x="4239021" y="4138638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2D2DFA6-5C92-8A4F-B59D-111D89E33B99}"/>
              </a:ext>
            </a:extLst>
          </p:cNvPr>
          <p:cNvSpPr txBox="1"/>
          <p:nvPr/>
        </p:nvSpPr>
        <p:spPr>
          <a:xfrm>
            <a:off x="4466891" y="225303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A845B49-CBE9-2A45-B733-DD11997F3877}"/>
              </a:ext>
            </a:extLst>
          </p:cNvPr>
          <p:cNvSpPr/>
          <p:nvPr/>
        </p:nvSpPr>
        <p:spPr>
          <a:xfrm>
            <a:off x="5972268" y="1573764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345051E7-35D6-BC40-A61F-8A5CD8D9ED3D}"/>
              </a:ext>
            </a:extLst>
          </p:cNvPr>
          <p:cNvSpPr/>
          <p:nvPr/>
        </p:nvSpPr>
        <p:spPr>
          <a:xfrm>
            <a:off x="5857968" y="2767235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2B2ED7AA-C6E6-0743-BDDD-AA404CB29611}"/>
              </a:ext>
            </a:extLst>
          </p:cNvPr>
          <p:cNvSpPr/>
          <p:nvPr/>
        </p:nvSpPr>
        <p:spPr>
          <a:xfrm>
            <a:off x="6658068" y="31751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61EEDCB-EC38-EA42-89E5-8CFF81A48134}"/>
              </a:ext>
            </a:extLst>
          </p:cNvPr>
          <p:cNvSpPr/>
          <p:nvPr/>
        </p:nvSpPr>
        <p:spPr>
          <a:xfrm>
            <a:off x="6262825" y="357518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0C5F6357-8095-D24F-B0D6-C595B20E6AE8}"/>
              </a:ext>
            </a:extLst>
          </p:cNvPr>
          <p:cNvSpPr/>
          <p:nvPr/>
        </p:nvSpPr>
        <p:spPr>
          <a:xfrm>
            <a:off x="6136155" y="308857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5241632F-80A6-FA4F-96A7-BECF7DF63DF9}"/>
              </a:ext>
            </a:extLst>
          </p:cNvPr>
          <p:cNvSpPr/>
          <p:nvPr/>
        </p:nvSpPr>
        <p:spPr>
          <a:xfrm>
            <a:off x="5576567" y="1294327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下矢印 105">
            <a:extLst>
              <a:ext uri="{FF2B5EF4-FFF2-40B4-BE49-F238E27FC236}">
                <a16:creationId xmlns:a16="http://schemas.microsoft.com/office/drawing/2014/main" id="{007852C6-8EFE-9345-9055-3C1FA9FCE506}"/>
              </a:ext>
            </a:extLst>
          </p:cNvPr>
          <p:cNvSpPr/>
          <p:nvPr/>
        </p:nvSpPr>
        <p:spPr>
          <a:xfrm>
            <a:off x="6344768" y="2170499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0318E04E-D182-3C4F-80B1-5B389B37DCE6}"/>
              </a:ext>
            </a:extLst>
          </p:cNvPr>
          <p:cNvSpPr/>
          <p:nvPr/>
        </p:nvSpPr>
        <p:spPr>
          <a:xfrm>
            <a:off x="6673990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1C6B8BA9-D463-E744-955E-7ACC08A57860}"/>
              </a:ext>
            </a:extLst>
          </p:cNvPr>
          <p:cNvSpPr/>
          <p:nvPr/>
        </p:nvSpPr>
        <p:spPr>
          <a:xfrm>
            <a:off x="6391368" y="464975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67CBA390-D543-3346-B894-1BB77E468426}"/>
              </a:ext>
            </a:extLst>
          </p:cNvPr>
          <p:cNvSpPr/>
          <p:nvPr/>
        </p:nvSpPr>
        <p:spPr>
          <a:xfrm>
            <a:off x="6109329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89DDAB64-C1BE-584C-AF41-843B65FC978D}"/>
              </a:ext>
            </a:extLst>
          </p:cNvPr>
          <p:cNvSpPr/>
          <p:nvPr/>
        </p:nvSpPr>
        <p:spPr>
          <a:xfrm>
            <a:off x="6325089" y="4132897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34C30E8-0BF6-AB41-94D8-72A4A68B7259}"/>
              </a:ext>
            </a:extLst>
          </p:cNvPr>
          <p:cNvSpPr txBox="1"/>
          <p:nvPr/>
        </p:nvSpPr>
        <p:spPr>
          <a:xfrm>
            <a:off x="6552959" y="22472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8654825-1796-1F4C-9CA3-338ECB9E24A5}"/>
              </a:ext>
            </a:extLst>
          </p:cNvPr>
          <p:cNvSpPr txBox="1"/>
          <p:nvPr/>
        </p:nvSpPr>
        <p:spPr>
          <a:xfrm>
            <a:off x="2768586" y="4884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3C5801F-F2ED-634E-A59E-3DFBA9FA4E14}"/>
              </a:ext>
            </a:extLst>
          </p:cNvPr>
          <p:cNvSpPr txBox="1"/>
          <p:nvPr/>
        </p:nvSpPr>
        <p:spPr>
          <a:xfrm>
            <a:off x="4851709" y="488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5E9C326-927A-F749-9B57-912C3CDDA1E6}"/>
              </a:ext>
            </a:extLst>
          </p:cNvPr>
          <p:cNvSpPr txBox="1"/>
          <p:nvPr/>
        </p:nvSpPr>
        <p:spPr>
          <a:xfrm>
            <a:off x="6655154" y="4884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087E02E6-7929-7D42-9FE0-0C9B63EA379C}"/>
              </a:ext>
            </a:extLst>
          </p:cNvPr>
          <p:cNvSpPr/>
          <p:nvPr/>
        </p:nvSpPr>
        <p:spPr>
          <a:xfrm>
            <a:off x="2456333" y="4964592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AD2A9043-4155-CD45-A855-1F296BC7D888}"/>
              </a:ext>
            </a:extLst>
          </p:cNvPr>
          <p:cNvSpPr/>
          <p:nvPr/>
        </p:nvSpPr>
        <p:spPr>
          <a:xfrm>
            <a:off x="4514850" y="4964591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44FC154-CD0B-4543-90F2-61C52E341DB1}"/>
              </a:ext>
            </a:extLst>
          </p:cNvPr>
          <p:cNvSpPr/>
          <p:nvPr/>
        </p:nvSpPr>
        <p:spPr>
          <a:xfrm>
            <a:off x="6333550" y="4970345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F0733EFF-FAEE-F74E-9740-5C6A48003089}"/>
              </a:ext>
            </a:extLst>
          </p:cNvPr>
          <p:cNvSpPr/>
          <p:nvPr/>
        </p:nvSpPr>
        <p:spPr>
          <a:xfrm>
            <a:off x="2491474" y="541612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7BA2B05-EB6A-ED47-8916-CFBEBB2C9711}"/>
              </a:ext>
            </a:extLst>
          </p:cNvPr>
          <p:cNvSpPr/>
          <p:nvPr/>
        </p:nvSpPr>
        <p:spPr>
          <a:xfrm>
            <a:off x="4577542" y="542186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3D918CAD-EF53-AE45-A4A1-67B92BC3E464}"/>
              </a:ext>
            </a:extLst>
          </p:cNvPr>
          <p:cNvSpPr/>
          <p:nvPr/>
        </p:nvSpPr>
        <p:spPr>
          <a:xfrm>
            <a:off x="6380988" y="541612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326C92AB-E8F8-F94D-A9BC-689649FCD320}"/>
              </a:ext>
            </a:extLst>
          </p:cNvPr>
          <p:cNvSpPr/>
          <p:nvPr/>
        </p:nvSpPr>
        <p:spPr>
          <a:xfrm>
            <a:off x="1839945" y="5325919"/>
            <a:ext cx="5475255" cy="4762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45C274D-19EF-8E45-961F-88B500DD1FC0}"/>
              </a:ext>
            </a:extLst>
          </p:cNvPr>
          <p:cNvSpPr txBox="1"/>
          <p:nvPr/>
        </p:nvSpPr>
        <p:spPr>
          <a:xfrm>
            <a:off x="249807" y="520726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アンサンブル</a:t>
            </a:r>
            <a:endParaRPr kumimoji="1" lang="en-US" altLang="ja-JP"/>
          </a:p>
          <a:p>
            <a:pPr algn="ctr"/>
            <a:r>
              <a:rPr kumimoji="1" lang="ja-JP" altLang="en-US"/>
              <a:t>識別器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726692-7DD2-0340-99F1-696E0767A806}"/>
              </a:ext>
            </a:extLst>
          </p:cNvPr>
          <p:cNvSpPr txBox="1"/>
          <p:nvPr/>
        </p:nvSpPr>
        <p:spPr>
          <a:xfrm>
            <a:off x="2042162" y="5968346"/>
            <a:ext cx="111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A</a:t>
            </a:r>
            <a:endParaRPr kumimoji="1" lang="ja-JP" altLang="en-US" sz="2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5A21118-0BE4-5143-B24F-550244D9EB77}"/>
              </a:ext>
            </a:extLst>
          </p:cNvPr>
          <p:cNvSpPr txBox="1"/>
          <p:nvPr/>
        </p:nvSpPr>
        <p:spPr>
          <a:xfrm>
            <a:off x="4128230" y="59721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B</a:t>
            </a:r>
            <a:endParaRPr kumimoji="1" lang="ja-JP" altLang="en-US" sz="2000" b="1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A4C0D4C-5381-9E48-9327-89A68E1B18C0}"/>
              </a:ext>
            </a:extLst>
          </p:cNvPr>
          <p:cNvSpPr txBox="1"/>
          <p:nvPr/>
        </p:nvSpPr>
        <p:spPr>
          <a:xfrm>
            <a:off x="5938764" y="5980726"/>
            <a:ext cx="111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A</a:t>
            </a:r>
            <a:endParaRPr kumimoji="1" lang="ja-JP" altLang="en-US" sz="2000" b="1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2104A4EC-6C92-1341-A359-B2B90FBB3503}"/>
              </a:ext>
            </a:extLst>
          </p:cNvPr>
          <p:cNvSpPr/>
          <p:nvPr/>
        </p:nvSpPr>
        <p:spPr>
          <a:xfrm>
            <a:off x="2450292" y="5717956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下矢印 66">
            <a:extLst>
              <a:ext uri="{FF2B5EF4-FFF2-40B4-BE49-F238E27FC236}">
                <a16:creationId xmlns:a16="http://schemas.microsoft.com/office/drawing/2014/main" id="{327DC001-EC0D-5D43-80F4-55C32B215875}"/>
              </a:ext>
            </a:extLst>
          </p:cNvPr>
          <p:cNvSpPr/>
          <p:nvPr/>
        </p:nvSpPr>
        <p:spPr>
          <a:xfrm>
            <a:off x="4508809" y="5717955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>
            <a:extLst>
              <a:ext uri="{FF2B5EF4-FFF2-40B4-BE49-F238E27FC236}">
                <a16:creationId xmlns:a16="http://schemas.microsoft.com/office/drawing/2014/main" id="{BA67CB96-D1D6-E745-B221-231E64D07F1C}"/>
              </a:ext>
            </a:extLst>
          </p:cNvPr>
          <p:cNvSpPr/>
          <p:nvPr/>
        </p:nvSpPr>
        <p:spPr>
          <a:xfrm>
            <a:off x="6327509" y="5723709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C273F229-2C4F-074C-AB01-A11E568B2CF3}"/>
              </a:ext>
            </a:extLst>
          </p:cNvPr>
          <p:cNvSpPr/>
          <p:nvPr/>
        </p:nvSpPr>
        <p:spPr>
          <a:xfrm>
            <a:off x="2090689" y="6444997"/>
            <a:ext cx="860726" cy="28073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43745EB-ECD0-6849-9F16-521105907585}"/>
              </a:ext>
            </a:extLst>
          </p:cNvPr>
          <p:cNvSpPr txBox="1"/>
          <p:nvPr/>
        </p:nvSpPr>
        <p:spPr>
          <a:xfrm>
            <a:off x="2981232" y="6410595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多数決の結果</a:t>
            </a:r>
            <a:r>
              <a:rPr lang="ja-JP" altLang="en-US"/>
              <a:t>「</a:t>
            </a:r>
            <a:r>
              <a:rPr lang="en-US" altLang="ja-JP" b="1"/>
              <a:t>Class A</a:t>
            </a:r>
            <a:r>
              <a:rPr lang="ja-JP" altLang="en-US"/>
              <a:t>」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613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A5E64-A181-4645-8860-F2224AE1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2102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大きなサイズのデータセットの進化計算にかかる</a:t>
            </a:r>
            <a:br>
              <a:rPr lang="en-US" altLang="ja-JP" sz="2800" kern="0"/>
            </a:br>
            <a:r>
              <a:rPr lang="ja-JP" altLang="en-US" sz="2800" kern="0"/>
              <a:t>計算時間の短縮</a:t>
            </a:r>
            <a:endParaRPr lang="en-US" altLang="ja-JP" sz="2800" kern="0"/>
          </a:p>
          <a:p>
            <a:r>
              <a:rPr lang="ja-JP" altLang="en-US" sz="2800" kern="0"/>
              <a:t>部分学習用データの交換操作・部分個体群の</a:t>
            </a:r>
            <a:br>
              <a:rPr lang="en-US" altLang="ja-JP" sz="2800" kern="0"/>
            </a:br>
            <a:r>
              <a:rPr lang="ja-JP" altLang="en-US" sz="2800" kern="0"/>
              <a:t>移住操作による過剰適合の防止</a:t>
            </a:r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の目的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7F171D2-273A-7B47-AB4F-7DD1F75ECE0A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部分学習用データへの過剰適合による</a:t>
            </a:r>
            <a:br>
              <a:rPr lang="en-US" altLang="ja-JP" sz="2800" kern="0"/>
            </a:br>
            <a:r>
              <a:rPr lang="ja-JP" altLang="en-US" sz="2800" kern="0"/>
              <a:t>識別性能の劣化の懸念</a:t>
            </a:r>
            <a:endParaRPr lang="ja-JP" altLang="en-US" sz="24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F25B6-A024-0149-9A3A-BE401FD23D67}"/>
              </a:ext>
            </a:extLst>
          </p:cNvPr>
          <p:cNvSpPr txBox="1"/>
          <p:nvPr/>
        </p:nvSpPr>
        <p:spPr>
          <a:xfrm>
            <a:off x="384958" y="4114800"/>
            <a:ext cx="5863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の課題</a:t>
            </a:r>
          </a:p>
        </p:txBody>
      </p:sp>
    </p:spTree>
    <p:extLst>
      <p:ext uri="{BB962C8B-B14F-4D97-AF65-F5344CB8AC3E}">
        <p14:creationId xmlns:p14="http://schemas.microsoft.com/office/powerpoint/2010/main" val="66170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8ABD0-2D5B-1744-AB4A-8AFDB5B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160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並列分散型</a:t>
            </a:r>
            <a:r>
              <a:rPr lang="en-US" altLang="ja-JP" sz="2800" kern="0"/>
              <a:t>MoFGBML</a:t>
            </a:r>
            <a:r>
              <a:rPr lang="ja-JP" altLang="en-US" sz="2800" kern="0"/>
              <a:t>で獲得できる識別器の</a:t>
            </a:r>
            <a:br>
              <a:rPr lang="en-US" altLang="ja-JP" sz="2800" kern="0"/>
            </a:br>
            <a:r>
              <a:rPr lang="ja-JP" altLang="en-US" sz="2800" kern="0"/>
              <a:t>識別性能向上</a:t>
            </a:r>
            <a:endParaRPr lang="en-US" altLang="ja-JP" sz="2800" kern="0"/>
          </a:p>
          <a:p>
            <a:r>
              <a:rPr lang="ja-JP" altLang="en-US" sz="2800" kern="0"/>
              <a:t>過剰適合した弱識別器でアンサンブル識別器を</a:t>
            </a:r>
            <a:br>
              <a:rPr lang="en-US" altLang="ja-JP" sz="2800" kern="0"/>
            </a:br>
            <a:r>
              <a:rPr lang="ja-JP" altLang="en-US" sz="2800" kern="0"/>
              <a:t>構成することによる識別器の多様性向上</a:t>
            </a:r>
            <a:endParaRPr lang="en-US" altLang="ja-JP" sz="2800" kern="0"/>
          </a:p>
          <a:p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1314839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によるアンサンブル識別器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従来の単一識別器と各種アンサンブル識別器の</a:t>
            </a:r>
            <a:br>
              <a:rPr lang="en-US" altLang="ja-JP" sz="2800" kern="0"/>
            </a:br>
            <a:r>
              <a:rPr lang="ja-JP" altLang="en-US" sz="2800" kern="0"/>
              <a:t>汎化性能比較</a:t>
            </a:r>
            <a:endParaRPr lang="en-US" altLang="ja-JP" sz="2800" kern="0"/>
          </a:p>
          <a:p>
            <a:r>
              <a:rPr lang="ja-JP" altLang="en-US" sz="2800" kern="0"/>
              <a:t>過剰適合の有無による各種識別器の汎化性能比較</a:t>
            </a:r>
            <a:endParaRPr lang="en-US" altLang="ja-JP" sz="2800" kern="0"/>
          </a:p>
          <a:p>
            <a:r>
              <a:rPr lang="ja-JP" altLang="en-US" sz="2800" kern="0"/>
              <a:t>得られる識別器の過剰適合の有無による分布比較</a:t>
            </a:r>
            <a:endParaRPr lang="en-US" altLang="ja-JP" sz="28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1672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r>
              <a:rPr kumimoji="1" lang="ja-JP" altLang="en-US" sz="280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41742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FCA07E-6D98-A644-853F-94A1FB2CE10C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85A6FBBA-E475-464F-93A4-1EC917FFA38D}"/>
              </a:ext>
            </a:extLst>
          </p:cNvPr>
          <p:cNvSpPr/>
          <p:nvPr/>
        </p:nvSpPr>
        <p:spPr>
          <a:xfrm>
            <a:off x="867390" y="3606750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454870B6-1B59-AD4B-BBEC-C9BAEE6DFF4A}"/>
              </a:ext>
            </a:extLst>
          </p:cNvPr>
          <p:cNvSpPr/>
          <p:nvPr/>
        </p:nvSpPr>
        <p:spPr>
          <a:xfrm>
            <a:off x="1467760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8C4682F-FE91-114B-86E3-44ADDD4B88C3}"/>
              </a:ext>
            </a:extLst>
          </p:cNvPr>
          <p:cNvSpPr/>
          <p:nvPr/>
        </p:nvSpPr>
        <p:spPr>
          <a:xfrm>
            <a:off x="2063161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9BF882-0BA8-304C-9A6F-95A7006A6693}"/>
              </a:ext>
            </a:extLst>
          </p:cNvPr>
          <p:cNvSpPr txBox="1"/>
          <p:nvPr/>
        </p:nvSpPr>
        <p:spPr>
          <a:xfrm>
            <a:off x="624941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kumimoji="1" lang="ja-JP" altLang="en-US"/>
              <a:t>島内多数決</a:t>
            </a: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B90F3C98-2AAB-9245-B607-819A9A4DEA5D}"/>
              </a:ext>
            </a:extLst>
          </p:cNvPr>
          <p:cNvSpPr/>
          <p:nvPr/>
        </p:nvSpPr>
        <p:spPr>
          <a:xfrm>
            <a:off x="956962" y="369439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E59295EE-73C5-114F-BADE-1D46A3FEC03E}"/>
              </a:ext>
            </a:extLst>
          </p:cNvPr>
          <p:cNvSpPr/>
          <p:nvPr/>
        </p:nvSpPr>
        <p:spPr>
          <a:xfrm>
            <a:off x="1133393" y="3740090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5DEDADD-52DF-414E-9287-A33493B53642}"/>
              </a:ext>
            </a:extLst>
          </p:cNvPr>
          <p:cNvSpPr/>
          <p:nvPr/>
        </p:nvSpPr>
        <p:spPr>
          <a:xfrm>
            <a:off x="994476" y="3869282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BC70062D-3C75-2446-AAAE-D2C52A20E86F}"/>
              </a:ext>
            </a:extLst>
          </p:cNvPr>
          <p:cNvSpPr/>
          <p:nvPr/>
        </p:nvSpPr>
        <p:spPr>
          <a:xfrm>
            <a:off x="1535909" y="3711159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97421D64-4288-C04E-AEE6-DD0D139796F7}"/>
              </a:ext>
            </a:extLst>
          </p:cNvPr>
          <p:cNvSpPr/>
          <p:nvPr/>
        </p:nvSpPr>
        <p:spPr>
          <a:xfrm>
            <a:off x="1723198" y="3721028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C6A65B5-28BC-4D4D-8507-8DF2B17EE223}"/>
              </a:ext>
            </a:extLst>
          </p:cNvPr>
          <p:cNvSpPr/>
          <p:nvPr/>
        </p:nvSpPr>
        <p:spPr>
          <a:xfrm>
            <a:off x="1621081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34CFCA2B-7EBF-404B-BFB9-6CBEFCABE790}"/>
              </a:ext>
            </a:extLst>
          </p:cNvPr>
          <p:cNvSpPr/>
          <p:nvPr/>
        </p:nvSpPr>
        <p:spPr>
          <a:xfrm>
            <a:off x="2132738" y="370942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5927A8CE-DE45-5843-ADCD-973E5D686D3F}"/>
              </a:ext>
            </a:extLst>
          </p:cNvPr>
          <p:cNvSpPr/>
          <p:nvPr/>
        </p:nvSpPr>
        <p:spPr>
          <a:xfrm>
            <a:off x="2322776" y="371642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3F1ABF4E-A421-0040-98A6-7CBE584E98C4}"/>
              </a:ext>
            </a:extLst>
          </p:cNvPr>
          <p:cNvSpPr/>
          <p:nvPr/>
        </p:nvSpPr>
        <p:spPr>
          <a:xfrm>
            <a:off x="2202224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FC80054-C885-2B4C-A440-EE8CBFF9D91A}"/>
              </a:ext>
            </a:extLst>
          </p:cNvPr>
          <p:cNvSpPr txBox="1"/>
          <p:nvPr/>
        </p:nvSpPr>
        <p:spPr>
          <a:xfrm>
            <a:off x="910252" y="4308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B223A659-6CA5-9846-9B78-BC893AFB96E3}"/>
              </a:ext>
            </a:extLst>
          </p:cNvPr>
          <p:cNvSpPr/>
          <p:nvPr/>
        </p:nvSpPr>
        <p:spPr>
          <a:xfrm>
            <a:off x="967417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下矢印 111">
            <a:extLst>
              <a:ext uri="{FF2B5EF4-FFF2-40B4-BE49-F238E27FC236}">
                <a16:creationId xmlns:a16="http://schemas.microsoft.com/office/drawing/2014/main" id="{3E8C75B6-4EF9-2449-939C-28BE9BBD70FE}"/>
              </a:ext>
            </a:extLst>
          </p:cNvPr>
          <p:cNvSpPr/>
          <p:nvPr/>
        </p:nvSpPr>
        <p:spPr>
          <a:xfrm>
            <a:off x="1559774" y="4086518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A0A2D607-FDBF-754E-AD59-4D62CCC8EC63}"/>
              </a:ext>
            </a:extLst>
          </p:cNvPr>
          <p:cNvSpPr/>
          <p:nvPr/>
        </p:nvSpPr>
        <p:spPr>
          <a:xfrm>
            <a:off x="2163188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507627" y="430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E724A79-B994-4541-A72F-5EFA2DF1770E}"/>
              </a:ext>
            </a:extLst>
          </p:cNvPr>
          <p:cNvSpPr txBox="1"/>
          <p:nvPr/>
        </p:nvSpPr>
        <p:spPr>
          <a:xfrm>
            <a:off x="2106246" y="4310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257EA04-40BD-1A4E-8C97-FD77BB923B65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085941" y="4677801"/>
            <a:ext cx="525316" cy="2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58AA108-EDD2-CA43-8C01-2E4B6949B600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>
            <a:off x="1683316" y="4675750"/>
            <a:ext cx="8322" cy="21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DF3AB13-4972-F048-BEE9-2132F5ACE6E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55376" y="4680297"/>
            <a:ext cx="526559" cy="23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DBE69-D219-4C4F-98EB-DE806D5B5686}"/>
              </a:ext>
            </a:extLst>
          </p:cNvPr>
          <p:cNvSpPr txBox="1"/>
          <p:nvPr/>
        </p:nvSpPr>
        <p:spPr>
          <a:xfrm>
            <a:off x="1515949" y="4888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E6366D-9540-CB49-86D3-4AC200F85C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194601" y="3116722"/>
            <a:ext cx="1340149" cy="34454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ED38CA-4E56-3541-8C9B-92A5B3A49E32}"/>
              </a:ext>
            </a:extLst>
          </p:cNvPr>
          <p:cNvSpPr txBox="1"/>
          <p:nvPr/>
        </p:nvSpPr>
        <p:spPr>
          <a:xfrm>
            <a:off x="154787" y="3406997"/>
            <a:ext cx="283645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弱識別器の選択方法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全データに対して最良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サブデータに対して最良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FB43E04-3D37-5F4B-BD6D-2D9DD0F9668F}"/>
              </a:ext>
            </a:extLst>
          </p:cNvPr>
          <p:cNvSpPr txBox="1"/>
          <p:nvPr/>
        </p:nvSpPr>
        <p:spPr>
          <a:xfrm>
            <a:off x="154786" y="44196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並列分割数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78121A-599C-4A47-9A6D-D27D25ED6628}"/>
              </a:ext>
            </a:extLst>
          </p:cNvPr>
          <p:cNvSpPr txBox="1"/>
          <p:nvPr/>
        </p:nvSpPr>
        <p:spPr>
          <a:xfrm>
            <a:off x="148758" y="48768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過剰適合の有無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B3EE053-E4B1-BE48-9EBD-74494D7BD247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6E67-8F0E-B04F-BBE7-336663E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実験の実施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5383B-EC3F-5444-B0B7-2BC1AB06F20F}"/>
              </a:ext>
            </a:extLst>
          </p:cNvPr>
          <p:cNvSpPr txBox="1">
            <a:spLocks/>
          </p:cNvSpPr>
          <p:nvPr/>
        </p:nvSpPr>
        <p:spPr>
          <a:xfrm>
            <a:off x="384958" y="1859477"/>
            <a:ext cx="8378042" cy="47699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/>
              <a:t>使用するデータセット：</a:t>
            </a:r>
            <a:r>
              <a:rPr lang="en-US" altLang="ja-JP" sz="2800"/>
              <a:t>satimage, phoneme</a:t>
            </a:r>
          </a:p>
          <a:p>
            <a:r>
              <a:rPr lang="ja-JP" altLang="en-US" sz="2800"/>
              <a:t>個体群サイズ：</a:t>
            </a:r>
            <a:r>
              <a:rPr lang="en-US" altLang="ja-JP" sz="2800"/>
              <a:t>300</a:t>
            </a:r>
          </a:p>
          <a:p>
            <a:r>
              <a:rPr lang="ja-JP" altLang="en-US" sz="2800"/>
              <a:t>世代数：</a:t>
            </a:r>
            <a:r>
              <a:rPr lang="en-US" altLang="ja-JP" sz="2800"/>
              <a:t>50,000</a:t>
            </a:r>
          </a:p>
          <a:p>
            <a:r>
              <a:rPr lang="en-US" altLang="ja-JP" sz="2800"/>
              <a:t>EMO</a:t>
            </a:r>
            <a:r>
              <a:rPr lang="ja-JP" altLang="en-US" sz="2800"/>
              <a:t>アルゴリズム：</a:t>
            </a:r>
            <a:r>
              <a:rPr lang="en-US" altLang="ja-JP" sz="2800"/>
              <a:t>NSGA-II</a:t>
            </a:r>
          </a:p>
          <a:p>
            <a:r>
              <a:rPr lang="ja-JP" altLang="en-US" sz="2800"/>
              <a:t>並列分割数：</a:t>
            </a:r>
            <a:r>
              <a:rPr lang="en-US" altLang="ja-JP" sz="2800"/>
              <a:t>2, 3, 4, 5</a:t>
            </a:r>
          </a:p>
          <a:p>
            <a:r>
              <a:rPr lang="ja-JP" altLang="en-US" sz="2800"/>
              <a:t>過剰適合</a:t>
            </a:r>
            <a:r>
              <a:rPr lang="en-US" altLang="ja-JP" sz="2800"/>
              <a:t> </a:t>
            </a:r>
            <a:r>
              <a:rPr lang="ja-JP" altLang="en-US" sz="2800"/>
              <a:t>あり</a:t>
            </a:r>
            <a:r>
              <a:rPr lang="en-US" altLang="ja-JP" sz="2800"/>
              <a:t>, </a:t>
            </a:r>
            <a:r>
              <a:rPr lang="ja-JP" altLang="en-US" sz="2800"/>
              <a:t>なし</a:t>
            </a:r>
            <a:endParaRPr lang="en-US" altLang="ja-JP" sz="2800"/>
          </a:p>
          <a:p>
            <a:r>
              <a:rPr lang="en-US" altLang="ja-JP" sz="2800"/>
              <a:t>3 x 10-fold Cross-Validation</a:t>
            </a:r>
          </a:p>
          <a:p>
            <a:endParaRPr lang="en-US" altLang="ja-JP" sz="2800"/>
          </a:p>
          <a:p>
            <a:endParaRPr lang="en-US" altLang="ja-JP" sz="2800"/>
          </a:p>
          <a:p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AF4A7-4983-6D43-A8A6-87AAE5E359E9}"/>
              </a:ext>
            </a:extLst>
          </p:cNvPr>
          <p:cNvSpPr txBox="1"/>
          <p:nvPr/>
        </p:nvSpPr>
        <p:spPr>
          <a:xfrm>
            <a:off x="381000" y="1314839"/>
            <a:ext cx="1676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実験設定</a:t>
            </a:r>
            <a:endParaRPr kumimoji="1" lang="ja-JP" altLang="en-US" sz="280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7B6EA56-2D13-AA49-91B4-9A28700B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2881"/>
              </p:ext>
            </p:extLst>
          </p:nvPr>
        </p:nvGraphicFramePr>
        <p:xfrm>
          <a:off x="689757" y="1859477"/>
          <a:ext cx="8225643" cy="31089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54261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3669718"/>
                    </a:ext>
                  </a:extLst>
                </a:gridCol>
                <a:gridCol w="4568043">
                  <a:extLst>
                    <a:ext uri="{9D8B030D-6E8A-4147-A177-3AD203B41FA5}">
                      <a16:colId xmlns:a16="http://schemas.microsoft.com/office/drawing/2014/main" val="9697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世代数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50,000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4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300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EMO</a:t>
                      </a:r>
                      <a:r>
                        <a:rPr kumimoji="1" lang="ja-JP" altLang="en-US" sz="2800"/>
                        <a:t>アルゴリズム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並列（島）分割数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2, 3, 4, 5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4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過剰適合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あり</a:t>
                      </a:r>
                      <a:r>
                        <a:rPr kumimoji="1" lang="en-US" altLang="ja-JP" sz="2800"/>
                        <a:t>, </a:t>
                      </a:r>
                      <a:r>
                        <a:rPr kumimoji="1" lang="ja-JP" altLang="en-US" sz="2800"/>
                        <a:t>なし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移住操作・交換操作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 </a:t>
                      </a:r>
                      <a:r>
                        <a:rPr kumimoji="1" lang="ja-JP" altLang="en-US" sz="2800"/>
                        <a:t>世代間隔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6420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0BD3F0B-082F-5140-B6D5-F3090917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4024"/>
              </p:ext>
            </p:extLst>
          </p:nvPr>
        </p:nvGraphicFramePr>
        <p:xfrm>
          <a:off x="1104900" y="5543161"/>
          <a:ext cx="7010400" cy="11887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542834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2444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3555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851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データセット名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属性数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パターン数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クラス数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23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Phoneme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5404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8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Satimage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36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6435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06119"/>
              </p:ext>
            </p:extLst>
          </p:nvPr>
        </p:nvGraphicFramePr>
        <p:xfrm>
          <a:off x="266700" y="1676400"/>
          <a:ext cx="8610600" cy="4588429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65675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56445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70125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</a:t>
                      </a:r>
                      <a:endParaRPr kumimoji="1" lang="en-US" altLang="ja-JP"/>
                    </a:p>
                    <a:p>
                      <a:pPr algn="ctr"/>
                      <a:r>
                        <a:rPr kumimoji="1" lang="ja-JP" altLang="en-US"/>
                        <a:t>識別器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非劣解集合</a:t>
                      </a:r>
                      <a:r>
                        <a:rPr kumimoji="1" lang="en-US" altLang="ja-JP"/>
                        <a:t> </a:t>
                      </a:r>
                      <a:r>
                        <a:rPr kumimoji="1" lang="ja-JP" altLang="en-US"/>
                        <a:t>弱識別器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701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島内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871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過剰適合なし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86.56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86.42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24.07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494</Words>
  <Application>Microsoft Macintosh PowerPoint</Application>
  <PresentationFormat>画面に合わせる (4:3)</PresentationFormat>
  <Paragraphs>219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 New Roman</vt:lpstr>
      <vt:lpstr>標準デザイン</vt:lpstr>
      <vt:lpstr>デザインの設定</vt:lpstr>
      <vt:lpstr>進捗報告 第2回 2019年1月15日</vt:lpstr>
      <vt:lpstr>並列分散型ファジィGBML</vt:lpstr>
      <vt:lpstr>設計するアンサンブル識別器</vt:lpstr>
      <vt:lpstr>研究背景</vt:lpstr>
      <vt:lpstr>実験の目的</vt:lpstr>
      <vt:lpstr>1試行で得られる各種識別器</vt:lpstr>
      <vt:lpstr>1試行で得られる各種識別器</vt:lpstr>
      <vt:lpstr>実験の実施</vt:lpstr>
      <vt:lpstr>現段階で得ている結果一部</vt:lpstr>
      <vt:lpstr>非劣解集合 弱識別器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140</cp:revision>
  <cp:lastPrinted>1601-01-01T00:00:00Z</cp:lastPrinted>
  <dcterms:created xsi:type="dcterms:W3CDTF">1601-01-01T00:00:00Z</dcterms:created>
  <dcterms:modified xsi:type="dcterms:W3CDTF">2019-01-15T01:18:50Z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