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38"/>
  </p:notesMasterIdLst>
  <p:handoutMasterIdLst>
    <p:handoutMasterId r:id="rId39"/>
  </p:handoutMasterIdLst>
  <p:sldIdLst>
    <p:sldId id="256" r:id="rId3"/>
    <p:sldId id="303" r:id="rId4"/>
    <p:sldId id="274" r:id="rId5"/>
    <p:sldId id="275" r:id="rId6"/>
    <p:sldId id="276" r:id="rId7"/>
    <p:sldId id="278" r:id="rId8"/>
    <p:sldId id="277" r:id="rId9"/>
    <p:sldId id="280" r:id="rId10"/>
    <p:sldId id="285" r:id="rId11"/>
    <p:sldId id="286" r:id="rId12"/>
    <p:sldId id="305" r:id="rId13"/>
    <p:sldId id="289" r:id="rId14"/>
    <p:sldId id="312" r:id="rId15"/>
    <p:sldId id="308" r:id="rId16"/>
    <p:sldId id="309" r:id="rId17"/>
    <p:sldId id="310" r:id="rId18"/>
    <p:sldId id="311" r:id="rId19"/>
    <p:sldId id="301" r:id="rId20"/>
    <p:sldId id="302" r:id="rId21"/>
    <p:sldId id="290" r:id="rId22"/>
    <p:sldId id="283" r:id="rId23"/>
    <p:sldId id="314" r:id="rId24"/>
    <p:sldId id="313" r:id="rId25"/>
    <p:sldId id="288" r:id="rId26"/>
    <p:sldId id="300" r:id="rId27"/>
    <p:sldId id="272" r:id="rId28"/>
    <p:sldId id="296" r:id="rId29"/>
    <p:sldId id="287" r:id="rId30"/>
    <p:sldId id="284" r:id="rId31"/>
    <p:sldId id="281" r:id="rId32"/>
    <p:sldId id="282" r:id="rId33"/>
    <p:sldId id="273" r:id="rId34"/>
    <p:sldId id="294" r:id="rId35"/>
    <p:sldId id="295" r:id="rId36"/>
    <p:sldId id="293" r:id="rId37"/>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11"/>
    <a:srgbClr val="FFCE33"/>
    <a:srgbClr val="0432FF"/>
    <a:srgbClr val="00B0F0"/>
    <a:srgbClr val="EB7171"/>
    <a:srgbClr val="FF0000"/>
    <a:srgbClr val="FFF2CC"/>
    <a:srgbClr val="FFE285"/>
    <a:srgbClr val="FF6201"/>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19"/>
    <p:restoredTop sz="93544" autoAdjust="0"/>
  </p:normalViewPr>
  <p:slideViewPr>
    <p:cSldViewPr>
      <p:cViewPr varScale="1">
        <p:scale>
          <a:sx n="108" d="100"/>
          <a:sy n="108" d="100"/>
        </p:scale>
        <p:origin x="1352" y="1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2019/1/21</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a:t>
            </a:fld>
            <a:endParaRPr lang="en-US" altLang="ja-JP"/>
          </a:p>
        </p:txBody>
      </p:sp>
    </p:spTree>
    <p:extLst>
      <p:ext uri="{BB962C8B-B14F-4D97-AF65-F5344CB8AC3E}">
        <p14:creationId xmlns:p14="http://schemas.microsoft.com/office/powerpoint/2010/main" val="61527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18</a:t>
            </a:fld>
            <a:endParaRPr lang="en-US" altLang="ja-JP"/>
          </a:p>
        </p:txBody>
      </p:sp>
    </p:spTree>
    <p:extLst>
      <p:ext uri="{BB962C8B-B14F-4D97-AF65-F5344CB8AC3E}">
        <p14:creationId xmlns:p14="http://schemas.microsoft.com/office/powerpoint/2010/main" val="82300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19</a:t>
            </a:fld>
            <a:endParaRPr lang="en-US" altLang="ja-JP"/>
          </a:p>
        </p:txBody>
      </p:sp>
    </p:spTree>
    <p:extLst>
      <p:ext uri="{BB962C8B-B14F-4D97-AF65-F5344CB8AC3E}">
        <p14:creationId xmlns:p14="http://schemas.microsoft.com/office/powerpoint/2010/main" val="4289506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25</a:t>
            </a:fld>
            <a:endParaRPr lang="en-US" altLang="ja-JP"/>
          </a:p>
        </p:txBody>
      </p:sp>
    </p:spTree>
    <p:extLst>
      <p:ext uri="{BB962C8B-B14F-4D97-AF65-F5344CB8AC3E}">
        <p14:creationId xmlns:p14="http://schemas.microsoft.com/office/powerpoint/2010/main" val="133040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26</a:t>
            </a:fld>
            <a:endParaRPr lang="en-US" altLang="ja-JP"/>
          </a:p>
        </p:txBody>
      </p:sp>
    </p:spTree>
    <p:extLst>
      <p:ext uri="{BB962C8B-B14F-4D97-AF65-F5344CB8AC3E}">
        <p14:creationId xmlns:p14="http://schemas.microsoft.com/office/powerpoint/2010/main" val="19728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27</a:t>
            </a:fld>
            <a:endParaRPr lang="en-US" altLang="ja-JP"/>
          </a:p>
        </p:txBody>
      </p:sp>
    </p:spTree>
    <p:extLst>
      <p:ext uri="{BB962C8B-B14F-4D97-AF65-F5344CB8AC3E}">
        <p14:creationId xmlns:p14="http://schemas.microsoft.com/office/powerpoint/2010/main" val="162691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20.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6.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5.png"/><Relationship Id="rId4" Type="http://schemas.openxmlformats.org/officeDocument/2006/relationships/image" Target="../media/image1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br>
              <a:rPr lang="en-US" altLang="ja-JP">
                <a:latin typeface="Arial" panose="020B0604020202020204" pitchFamily="34" charset="0"/>
              </a:rPr>
            </a:br>
            <a:r>
              <a:rPr lang="ja-JP" altLang="en-US">
                <a:latin typeface="Arial" panose="020B0604020202020204" pitchFamily="34" charset="0"/>
              </a:rPr>
              <a:t>多目的ファジィ遺伝的機械学習</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F83E8-7632-8D40-B99D-74C387C73F1A}"/>
              </a:ext>
            </a:extLst>
          </p:cNvPr>
          <p:cNvSpPr>
            <a:spLocks noGrp="1"/>
          </p:cNvSpPr>
          <p:nvPr>
            <p:ph type="title"/>
          </p:nvPr>
        </p:nvSpPr>
        <p:spPr/>
        <p:txBody>
          <a:bodyPr/>
          <a:lstStyle/>
          <a:p>
            <a:r>
              <a:rPr kumimoji="1" lang="ja-JP" altLang="en-US"/>
              <a:t>実験目的</a:t>
            </a:r>
          </a:p>
        </p:txBody>
      </p:sp>
      <p:sp>
        <p:nvSpPr>
          <p:cNvPr id="3" name="コンテンツ プレースホルダー 2">
            <a:extLst>
              <a:ext uri="{FF2B5EF4-FFF2-40B4-BE49-F238E27FC236}">
                <a16:creationId xmlns:a16="http://schemas.microsoft.com/office/drawing/2014/main" id="{87B5ED51-BDA9-CC40-8207-35F5A7C32095}"/>
              </a:ext>
            </a:extLst>
          </p:cNvPr>
          <p:cNvSpPr>
            <a:spLocks noGrp="1"/>
          </p:cNvSpPr>
          <p:nvPr>
            <p:ph idx="1"/>
          </p:nvPr>
        </p:nvSpPr>
        <p:spPr/>
        <p:txBody>
          <a:bodyPr/>
          <a:lstStyle/>
          <a:p>
            <a:r>
              <a:rPr lang="ja-JP" altLang="en-US" sz="2800"/>
              <a:t>アンサンブル識別器を構成することによる汎化性能への影響を調べるため，評価用データに対する誤識別率を単一の識別器の結果と比較する</a:t>
            </a:r>
            <a:r>
              <a:rPr lang="en-US" altLang="ja-JP" sz="2800"/>
              <a:t>.</a:t>
            </a:r>
          </a:p>
          <a:p>
            <a:r>
              <a:rPr kumimoji="1" lang="ja-JP" altLang="en-US" sz="2800"/>
              <a:t>移住操作を行わないことによるアンサンブル識別器への影響を調べるため，移住操作を行う並列分散型</a:t>
            </a:r>
            <a:r>
              <a:rPr kumimoji="1" lang="en-US" altLang="ja-JP" sz="2800"/>
              <a:t>MoFGBML</a:t>
            </a:r>
            <a:r>
              <a:rPr kumimoji="1" lang="ja-JP" altLang="en-US" sz="2800"/>
              <a:t>で得られるアンサンブル識別器の結果と比較する</a:t>
            </a:r>
            <a:r>
              <a:rPr kumimoji="1" lang="en-US" altLang="ja-JP" sz="2800"/>
              <a:t>.</a:t>
            </a:r>
          </a:p>
          <a:p>
            <a:r>
              <a:rPr kumimoji="1" lang="ja-JP" altLang="en-US" sz="2800"/>
              <a:t>島数の違いによるアンサンブル識別器への影響を調べるため，</a:t>
            </a:r>
            <a:r>
              <a:rPr lang="ja-JP" altLang="en-US" sz="2800"/>
              <a:t>島数を変更して実験を行う．</a:t>
            </a:r>
            <a:endParaRPr kumimoji="1" lang="ja-JP" altLang="en-US" sz="2800"/>
          </a:p>
        </p:txBody>
      </p:sp>
    </p:spTree>
    <p:extLst>
      <p:ext uri="{BB962C8B-B14F-4D97-AF65-F5344CB8AC3E}">
        <p14:creationId xmlns:p14="http://schemas.microsoft.com/office/powerpoint/2010/main" val="129797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006285990"/>
              </p:ext>
            </p:extLst>
          </p:nvPr>
        </p:nvGraphicFramePr>
        <p:xfrm>
          <a:off x="689757" y="1763838"/>
          <a:ext cx="7994991" cy="1828800"/>
        </p:xfrm>
        <a:graphic>
          <a:graphicData uri="http://schemas.openxmlformats.org/drawingml/2006/table">
            <a:tbl>
              <a:tblPr bandRow="1">
                <a:tableStyleId>{F5AB1C69-6EDB-4FF4-983F-18BD219EF322}</a:tableStyleId>
              </a:tblPr>
              <a:tblGrid>
                <a:gridCol w="29678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4798548">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dirty="0"/>
                        <a:t>試行回数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dirty="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30 (10-fold cross-validation x 3)</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pPr marL="342900" indent="-342900">
                        <a:buFont typeface="Arial" panose="020B0604020202020204" pitchFamily="34" charset="0"/>
                        <a:buChar char="•"/>
                      </a:pPr>
                      <a:r>
                        <a:rPr kumimoji="1" lang="ja-JP" altLang="en-US" sz="2400" dirty="0"/>
                        <a:t>世代数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50,000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pPr marL="342900" indent="-342900">
                        <a:buFont typeface="Arial" panose="020B0604020202020204" pitchFamily="34" charset="0"/>
                        <a:buChar char="•"/>
                      </a:pPr>
                      <a:r>
                        <a:rPr kumimoji="1" lang="ja-JP" altLang="en-US" sz="2400"/>
                        <a:t>個体群サイズ</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300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pPr marL="342900" indent="-342900">
                        <a:buFont typeface="Arial" panose="020B0604020202020204" pitchFamily="34" charset="0"/>
                        <a:buChar char="•"/>
                      </a:pPr>
                      <a:r>
                        <a:rPr kumimoji="1" lang="en-US" altLang="ja-JP" sz="2400" dirty="0"/>
                        <a:t>EMO</a:t>
                      </a:r>
                      <a:r>
                        <a:rPr kumimoji="1" lang="ja-JP" altLang="en-US" sz="2400" dirty="0"/>
                        <a:t>アルゴリズム</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NSGA-II</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実験設定</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219200"/>
            <a:ext cx="1676400" cy="523220"/>
          </a:xfrm>
          <a:prstGeom prst="rect">
            <a:avLst/>
          </a:prstGeom>
          <a:noFill/>
          <a:ln w="19050">
            <a:solidFill>
              <a:schemeClr val="accent6"/>
            </a:solidFill>
          </a:ln>
        </p:spPr>
        <p:txBody>
          <a:bodyPr wrap="square" rtlCol="0">
            <a:spAutoFit/>
          </a:bodyPr>
          <a:lstStyle/>
          <a:p>
            <a:r>
              <a:rPr lang="ja-JP" altLang="en-US" sz="2800"/>
              <a:t>共通設定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455185841"/>
              </p:ext>
            </p:extLst>
          </p:nvPr>
        </p:nvGraphicFramePr>
        <p:xfrm>
          <a:off x="1104900" y="5486400"/>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graphicFrame>
        <p:nvGraphicFramePr>
          <p:cNvPr id="7" name="表 6">
            <a:extLst>
              <a:ext uri="{FF2B5EF4-FFF2-40B4-BE49-F238E27FC236}">
                <a16:creationId xmlns:a16="http://schemas.microsoft.com/office/drawing/2014/main" id="{0B5AAC54-3B87-DF44-BD27-E6B5C24B0A57}"/>
              </a:ext>
            </a:extLst>
          </p:cNvPr>
          <p:cNvGraphicFramePr>
            <a:graphicFrameLocks noGrp="1"/>
          </p:cNvGraphicFramePr>
          <p:nvPr>
            <p:extLst>
              <p:ext uri="{D42A27DB-BD31-4B8C-83A1-F6EECF244321}">
                <p14:modId xmlns:p14="http://schemas.microsoft.com/office/powerpoint/2010/main" val="4165109103"/>
              </p:ext>
            </p:extLst>
          </p:nvPr>
        </p:nvGraphicFramePr>
        <p:xfrm>
          <a:off x="689757" y="4419600"/>
          <a:ext cx="8225643" cy="914400"/>
        </p:xfrm>
        <a:graphic>
          <a:graphicData uri="http://schemas.openxmlformats.org/drawingml/2006/table">
            <a:tbl>
              <a:tblPr bandRow="1">
                <a:tableStyleId>{F5AB1C69-6EDB-4FF4-983F-18BD219EF322}</a:tableStyleId>
              </a:tblPr>
              <a:tblGrid>
                <a:gridCol w="17486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6248400">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a:t>島数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3, 5, 7, 9</a:t>
                      </a:r>
                      <a:endParaRPr kumimoji="1" lang="ja-JP"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pPr marL="342900" indent="-342900">
                        <a:buFont typeface="Arial" panose="020B0604020202020204" pitchFamily="34" charset="0"/>
                        <a:buChar char="•"/>
                      </a:pPr>
                      <a:r>
                        <a:rPr kumimoji="1" lang="ja-JP" altLang="en-US" sz="2400" dirty="0"/>
                        <a:t>移住操作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50 </a:t>
                      </a:r>
                      <a:r>
                        <a:rPr kumimoji="1" lang="ja-JP" altLang="en-US" sz="2400" dirty="0"/>
                        <a:t>世代間隔</a:t>
                      </a:r>
                      <a:r>
                        <a:rPr kumimoji="1" lang="en-US" altLang="ja-JP" sz="2400" dirty="0"/>
                        <a:t> or </a:t>
                      </a:r>
                      <a:r>
                        <a:rPr kumimoji="1" lang="ja-JP" altLang="en-US" sz="2400" dirty="0"/>
                        <a:t>移住操作なし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8" name="テキスト ボックス 7">
            <a:extLst>
              <a:ext uri="{FF2B5EF4-FFF2-40B4-BE49-F238E27FC236}">
                <a16:creationId xmlns:a16="http://schemas.microsoft.com/office/drawing/2014/main" id="{6A7C92EA-1704-8E47-AF8E-D8EA1A20E20F}"/>
              </a:ext>
            </a:extLst>
          </p:cNvPr>
          <p:cNvSpPr txBox="1"/>
          <p:nvPr/>
        </p:nvSpPr>
        <p:spPr>
          <a:xfrm>
            <a:off x="379444" y="3886200"/>
            <a:ext cx="4040156" cy="523220"/>
          </a:xfrm>
          <a:prstGeom prst="rect">
            <a:avLst/>
          </a:prstGeom>
          <a:noFill/>
          <a:ln w="19050">
            <a:solidFill>
              <a:schemeClr val="accent6"/>
            </a:solidFill>
          </a:ln>
        </p:spPr>
        <p:txBody>
          <a:bodyPr wrap="square" rtlCol="0">
            <a:spAutoFit/>
          </a:bodyPr>
          <a:lstStyle/>
          <a:p>
            <a:r>
              <a:rPr kumimoji="1" lang="ja-JP" altLang="en-US" sz="2800"/>
              <a:t>対照実験で変更する設定</a:t>
            </a:r>
          </a:p>
        </p:txBody>
      </p:sp>
    </p:spTree>
    <p:extLst>
      <p:ext uri="{BB962C8B-B14F-4D97-AF65-F5344CB8AC3E}">
        <p14:creationId xmlns:p14="http://schemas.microsoft.com/office/powerpoint/2010/main" val="29224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14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アンサンブル識別器ｖｓ単一識別器</a:t>
            </a:r>
            <a:endParaRPr kumimoji="1" lang="ja-JP" altLang="en-US" dirty="0"/>
          </a:p>
        </p:txBody>
      </p:sp>
      <p:pic>
        <p:nvPicPr>
          <p:cNvPr id="3" name="図 2"/>
          <p:cNvPicPr>
            <a:picLocks noChangeAspect="1"/>
          </p:cNvPicPr>
          <p:nvPr/>
        </p:nvPicPr>
        <p:blipFill>
          <a:blip r:embed="rId2"/>
          <a:stretch>
            <a:fillRect/>
          </a:stretch>
        </p:blipFill>
        <p:spPr>
          <a:xfrm>
            <a:off x="533400" y="1206557"/>
            <a:ext cx="3886200" cy="2886527"/>
          </a:xfrm>
          <a:prstGeom prst="rect">
            <a:avLst/>
          </a:prstGeom>
        </p:spPr>
      </p:pic>
      <p:pic>
        <p:nvPicPr>
          <p:cNvPr id="5" name="図 4"/>
          <p:cNvPicPr>
            <a:picLocks noChangeAspect="1"/>
          </p:cNvPicPr>
          <p:nvPr/>
        </p:nvPicPr>
        <p:blipFill>
          <a:blip r:embed="rId3"/>
          <a:stretch>
            <a:fillRect/>
          </a:stretch>
        </p:blipFill>
        <p:spPr>
          <a:xfrm>
            <a:off x="5029200" y="1206557"/>
            <a:ext cx="3971768" cy="2950084"/>
          </a:xfrm>
          <a:prstGeom prst="rect">
            <a:avLst/>
          </a:prstGeom>
        </p:spPr>
      </p:pic>
      <p:sp>
        <p:nvSpPr>
          <p:cNvPr id="6" name="テキスト ボックス 5"/>
          <p:cNvSpPr txBox="1"/>
          <p:nvPr/>
        </p:nvSpPr>
        <p:spPr>
          <a:xfrm>
            <a:off x="-1264116" y="2496933"/>
            <a:ext cx="1492716" cy="369332"/>
          </a:xfrm>
          <a:prstGeom prst="rect">
            <a:avLst/>
          </a:prstGeom>
          <a:noFill/>
        </p:spPr>
        <p:txBody>
          <a:bodyPr wrap="none" rtlCol="0">
            <a:spAutoFit/>
          </a:bodyPr>
          <a:lstStyle/>
          <a:p>
            <a:r>
              <a:rPr kumimoji="1" lang="ja-JP" altLang="en-US" dirty="0"/>
              <a:t>移住操作なし</a:t>
            </a:r>
          </a:p>
        </p:txBody>
      </p:sp>
      <p:sp>
        <p:nvSpPr>
          <p:cNvPr id="7" name="テキスト ボックス 6"/>
          <p:cNvSpPr txBox="1"/>
          <p:nvPr/>
        </p:nvSpPr>
        <p:spPr>
          <a:xfrm>
            <a:off x="-1250468" y="5867400"/>
            <a:ext cx="1497526" cy="369332"/>
          </a:xfrm>
          <a:prstGeom prst="rect">
            <a:avLst/>
          </a:prstGeom>
          <a:noFill/>
        </p:spPr>
        <p:txBody>
          <a:bodyPr wrap="none" rtlCol="0">
            <a:spAutoFit/>
          </a:bodyPr>
          <a:lstStyle/>
          <a:p>
            <a:r>
              <a:rPr kumimoji="1" lang="ja-JP" altLang="en-US" dirty="0"/>
              <a:t>移住操作あり</a:t>
            </a:r>
          </a:p>
        </p:txBody>
      </p:sp>
      <p:pic>
        <p:nvPicPr>
          <p:cNvPr id="8" name="図 7"/>
          <p:cNvPicPr>
            <a:picLocks noChangeAspect="1"/>
          </p:cNvPicPr>
          <p:nvPr/>
        </p:nvPicPr>
        <p:blipFill>
          <a:blip r:embed="rId4"/>
          <a:stretch>
            <a:fillRect/>
          </a:stretch>
        </p:blipFill>
        <p:spPr>
          <a:xfrm>
            <a:off x="480442" y="4267200"/>
            <a:ext cx="3925510" cy="2915725"/>
          </a:xfrm>
          <a:prstGeom prst="rect">
            <a:avLst/>
          </a:prstGeom>
        </p:spPr>
      </p:pic>
      <p:pic>
        <p:nvPicPr>
          <p:cNvPr id="9" name="図 8"/>
          <p:cNvPicPr>
            <a:picLocks noChangeAspect="1"/>
          </p:cNvPicPr>
          <p:nvPr/>
        </p:nvPicPr>
        <p:blipFill>
          <a:blip r:embed="rId5"/>
          <a:stretch>
            <a:fillRect/>
          </a:stretch>
        </p:blipFill>
        <p:spPr>
          <a:xfrm>
            <a:off x="5029200" y="4267200"/>
            <a:ext cx="3971768" cy="2950084"/>
          </a:xfrm>
          <a:prstGeom prst="rect">
            <a:avLst/>
          </a:prstGeom>
        </p:spPr>
      </p:pic>
    </p:spTree>
    <p:extLst>
      <p:ext uri="{BB962C8B-B14F-4D97-AF65-F5344CB8AC3E}">
        <p14:creationId xmlns:p14="http://schemas.microsoft.com/office/powerpoint/2010/main" val="247265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移住なしアンサンブルｖｓ移住操作の単一</a:t>
            </a:r>
          </a:p>
        </p:txBody>
      </p:sp>
      <p:pic>
        <p:nvPicPr>
          <p:cNvPr id="4" name="図 3"/>
          <p:cNvPicPr>
            <a:picLocks noChangeAspect="1"/>
          </p:cNvPicPr>
          <p:nvPr/>
        </p:nvPicPr>
        <p:blipFill>
          <a:blip r:embed="rId2"/>
          <a:stretch>
            <a:fillRect/>
          </a:stretch>
        </p:blipFill>
        <p:spPr>
          <a:xfrm>
            <a:off x="-533400" y="1752600"/>
            <a:ext cx="4206185" cy="3124200"/>
          </a:xfrm>
          <a:prstGeom prst="rect">
            <a:avLst/>
          </a:prstGeom>
        </p:spPr>
      </p:pic>
      <p:pic>
        <p:nvPicPr>
          <p:cNvPr id="5" name="図 4"/>
          <p:cNvPicPr>
            <a:picLocks noChangeAspect="1"/>
          </p:cNvPicPr>
          <p:nvPr/>
        </p:nvPicPr>
        <p:blipFill>
          <a:blip r:embed="rId3"/>
          <a:stretch>
            <a:fillRect/>
          </a:stretch>
        </p:blipFill>
        <p:spPr>
          <a:xfrm>
            <a:off x="4038600" y="1750925"/>
            <a:ext cx="4513955" cy="3352800"/>
          </a:xfrm>
          <a:prstGeom prst="rect">
            <a:avLst/>
          </a:prstGeom>
        </p:spPr>
      </p:pic>
    </p:spTree>
    <p:extLst>
      <p:ext uri="{BB962C8B-B14F-4D97-AF65-F5344CB8AC3E}">
        <p14:creationId xmlns:p14="http://schemas.microsoft.com/office/powerpoint/2010/main" val="290510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非劣な弱識別器集合</a:t>
            </a:r>
          </a:p>
        </p:txBody>
      </p:sp>
      <p:pic>
        <p:nvPicPr>
          <p:cNvPr id="3" name="図 2"/>
          <p:cNvPicPr>
            <a:picLocks noChangeAspect="1"/>
          </p:cNvPicPr>
          <p:nvPr/>
        </p:nvPicPr>
        <p:blipFill>
          <a:blip r:embed="rId2"/>
          <a:stretch>
            <a:fillRect/>
          </a:stretch>
        </p:blipFill>
        <p:spPr>
          <a:xfrm>
            <a:off x="-685800" y="1473758"/>
            <a:ext cx="4689898" cy="3483484"/>
          </a:xfrm>
          <a:prstGeom prst="rect">
            <a:avLst/>
          </a:prstGeom>
        </p:spPr>
      </p:pic>
      <p:pic>
        <p:nvPicPr>
          <p:cNvPr id="4" name="図 3"/>
          <p:cNvPicPr>
            <a:picLocks noChangeAspect="1"/>
          </p:cNvPicPr>
          <p:nvPr/>
        </p:nvPicPr>
        <p:blipFill>
          <a:blip r:embed="rId3"/>
          <a:stretch>
            <a:fillRect/>
          </a:stretch>
        </p:blipFill>
        <p:spPr>
          <a:xfrm>
            <a:off x="4610100" y="1828800"/>
            <a:ext cx="3869179" cy="2873884"/>
          </a:xfrm>
          <a:prstGeom prst="rect">
            <a:avLst/>
          </a:prstGeom>
        </p:spPr>
      </p:pic>
    </p:spTree>
    <p:extLst>
      <p:ext uri="{BB962C8B-B14F-4D97-AF65-F5344CB8AC3E}">
        <p14:creationId xmlns:p14="http://schemas.microsoft.com/office/powerpoint/2010/main" val="261482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ルール数最小化への偏り</a:t>
            </a:r>
          </a:p>
        </p:txBody>
      </p:sp>
      <p:pic>
        <p:nvPicPr>
          <p:cNvPr id="3" name="図 2" descr="テキスト, 地図 が含まれている画像&#10;&#10;&#10;&#10;自動的に生成された説明">
            <a:extLst>
              <a:ext uri="{FF2B5EF4-FFF2-40B4-BE49-F238E27FC236}">
                <a16:creationId xmlns:a16="http://schemas.microsoft.com/office/drawing/2014/main" id="{4D43D17B-2EA0-ED41-BF3E-C041F28B762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533400" y="1148938"/>
            <a:ext cx="4038600" cy="3886200"/>
          </a:xfrm>
          <a:prstGeom prst="rect">
            <a:avLst/>
          </a:prstGeom>
        </p:spPr>
      </p:pic>
      <p:sp>
        <p:nvSpPr>
          <p:cNvPr id="4" name="テキスト ボックス 3">
            <a:extLst>
              <a:ext uri="{FF2B5EF4-FFF2-40B4-BE49-F238E27FC236}">
                <a16:creationId xmlns:a16="http://schemas.microsoft.com/office/drawing/2014/main" id="{9100E12C-9C77-894C-8EA5-97DF5EA9D892}"/>
              </a:ext>
            </a:extLst>
          </p:cNvPr>
          <p:cNvSpPr txBox="1"/>
          <p:nvPr/>
        </p:nvSpPr>
        <p:spPr>
          <a:xfrm>
            <a:off x="3079329" y="1380818"/>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A37E9CA-6482-DE48-A0C8-3ECB1F415B0E}"/>
                  </a:ext>
                </a:extLst>
              </p:cNvPr>
              <p:cNvSpPr txBox="1"/>
              <p:nvPr/>
            </p:nvSpPr>
            <p:spPr>
              <a:xfrm rot="16200000">
                <a:off x="-648810" y="2568132"/>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p:sp>
            <p:nvSpPr>
              <p:cNvPr id="5" name="テキスト ボックス 4">
                <a:extLst>
                  <a:ext uri="{FF2B5EF4-FFF2-40B4-BE49-F238E27FC236}">
                    <a16:creationId xmlns:a16="http://schemas.microsoft.com/office/drawing/2014/main" id="{4A37E9CA-6482-DE48-A0C8-3ECB1F415B0E}"/>
                  </a:ext>
                </a:extLst>
              </p:cNvPr>
              <p:cNvSpPr txBox="1">
                <a:spLocks noRot="1" noChangeAspect="1" noMove="1" noResize="1" noEditPoints="1" noAdjustHandles="1" noChangeArrowheads="1" noChangeShapeType="1" noTextEdit="1"/>
              </p:cNvSpPr>
              <p:nvPr/>
            </p:nvSpPr>
            <p:spPr>
              <a:xfrm rot="16200000">
                <a:off x="-648810" y="2568132"/>
                <a:ext cx="2019299" cy="400110"/>
              </a:xfrm>
              <a:prstGeom prst="rect">
                <a:avLst/>
              </a:prstGeom>
              <a:blipFill>
                <a:blip r:embed="rId3"/>
                <a:stretch>
                  <a:fillRect l="-9375" r="-28125" b="-312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F578081-26E6-8A4C-A91C-517DB973CF1C}"/>
              </a:ext>
            </a:extLst>
          </p:cNvPr>
          <p:cNvSpPr txBox="1"/>
          <p:nvPr/>
        </p:nvSpPr>
        <p:spPr>
          <a:xfrm>
            <a:off x="1665299" y="4928754"/>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7" name="図 6" descr="地図, テキスト が含まれている画像&#10;&#10;&#10;&#10;自動的に生成された説明">
            <a:extLst>
              <a:ext uri="{FF2B5EF4-FFF2-40B4-BE49-F238E27FC236}">
                <a16:creationId xmlns:a16="http://schemas.microsoft.com/office/drawing/2014/main" id="{C07D9CD7-BE34-CA41-A43A-410A4C454767}"/>
              </a:ext>
            </a:extLst>
          </p:cNvPr>
          <p:cNvPicPr>
            <a:picLocks noChangeAspect="1"/>
          </p:cNvPicPr>
          <p:nvPr/>
        </p:nvPicPr>
        <p:blipFill rotWithShape="1">
          <a:blip r:embed="rId4">
            <a:extLst>
              <a:ext uri="{28A0092B-C50C-407E-A947-70E740481C1C}">
                <a14:useLocalDpi xmlns:a14="http://schemas.microsoft.com/office/drawing/2010/main" val="0"/>
              </a:ext>
            </a:extLst>
          </a:blip>
          <a:srcRect l="68889" t="15354" r="11111" b="55556"/>
          <a:stretch/>
        </p:blipFill>
        <p:spPr>
          <a:xfrm>
            <a:off x="2732099" y="1724170"/>
            <a:ext cx="1571624" cy="2286000"/>
          </a:xfrm>
          <a:prstGeom prst="rect">
            <a:avLst/>
          </a:prstGeom>
          <a:ln>
            <a:solidFill>
              <a:schemeClr val="tx1"/>
            </a:solidFill>
          </a:ln>
        </p:spPr>
      </p:pic>
      <p:sp>
        <p:nvSpPr>
          <p:cNvPr id="8" name="テキスト ボックス 7">
            <a:extLst>
              <a:ext uri="{FF2B5EF4-FFF2-40B4-BE49-F238E27FC236}">
                <a16:creationId xmlns:a16="http://schemas.microsoft.com/office/drawing/2014/main" id="{0F56A73E-FADA-0749-BB6B-E78E642A2378}"/>
              </a:ext>
            </a:extLst>
          </p:cNvPr>
          <p:cNvSpPr txBox="1"/>
          <p:nvPr/>
        </p:nvSpPr>
        <p:spPr>
          <a:xfrm>
            <a:off x="1884324" y="5639812"/>
            <a:ext cx="1146468" cy="369332"/>
          </a:xfrm>
          <a:prstGeom prst="rect">
            <a:avLst/>
          </a:prstGeom>
          <a:noFill/>
        </p:spPr>
        <p:txBody>
          <a:bodyPr wrap="none" rtlCol="0">
            <a:spAutoFit/>
          </a:bodyPr>
          <a:lstStyle/>
          <a:p>
            <a:r>
              <a:rPr kumimoji="1" lang="en-US" altLang="ja-JP"/>
              <a:t>phoneme</a:t>
            </a:r>
            <a:endParaRPr kumimoji="1" lang="ja-JP" altLang="en-US"/>
          </a:p>
        </p:txBody>
      </p:sp>
      <p:pic>
        <p:nvPicPr>
          <p:cNvPr id="9" name="図 8" descr="地図, テキスト が含まれている画像&#10;&#10;&#10;&#10;自動的に生成された説明">
            <a:extLst>
              <a:ext uri="{FF2B5EF4-FFF2-40B4-BE49-F238E27FC236}">
                <a16:creationId xmlns:a16="http://schemas.microsoft.com/office/drawing/2014/main" id="{FF2F9137-E8CC-A34B-A320-7D6AB3F338D3}"/>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5156039" y="1143000"/>
            <a:ext cx="3886200" cy="3810000"/>
          </a:xfrm>
          <a:prstGeom prst="rect">
            <a:avLst/>
          </a:prstGeom>
        </p:spPr>
      </p:pic>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1B29F597-8225-8C4B-8DAC-6C59552A15E6}"/>
                  </a:ext>
                </a:extLst>
              </p:cNvPr>
              <p:cNvSpPr txBox="1"/>
              <p:nvPr/>
            </p:nvSpPr>
            <p:spPr>
              <a:xfrm rot="16200000">
                <a:off x="3897629" y="25621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p:sp>
            <p:nvSpPr>
              <p:cNvPr id="10" name="テキスト ボックス 9">
                <a:extLst>
                  <a:ext uri="{FF2B5EF4-FFF2-40B4-BE49-F238E27FC236}">
                    <a16:creationId xmlns:a16="http://schemas.microsoft.com/office/drawing/2014/main" id="{1B29F597-8225-8C4B-8DAC-6C59552A15E6}"/>
                  </a:ext>
                </a:extLst>
              </p:cNvPr>
              <p:cNvSpPr txBox="1">
                <a:spLocks noRot="1" noChangeAspect="1" noMove="1" noResize="1" noEditPoints="1" noAdjustHandles="1" noChangeArrowheads="1" noChangeShapeType="1" noTextEdit="1"/>
              </p:cNvSpPr>
              <p:nvPr/>
            </p:nvSpPr>
            <p:spPr>
              <a:xfrm rot="16200000">
                <a:off x="3897629" y="2562194"/>
                <a:ext cx="2019299" cy="400110"/>
              </a:xfrm>
              <a:prstGeom prst="rect">
                <a:avLst/>
              </a:prstGeom>
              <a:blipFill>
                <a:blip r:embed="rId6"/>
                <a:stretch>
                  <a:fillRect l="-9375" r="-28125" b="-25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04ACE29-183B-B549-BC04-4A743D4A27B9}"/>
              </a:ext>
            </a:extLst>
          </p:cNvPr>
          <p:cNvSpPr txBox="1"/>
          <p:nvPr/>
        </p:nvSpPr>
        <p:spPr>
          <a:xfrm>
            <a:off x="6211738" y="49228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2" name="図 11" descr="地図, テキスト が含まれている画像&#10;&#10;&#10;&#10;自動的に生成された説明">
            <a:extLst>
              <a:ext uri="{FF2B5EF4-FFF2-40B4-BE49-F238E27FC236}">
                <a16:creationId xmlns:a16="http://schemas.microsoft.com/office/drawing/2014/main" id="{6A853E29-0A8E-2747-AC09-51F9EC737A70}"/>
              </a:ext>
            </a:extLst>
          </p:cNvPr>
          <p:cNvPicPr>
            <a:picLocks noChangeAspect="1"/>
          </p:cNvPicPr>
          <p:nvPr/>
        </p:nvPicPr>
        <p:blipFill rotWithShape="1">
          <a:blip r:embed="rId7">
            <a:extLst>
              <a:ext uri="{28A0092B-C50C-407E-A947-70E740481C1C}">
                <a14:useLocalDpi xmlns:a14="http://schemas.microsoft.com/office/drawing/2010/main" val="0"/>
              </a:ext>
            </a:extLst>
          </a:blip>
          <a:srcRect l="68889" t="15556" r="11111" b="55555"/>
          <a:stretch/>
        </p:blipFill>
        <p:spPr>
          <a:xfrm>
            <a:off x="7278538" y="1705242"/>
            <a:ext cx="1582615" cy="2286000"/>
          </a:xfrm>
          <a:prstGeom prst="rect">
            <a:avLst/>
          </a:prstGeom>
          <a:ln>
            <a:solidFill>
              <a:schemeClr val="tx1"/>
            </a:solidFill>
          </a:ln>
        </p:spPr>
      </p:pic>
      <p:sp>
        <p:nvSpPr>
          <p:cNvPr id="13" name="テキスト ボックス 12">
            <a:extLst>
              <a:ext uri="{FF2B5EF4-FFF2-40B4-BE49-F238E27FC236}">
                <a16:creationId xmlns:a16="http://schemas.microsoft.com/office/drawing/2014/main" id="{6825CF42-136C-BF48-80DA-1A63EFB5B4CA}"/>
              </a:ext>
            </a:extLst>
          </p:cNvPr>
          <p:cNvSpPr txBox="1"/>
          <p:nvPr/>
        </p:nvSpPr>
        <p:spPr>
          <a:xfrm>
            <a:off x="7625768" y="1374880"/>
            <a:ext cx="877163" cy="369332"/>
          </a:xfrm>
          <a:prstGeom prst="rect">
            <a:avLst/>
          </a:prstGeom>
          <a:noFill/>
        </p:spPr>
        <p:txBody>
          <a:bodyPr wrap="none" rtlCol="0">
            <a:spAutoFit/>
          </a:bodyPr>
          <a:lstStyle/>
          <a:p>
            <a:r>
              <a:rPr kumimoji="1" lang="ja-JP" altLang="en-US"/>
              <a:t>個体数</a:t>
            </a:r>
          </a:p>
        </p:txBody>
      </p:sp>
      <p:sp>
        <p:nvSpPr>
          <p:cNvPr id="14" name="テキスト ボックス 13">
            <a:extLst>
              <a:ext uri="{FF2B5EF4-FFF2-40B4-BE49-F238E27FC236}">
                <a16:creationId xmlns:a16="http://schemas.microsoft.com/office/drawing/2014/main" id="{3879E732-511D-7E49-9564-038787378277}"/>
              </a:ext>
            </a:extLst>
          </p:cNvPr>
          <p:cNvSpPr txBox="1"/>
          <p:nvPr/>
        </p:nvSpPr>
        <p:spPr>
          <a:xfrm>
            <a:off x="6538729" y="5619030"/>
            <a:ext cx="1120820" cy="369332"/>
          </a:xfrm>
          <a:prstGeom prst="rect">
            <a:avLst/>
          </a:prstGeom>
          <a:noFill/>
        </p:spPr>
        <p:txBody>
          <a:bodyPr wrap="none" rtlCol="0">
            <a:spAutoFit/>
          </a:bodyPr>
          <a:lstStyle/>
          <a:p>
            <a:r>
              <a:rPr lang="en-US" altLang="ja-JP"/>
              <a:t>satimag</a:t>
            </a:r>
            <a:r>
              <a:rPr kumimoji="1" lang="en-US" altLang="ja-JP"/>
              <a:t>e</a:t>
            </a:r>
            <a:endParaRPr kumimoji="1" lang="ja-JP" altLang="en-US"/>
          </a:p>
        </p:txBody>
      </p:sp>
      <p:sp>
        <p:nvSpPr>
          <p:cNvPr id="15" name="テキスト ボックス 14">
            <a:extLst>
              <a:ext uri="{FF2B5EF4-FFF2-40B4-BE49-F238E27FC236}">
                <a16:creationId xmlns:a16="http://schemas.microsoft.com/office/drawing/2014/main" id="{56C0D569-4DE1-124F-AAE0-0A10F9303557}"/>
              </a:ext>
            </a:extLst>
          </p:cNvPr>
          <p:cNvSpPr txBox="1"/>
          <p:nvPr/>
        </p:nvSpPr>
        <p:spPr>
          <a:xfrm>
            <a:off x="2944676" y="6444365"/>
            <a:ext cx="3225563" cy="369332"/>
          </a:xfrm>
          <a:prstGeom prst="rect">
            <a:avLst/>
          </a:prstGeom>
          <a:noFill/>
        </p:spPr>
        <p:txBody>
          <a:bodyPr wrap="none" rtlCol="0">
            <a:spAutoFit/>
          </a:bodyPr>
          <a:lstStyle/>
          <a:p>
            <a:r>
              <a:rPr kumimoji="1" lang="ja-JP" altLang="en-US"/>
              <a:t>島数</a:t>
            </a:r>
            <a:r>
              <a:rPr kumimoji="1" lang="en-US" altLang="ja-JP"/>
              <a:t>9</a:t>
            </a:r>
            <a:r>
              <a:rPr kumimoji="1" lang="ja-JP" altLang="en-US"/>
              <a:t>，移住操作なし，１試行目</a:t>
            </a:r>
          </a:p>
        </p:txBody>
      </p:sp>
    </p:spTree>
    <p:extLst>
      <p:ext uri="{BB962C8B-B14F-4D97-AF65-F5344CB8AC3E}">
        <p14:creationId xmlns:p14="http://schemas.microsoft.com/office/powerpoint/2010/main" val="2558965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1306501" y="1676400"/>
            <a:ext cx="4038600" cy="3886200"/>
          </a:xfrm>
          <a:prstGeom prst="rect">
            <a:avLst/>
          </a:prstGeom>
        </p:spPr>
      </p:pic>
      <p:sp>
        <p:nvSpPr>
          <p:cNvPr id="2" name="テキスト ボックス 1">
            <a:extLst>
              <a:ext uri="{FF2B5EF4-FFF2-40B4-BE49-F238E27FC236}">
                <a16:creationId xmlns:a16="http://schemas.microsoft.com/office/drawing/2014/main" id="{EE3D1CA6-1E6E-AF43-83DB-28565166E87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354" r="11111" b="55556"/>
          <a:stretch/>
        </p:blipFill>
        <p:spPr>
          <a:xfrm>
            <a:off x="3505200" y="2251632"/>
            <a:ext cx="1571624" cy="2286000"/>
          </a:xfrm>
          <a:prstGeom prst="rect">
            <a:avLst/>
          </a:prstGeom>
          <a:ln>
            <a:solidFill>
              <a:schemeClr val="tx1"/>
            </a:solidFill>
          </a:ln>
        </p:spPr>
      </p:pic>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phoneme</a:t>
            </a:r>
            <a:endParaRPr lang="ja-JP" altLang="en-US" kern="0"/>
          </a:p>
        </p:txBody>
      </p:sp>
      <p:sp>
        <p:nvSpPr>
          <p:cNvPr id="3" name="テキスト ボックス 2">
            <a:extLst>
              <a:ext uri="{FF2B5EF4-FFF2-40B4-BE49-F238E27FC236}">
                <a16:creationId xmlns:a16="http://schemas.microsoft.com/office/drawing/2014/main" id="{A98FB4A9-9DAC-4646-AFE9-6720E49AE1EF}"/>
              </a:ext>
            </a:extLst>
          </p:cNvPr>
          <p:cNvSpPr txBox="1"/>
          <p:nvPr/>
        </p:nvSpPr>
        <p:spPr>
          <a:xfrm>
            <a:off x="2752567" y="6081156"/>
            <a:ext cx="1146468" cy="369332"/>
          </a:xfrm>
          <a:prstGeom prst="rect">
            <a:avLst/>
          </a:prstGeom>
          <a:noFill/>
        </p:spPr>
        <p:txBody>
          <a:bodyPr wrap="none" rtlCol="0">
            <a:spAutoFit/>
          </a:bodyPr>
          <a:lstStyle/>
          <a:p>
            <a:r>
              <a:rPr kumimoji="1" lang="en-US" altLang="ja-JP"/>
              <a:t>phoneme</a:t>
            </a:r>
            <a:endParaRPr kumimoji="1" lang="ja-JP" altLang="en-US"/>
          </a:p>
        </p:txBody>
      </p:sp>
    </p:spTree>
    <p:extLst>
      <p:ext uri="{BB962C8B-B14F-4D97-AF65-F5344CB8AC3E}">
        <p14:creationId xmlns:p14="http://schemas.microsoft.com/office/powerpoint/2010/main" val="9350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地図, テキスト が含まれている画像&#10;&#10;&#10;&#10;自動的に生成された説明">
            <a:extLst>
              <a:ext uri="{FF2B5EF4-FFF2-40B4-BE49-F238E27FC236}">
                <a16:creationId xmlns:a16="http://schemas.microsoft.com/office/drawing/2014/main" id="{D4575C73-5DE9-7A48-AD5A-F46E3709C96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1382701" y="1676400"/>
            <a:ext cx="3886200" cy="3810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satimage</a:t>
            </a:r>
            <a:endParaRPr lang="ja-JP" altLang="en-US" kern="0"/>
          </a:p>
        </p:txBody>
      </p:sp>
      <p:pic>
        <p:nvPicPr>
          <p:cNvPr id="10" name="図 9" descr="地図, テキスト が含まれている画像&#10;&#10;&#10;&#10;自動的に生成された説明">
            <a:extLst>
              <a:ext uri="{FF2B5EF4-FFF2-40B4-BE49-F238E27FC236}">
                <a16:creationId xmlns:a16="http://schemas.microsoft.com/office/drawing/2014/main" id="{6357094D-5371-C04D-9462-896DAB714E69}"/>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5"/>
          <a:stretch/>
        </p:blipFill>
        <p:spPr>
          <a:xfrm>
            <a:off x="3505200" y="2238642"/>
            <a:ext cx="1582615" cy="2286000"/>
          </a:xfrm>
          <a:prstGeom prst="rect">
            <a:avLst/>
          </a:prstGeom>
          <a:ln>
            <a:solidFill>
              <a:schemeClr val="tx1"/>
            </a:solidFill>
          </a:ln>
        </p:spPr>
      </p:pic>
      <p:sp>
        <p:nvSpPr>
          <p:cNvPr id="16" name="テキスト ボックス 15">
            <a:extLst>
              <a:ext uri="{FF2B5EF4-FFF2-40B4-BE49-F238E27FC236}">
                <a16:creationId xmlns:a16="http://schemas.microsoft.com/office/drawing/2014/main" id="{9F80D45A-6CC8-5D40-8777-B8064651B31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p:spTree>
    <p:extLst>
      <p:ext uri="{BB962C8B-B14F-4D97-AF65-F5344CB8AC3E}">
        <p14:creationId xmlns:p14="http://schemas.microsoft.com/office/powerpoint/2010/main" val="36654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7413830" cy="344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パターン識別問題において，近年，以下のことが</a:t>
            </a:r>
            <a:br>
              <a:rPr lang="en-US" altLang="ja-JP" sz="2800" kern="0" dirty="0"/>
            </a:br>
            <a:r>
              <a:rPr lang="ja-JP" altLang="en-US" sz="2800" kern="0" dirty="0"/>
              <a:t>期待されている．</a:t>
            </a:r>
            <a:endParaRPr lang="en-US" altLang="ja-JP" sz="2800" kern="0" dirty="0"/>
          </a:p>
          <a:p>
            <a:pPr marL="914400" lvl="1" indent="-514350" algn="just">
              <a:buFont typeface="+mj-lt"/>
              <a:buAutoNum type="arabicPeriod"/>
            </a:pPr>
            <a:r>
              <a:rPr lang="ja-JP" altLang="en-US" kern="0" dirty="0"/>
              <a:t>識別性能の高い識別器の設計</a:t>
            </a:r>
            <a:endParaRPr lang="en-US" altLang="ja-JP" kern="0" dirty="0"/>
          </a:p>
          <a:p>
            <a:pPr marL="914400" lvl="1" indent="-514350" algn="just">
              <a:buFont typeface="+mj-lt"/>
              <a:buAutoNum type="arabicPeriod"/>
            </a:pPr>
            <a:r>
              <a:rPr lang="ja-JP" altLang="en-US" kern="0" dirty="0"/>
              <a:t>解釈性能の高い識別器の設計</a:t>
            </a:r>
            <a:endParaRPr lang="en-US" altLang="ja-JP" kern="0" dirty="0"/>
          </a:p>
          <a:p>
            <a:pPr marL="914400" lvl="1" indent="-514350">
              <a:buFont typeface="+mj-lt"/>
              <a:buAutoNum type="arabicPeriod"/>
            </a:pPr>
            <a:r>
              <a:rPr lang="ja-JP" altLang="en-US" kern="0" dirty="0"/>
              <a:t>大規模なデータセットに対する機械学習</a:t>
            </a:r>
            <a:br>
              <a:rPr lang="en-US" altLang="ja-JP" kern="0" dirty="0"/>
            </a:br>
            <a:r>
              <a:rPr lang="ja-JP" altLang="en-US" kern="0" dirty="0"/>
              <a:t>にかかる膨大な計算時間の短縮</a:t>
            </a:r>
            <a:endParaRPr lang="en-US" altLang="ja-JP" kern="0" dirty="0"/>
          </a:p>
          <a:p>
            <a:pPr marL="914400" lvl="1" indent="-514350">
              <a:buFont typeface="+mj-lt"/>
              <a:buAutoNum type="arabicPeriod"/>
            </a:pPr>
            <a:r>
              <a:rPr lang="ja-JP" altLang="en-US" kern="0" dirty="0"/>
              <a:t>汎化性能の高い識別器の設計</a:t>
            </a:r>
            <a:endParaRPr lang="en-US" altLang="ja-JP" kern="0" dirty="0"/>
          </a:p>
        </p:txBody>
      </p:sp>
      <p:sp>
        <p:nvSpPr>
          <p:cNvPr id="4" name="コンテンツ プレースホルダー 2">
            <a:extLst>
              <a:ext uri="{FF2B5EF4-FFF2-40B4-BE49-F238E27FC236}">
                <a16:creationId xmlns:a16="http://schemas.microsoft.com/office/drawing/2014/main" id="{6AC22C0E-A007-9245-B62B-DF4EB5F1AE74}"/>
              </a:ext>
            </a:extLst>
          </p:cNvPr>
          <p:cNvSpPr txBox="1">
            <a:spLocks/>
          </p:cNvSpPr>
          <p:nvPr/>
        </p:nvSpPr>
        <p:spPr bwMode="auto">
          <a:xfrm>
            <a:off x="1207985" y="5257800"/>
            <a:ext cx="6804230" cy="1219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u="sng" kern="0" dirty="0"/>
              <a:t>識別性能の高さ</a:t>
            </a:r>
            <a:r>
              <a:rPr lang="ja-JP" altLang="en-US" sz="2400" kern="0" dirty="0"/>
              <a:t>と，</a:t>
            </a:r>
            <a:r>
              <a:rPr lang="ja-JP" altLang="en-US" sz="2400" u="sng" kern="0" dirty="0"/>
              <a:t>解釈性能の高さ</a:t>
            </a:r>
            <a:r>
              <a:rPr lang="ja-JP" altLang="en-US" sz="2400" kern="0" dirty="0"/>
              <a:t>との間には，</a:t>
            </a:r>
            <a:br>
              <a:rPr lang="en-US" altLang="ja-JP" sz="2400" kern="0" dirty="0"/>
            </a:br>
            <a:r>
              <a:rPr lang="ja-JP" altLang="en-US" sz="2400" kern="0" dirty="0"/>
              <a:t>トレードオフの関係があるため，どちらも同時に最適</a:t>
            </a:r>
            <a:br>
              <a:rPr lang="en-US" altLang="ja-JP" sz="2400" kern="0" dirty="0"/>
            </a:br>
            <a:r>
              <a:rPr lang="ja-JP" altLang="en-US" sz="2400" kern="0" dirty="0"/>
              <a:t>となる識別器の獲得は困難である．</a:t>
            </a:r>
            <a:endParaRPr lang="en-US" altLang="ja-JP" sz="2400" kern="0" dirty="0"/>
          </a:p>
        </p:txBody>
      </p:sp>
    </p:spTree>
    <p:extLst>
      <p:ext uri="{BB962C8B-B14F-4D97-AF65-F5344CB8AC3E}">
        <p14:creationId xmlns:p14="http://schemas.microsoft.com/office/powerpoint/2010/main" val="4266244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E562F0B-EAD6-2048-9931-062A49B5F965}"/>
              </a:ext>
            </a:extLst>
          </p:cNvPr>
          <p:cNvGrpSpPr/>
          <p:nvPr/>
        </p:nvGrpSpPr>
        <p:grpSpPr>
          <a:xfrm>
            <a:off x="2475178" y="1313424"/>
            <a:ext cx="1038283" cy="3242028"/>
            <a:chOff x="1401873" y="2015772"/>
            <a:chExt cx="1038283" cy="3242028"/>
          </a:xfrm>
        </p:grpSpPr>
        <p:sp>
          <p:nvSpPr>
            <p:cNvPr id="44" name="角丸四角形 4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柱 51">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上下矢印 5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56"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 name="グループ化 6">
            <a:extLst>
              <a:ext uri="{FF2B5EF4-FFF2-40B4-BE49-F238E27FC236}">
                <a16:creationId xmlns:a16="http://schemas.microsoft.com/office/drawing/2014/main" id="{ECFD80B2-9303-B74D-953A-BF095B876D2B}"/>
              </a:ext>
            </a:extLst>
          </p:cNvPr>
          <p:cNvGrpSpPr/>
          <p:nvPr/>
        </p:nvGrpSpPr>
        <p:grpSpPr>
          <a:xfrm>
            <a:off x="3636183" y="1313424"/>
            <a:ext cx="1038283" cy="3242028"/>
            <a:chOff x="1401873" y="2015772"/>
            <a:chExt cx="1038283" cy="3242028"/>
          </a:xfrm>
        </p:grpSpPr>
        <p:sp>
          <p:nvSpPr>
            <p:cNvPr id="31" name="角丸四角形 30">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柱 38">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上下矢印 39">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43"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 name="グループ化 7">
            <a:extLst>
              <a:ext uri="{FF2B5EF4-FFF2-40B4-BE49-F238E27FC236}">
                <a16:creationId xmlns:a16="http://schemas.microsoft.com/office/drawing/2014/main" id="{BC0094B0-59F7-5947-B927-27ED8486F90F}"/>
              </a:ext>
            </a:extLst>
          </p:cNvPr>
          <p:cNvGrpSpPr/>
          <p:nvPr/>
        </p:nvGrpSpPr>
        <p:grpSpPr>
          <a:xfrm>
            <a:off x="4797188" y="1313424"/>
            <a:ext cx="1038283" cy="3242028"/>
            <a:chOff x="1401873" y="2015772"/>
            <a:chExt cx="1038283" cy="3242028"/>
          </a:xfrm>
        </p:grpSpPr>
        <p:sp>
          <p:nvSpPr>
            <p:cNvPr id="18" name="角丸四角形 17">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柱 25">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上下矢印 26">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0"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7" name="角丸四角形 56"/>
          <p:cNvSpPr/>
          <p:nvPr/>
        </p:nvSpPr>
        <p:spPr>
          <a:xfrm>
            <a:off x="2404765" y="5111288"/>
            <a:ext cx="3570138" cy="1289512"/>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38">
            <a:extLst>
              <a:ext uri="{FF2B5EF4-FFF2-40B4-BE49-F238E27FC236}">
                <a16:creationId xmlns:a16="http://schemas.microsoft.com/office/drawing/2014/main" id="{937CEA22-1651-9542-B0EB-B0F3A21EF70C}"/>
              </a:ext>
            </a:extLst>
          </p:cNvPr>
          <p:cNvSpPr/>
          <p:nvPr/>
        </p:nvSpPr>
        <p:spPr>
          <a:xfrm>
            <a:off x="4002925" y="536249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2830434" y="521009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p:cNvCxnSpPr>
            <a:stCxn id="56" idx="4"/>
          </p:cNvCxnSpPr>
          <p:nvPr/>
        </p:nvCxnSpPr>
        <p:spPr>
          <a:xfrm>
            <a:off x="2987478" y="4126907"/>
            <a:ext cx="0"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43" idx="4"/>
          </p:cNvCxnSpPr>
          <p:nvPr/>
        </p:nvCxnSpPr>
        <p:spPr>
          <a:xfrm>
            <a:off x="4148483" y="4126907"/>
            <a:ext cx="12075"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30" idx="4"/>
          </p:cNvCxnSpPr>
          <p:nvPr/>
        </p:nvCxnSpPr>
        <p:spPr>
          <a:xfrm>
            <a:off x="5309488" y="4126907"/>
            <a:ext cx="0" cy="105469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2585392" y="4431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a:t>
            </a:r>
            <a:r>
              <a:rPr kumimoji="1" lang="ja-JP" altLang="en-US" b="1" dirty="0"/>
              <a:t>弱識別器集合の抽出</a:t>
            </a:r>
          </a:p>
        </p:txBody>
      </p:sp>
      <p:sp>
        <p:nvSpPr>
          <p:cNvPr id="69" name="円/楕円 38">
            <a:extLst>
              <a:ext uri="{FF2B5EF4-FFF2-40B4-BE49-F238E27FC236}">
                <a16:creationId xmlns:a16="http://schemas.microsoft.com/office/drawing/2014/main" id="{937CEA22-1651-9542-B0EB-B0F3A21EF70C}"/>
              </a:ext>
            </a:extLst>
          </p:cNvPr>
          <p:cNvSpPr/>
          <p:nvPr/>
        </p:nvSpPr>
        <p:spPr>
          <a:xfrm>
            <a:off x="2830434" y="557955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38">
            <a:extLst>
              <a:ext uri="{FF2B5EF4-FFF2-40B4-BE49-F238E27FC236}">
                <a16:creationId xmlns:a16="http://schemas.microsoft.com/office/drawing/2014/main" id="{937CEA22-1651-9542-B0EB-B0F3A21EF70C}"/>
              </a:ext>
            </a:extLst>
          </p:cNvPr>
          <p:cNvSpPr/>
          <p:nvPr/>
        </p:nvSpPr>
        <p:spPr>
          <a:xfrm>
            <a:off x="4002925" y="578548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38">
            <a:extLst>
              <a:ext uri="{FF2B5EF4-FFF2-40B4-BE49-F238E27FC236}">
                <a16:creationId xmlns:a16="http://schemas.microsoft.com/office/drawing/2014/main" id="{937CEA22-1651-9542-B0EB-B0F3A21EF70C}"/>
              </a:ext>
            </a:extLst>
          </p:cNvPr>
          <p:cNvSpPr/>
          <p:nvPr/>
        </p:nvSpPr>
        <p:spPr>
          <a:xfrm>
            <a:off x="2841919" y="595526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38">
            <a:extLst>
              <a:ext uri="{FF2B5EF4-FFF2-40B4-BE49-F238E27FC236}">
                <a16:creationId xmlns:a16="http://schemas.microsoft.com/office/drawing/2014/main" id="{937CEA22-1651-9542-B0EB-B0F3A21EF70C}"/>
              </a:ext>
            </a:extLst>
          </p:cNvPr>
          <p:cNvSpPr/>
          <p:nvPr/>
        </p:nvSpPr>
        <p:spPr>
          <a:xfrm>
            <a:off x="5156704" y="517928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38">
            <a:extLst>
              <a:ext uri="{FF2B5EF4-FFF2-40B4-BE49-F238E27FC236}">
                <a16:creationId xmlns:a16="http://schemas.microsoft.com/office/drawing/2014/main" id="{937CEA22-1651-9542-B0EB-B0F3A21EF70C}"/>
              </a:ext>
            </a:extLst>
          </p:cNvPr>
          <p:cNvSpPr/>
          <p:nvPr/>
        </p:nvSpPr>
        <p:spPr>
          <a:xfrm>
            <a:off x="5156704" y="554874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38">
            <a:extLst>
              <a:ext uri="{FF2B5EF4-FFF2-40B4-BE49-F238E27FC236}">
                <a16:creationId xmlns:a16="http://schemas.microsoft.com/office/drawing/2014/main" id="{937CEA22-1651-9542-B0EB-B0F3A21EF70C}"/>
              </a:ext>
            </a:extLst>
          </p:cNvPr>
          <p:cNvSpPr/>
          <p:nvPr/>
        </p:nvSpPr>
        <p:spPr>
          <a:xfrm>
            <a:off x="5168189" y="592446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1113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5CD797BE-5A72-4B4B-86C4-402049C1F272}"/>
              </a:ext>
            </a:extLst>
          </p:cNvPr>
          <p:cNvGrpSpPr/>
          <p:nvPr/>
        </p:nvGrpSpPr>
        <p:grpSpPr>
          <a:xfrm>
            <a:off x="389611" y="1371600"/>
            <a:ext cx="1038283" cy="3242028"/>
            <a:chOff x="1401873" y="2015772"/>
            <a:chExt cx="1038283" cy="3242028"/>
          </a:xfrm>
        </p:grpSpPr>
        <p:sp>
          <p:nvSpPr>
            <p:cNvPr id="44" name="角丸四角形 43">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柱 51">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上下矢印 52">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55" name="テキスト ボックス 54">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56"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 name="グループ化 6">
            <a:extLst>
              <a:ext uri="{FF2B5EF4-FFF2-40B4-BE49-F238E27FC236}">
                <a16:creationId xmlns:a16="http://schemas.microsoft.com/office/drawing/2014/main" id="{FADC8E7C-57AB-D041-BFF4-6265D8F1F021}"/>
              </a:ext>
            </a:extLst>
          </p:cNvPr>
          <p:cNvGrpSpPr/>
          <p:nvPr/>
        </p:nvGrpSpPr>
        <p:grpSpPr>
          <a:xfrm>
            <a:off x="1550616" y="1371600"/>
            <a:ext cx="1038283" cy="3242028"/>
            <a:chOff x="1401873" y="2015772"/>
            <a:chExt cx="1038283" cy="3242028"/>
          </a:xfrm>
        </p:grpSpPr>
        <p:sp>
          <p:nvSpPr>
            <p:cNvPr id="31" name="角丸四角形 30">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柱 38">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上下矢印 39">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42" name="テキスト ボックス 41">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43"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 name="グループ化 7">
            <a:extLst>
              <a:ext uri="{FF2B5EF4-FFF2-40B4-BE49-F238E27FC236}">
                <a16:creationId xmlns:a16="http://schemas.microsoft.com/office/drawing/2014/main" id="{1730BE1C-A612-E443-A101-1AFAFE59D919}"/>
              </a:ext>
            </a:extLst>
          </p:cNvPr>
          <p:cNvGrpSpPr/>
          <p:nvPr/>
        </p:nvGrpSpPr>
        <p:grpSpPr>
          <a:xfrm>
            <a:off x="2711621" y="1371600"/>
            <a:ext cx="1038283" cy="3242028"/>
            <a:chOff x="1401873" y="2015772"/>
            <a:chExt cx="1038283" cy="3242028"/>
          </a:xfrm>
        </p:grpSpPr>
        <p:sp>
          <p:nvSpPr>
            <p:cNvPr id="18" name="角丸四角形 17">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柱 25">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上下矢印 26">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29" name="テキスト ボックス 28">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30"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57" name="グループ化 56">
            <a:extLst>
              <a:ext uri="{FF2B5EF4-FFF2-40B4-BE49-F238E27FC236}">
                <a16:creationId xmlns:a16="http://schemas.microsoft.com/office/drawing/2014/main" id="{5CD797BE-5A72-4B4B-86C4-402049C1F272}"/>
              </a:ext>
            </a:extLst>
          </p:cNvPr>
          <p:cNvGrpSpPr/>
          <p:nvPr/>
        </p:nvGrpSpPr>
        <p:grpSpPr>
          <a:xfrm>
            <a:off x="5353624" y="1712613"/>
            <a:ext cx="1038283" cy="3242028"/>
            <a:chOff x="1401873" y="2015772"/>
            <a:chExt cx="1038283" cy="3242028"/>
          </a:xfrm>
        </p:grpSpPr>
        <p:sp>
          <p:nvSpPr>
            <p:cNvPr id="58" name="角丸四角形 57">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上下矢印 66">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9" name="テキスト ボックス 68">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70"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1" name="左矢印 70">
            <a:extLst>
              <a:ext uri="{FF2B5EF4-FFF2-40B4-BE49-F238E27FC236}">
                <a16:creationId xmlns:a16="http://schemas.microsoft.com/office/drawing/2014/main" id="{3909832B-38F7-6C4F-883E-AEEF75D7F94A}"/>
              </a:ext>
            </a:extLst>
          </p:cNvPr>
          <p:cNvSpPr/>
          <p:nvPr/>
        </p:nvSpPr>
        <p:spPr>
          <a:xfrm rot="10800000">
            <a:off x="5700935" y="4996139"/>
            <a:ext cx="2633652"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U ターン矢印 71">
            <a:extLst>
              <a:ext uri="{FF2B5EF4-FFF2-40B4-BE49-F238E27FC236}">
                <a16:creationId xmlns:a16="http://schemas.microsoft.com/office/drawing/2014/main" id="{BE136A55-5AD1-7545-AD1B-A6CB85522DA6}"/>
              </a:ext>
            </a:extLst>
          </p:cNvPr>
          <p:cNvSpPr/>
          <p:nvPr/>
        </p:nvSpPr>
        <p:spPr>
          <a:xfrm rot="16200000" flipH="1">
            <a:off x="5021566" y="4515703"/>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3" name="グループ化 72">
            <a:extLst>
              <a:ext uri="{FF2B5EF4-FFF2-40B4-BE49-F238E27FC236}">
                <a16:creationId xmlns:a16="http://schemas.microsoft.com/office/drawing/2014/main" id="{FADC8E7C-57AB-D041-BFF4-6265D8F1F021}"/>
              </a:ext>
            </a:extLst>
          </p:cNvPr>
          <p:cNvGrpSpPr/>
          <p:nvPr/>
        </p:nvGrpSpPr>
        <p:grpSpPr>
          <a:xfrm>
            <a:off x="6514629" y="1712613"/>
            <a:ext cx="1038283" cy="3242028"/>
            <a:chOff x="1401873" y="2015772"/>
            <a:chExt cx="1038283" cy="3242028"/>
          </a:xfrm>
        </p:grpSpPr>
        <p:sp>
          <p:nvSpPr>
            <p:cNvPr id="74" name="角丸四角形 73">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柱 81">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上下矢印 82">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85" name="テキスト ボックス 84">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86"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7" name="グループ化 86">
            <a:extLst>
              <a:ext uri="{FF2B5EF4-FFF2-40B4-BE49-F238E27FC236}">
                <a16:creationId xmlns:a16="http://schemas.microsoft.com/office/drawing/2014/main" id="{1730BE1C-A612-E443-A101-1AFAFE59D919}"/>
              </a:ext>
            </a:extLst>
          </p:cNvPr>
          <p:cNvGrpSpPr/>
          <p:nvPr/>
        </p:nvGrpSpPr>
        <p:grpSpPr>
          <a:xfrm>
            <a:off x="7675634" y="1712613"/>
            <a:ext cx="1038283" cy="3242028"/>
            <a:chOff x="1401873" y="2015772"/>
            <a:chExt cx="1038283" cy="3242028"/>
          </a:xfrm>
        </p:grpSpPr>
        <p:sp>
          <p:nvSpPr>
            <p:cNvPr id="88" name="角丸四角形 87">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柱 95">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上下矢印 96">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99" name="テキスト ボックス 98">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0"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01" name="U ターン矢印 100">
            <a:extLst>
              <a:ext uri="{FF2B5EF4-FFF2-40B4-BE49-F238E27FC236}">
                <a16:creationId xmlns:a16="http://schemas.microsoft.com/office/drawing/2014/main" id="{CB380361-B630-5E40-8BF9-BA443409596F}"/>
              </a:ext>
            </a:extLst>
          </p:cNvPr>
          <p:cNvSpPr/>
          <p:nvPr/>
        </p:nvSpPr>
        <p:spPr>
          <a:xfrm rot="5400000" flipH="1">
            <a:off x="8161638" y="4462850"/>
            <a:ext cx="870447"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左矢印 101">
            <a:extLst>
              <a:ext uri="{FF2B5EF4-FFF2-40B4-BE49-F238E27FC236}">
                <a16:creationId xmlns:a16="http://schemas.microsoft.com/office/drawing/2014/main" id="{01A2861C-46C3-4A4C-82F1-9A5B3FCB324C}"/>
              </a:ext>
            </a:extLst>
          </p:cNvPr>
          <p:cNvSpPr/>
          <p:nvPr/>
        </p:nvSpPr>
        <p:spPr>
          <a:xfrm>
            <a:off x="7186171" y="4267156"/>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左矢印 102">
            <a:extLst>
              <a:ext uri="{FF2B5EF4-FFF2-40B4-BE49-F238E27FC236}">
                <a16:creationId xmlns:a16="http://schemas.microsoft.com/office/drawing/2014/main" id="{87F47DE4-3E86-1A48-9657-18E54036F867}"/>
              </a:ext>
            </a:extLst>
          </p:cNvPr>
          <p:cNvSpPr/>
          <p:nvPr/>
        </p:nvSpPr>
        <p:spPr>
          <a:xfrm>
            <a:off x="6023450" y="4266716"/>
            <a:ext cx="83698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U ターン矢印 103">
            <a:extLst>
              <a:ext uri="{FF2B5EF4-FFF2-40B4-BE49-F238E27FC236}">
                <a16:creationId xmlns:a16="http://schemas.microsoft.com/office/drawing/2014/main" id="{C5CDC5AA-FA67-AC43-B494-6EB6A855B8A9}"/>
              </a:ext>
            </a:extLst>
          </p:cNvPr>
          <p:cNvSpPr/>
          <p:nvPr/>
        </p:nvSpPr>
        <p:spPr>
          <a:xfrm rot="16200000" flipH="1">
            <a:off x="4378475" y="2161450"/>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5" name="左矢印 104">
            <a:extLst>
              <a:ext uri="{FF2B5EF4-FFF2-40B4-BE49-F238E27FC236}">
                <a16:creationId xmlns:a16="http://schemas.microsoft.com/office/drawing/2014/main" id="{051D5555-AB24-BD4D-A52C-57627B174599}"/>
              </a:ext>
            </a:extLst>
          </p:cNvPr>
          <p:cNvSpPr/>
          <p:nvPr/>
        </p:nvSpPr>
        <p:spPr>
          <a:xfrm>
            <a:off x="5475751" y="1489313"/>
            <a:ext cx="3119511"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6" name="U ターン矢印 105">
            <a:extLst>
              <a:ext uri="{FF2B5EF4-FFF2-40B4-BE49-F238E27FC236}">
                <a16:creationId xmlns:a16="http://schemas.microsoft.com/office/drawing/2014/main" id="{AC8EB72B-1406-4542-A79E-7F6B4143591F}"/>
              </a:ext>
            </a:extLst>
          </p:cNvPr>
          <p:cNvSpPr/>
          <p:nvPr/>
        </p:nvSpPr>
        <p:spPr>
          <a:xfrm rot="5400000" flipH="1">
            <a:off x="7986278" y="2117308"/>
            <a:ext cx="1706260" cy="488291"/>
          </a:xfrm>
          <a:prstGeom prst="uturnArrow">
            <a:avLst>
              <a:gd name="adj1" fmla="val 15976"/>
              <a:gd name="adj2" fmla="val 18372"/>
              <a:gd name="adj3" fmla="val 23266"/>
              <a:gd name="adj4" fmla="val 61531"/>
              <a:gd name="adj5" fmla="val 100000"/>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7" name="左矢印 106">
            <a:extLst>
              <a:ext uri="{FF2B5EF4-FFF2-40B4-BE49-F238E27FC236}">
                <a16:creationId xmlns:a16="http://schemas.microsoft.com/office/drawing/2014/main" id="{7465E6E0-11AF-EE40-9D34-890B8F4E2D24}"/>
              </a:ext>
            </a:extLst>
          </p:cNvPr>
          <p:cNvSpPr/>
          <p:nvPr/>
        </p:nvSpPr>
        <p:spPr>
          <a:xfrm rot="10800000">
            <a:off x="6280739" y="3065169"/>
            <a:ext cx="344103"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08" name="左矢印 107">
            <a:extLst>
              <a:ext uri="{FF2B5EF4-FFF2-40B4-BE49-F238E27FC236}">
                <a16:creationId xmlns:a16="http://schemas.microsoft.com/office/drawing/2014/main" id="{BE068256-6D18-F64B-A3D3-16BF43EDA0DF}"/>
              </a:ext>
            </a:extLst>
          </p:cNvPr>
          <p:cNvSpPr/>
          <p:nvPr/>
        </p:nvSpPr>
        <p:spPr>
          <a:xfrm rot="10800000">
            <a:off x="7432448" y="3081166"/>
            <a:ext cx="353400" cy="207518"/>
          </a:xfrm>
          <a:prstGeom prst="leftArrow">
            <a:avLst>
              <a:gd name="adj1" fmla="val 42276"/>
              <a:gd name="adj2" fmla="val 77034"/>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Tree>
    <p:extLst>
      <p:ext uri="{BB962C8B-B14F-4D97-AF65-F5344CB8AC3E}">
        <p14:creationId xmlns:p14="http://schemas.microsoft.com/office/powerpoint/2010/main" val="4003735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a:t>従来の並列分散実装で得られる単一識別器と比較した</a:t>
            </a:r>
            <a:br>
              <a:rPr lang="en-US" altLang="ja-JP" sz="2000" kern="0" dirty="0"/>
            </a:br>
            <a:r>
              <a:rPr lang="ja-JP" altLang="en-US" sz="2000" kern="0" dirty="0"/>
              <a:t>アンサンブル識別器の汎化性能．（</a:t>
            </a:r>
            <a:r>
              <a:rPr lang="en-US" altLang="ja-JP" sz="2000" kern="0" dirty="0"/>
              <a:t>30</a:t>
            </a:r>
            <a:r>
              <a:rPr lang="ja-JP" altLang="en-US" sz="2000" kern="0" dirty="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キスト, 地図 が含まれている画像&#10;&#10;&#10;&#10;自動的に生成された説明">
            <a:extLst>
              <a:ext uri="{FF2B5EF4-FFF2-40B4-BE49-F238E27FC236}">
                <a16:creationId xmlns:a16="http://schemas.microsoft.com/office/drawing/2014/main" id="{9E5956B0-7336-5744-BCCC-CEB70F6003A6}"/>
              </a:ext>
            </a:extLst>
          </p:cNvPr>
          <p:cNvPicPr>
            <a:picLocks noChangeAspect="1"/>
          </p:cNvPicPr>
          <p:nvPr/>
        </p:nvPicPr>
        <p:blipFill rotWithShape="1">
          <a:blip r:embed="rId3">
            <a:extLst>
              <a:ext uri="{28A0092B-C50C-407E-A947-70E740481C1C}">
                <a14:useLocalDpi xmlns:a14="http://schemas.microsoft.com/office/drawing/2010/main" val="0"/>
              </a:ext>
            </a:extLst>
          </a:blip>
          <a:srcRect l="8333" t="10834" r="8333" b="8333"/>
          <a:stretch/>
        </p:blipFill>
        <p:spPr>
          <a:xfrm>
            <a:off x="1333995" y="1752597"/>
            <a:ext cx="3810000" cy="3695702"/>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6"/>
          <a:stretch/>
        </p:blipFill>
        <p:spPr>
          <a:xfrm>
            <a:off x="6096000" y="2133600"/>
            <a:ext cx="1371600" cy="1981200"/>
          </a:xfrm>
          <a:prstGeom prst="rect">
            <a:avLst/>
          </a:prstGeom>
          <a:ln>
            <a:solidFill>
              <a:schemeClr val="tx1"/>
            </a:solidFill>
          </a:ln>
        </p:spPr>
      </p:pic>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2514600" y="1524000"/>
            <a:ext cx="4038600" cy="3886200"/>
          </a:xfrm>
          <a:prstGeom prst="rect">
            <a:avLst/>
          </a:prstGeom>
        </p:spPr>
      </p:pic>
    </p:spTree>
    <p:extLst>
      <p:ext uri="{BB962C8B-B14F-4D97-AF65-F5344CB8AC3E}">
        <p14:creationId xmlns:p14="http://schemas.microsoft.com/office/powerpoint/2010/main" val="370176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6" name="グループ化 55">
            <a:extLst>
              <a:ext uri="{FF2B5EF4-FFF2-40B4-BE49-F238E27FC236}">
                <a16:creationId xmlns:a16="http://schemas.microsoft.com/office/drawing/2014/main" id="{2438C354-DAAA-B142-8F7F-F92A2E454414}"/>
              </a:ext>
            </a:extLst>
          </p:cNvPr>
          <p:cNvGrpSpPr/>
          <p:nvPr/>
        </p:nvGrpSpPr>
        <p:grpSpPr>
          <a:xfrm>
            <a:off x="1072074" y="1450918"/>
            <a:ext cx="4096094" cy="4222896"/>
            <a:chOff x="1035708" y="1531606"/>
            <a:chExt cx="4096094" cy="4222896"/>
          </a:xfrm>
        </p:grpSpPr>
        <p:grpSp>
          <p:nvGrpSpPr>
            <p:cNvPr id="54" name="グループ化 53">
              <a:extLst>
                <a:ext uri="{FF2B5EF4-FFF2-40B4-BE49-F238E27FC236}">
                  <a16:creationId xmlns:a16="http://schemas.microsoft.com/office/drawing/2014/main" id="{4E562F0B-EAD6-2048-9931-062A49B5F965}"/>
                </a:ext>
              </a:extLst>
            </p:cNvPr>
            <p:cNvGrpSpPr/>
            <p:nvPr/>
          </p:nvGrpSpPr>
          <p:grpSpPr>
            <a:xfrm>
              <a:off x="1401873" y="2015772"/>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62878" y="2015772"/>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23883" y="2015772"/>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Tree>
    <p:extLst>
      <p:ext uri="{BB962C8B-B14F-4D97-AF65-F5344CB8AC3E}">
        <p14:creationId xmlns:p14="http://schemas.microsoft.com/office/powerpoint/2010/main" val="2639526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5956469"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7146354"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5259571" y="5847568"/>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5883323" y="5955829"/>
            <a:ext cx="2492990" cy="369332"/>
          </a:xfrm>
          <a:prstGeom prst="rect">
            <a:avLst/>
          </a:prstGeom>
          <a:noFill/>
        </p:spPr>
        <p:txBody>
          <a:bodyPr wrap="none" rtlCol="0">
            <a:spAutoFit/>
          </a:bodyPr>
          <a:lstStyle/>
          <a:p>
            <a:r>
              <a:rPr kumimoji="1" lang="ja-JP" altLang="en-US"/>
              <a:t>部分個体群の移住操作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8129815" y="555603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4816798" y="558792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2" name="グループ化 51">
            <a:extLst>
              <a:ext uri="{FF2B5EF4-FFF2-40B4-BE49-F238E27FC236}">
                <a16:creationId xmlns:a16="http://schemas.microsoft.com/office/drawing/2014/main" id="{3DDFD1A8-948E-E845-8BAE-B1B3E8849416}"/>
              </a:ext>
            </a:extLst>
          </p:cNvPr>
          <p:cNvGrpSpPr/>
          <p:nvPr/>
        </p:nvGrpSpPr>
        <p:grpSpPr>
          <a:xfrm>
            <a:off x="1401873" y="2015772"/>
            <a:ext cx="1038283" cy="3623028"/>
            <a:chOff x="1401873" y="2015772"/>
            <a:chExt cx="1038283" cy="3623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623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2030446"/>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567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1948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5257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911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111091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5829" y="2209800"/>
            <a:ext cx="3415937" cy="3369090"/>
            <a:chOff x="5497778" y="3276600"/>
            <a:chExt cx="3415937" cy="3369090"/>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4869401" y="4799109"/>
                  <a:ext cx="1564531" cy="307777"/>
                </a:xfrm>
                <a:prstGeom prst="rect">
                  <a:avLst/>
                </a:prstGeom>
                <a:noFill/>
              </p:spPr>
              <p:txBody>
                <a:bodyPr wrap="none" lIns="0" tIns="0" rIns="0" bIns="0" rtlCol="0">
                  <a:spAutoFit/>
                </a:bodyPr>
                <a:lstStyle/>
                <a:p>
                  <a:r>
                    <a:rPr kumimoji="1" lang="ja-JP" altLang="en-US" sz="2000" dirty="0"/>
                    <a:t>誤識別率　</a:t>
                  </a:r>
                  <a:r>
                    <a:rPr lang="en-US" altLang="ja-JP" sz="2000" dirty="0"/>
                    <a:t>[</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m:t>
                      </m:r>
                    </m:oMath>
                  </a14:m>
                  <a:r>
                    <a:rPr lang="en-US" altLang="ja-JP" sz="2000" dirty="0"/>
                    <a:t>]</a:t>
                  </a:r>
                  <a:endParaRPr kumimoji="1" lang="ja-JP" altLang="en-US" sz="2000" dirty="0"/>
                </a:p>
              </p:txBody>
            </p:sp>
          </mc:Choice>
          <mc:Fallback xmlns="">
            <p:sp>
              <p:nvSpPr>
                <p:cNvPr id="16" name="テキスト ボックス 15">
                  <a:extLst>
                    <a:ext uri="{FF2B5EF4-FFF2-40B4-BE49-F238E27FC236}">
                      <a16:creationId xmlns:a16="http://schemas.microsoft.com/office/drawing/2014/main" id="{38A671EC-6054-C14D-BBD9-1F96F6400157}"/>
                    </a:ext>
                  </a:extLst>
                </p:cNvPr>
                <p:cNvSpPr txBox="1">
                  <a:spLocks noRot="1" noChangeAspect="1" noMove="1" noResize="1" noEditPoints="1" noAdjustHandles="1" noChangeArrowheads="1" noChangeShapeType="1" noTextEdit="1"/>
                </p:cNvSpPr>
                <p:nvPr/>
              </p:nvSpPr>
              <p:spPr>
                <a:xfrm rot="16200000">
                  <a:off x="4869401" y="4799109"/>
                  <a:ext cx="1564531" cy="307777"/>
                </a:xfrm>
                <a:prstGeom prst="rect">
                  <a:avLst/>
                </a:prstGeom>
                <a:blipFill>
                  <a:blip r:embed="rId2"/>
                  <a:stretch>
                    <a:fillRect l="-30000" t="-9339" r="-52000" b="-9728"/>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425E1CD0-DA50-0D4F-81B3-EC4E82DCC153}"/>
                </a:ext>
              </a:extLst>
            </p:cNvPr>
            <p:cNvSpPr txBox="1"/>
            <p:nvPr/>
          </p:nvSpPr>
          <p:spPr>
            <a:xfrm>
              <a:off x="6683592" y="6337913"/>
              <a:ext cx="1412246" cy="307777"/>
            </a:xfrm>
            <a:prstGeom prst="rect">
              <a:avLst/>
            </a:prstGeom>
            <a:noFill/>
          </p:spPr>
          <p:txBody>
            <a:bodyPr wrap="none" lIns="0" tIns="0" rIns="0" bIns="0" rtlCol="0">
              <a:spAutoFit/>
            </a:bodyPr>
            <a:lstStyle/>
            <a:p>
              <a:r>
                <a:rPr kumimoji="1" lang="ja-JP" altLang="en-US" sz="2000" dirty="0"/>
                <a:t>ルール数　</a:t>
              </a:r>
              <a:r>
                <a:rPr lang="en-US" altLang="ja-JP" sz="2000" dirty="0"/>
                <a:t>[-]</a:t>
              </a:r>
              <a:endParaRPr kumimoji="1" lang="ja-JP" altLang="en-US" sz="2000" dirty="0"/>
            </a:p>
          </p:txBody>
        </p:sp>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3916442085"/>
                  </p:ext>
                </p:extLst>
              </p:nvPr>
            </p:nvGraphicFramePr>
            <p:xfrm>
              <a:off x="5334000" y="11430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2903" r="-188679" b="-3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6250" r="-188679" b="-218750"/>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言語的に解釈可能なルール集合で構成されているため，識別器がどのようにデータを識別しているのかが解釈可能である．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637309" y="2148126"/>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kumimoji="1" lang="en-US" altLang="ja-JP" dirty="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最良個体 </a:t>
            </a:r>
            <a:r>
              <a:rPr lang="en-US" altLang="ja-JP" dirty="0"/>
              <a:t>81.86</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82.72</a:t>
            </a:r>
            <a:r>
              <a:rPr lang="ja-JP" altLang="en-US" dirty="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a:t>アンサンブル結果　</a:t>
            </a:r>
            <a:r>
              <a:rPr lang="en-US" altLang="ja-JP" dirty="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a:t>アンサンブル結果　</a:t>
            </a:r>
            <a:r>
              <a:rPr lang="en-US" altLang="ja-JP" dirty="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lang="en-US" altLang="ja-JP" dirty="0" err="1"/>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最良個体 </a:t>
            </a:r>
            <a:r>
              <a:rPr lang="en-US" altLang="ja-JP" dirty="0"/>
              <a:t>83.52</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85.42</a:t>
            </a:r>
            <a:r>
              <a:rPr lang="ja-JP" altLang="en-US" dirty="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a:t>アンサンブル結果　</a:t>
            </a:r>
            <a:r>
              <a:rPr lang="en-US" altLang="ja-JP" dirty="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1</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2</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345" r="-223214" b="-327586"/>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6667" r="-223214" b="-216667"/>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4591633"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進化型多目的最適化手法を</a:t>
            </a:r>
            <a:br>
              <a:rPr lang="en-US" altLang="ja-JP" sz="2800" kern="0" dirty="0"/>
            </a:br>
            <a:r>
              <a:rPr lang="ja-JP" altLang="en-US" sz="2800" kern="0" dirty="0"/>
              <a:t>ファジィ識別器の設計に応用</a:t>
            </a:r>
          </a:p>
          <a:p>
            <a:pPr marL="0" indent="0" algn="just">
              <a:buNone/>
            </a:pPr>
            <a:endParaRPr lang="en-US" altLang="ja-JP" sz="2800" kern="0" dirty="0"/>
          </a:p>
        </p:txBody>
      </p:sp>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1" y="4126468"/>
            <a:ext cx="3856256"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b="1" u="sng" kern="0" dirty="0"/>
              <a:t>誤識別率の最小化</a:t>
            </a:r>
            <a:endParaRPr lang="en-US" altLang="ja-JP" sz="1100" kern="0" dirty="0"/>
          </a:p>
          <a:p>
            <a:pPr marL="0" indent="0" algn="just">
              <a:buNone/>
            </a:pPr>
            <a:r>
              <a:rPr lang="ja-JP" altLang="en-US" sz="2400" b="1" u="sng" kern="0" dirty="0"/>
              <a:t>複雑性（ルール数）の最小化</a:t>
            </a:r>
            <a:endParaRPr lang="en-US" altLang="ja-JP" sz="2400" b="1" u="sng" kern="0" dirty="0"/>
          </a:p>
          <a:p>
            <a:pPr marL="0" indent="0" algn="just">
              <a:buNone/>
            </a:pPr>
            <a:r>
              <a:rPr lang="ja-JP" altLang="en-US" sz="2400" kern="0" dirty="0"/>
              <a:t>これらの</a:t>
            </a:r>
            <a:r>
              <a:rPr lang="en-US" altLang="ja-JP" sz="2400" kern="0" dirty="0"/>
              <a:t>2</a:t>
            </a:r>
            <a:r>
              <a:rPr lang="ja-JP" altLang="en-US" sz="2400" kern="0" dirty="0"/>
              <a:t>目的における</a:t>
            </a:r>
            <a:br>
              <a:rPr lang="en-US" altLang="ja-JP" sz="2400" kern="0" dirty="0"/>
            </a:br>
            <a:r>
              <a:rPr lang="ja-JP" altLang="en-US" sz="2400" kern="0" dirty="0"/>
              <a:t>トレードオフ曲線に沿った</a:t>
            </a:r>
            <a:br>
              <a:rPr lang="en-US" altLang="ja-JP" sz="2400" kern="0" dirty="0"/>
            </a:br>
            <a:r>
              <a:rPr lang="ja-JP" altLang="en-US" sz="2400" kern="0" dirty="0"/>
              <a:t>識別器集合の獲得が可能．</a:t>
            </a:r>
            <a:endParaRPr lang="en-US" altLang="ja-JP" sz="2400" kern="0" dirty="0"/>
          </a:p>
        </p:txBody>
      </p:sp>
      <p:grpSp>
        <p:nvGrpSpPr>
          <p:cNvPr id="19" name="グループ化 18">
            <a:extLst>
              <a:ext uri="{FF2B5EF4-FFF2-40B4-BE49-F238E27FC236}">
                <a16:creationId xmlns:a16="http://schemas.microsoft.com/office/drawing/2014/main" id="{D3381325-CC5F-A24E-B3E1-0D60990BB4BD}"/>
              </a:ext>
            </a:extLst>
          </p:cNvPr>
          <p:cNvGrpSpPr/>
          <p:nvPr/>
        </p:nvGrpSpPr>
        <p:grpSpPr>
          <a:xfrm>
            <a:off x="4682633" y="3429059"/>
            <a:ext cx="3394567" cy="3352741"/>
            <a:chOff x="5063633" y="2983468"/>
            <a:chExt cx="3394567" cy="3352741"/>
          </a:xfrm>
        </p:grpSpPr>
        <p:sp>
          <p:nvSpPr>
            <p:cNvPr id="37" name="フリーフォーム 36">
              <a:extLst>
                <a:ext uri="{FF2B5EF4-FFF2-40B4-BE49-F238E27FC236}">
                  <a16:creationId xmlns:a16="http://schemas.microsoft.com/office/drawing/2014/main" id="{32C2D938-8C25-3643-8D03-FEF8A8FE4679}"/>
                </a:ext>
              </a:extLst>
            </p:cNvPr>
            <p:cNvSpPr/>
            <p:nvPr/>
          </p:nvSpPr>
          <p:spPr>
            <a:xfrm>
              <a:off x="6582747" y="3528122"/>
              <a:ext cx="1231222" cy="1272499"/>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a:extLst>
                <a:ext uri="{FF2B5EF4-FFF2-40B4-BE49-F238E27FC236}">
                  <a16:creationId xmlns:a16="http://schemas.microsoft.com/office/drawing/2014/main" id="{B4BBE129-3FD4-184D-B92C-2B8729CC0C90}"/>
                </a:ext>
              </a:extLst>
            </p:cNvPr>
            <p:cNvSpPr/>
            <p:nvPr/>
          </p:nvSpPr>
          <p:spPr>
            <a:xfrm>
              <a:off x="5673012" y="3722914"/>
              <a:ext cx="1819470" cy="2090057"/>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6438812" y="3480068"/>
              <a:ext cx="1517780" cy="1425668"/>
              <a:chOff x="6503943" y="3593467"/>
              <a:chExt cx="1517780" cy="1425668"/>
            </a:xfrm>
          </p:grpSpPr>
          <p:sp>
            <p:nvSpPr>
              <p:cNvPr id="29" name="円/楕円 2">
                <a:extLst>
                  <a:ext uri="{FF2B5EF4-FFF2-40B4-BE49-F238E27FC236}">
                    <a16:creationId xmlns:a16="http://schemas.microsoft.com/office/drawing/2014/main" id="{DD1BBC0C-57B0-CC4F-9DDD-5AB120EB530A}"/>
                  </a:ext>
                </a:extLst>
              </p:cNvPr>
              <p:cNvSpPr/>
              <p:nvPr/>
            </p:nvSpPr>
            <p:spPr>
              <a:xfrm>
                <a:off x="6503943" y="3593467"/>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5570634"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5063633" y="2983468"/>
              <a:ext cx="3394567" cy="3352741"/>
              <a:chOff x="5519148" y="3276600"/>
              <a:chExt cx="3394567" cy="3352741"/>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4843707" y="4808357"/>
                    <a:ext cx="1658659"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4843707" y="4808357"/>
                    <a:ext cx="1658659" cy="307777"/>
                  </a:xfrm>
                  <a:prstGeom prst="rect">
                    <a:avLst/>
                  </a:prstGeom>
                  <a:blipFill>
                    <a:blip r:embed="rId3"/>
                    <a:stretch>
                      <a:fillRect l="-24000" r="-48000"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6568010" y="6321564"/>
                    <a:ext cx="1664623"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568010" y="6321564"/>
                    <a:ext cx="1664623" cy="307777"/>
                  </a:xfrm>
                  <a:prstGeom prst="rect">
                    <a:avLst/>
                  </a:prstGeom>
                  <a:blipFill>
                    <a:blip r:embed="rId4"/>
                    <a:stretch>
                      <a:fillRect l="-8333" t="-24000" b="-48000"/>
                    </a:stretch>
                  </a:blipFill>
                </p:spPr>
                <p:txBody>
                  <a:bodyPr/>
                  <a:lstStyle/>
                  <a:p>
                    <a:r>
                      <a:rPr lang="ja-JP" altLang="en-US">
                        <a:noFill/>
                      </a:rPr>
                      <a:t> </a:t>
                    </a:r>
                  </a:p>
                </p:txBody>
              </p:sp>
            </mc:Fallback>
          </mc:AlternateContent>
        </p:grpSp>
        <p:sp>
          <p:nvSpPr>
            <p:cNvPr id="39" name="左矢印 38"/>
            <p:cNvSpPr/>
            <p:nvPr/>
          </p:nvSpPr>
          <p:spPr>
            <a:xfrm rot="20599922">
              <a:off x="5957134"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898116"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201099"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294046" y="3562692"/>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6905086" y="3375810"/>
            <a:ext cx="260392" cy="26039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左矢印 34">
            <a:extLst>
              <a:ext uri="{FF2B5EF4-FFF2-40B4-BE49-F238E27FC236}">
                <a16:creationId xmlns:a16="http://schemas.microsoft.com/office/drawing/2014/main" id="{984CCFC8-1515-5247-9986-D1CBA7FA5FFA}"/>
              </a:ext>
            </a:extLst>
          </p:cNvPr>
          <p:cNvSpPr/>
          <p:nvPr/>
        </p:nvSpPr>
        <p:spPr>
          <a:xfrm>
            <a:off x="6839367" y="3741641"/>
            <a:ext cx="391830" cy="2487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グループ化 70">
            <a:extLst>
              <a:ext uri="{FF2B5EF4-FFF2-40B4-BE49-F238E27FC236}">
                <a16:creationId xmlns:a16="http://schemas.microsoft.com/office/drawing/2014/main" id="{F3B87C7E-5AB4-D24B-8716-83138925E459}"/>
              </a:ext>
            </a:extLst>
          </p:cNvPr>
          <p:cNvGrpSpPr/>
          <p:nvPr/>
        </p:nvGrpSpPr>
        <p:grpSpPr>
          <a:xfrm>
            <a:off x="4876800" y="2625080"/>
            <a:ext cx="4096094" cy="4222896"/>
            <a:chOff x="1035708" y="1531606"/>
            <a:chExt cx="4096094" cy="4222896"/>
          </a:xfrm>
        </p:grpSpPr>
        <p:grpSp>
          <p:nvGrpSpPr>
            <p:cNvPr id="72" name="グループ化 71">
              <a:extLst>
                <a:ext uri="{FF2B5EF4-FFF2-40B4-BE49-F238E27FC236}">
                  <a16:creationId xmlns:a16="http://schemas.microsoft.com/office/drawing/2014/main" id="{5CD797BE-5A72-4B4B-86C4-402049C1F272}"/>
                </a:ext>
              </a:extLst>
            </p:cNvPr>
            <p:cNvGrpSpPr/>
            <p:nvPr/>
          </p:nvGrpSpPr>
          <p:grpSpPr>
            <a:xfrm>
              <a:off x="1401873" y="2015772"/>
              <a:ext cx="1038283" cy="3242028"/>
              <a:chOff x="1401873" y="2015772"/>
              <a:chExt cx="1038283" cy="3242028"/>
            </a:xfrm>
          </p:grpSpPr>
          <p:sp>
            <p:nvSpPr>
              <p:cNvPr id="115" name="角丸四角形 114">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柱 122">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上下矢印 123">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26" name="テキスト ボックス 125">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7"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5" name="左矢印 74">
              <a:extLst>
                <a:ext uri="{FF2B5EF4-FFF2-40B4-BE49-F238E27FC236}">
                  <a16:creationId xmlns:a16="http://schemas.microsoft.com/office/drawing/2014/main" id="{3909832B-38F7-6C4F-883E-AEEF75D7F94A}"/>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9068E5-C574-B643-BA40-9F6E9D6D58B6}"/>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7" name="U ターン矢印 76">
              <a:extLst>
                <a:ext uri="{FF2B5EF4-FFF2-40B4-BE49-F238E27FC236}">
                  <a16:creationId xmlns:a16="http://schemas.microsoft.com/office/drawing/2014/main" id="{BE136A55-5AD1-7545-AD1B-A6CB85522DA6}"/>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8" name="グループ化 77">
              <a:extLst>
                <a:ext uri="{FF2B5EF4-FFF2-40B4-BE49-F238E27FC236}">
                  <a16:creationId xmlns:a16="http://schemas.microsoft.com/office/drawing/2014/main" id="{FADC8E7C-57AB-D041-BFF4-6265D8F1F021}"/>
                </a:ext>
              </a:extLst>
            </p:cNvPr>
            <p:cNvGrpSpPr/>
            <p:nvPr/>
          </p:nvGrpSpPr>
          <p:grpSpPr>
            <a:xfrm>
              <a:off x="2562878" y="2015772"/>
              <a:ext cx="1038283" cy="3242028"/>
              <a:chOff x="1401873" y="2015772"/>
              <a:chExt cx="1038283" cy="3242028"/>
            </a:xfrm>
          </p:grpSpPr>
          <p:sp>
            <p:nvSpPr>
              <p:cNvPr id="102" name="角丸四角形 101">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上下矢印 110">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テキスト ボックス 112">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14"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9" name="グループ化 78">
              <a:extLst>
                <a:ext uri="{FF2B5EF4-FFF2-40B4-BE49-F238E27FC236}">
                  <a16:creationId xmlns:a16="http://schemas.microsoft.com/office/drawing/2014/main" id="{1730BE1C-A612-E443-A101-1AFAFE59D919}"/>
                </a:ext>
              </a:extLst>
            </p:cNvPr>
            <p:cNvGrpSpPr/>
            <p:nvPr/>
          </p:nvGrpSpPr>
          <p:grpSpPr>
            <a:xfrm>
              <a:off x="3723883" y="2015772"/>
              <a:ext cx="1038283" cy="3242028"/>
              <a:chOff x="1401873" y="2015772"/>
              <a:chExt cx="1038283" cy="3242028"/>
            </a:xfrm>
          </p:grpSpPr>
          <p:sp>
            <p:nvSpPr>
              <p:cNvPr id="89" name="角丸四角形 88">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柱 96">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上下矢印 97">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00" name="テキスト ボックス 99">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1"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0" name="U ターン矢印 79">
              <a:extLst>
                <a:ext uri="{FF2B5EF4-FFF2-40B4-BE49-F238E27FC236}">
                  <a16:creationId xmlns:a16="http://schemas.microsoft.com/office/drawing/2014/main" id="{CB380361-B630-5E40-8BF9-BA443409596F}"/>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左矢印 80">
              <a:extLst>
                <a:ext uri="{FF2B5EF4-FFF2-40B4-BE49-F238E27FC236}">
                  <a16:creationId xmlns:a16="http://schemas.microsoft.com/office/drawing/2014/main" id="{01A2861C-46C3-4A4C-82F1-9A5B3FCB324C}"/>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左矢印 81">
              <a:extLst>
                <a:ext uri="{FF2B5EF4-FFF2-40B4-BE49-F238E27FC236}">
                  <a16:creationId xmlns:a16="http://schemas.microsoft.com/office/drawing/2014/main" id="{87F47DE4-3E86-1A48-9657-18E54036F867}"/>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U ターン矢印 82">
              <a:extLst>
                <a:ext uri="{FF2B5EF4-FFF2-40B4-BE49-F238E27FC236}">
                  <a16:creationId xmlns:a16="http://schemas.microsoft.com/office/drawing/2014/main" id="{C5CDC5AA-FA67-AC43-B494-6EB6A855B8A9}"/>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4" name="左矢印 83">
              <a:extLst>
                <a:ext uri="{FF2B5EF4-FFF2-40B4-BE49-F238E27FC236}">
                  <a16:creationId xmlns:a16="http://schemas.microsoft.com/office/drawing/2014/main" id="{051D5555-AB24-BD4D-A52C-57627B174599}"/>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5" name="U ターン矢印 84">
              <a:extLst>
                <a:ext uri="{FF2B5EF4-FFF2-40B4-BE49-F238E27FC236}">
                  <a16:creationId xmlns:a16="http://schemas.microsoft.com/office/drawing/2014/main" id="{AC8EB72B-1406-4542-A79E-7F6B4143591F}"/>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6" name="左矢印 85">
              <a:extLst>
                <a:ext uri="{FF2B5EF4-FFF2-40B4-BE49-F238E27FC236}">
                  <a16:creationId xmlns:a16="http://schemas.microsoft.com/office/drawing/2014/main" id="{7465E6E0-11AF-EE40-9D34-890B8F4E2D24}"/>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7" name="左矢印 86">
              <a:extLst>
                <a:ext uri="{FF2B5EF4-FFF2-40B4-BE49-F238E27FC236}">
                  <a16:creationId xmlns:a16="http://schemas.microsoft.com/office/drawing/2014/main" id="{BE068256-6D18-F64B-A3D3-16BF43EDA0DF}"/>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8" name="テキスト ボックス 87">
              <a:extLst>
                <a:ext uri="{FF2B5EF4-FFF2-40B4-BE49-F238E27FC236}">
                  <a16:creationId xmlns:a16="http://schemas.microsoft.com/office/drawing/2014/main" id="{6B68028B-C367-264E-B40F-8A92F2A8AB32}"/>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
        <p:nvSpPr>
          <p:cNvPr id="2" name="タイトル 1"/>
          <p:cNvSpPr>
            <a:spLocks noGrp="1"/>
          </p:cNvSpPr>
          <p:nvPr>
            <p:ph type="title"/>
          </p:nvPr>
        </p:nvSpPr>
        <p:spPr/>
        <p:txBody>
          <a:bodyPr/>
          <a:lstStyle/>
          <a:p>
            <a:r>
              <a:rPr lang="ja-JP" altLang="en-US" dirty="0">
                <a:latin typeface="+mn-lt"/>
              </a:rPr>
              <a:t>並列分散型</a:t>
            </a:r>
            <a:r>
              <a:rPr lang="en-US" altLang="ja-JP" dirty="0">
                <a:latin typeface="+mn-lt"/>
              </a:rPr>
              <a:t>MoFGBML</a:t>
            </a:r>
            <a:endParaRPr kumimoji="1" lang="ja-JP" altLang="en-US" dirty="0">
              <a:latin typeface="+mn-lt"/>
            </a:endParaRPr>
          </a:p>
        </p:txBody>
      </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1219200"/>
            <a:ext cx="3987580" cy="296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kern="0" dirty="0"/>
              <a:t>個体群と学習用データを</a:t>
            </a:r>
            <a:br>
              <a:rPr lang="en-US" altLang="ja-JP" sz="2400" kern="0" dirty="0"/>
            </a:br>
            <a:r>
              <a:rPr lang="ja-JP" altLang="en-US" sz="2400" kern="0" dirty="0"/>
              <a:t>分割し，それらの組を一つの島としてモデル化する</a:t>
            </a:r>
            <a:r>
              <a:rPr lang="en-US" altLang="ja-JP" sz="2400" kern="0" dirty="0"/>
              <a:t>.</a:t>
            </a:r>
            <a:br>
              <a:rPr lang="en-US" altLang="ja-JP" sz="2400" kern="0" dirty="0"/>
            </a:br>
            <a:r>
              <a:rPr lang="ja-JP" altLang="en-US" sz="2400" kern="0" dirty="0"/>
              <a:t>各島を一つの</a:t>
            </a:r>
            <a:r>
              <a:rPr lang="en-US" altLang="ja-JP" sz="2400" kern="0" dirty="0"/>
              <a:t>CPU</a:t>
            </a:r>
            <a:r>
              <a:rPr lang="ja-JP" altLang="en-US" sz="2400" kern="0" dirty="0"/>
              <a:t>コアに割り当て，</a:t>
            </a:r>
            <a:r>
              <a:rPr lang="en-US" altLang="ja-JP" sz="2400" kern="0" dirty="0"/>
              <a:t>MoFGBML</a:t>
            </a:r>
            <a:r>
              <a:rPr lang="ja-JP" altLang="en-US" sz="2400" kern="0" dirty="0"/>
              <a:t>を行う．</a:t>
            </a:r>
            <a:endParaRPr lang="en-US" altLang="ja-JP" sz="2400" kern="0" dirty="0"/>
          </a:p>
          <a:p>
            <a:pPr marL="0" indent="0" algn="just">
              <a:buNone/>
            </a:pPr>
            <a:endParaRPr lang="en-US" altLang="ja-JP" sz="1200" kern="0" dirty="0"/>
          </a:p>
          <a:p>
            <a:pPr marL="0" indent="0" algn="just">
              <a:spcBef>
                <a:spcPts val="0"/>
              </a:spcBef>
              <a:buNone/>
            </a:pPr>
            <a:r>
              <a:rPr lang="ja-JP" altLang="en-US" sz="2400" kern="0" dirty="0"/>
              <a:t>島間の最良個体の移住操作と，部分個体群の移住操作を一定間隔で行う．</a:t>
            </a:r>
            <a:endParaRPr lang="en-US" altLang="ja-JP" sz="2400" kern="0" dirty="0"/>
          </a:p>
          <a:p>
            <a:pPr marL="0" indent="0" algn="just">
              <a:buNone/>
            </a:pPr>
            <a:endParaRPr lang="en-US" altLang="ja-JP" sz="2400" kern="0" dirty="0"/>
          </a:p>
        </p:txBody>
      </p:sp>
      <p:grpSp>
        <p:nvGrpSpPr>
          <p:cNvPr id="65" name="グループ化 64"/>
          <p:cNvGrpSpPr/>
          <p:nvPr/>
        </p:nvGrpSpPr>
        <p:grpSpPr>
          <a:xfrm>
            <a:off x="5581689" y="1206666"/>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5102830"/>
            <a:ext cx="3945809" cy="16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400" kern="0" dirty="0" err="1"/>
              <a:t>MoFGBML</a:t>
            </a:r>
            <a:r>
              <a:rPr lang="ja-JP" altLang="en-US" sz="2400" kern="0" dirty="0"/>
              <a:t>の適用にかかる</a:t>
            </a:r>
            <a:br>
              <a:rPr lang="en-US" altLang="ja-JP" sz="2400" kern="0" dirty="0"/>
            </a:br>
            <a:r>
              <a:rPr lang="ja-JP" altLang="en-US" sz="2400" kern="0" dirty="0"/>
              <a:t>計算時間が短縮される．</a:t>
            </a:r>
            <a:endParaRPr lang="en-US" altLang="ja-JP" sz="2400" kern="0" dirty="0"/>
          </a:p>
          <a:p>
            <a:pPr marL="0" indent="0" algn="just">
              <a:buNone/>
            </a:pPr>
            <a:r>
              <a:rPr lang="ja-JP" altLang="en-US" sz="2400" kern="0" dirty="0"/>
              <a:t>移住操作によって，部分学習用データへの過学習を防ぐ．</a:t>
            </a:r>
            <a:endParaRPr lang="en-US" altLang="ja-JP" sz="24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複数の弱識別器を用いて識別を行う．</a:t>
            </a:r>
            <a:endParaRPr lang="en-US" altLang="ja-JP" sz="2800" kern="0" dirty="0"/>
          </a:p>
        </p:txBody>
      </p:sp>
      <p:grpSp>
        <p:nvGrpSpPr>
          <p:cNvPr id="10" name="グループ化 9"/>
          <p:cNvGrpSpPr/>
          <p:nvPr/>
        </p:nvGrpSpPr>
        <p:grpSpPr>
          <a:xfrm>
            <a:off x="674879" y="1966749"/>
            <a:ext cx="4231099" cy="1034194"/>
            <a:chOff x="2033509" y="2414636"/>
            <a:chExt cx="4231099" cy="1034194"/>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2033509" y="2414636"/>
              <a:ext cx="423109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例</a:t>
              </a:r>
              <a:r>
                <a:rPr kumimoji="1" lang="en-US" altLang="ja-JP" sz="2000" dirty="0"/>
                <a:t>: </a:t>
              </a:r>
              <a:r>
                <a:rPr kumimoji="1" lang="ja-JP" altLang="en-US" sz="2000" dirty="0"/>
                <a:t>多数決を行うアンサンブル識別器</a:t>
              </a:r>
            </a:p>
          </p:txBody>
        </p:sp>
      </p:grpSp>
      <p:grpSp>
        <p:nvGrpSpPr>
          <p:cNvPr id="19" name="グループ化 18"/>
          <p:cNvGrpSpPr/>
          <p:nvPr/>
        </p:nvGrpSpPr>
        <p:grpSpPr>
          <a:xfrm>
            <a:off x="5029200" y="19409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354192" y="2928119"/>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612364" y="2880709"/>
              <a:ext cx="1236236" cy="369332"/>
            </a:xfrm>
            <a:prstGeom prst="rect">
              <a:avLst/>
            </a:prstGeom>
            <a:noFill/>
          </p:spPr>
          <p:txBody>
            <a:bodyPr wrap="none" rtlCol="0">
              <a:spAutoFit/>
            </a:bodyPr>
            <a:lstStyle/>
            <a:p>
              <a:r>
                <a:rPr lang="en-US" altLang="ja-JP" dirty="0"/>
                <a:t>: </a:t>
              </a:r>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br>
              <a:rPr lang="en-US" altLang="ja-JP" sz="2800" kern="0" dirty="0"/>
            </a:br>
            <a:r>
              <a:rPr lang="ja-JP" altLang="en-US" sz="2800" kern="0" dirty="0"/>
              <a:t>存在しても，多数決による識別が行われるため，</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並列分散型</a:t>
            </a:r>
            <a:r>
              <a:rPr lang="en-US" altLang="ja-JP" sz="2800" kern="0" dirty="0" err="1"/>
              <a:t>MoFGBML</a:t>
            </a:r>
            <a:r>
              <a:rPr lang="ja-JP" altLang="en-US" sz="2800" kern="0" dirty="0"/>
              <a:t>で獲得した識別器集合から</a:t>
            </a:r>
            <a:br>
              <a:rPr lang="en-US" altLang="ja-JP" sz="2800" kern="0" dirty="0"/>
            </a:br>
            <a:r>
              <a:rPr lang="ja-JP" altLang="en-US" sz="2800" kern="0" dirty="0"/>
              <a:t>アンサンブル識別器を設計し，識別性能の向上を図る．</a:t>
            </a:r>
            <a:endParaRPr lang="en-US" altLang="ja-JP" sz="2800" kern="0" dirty="0"/>
          </a:p>
        </p:txBody>
      </p:sp>
      <p:pic>
        <p:nvPicPr>
          <p:cNvPr id="3" name="図 2"/>
          <p:cNvPicPr>
            <a:picLocks noChangeAspect="1"/>
          </p:cNvPicPr>
          <p:nvPr/>
        </p:nvPicPr>
        <p:blipFill>
          <a:blip r:embed="rId2"/>
          <a:stretch>
            <a:fillRect/>
          </a:stretch>
        </p:blipFill>
        <p:spPr>
          <a:xfrm>
            <a:off x="1219200" y="2487079"/>
            <a:ext cx="3016928" cy="3698543"/>
          </a:xfrm>
          <a:prstGeom prst="rect">
            <a:avLst/>
          </a:prstGeom>
        </p:spPr>
      </p:pic>
      <p:pic>
        <p:nvPicPr>
          <p:cNvPr id="4" name="図 3"/>
          <p:cNvPicPr>
            <a:picLocks noChangeAspect="1"/>
          </p:cNvPicPr>
          <p:nvPr/>
        </p:nvPicPr>
        <p:blipFill>
          <a:blip r:embed="rId3"/>
          <a:stretch>
            <a:fillRect/>
          </a:stretch>
        </p:blipFill>
        <p:spPr>
          <a:xfrm>
            <a:off x="4800600" y="2487079"/>
            <a:ext cx="2788074" cy="3866580"/>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識別器の設計</a:t>
            </a:r>
          </a:p>
        </p:txBody>
      </p:sp>
      <p:grpSp>
        <p:nvGrpSpPr>
          <p:cNvPr id="9" name="グループ化 8"/>
          <p:cNvGrpSpPr/>
          <p:nvPr/>
        </p:nvGrpSpPr>
        <p:grpSpPr>
          <a:xfrm>
            <a:off x="5029200" y="1524000"/>
            <a:ext cx="3664551" cy="4612194"/>
            <a:chOff x="5022249" y="1331406"/>
            <a:chExt cx="3664551" cy="4612194"/>
          </a:xfrm>
        </p:grpSpPr>
        <p:pic>
          <p:nvPicPr>
            <p:cNvPr id="5" name="図 4"/>
            <p:cNvPicPr>
              <a:picLocks noChangeAspect="1"/>
            </p:cNvPicPr>
            <p:nvPr/>
          </p:nvPicPr>
          <p:blipFill>
            <a:blip r:embed="rId2"/>
            <a:stretch>
              <a:fillRect/>
            </a:stretch>
          </p:blipFill>
          <p:spPr>
            <a:xfrm>
              <a:off x="5022249" y="1331406"/>
              <a:ext cx="3664551" cy="3316297"/>
            </a:xfrm>
            <a:prstGeom prst="rect">
              <a:avLst/>
            </a:prstGeom>
          </p:spPr>
        </p:pic>
        <p:sp>
          <p:nvSpPr>
            <p:cNvPr id="63" name="角丸四角形 62"/>
            <p:cNvSpPr/>
            <p:nvPr/>
          </p:nvSpPr>
          <p:spPr>
            <a:xfrm>
              <a:off x="5116662" y="54538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7914879"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734942"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512531"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endCxn id="62" idx="0"/>
            </p:cNvCxnSpPr>
            <p:nvPr/>
          </p:nvCxnSpPr>
          <p:spPr>
            <a:xfrm flipH="1">
              <a:off x="5664931" y="4204415"/>
              <a:ext cx="4644" cy="13371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endCxn id="61" idx="0"/>
            </p:cNvCxnSpPr>
            <p:nvPr/>
          </p:nvCxnSpPr>
          <p:spPr>
            <a:xfrm>
              <a:off x="6869597" y="4198150"/>
              <a:ext cx="17745" cy="134340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endCxn id="60" idx="0"/>
            </p:cNvCxnSpPr>
            <p:nvPr/>
          </p:nvCxnSpPr>
          <p:spPr>
            <a:xfrm flipH="1">
              <a:off x="8067279" y="4206809"/>
              <a:ext cx="2" cy="133474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297289" y="4812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grpSp>
      <p:sp>
        <p:nvSpPr>
          <p:cNvPr id="58" name="角丸四角形 57">
            <a:extLst>
              <a:ext uri="{FF2B5EF4-FFF2-40B4-BE49-F238E27FC236}">
                <a16:creationId xmlns:a16="http://schemas.microsoft.com/office/drawing/2014/main" id="{651BED7A-8D98-5044-AD1D-FB40AF7217EA}"/>
              </a:ext>
            </a:extLst>
          </p:cNvPr>
          <p:cNvSpPr/>
          <p:nvPr/>
        </p:nvSpPr>
        <p:spPr>
          <a:xfrm>
            <a:off x="381000" y="1524000"/>
            <a:ext cx="4114800"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移住操作を行わず各島で独立に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1830110" y="2685258"/>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583354" y="3340479"/>
            <a:ext cx="371009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島ごとに最良な識別器</a:t>
            </a:r>
            <a:endParaRPr kumimoji="1" lang="en-US" altLang="ja-JP" sz="2800">
              <a:solidFill>
                <a:schemeClr val="tx1"/>
              </a:solidFill>
            </a:endParaRPr>
          </a:p>
          <a:p>
            <a:pPr algn="just"/>
            <a:r>
              <a:rPr kumimoji="1" lang="ja-JP" altLang="en-US" sz="2800">
                <a:solidFill>
                  <a:schemeClr val="tx1"/>
                </a:solidFill>
              </a:rPr>
              <a:t>を弱識別器として抽出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1830110" y="4501739"/>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830149" y="5157508"/>
            <a:ext cx="321650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弱識別器の多数決</a:t>
            </a:r>
            <a:endParaRPr kumimoji="1" lang="en-US" altLang="ja-JP" sz="2800">
              <a:solidFill>
                <a:schemeClr val="tx1"/>
              </a:solidFill>
            </a:endParaRPr>
          </a:p>
          <a:p>
            <a:pPr algn="just"/>
            <a:r>
              <a:rPr kumimoji="1" lang="ja-JP" altLang="en-US" sz="2800">
                <a:solidFill>
                  <a:schemeClr val="tx1"/>
                </a:solidFill>
              </a:rPr>
              <a:t>でパターンを識別</a:t>
            </a:r>
          </a:p>
        </p:txBody>
      </p:sp>
    </p:spTree>
    <p:extLst>
      <p:ext uri="{BB962C8B-B14F-4D97-AF65-F5344CB8AC3E}">
        <p14:creationId xmlns:p14="http://schemas.microsoft.com/office/powerpoint/2010/main" val="31535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5105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非劣解集合による弱識別器集合</a:t>
            </a:r>
          </a:p>
        </p:txBody>
      </p:sp>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8753" y="4728415"/>
            <a:ext cx="2542445" cy="715089"/>
          </a:xfrm>
          <a:prstGeom prst="roundRect">
            <a:avLst/>
          </a:prstGeom>
          <a:noFill/>
          <a:ln>
            <a:solidFill>
              <a:schemeClr val="accent2"/>
            </a:solidFill>
          </a:ln>
        </p:spPr>
        <p:txBody>
          <a:bodyPr wrap="square" rtlCol="0">
            <a:spAutoFit/>
          </a:bodyPr>
          <a:lstStyle/>
          <a:p>
            <a:pPr algn="just"/>
            <a:r>
              <a:rPr kumimoji="1" lang="ja-JP" altLang="en-US" dirty="0"/>
              <a:t>単一な弱識別器として，</a:t>
            </a:r>
            <a:endParaRPr kumimoji="1" lang="en-US" altLang="ja-JP" dirty="0"/>
          </a:p>
          <a:p>
            <a:pPr algn="just"/>
            <a:r>
              <a:rPr kumimoji="1" lang="en-US" altLang="ja-JP" dirty="0"/>
              <a:t>C</a:t>
            </a:r>
            <a:r>
              <a:rPr kumimoji="1" lang="ja-JP" altLang="en-US" dirty="0"/>
              <a:t>が抽出される．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198" y="5715000"/>
            <a:ext cx="3048000" cy="715089"/>
          </a:xfrm>
          <a:prstGeom prst="roundRect">
            <a:avLst/>
          </a:prstGeom>
          <a:noFill/>
          <a:ln>
            <a:solidFill>
              <a:schemeClr val="accent2"/>
            </a:solidFill>
          </a:ln>
        </p:spPr>
        <p:txBody>
          <a:bodyPr wrap="square" rtlCol="0">
            <a:spAutoFit/>
          </a:bodyPr>
          <a:lstStyle/>
          <a:p>
            <a:pPr algn="just"/>
            <a:r>
              <a:rPr lang="ja-JP" altLang="en-US" dirty="0"/>
              <a:t>非劣な弱識別器集合として，</a:t>
            </a:r>
            <a:endParaRPr lang="en-US" altLang="ja-JP" dirty="0"/>
          </a:p>
          <a:p>
            <a:pPr algn="just"/>
            <a:r>
              <a:rPr kumimoji="1" lang="en-US" altLang="ja-JP" dirty="0"/>
              <a:t>A, B, C</a:t>
            </a:r>
            <a:r>
              <a:rPr kumimoji="1" lang="ja-JP" altLang="en-US" dirty="0"/>
              <a:t>が抽出される．</a:t>
            </a:r>
          </a:p>
        </p:txBody>
      </p:sp>
      <p:pic>
        <p:nvPicPr>
          <p:cNvPr id="10" name="図 9"/>
          <p:cNvPicPr>
            <a:picLocks noChangeAspect="1"/>
          </p:cNvPicPr>
          <p:nvPr/>
        </p:nvPicPr>
        <p:blipFill>
          <a:blip r:embed="rId2"/>
          <a:stretch>
            <a:fillRect/>
          </a:stretch>
        </p:blipFill>
        <p:spPr>
          <a:xfrm>
            <a:off x="1327285" y="4341600"/>
            <a:ext cx="2564556" cy="2516400"/>
          </a:xfrm>
          <a:prstGeom prst="rect">
            <a:avLst/>
          </a:prstGeom>
        </p:spPr>
      </p:pic>
    </p:spTree>
    <p:extLst>
      <p:ext uri="{BB962C8B-B14F-4D97-AF65-F5344CB8AC3E}">
        <p14:creationId xmlns:p14="http://schemas.microsoft.com/office/powerpoint/2010/main" val="433801714"/>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4281</TotalTime>
  <Words>1016</Words>
  <Application>Microsoft Macintosh PowerPoint</Application>
  <PresentationFormat>画面に合わせる (4:3)</PresentationFormat>
  <Paragraphs>288</Paragraphs>
  <Slides>35</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35</vt:i4>
      </vt:variant>
    </vt:vector>
  </HeadingPairs>
  <TitlesOfParts>
    <vt:vector size="41" baseType="lpstr">
      <vt:lpstr>ＭＳ Ｐゴシック</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実験目的</vt:lpstr>
      <vt:lpstr>実験設定</vt:lpstr>
      <vt:lpstr>PowerPoint プレゼンテーション</vt:lpstr>
      <vt:lpstr>アンサンブル識別器ｖｓ単一識別器</vt:lpstr>
      <vt:lpstr>移住なしアンサンブルｖｓ移住操作の単一</vt:lpstr>
      <vt:lpstr>非劣な弱識別器集合</vt:lpstr>
      <vt:lpstr>ルール数最小化への偏り</vt:lpstr>
      <vt:lpstr>PowerPoint プレゼンテーション</vt:lpstr>
      <vt:lpstr>PowerPoint プレゼンテーション</vt:lpstr>
      <vt:lpstr>多様性の向上</vt:lpstr>
      <vt:lpstr>PowerPoint プレゼンテーション</vt:lpstr>
      <vt:lpstr>PowerPoint プレゼンテーション</vt:lpstr>
      <vt:lpstr>PowerPoint プレゼンテーション</vt:lpstr>
      <vt:lpstr>評価用データに対する識別率</vt:lpstr>
      <vt:lpstr>PowerPoint プレゼンテーション</vt:lpstr>
      <vt:lpstr>PowerPoint プレゼンテーション</vt:lpstr>
      <vt:lpstr>PowerPoint プレゼンテーション</vt:lpstr>
      <vt:lpstr>PowerPoint プレゼンテーション</vt:lpstr>
      <vt:lpstr>弱識別器の抽出</vt:lpstr>
      <vt:lpstr>本研究の目的</vt:lpstr>
      <vt:lpstr>本研究の目的</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170</cp:revision>
  <cp:lastPrinted>2019-01-18T08:58:58Z</cp:lastPrinted>
  <dcterms:created xsi:type="dcterms:W3CDTF">1601-01-01T00:00:00Z</dcterms:created>
  <dcterms:modified xsi:type="dcterms:W3CDTF">2019-01-20T17:52:23Z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