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43"/>
  </p:notesMasterIdLst>
  <p:handoutMasterIdLst>
    <p:handoutMasterId r:id="rId44"/>
  </p:handoutMasterIdLst>
  <p:sldIdLst>
    <p:sldId id="256" r:id="rId3"/>
    <p:sldId id="303" r:id="rId4"/>
    <p:sldId id="274" r:id="rId5"/>
    <p:sldId id="275" r:id="rId6"/>
    <p:sldId id="276" r:id="rId7"/>
    <p:sldId id="278" r:id="rId8"/>
    <p:sldId id="277" r:id="rId9"/>
    <p:sldId id="280" r:id="rId10"/>
    <p:sldId id="285" r:id="rId11"/>
    <p:sldId id="286" r:id="rId12"/>
    <p:sldId id="305" r:id="rId13"/>
    <p:sldId id="289" r:id="rId14"/>
    <p:sldId id="312" r:id="rId15"/>
    <p:sldId id="317" r:id="rId16"/>
    <p:sldId id="308" r:id="rId17"/>
    <p:sldId id="309" r:id="rId18"/>
    <p:sldId id="316" r:id="rId19"/>
    <p:sldId id="310" r:id="rId20"/>
    <p:sldId id="321" r:id="rId21"/>
    <p:sldId id="311" r:id="rId22"/>
    <p:sldId id="319" r:id="rId23"/>
    <p:sldId id="320" r:id="rId24"/>
    <p:sldId id="283" r:id="rId25"/>
    <p:sldId id="290" r:id="rId26"/>
    <p:sldId id="301" r:id="rId27"/>
    <p:sldId id="302" r:id="rId28"/>
    <p:sldId id="314" r:id="rId29"/>
    <p:sldId id="313" r:id="rId30"/>
    <p:sldId id="288" r:id="rId31"/>
    <p:sldId id="300" r:id="rId32"/>
    <p:sldId id="272" r:id="rId33"/>
    <p:sldId id="296" r:id="rId34"/>
    <p:sldId id="287" r:id="rId35"/>
    <p:sldId id="284" r:id="rId36"/>
    <p:sldId id="281" r:id="rId37"/>
    <p:sldId id="282" r:id="rId38"/>
    <p:sldId id="273" r:id="rId39"/>
    <p:sldId id="294" r:id="rId40"/>
    <p:sldId id="295" r:id="rId41"/>
    <p:sldId id="293" r:id="rId42"/>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E33"/>
    <a:srgbClr val="EF4111"/>
    <a:srgbClr val="0432FF"/>
    <a:srgbClr val="00B0F0"/>
    <a:srgbClr val="EB7171"/>
    <a:srgbClr val="FF0000"/>
    <a:srgbClr val="FFF2CC"/>
    <a:srgbClr val="FFE285"/>
    <a:srgbClr val="FF6201"/>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14"/>
    <p:restoredTop sz="93579" autoAdjust="0"/>
  </p:normalViewPr>
  <p:slideViewPr>
    <p:cSldViewPr>
      <p:cViewPr>
        <p:scale>
          <a:sx n="110" d="100"/>
          <a:sy n="110" d="100"/>
        </p:scale>
        <p:origin x="2058" y="7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2019/1/21</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a:t>
            </a:fld>
            <a:endParaRPr lang="en-US" altLang="ja-JP"/>
          </a:p>
        </p:txBody>
      </p:sp>
    </p:spTree>
    <p:extLst>
      <p:ext uri="{BB962C8B-B14F-4D97-AF65-F5344CB8AC3E}">
        <p14:creationId xmlns:p14="http://schemas.microsoft.com/office/powerpoint/2010/main" val="61527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25</a:t>
            </a:fld>
            <a:endParaRPr lang="en-US" altLang="ja-JP"/>
          </a:p>
        </p:txBody>
      </p:sp>
    </p:spTree>
    <p:extLst>
      <p:ext uri="{BB962C8B-B14F-4D97-AF65-F5344CB8AC3E}">
        <p14:creationId xmlns:p14="http://schemas.microsoft.com/office/powerpoint/2010/main" val="823009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26</a:t>
            </a:fld>
            <a:endParaRPr lang="en-US" altLang="ja-JP"/>
          </a:p>
        </p:txBody>
      </p:sp>
    </p:spTree>
    <p:extLst>
      <p:ext uri="{BB962C8B-B14F-4D97-AF65-F5344CB8AC3E}">
        <p14:creationId xmlns:p14="http://schemas.microsoft.com/office/powerpoint/2010/main" val="4289506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30</a:t>
            </a:fld>
            <a:endParaRPr lang="en-US" altLang="ja-JP"/>
          </a:p>
        </p:txBody>
      </p:sp>
    </p:spTree>
    <p:extLst>
      <p:ext uri="{BB962C8B-B14F-4D97-AF65-F5344CB8AC3E}">
        <p14:creationId xmlns:p14="http://schemas.microsoft.com/office/powerpoint/2010/main" val="1330401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31</a:t>
            </a:fld>
            <a:endParaRPr lang="en-US" altLang="ja-JP"/>
          </a:p>
        </p:txBody>
      </p:sp>
    </p:spTree>
    <p:extLst>
      <p:ext uri="{BB962C8B-B14F-4D97-AF65-F5344CB8AC3E}">
        <p14:creationId xmlns:p14="http://schemas.microsoft.com/office/powerpoint/2010/main" val="197288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32</a:t>
            </a:fld>
            <a:endParaRPr lang="en-US" altLang="ja-JP"/>
          </a:p>
        </p:txBody>
      </p:sp>
    </p:spTree>
    <p:extLst>
      <p:ext uri="{BB962C8B-B14F-4D97-AF65-F5344CB8AC3E}">
        <p14:creationId xmlns:p14="http://schemas.microsoft.com/office/powerpoint/2010/main" val="162691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/x)</a:t>
            </a:r>
            <a:endParaRPr lang="ja-JP" altLang="en-US" sz="2800" b="1">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image" Target="../media/image15.emf"/><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6.x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120.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1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6.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1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41.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多目的ファジィ遺伝的機械学習</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r>
              <a:rPr lang="en-US" altLang="ja-JP" sz="2800" kern="0" dirty="0"/>
              <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F83E8-7632-8D40-B99D-74C387C73F1A}"/>
              </a:ext>
            </a:extLst>
          </p:cNvPr>
          <p:cNvSpPr>
            <a:spLocks noGrp="1"/>
          </p:cNvSpPr>
          <p:nvPr>
            <p:ph type="title"/>
          </p:nvPr>
        </p:nvSpPr>
        <p:spPr/>
        <p:txBody>
          <a:bodyPr/>
          <a:lstStyle/>
          <a:p>
            <a:r>
              <a:rPr kumimoji="1" lang="ja-JP" altLang="en-US"/>
              <a:t>実験目的</a:t>
            </a:r>
          </a:p>
        </p:txBody>
      </p:sp>
      <p:sp>
        <p:nvSpPr>
          <p:cNvPr id="3" name="コンテンツ プレースホルダー 2">
            <a:extLst>
              <a:ext uri="{FF2B5EF4-FFF2-40B4-BE49-F238E27FC236}">
                <a16:creationId xmlns:a16="http://schemas.microsoft.com/office/drawing/2014/main" id="{87B5ED51-BDA9-CC40-8207-35F5A7C32095}"/>
              </a:ext>
            </a:extLst>
          </p:cNvPr>
          <p:cNvSpPr>
            <a:spLocks noGrp="1"/>
          </p:cNvSpPr>
          <p:nvPr>
            <p:ph idx="1"/>
          </p:nvPr>
        </p:nvSpPr>
        <p:spPr/>
        <p:txBody>
          <a:bodyPr/>
          <a:lstStyle/>
          <a:p>
            <a:r>
              <a:rPr lang="ja-JP" altLang="en-US" sz="2800"/>
              <a:t>アンサンブル識別器を構成することによる汎化性能への影響を調べるため，評価用データに対する誤識別率を単一の識別器の結果と比較する</a:t>
            </a:r>
            <a:r>
              <a:rPr lang="en-US" altLang="ja-JP" sz="2800"/>
              <a:t>.</a:t>
            </a:r>
          </a:p>
          <a:p>
            <a:r>
              <a:rPr kumimoji="1" lang="ja-JP" altLang="en-US" sz="2800"/>
              <a:t>移住操作を行わないことによるアンサンブル識別器への影響を調べるため，移住操作を行う並列分散型</a:t>
            </a:r>
            <a:r>
              <a:rPr kumimoji="1" lang="en-US" altLang="ja-JP" sz="2800"/>
              <a:t>MoFGBML</a:t>
            </a:r>
            <a:r>
              <a:rPr kumimoji="1" lang="ja-JP" altLang="en-US" sz="2800"/>
              <a:t>で得られるアンサンブル識別器の結果と比較する</a:t>
            </a:r>
            <a:r>
              <a:rPr kumimoji="1" lang="en-US" altLang="ja-JP" sz="2800"/>
              <a:t>.</a:t>
            </a:r>
          </a:p>
          <a:p>
            <a:r>
              <a:rPr kumimoji="1" lang="ja-JP" altLang="en-US" sz="2800"/>
              <a:t>島数の違いによるアンサンブル識別器への影響を調べるため，</a:t>
            </a:r>
            <a:r>
              <a:rPr lang="ja-JP" altLang="en-US" sz="2800"/>
              <a:t>島数を変更して実験を行う．</a:t>
            </a:r>
            <a:endParaRPr kumimoji="1" lang="ja-JP" altLang="en-US" sz="2800"/>
          </a:p>
        </p:txBody>
      </p:sp>
    </p:spTree>
    <p:extLst>
      <p:ext uri="{BB962C8B-B14F-4D97-AF65-F5344CB8AC3E}">
        <p14:creationId xmlns:p14="http://schemas.microsoft.com/office/powerpoint/2010/main" val="1297976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006285990"/>
              </p:ext>
            </p:extLst>
          </p:nvPr>
        </p:nvGraphicFramePr>
        <p:xfrm>
          <a:off x="689757" y="1763838"/>
          <a:ext cx="7994991" cy="1828800"/>
        </p:xfrm>
        <a:graphic>
          <a:graphicData uri="http://schemas.openxmlformats.org/drawingml/2006/table">
            <a:tbl>
              <a:tblPr bandRow="1">
                <a:tableStyleId>{F5AB1C69-6EDB-4FF4-983F-18BD219EF322}</a:tableStyleId>
              </a:tblPr>
              <a:tblGrid>
                <a:gridCol w="29678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4798548">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dirty="0"/>
                        <a:t>試行回数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dirty="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30 (10-fold cross-validation x 3)</a:t>
                      </a:r>
                      <a:endParaRPr kumimoji="1" lang="ja-JP" altLang="en-US" sz="2400" dirty="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599683"/>
                  </a:ext>
                </a:extLst>
              </a:tr>
              <a:tr h="370840">
                <a:tc>
                  <a:txBody>
                    <a:bodyPr/>
                    <a:lstStyle/>
                    <a:p>
                      <a:pPr marL="342900" indent="-342900">
                        <a:buFont typeface="Arial" panose="020B0604020202020204" pitchFamily="34" charset="0"/>
                        <a:buChar char="•"/>
                      </a:pPr>
                      <a:r>
                        <a:rPr kumimoji="1" lang="ja-JP" altLang="en-US" sz="2400" dirty="0"/>
                        <a:t>世代数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50,000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416475"/>
                  </a:ext>
                </a:extLst>
              </a:tr>
              <a:tr h="370840">
                <a:tc>
                  <a:txBody>
                    <a:bodyPr/>
                    <a:lstStyle/>
                    <a:p>
                      <a:pPr marL="342900" indent="-342900">
                        <a:buFont typeface="Arial" panose="020B0604020202020204" pitchFamily="34" charset="0"/>
                        <a:buChar char="•"/>
                      </a:pPr>
                      <a:r>
                        <a:rPr kumimoji="1" lang="ja-JP" altLang="en-US" sz="2400"/>
                        <a:t>個体群サイズ</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300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163968"/>
                  </a:ext>
                </a:extLst>
              </a:tr>
              <a:tr h="370840">
                <a:tc>
                  <a:txBody>
                    <a:bodyPr/>
                    <a:lstStyle/>
                    <a:p>
                      <a:pPr marL="342900" indent="-342900">
                        <a:buFont typeface="Arial" panose="020B0604020202020204" pitchFamily="34" charset="0"/>
                        <a:buChar char="•"/>
                      </a:pPr>
                      <a:r>
                        <a:rPr kumimoji="1" lang="en-US" altLang="ja-JP" sz="2400" dirty="0"/>
                        <a:t>EMO</a:t>
                      </a:r>
                      <a:r>
                        <a:rPr kumimoji="1" lang="ja-JP" altLang="en-US" sz="2400" dirty="0"/>
                        <a:t>アルゴリズム</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NSGA-II</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779322"/>
                  </a:ext>
                </a:extLst>
              </a:tr>
            </a:tbl>
          </a:graphicData>
        </a:graphic>
      </p:graphicFrame>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実験設定</a:t>
            </a:r>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219200"/>
            <a:ext cx="1676400" cy="523220"/>
          </a:xfrm>
          <a:prstGeom prst="rect">
            <a:avLst/>
          </a:prstGeom>
          <a:noFill/>
          <a:ln w="19050">
            <a:solidFill>
              <a:schemeClr val="accent6"/>
            </a:solidFill>
          </a:ln>
        </p:spPr>
        <p:txBody>
          <a:bodyPr wrap="square" rtlCol="0">
            <a:spAutoFit/>
          </a:bodyPr>
          <a:lstStyle/>
          <a:p>
            <a:r>
              <a:rPr lang="ja-JP" altLang="en-US" sz="2800"/>
              <a:t>共通設定</a:t>
            </a:r>
            <a:endParaRPr kumimoji="1" lang="ja-JP" altLang="en-US" sz="2800"/>
          </a:p>
        </p:txBody>
      </p:sp>
      <p:graphicFrame>
        <p:nvGraphicFramePr>
          <p:cNvPr id="9" name="表 8">
            <a:extLst>
              <a:ext uri="{FF2B5EF4-FFF2-40B4-BE49-F238E27FC236}">
                <a16:creationId xmlns:a16="http://schemas.microsoft.com/office/drawing/2014/main" id="{60BD3F0B-082F-5140-B6D5-F30909173746}"/>
              </a:ext>
            </a:extLst>
          </p:cNvPr>
          <p:cNvGraphicFramePr>
            <a:graphicFrameLocks noGrp="1"/>
          </p:cNvGraphicFramePr>
          <p:nvPr>
            <p:extLst>
              <p:ext uri="{D42A27DB-BD31-4B8C-83A1-F6EECF244321}">
                <p14:modId xmlns:p14="http://schemas.microsoft.com/office/powerpoint/2010/main" val="455185841"/>
              </p:ext>
            </p:extLst>
          </p:nvPr>
        </p:nvGraphicFramePr>
        <p:xfrm>
          <a:off x="1104900" y="5486400"/>
          <a:ext cx="7010400" cy="1188720"/>
        </p:xfrm>
        <a:graphic>
          <a:graphicData uri="http://schemas.openxmlformats.org/drawingml/2006/table">
            <a:tbl>
              <a:tblPr firstRow="1">
                <a:tableStyleId>{EB344D84-9AFB-497E-A393-DC336BA19D2E}</a:tableStyleId>
              </a:tblPr>
              <a:tblGrid>
                <a:gridCol w="1752600">
                  <a:extLst>
                    <a:ext uri="{9D8B030D-6E8A-4147-A177-3AD203B41FA5}">
                      <a16:colId xmlns:a16="http://schemas.microsoft.com/office/drawing/2014/main" val="454283448"/>
                    </a:ext>
                  </a:extLst>
                </a:gridCol>
                <a:gridCol w="1752600">
                  <a:extLst>
                    <a:ext uri="{9D8B030D-6E8A-4147-A177-3AD203B41FA5}">
                      <a16:colId xmlns:a16="http://schemas.microsoft.com/office/drawing/2014/main" val="2722444460"/>
                    </a:ext>
                  </a:extLst>
                </a:gridCol>
                <a:gridCol w="1752600">
                  <a:extLst>
                    <a:ext uri="{9D8B030D-6E8A-4147-A177-3AD203B41FA5}">
                      <a16:colId xmlns:a16="http://schemas.microsoft.com/office/drawing/2014/main" val="3143555364"/>
                    </a:ext>
                  </a:extLst>
                </a:gridCol>
                <a:gridCol w="1752600">
                  <a:extLst>
                    <a:ext uri="{9D8B030D-6E8A-4147-A177-3AD203B41FA5}">
                      <a16:colId xmlns:a16="http://schemas.microsoft.com/office/drawing/2014/main" val="2558512104"/>
                    </a:ext>
                  </a:extLst>
                </a:gridCol>
              </a:tblGrid>
              <a:tr h="370840">
                <a:tc>
                  <a:txBody>
                    <a:bodyPr/>
                    <a:lstStyle/>
                    <a:p>
                      <a:pPr algn="ctr"/>
                      <a:r>
                        <a:rPr kumimoji="1" lang="ja-JP" altLang="en-US" sz="2000">
                          <a:solidFill>
                            <a:schemeClr val="tx1"/>
                          </a:solidFill>
                        </a:rPr>
                        <a:t>データセット名</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属性数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パターン数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クラス数</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3234841"/>
                  </a:ext>
                </a:extLst>
              </a:tr>
              <a:tr h="370840">
                <a:tc>
                  <a:txBody>
                    <a:bodyPr/>
                    <a:lstStyle/>
                    <a:p>
                      <a:pPr algn="ctr"/>
                      <a:r>
                        <a:rPr kumimoji="1" lang="en-US" altLang="ja-JP" sz="2000">
                          <a:solidFill>
                            <a:schemeClr val="tx1"/>
                          </a:solidFill>
                        </a:rPr>
                        <a:t>Phoneme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tcPr>
                </a:tc>
                <a:tc>
                  <a:txBody>
                    <a:bodyPr/>
                    <a:lstStyle/>
                    <a:p>
                      <a:pPr algn="ctr"/>
                      <a:r>
                        <a:rPr kumimoji="1" lang="en-US" altLang="ja-JP" sz="2000">
                          <a:solidFill>
                            <a:schemeClr val="tx1"/>
                          </a:solidFill>
                        </a:rPr>
                        <a:t>5</a:t>
                      </a:r>
                      <a:endParaRPr kumimoji="1" lang="ja-JP" altLang="en-US" sz="2000">
                        <a:solidFill>
                          <a:schemeClr val="tx1"/>
                        </a:solidFill>
                      </a:endParaRPr>
                    </a:p>
                  </a:txBody>
                  <a:tcPr/>
                </a:tc>
                <a:tc>
                  <a:txBody>
                    <a:bodyPr/>
                    <a:lstStyle/>
                    <a:p>
                      <a:pPr algn="ctr"/>
                      <a:r>
                        <a:rPr kumimoji="1" lang="en-US" altLang="ja-JP" sz="2000">
                          <a:solidFill>
                            <a:schemeClr val="tx1"/>
                          </a:solidFill>
                        </a:rPr>
                        <a:t>5404</a:t>
                      </a:r>
                      <a:endParaRPr kumimoji="1" lang="ja-JP" altLang="en-US" sz="2000">
                        <a:solidFill>
                          <a:schemeClr val="tx1"/>
                        </a:solidFill>
                      </a:endParaRPr>
                    </a:p>
                  </a:txBody>
                  <a:tcPr/>
                </a:tc>
                <a:tc>
                  <a:txBody>
                    <a:bodyPr/>
                    <a:lstStyle/>
                    <a:p>
                      <a:pPr algn="ctr"/>
                      <a:r>
                        <a:rPr kumimoji="1" lang="en-US" altLang="ja-JP" sz="2000">
                          <a:solidFill>
                            <a:schemeClr val="tx1"/>
                          </a:solidFill>
                        </a:rPr>
                        <a:t>2</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24590"/>
                  </a:ext>
                </a:extLst>
              </a:tr>
              <a:tr h="370840">
                <a:tc>
                  <a:txBody>
                    <a:bodyPr/>
                    <a:lstStyle/>
                    <a:p>
                      <a:pPr algn="ctr"/>
                      <a:r>
                        <a:rPr kumimoji="1" lang="en-US" altLang="ja-JP" sz="2000">
                          <a:solidFill>
                            <a:schemeClr val="tx1"/>
                          </a:solidFill>
                        </a:rPr>
                        <a:t>Satimage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36</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6435</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4879"/>
                  </a:ext>
                </a:extLst>
              </a:tr>
            </a:tbl>
          </a:graphicData>
        </a:graphic>
      </p:graphicFrame>
      <p:graphicFrame>
        <p:nvGraphicFramePr>
          <p:cNvPr id="7" name="表 6">
            <a:extLst>
              <a:ext uri="{FF2B5EF4-FFF2-40B4-BE49-F238E27FC236}">
                <a16:creationId xmlns:a16="http://schemas.microsoft.com/office/drawing/2014/main" id="{0B5AAC54-3B87-DF44-BD27-E6B5C24B0A57}"/>
              </a:ext>
            </a:extLst>
          </p:cNvPr>
          <p:cNvGraphicFramePr>
            <a:graphicFrameLocks noGrp="1"/>
          </p:cNvGraphicFramePr>
          <p:nvPr>
            <p:extLst>
              <p:ext uri="{D42A27DB-BD31-4B8C-83A1-F6EECF244321}">
                <p14:modId xmlns:p14="http://schemas.microsoft.com/office/powerpoint/2010/main" val="4165109103"/>
              </p:ext>
            </p:extLst>
          </p:nvPr>
        </p:nvGraphicFramePr>
        <p:xfrm>
          <a:off x="689757" y="4419600"/>
          <a:ext cx="8225643" cy="914400"/>
        </p:xfrm>
        <a:graphic>
          <a:graphicData uri="http://schemas.openxmlformats.org/drawingml/2006/table">
            <a:tbl>
              <a:tblPr bandRow="1">
                <a:tableStyleId>{F5AB1C69-6EDB-4FF4-983F-18BD219EF322}</a:tableStyleId>
              </a:tblPr>
              <a:tblGrid>
                <a:gridCol w="17486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6248400">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a:t>島数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3, 5, 7, 9</a:t>
                      </a:r>
                      <a:endParaRPr kumimoji="1" lang="ja-JP"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425007"/>
                  </a:ext>
                </a:extLst>
              </a:tr>
              <a:tr h="370840">
                <a:tc>
                  <a:txBody>
                    <a:bodyPr/>
                    <a:lstStyle/>
                    <a:p>
                      <a:pPr marL="342900" indent="-342900">
                        <a:buFont typeface="Arial" panose="020B0604020202020204" pitchFamily="34" charset="0"/>
                        <a:buChar char="•"/>
                      </a:pPr>
                      <a:r>
                        <a:rPr kumimoji="1" lang="ja-JP" altLang="en-US" sz="2400" dirty="0"/>
                        <a:t>移住操作</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50 </a:t>
                      </a:r>
                      <a:r>
                        <a:rPr kumimoji="1" lang="ja-JP" altLang="en-US" sz="2400" dirty="0"/>
                        <a:t>世代間隔</a:t>
                      </a:r>
                      <a:r>
                        <a:rPr kumimoji="1" lang="en-US" altLang="ja-JP" sz="2400" dirty="0"/>
                        <a:t> or </a:t>
                      </a:r>
                      <a:r>
                        <a:rPr kumimoji="1" lang="ja-JP" altLang="en-US" sz="2400" dirty="0"/>
                        <a:t>移住操作なし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64204"/>
                  </a:ext>
                </a:extLst>
              </a:tr>
            </a:tbl>
          </a:graphicData>
        </a:graphic>
      </p:graphicFrame>
      <p:sp>
        <p:nvSpPr>
          <p:cNvPr id="8" name="テキスト ボックス 7">
            <a:extLst>
              <a:ext uri="{FF2B5EF4-FFF2-40B4-BE49-F238E27FC236}">
                <a16:creationId xmlns:a16="http://schemas.microsoft.com/office/drawing/2014/main" id="{6A7C92EA-1704-8E47-AF8E-D8EA1A20E20F}"/>
              </a:ext>
            </a:extLst>
          </p:cNvPr>
          <p:cNvSpPr txBox="1"/>
          <p:nvPr/>
        </p:nvSpPr>
        <p:spPr>
          <a:xfrm>
            <a:off x="379444" y="3886200"/>
            <a:ext cx="4040156" cy="523220"/>
          </a:xfrm>
          <a:prstGeom prst="rect">
            <a:avLst/>
          </a:prstGeom>
          <a:noFill/>
          <a:ln w="19050">
            <a:solidFill>
              <a:schemeClr val="accent6"/>
            </a:solidFill>
          </a:ln>
        </p:spPr>
        <p:txBody>
          <a:bodyPr wrap="square" rtlCol="0">
            <a:spAutoFit/>
          </a:bodyPr>
          <a:lstStyle/>
          <a:p>
            <a:r>
              <a:rPr kumimoji="1" lang="ja-JP" altLang="en-US" sz="2800"/>
              <a:t>対照実験で変更する設定</a:t>
            </a:r>
          </a:p>
        </p:txBody>
      </p:sp>
    </p:spTree>
    <p:extLst>
      <p:ext uri="{BB962C8B-B14F-4D97-AF65-F5344CB8AC3E}">
        <p14:creationId xmlns:p14="http://schemas.microsoft.com/office/powerpoint/2010/main" val="29224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144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3" name="図 2"/>
          <p:cNvPicPr>
            <a:picLocks noChangeAspect="1"/>
          </p:cNvPicPr>
          <p:nvPr/>
        </p:nvPicPr>
        <p:blipFill rotWithShape="1">
          <a:blip r:embed="rId2"/>
          <a:srcRect l="12491" t="90363" r="11504" b="2617"/>
          <a:stretch/>
        </p:blipFill>
        <p:spPr>
          <a:xfrm>
            <a:off x="1676399" y="5181601"/>
            <a:ext cx="5867401" cy="304799"/>
          </a:xfrm>
          <a:prstGeom prst="rect">
            <a:avLst/>
          </a:prstGeom>
          <a:ln>
            <a:solidFill>
              <a:schemeClr val="tx1"/>
            </a:solidFill>
          </a:ln>
        </p:spPr>
      </p:pic>
    </p:spTree>
    <p:extLst>
      <p:ext uri="{BB962C8B-B14F-4D97-AF65-F5344CB8AC3E}">
        <p14:creationId xmlns:p14="http://schemas.microsoft.com/office/powerpoint/2010/main" val="2015138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単一識別器との比較</a:t>
            </a:r>
            <a:r>
              <a:rPr lang="ja-JP" altLang="en-US" dirty="0" smtClean="0"/>
              <a:t>結果</a:t>
            </a:r>
            <a:r>
              <a:rPr lang="en-US" altLang="ja-JP" dirty="0" smtClean="0"/>
              <a:t/>
            </a:r>
            <a:br>
              <a:rPr lang="en-US" altLang="ja-JP" dirty="0" smtClean="0"/>
            </a:br>
            <a:r>
              <a:rPr lang="ja-JP" altLang="en-US" sz="3200" dirty="0" smtClean="0">
                <a:solidFill>
                  <a:srgbClr val="FFCE33"/>
                </a:solidFill>
              </a:rPr>
              <a:t>評価用データに対する誤識別率</a:t>
            </a:r>
            <a:endParaRPr kumimoji="1" lang="ja-JP" altLang="en-US" sz="3200" dirty="0">
              <a:solidFill>
                <a:srgbClr val="FFCE33"/>
              </a:solidFill>
            </a:endParaRPr>
          </a:p>
        </p:txBody>
      </p:sp>
      <p:sp>
        <p:nvSpPr>
          <p:cNvPr id="6" name="テキスト ボックス 5"/>
          <p:cNvSpPr txBox="1"/>
          <p:nvPr/>
        </p:nvSpPr>
        <p:spPr>
          <a:xfrm>
            <a:off x="1731187" y="1143000"/>
            <a:ext cx="1492716" cy="369332"/>
          </a:xfrm>
          <a:prstGeom prst="rect">
            <a:avLst/>
          </a:prstGeom>
          <a:noFill/>
        </p:spPr>
        <p:txBody>
          <a:bodyPr wrap="none" rtlCol="0">
            <a:spAutoFit/>
          </a:bodyPr>
          <a:lstStyle/>
          <a:p>
            <a:r>
              <a:rPr kumimoji="1" lang="ja-JP" altLang="en-US" dirty="0"/>
              <a:t>移住操作</a:t>
            </a:r>
            <a:r>
              <a:rPr kumimoji="1" lang="ja-JP" altLang="en-US" dirty="0" smtClean="0"/>
              <a:t>なし</a:t>
            </a:r>
            <a:endParaRPr kumimoji="1" lang="ja-JP" altLang="en-US" dirty="0"/>
          </a:p>
        </p:txBody>
      </p:sp>
      <p:sp>
        <p:nvSpPr>
          <p:cNvPr id="7" name="テキスト ボックス 6"/>
          <p:cNvSpPr txBox="1"/>
          <p:nvPr/>
        </p:nvSpPr>
        <p:spPr>
          <a:xfrm>
            <a:off x="5917690" y="1143000"/>
            <a:ext cx="1497526" cy="369332"/>
          </a:xfrm>
          <a:prstGeom prst="rect">
            <a:avLst/>
          </a:prstGeom>
          <a:noFill/>
        </p:spPr>
        <p:txBody>
          <a:bodyPr wrap="none" rtlCol="0">
            <a:spAutoFit/>
          </a:bodyPr>
          <a:lstStyle/>
          <a:p>
            <a:r>
              <a:rPr kumimoji="1" lang="ja-JP" altLang="en-US" dirty="0"/>
              <a:t>移住操作あり</a:t>
            </a:r>
          </a:p>
        </p:txBody>
      </p:sp>
      <p:pic>
        <p:nvPicPr>
          <p:cNvPr id="15" name="図 14"/>
          <p:cNvPicPr>
            <a:picLocks noChangeAspect="1"/>
          </p:cNvPicPr>
          <p:nvPr/>
        </p:nvPicPr>
        <p:blipFill rotWithShape="1">
          <a:blip r:embed="rId2"/>
          <a:srcRect l="12491" t="90363" r="11504" b="2617"/>
          <a:stretch/>
        </p:blipFill>
        <p:spPr>
          <a:xfrm>
            <a:off x="1676399" y="6465193"/>
            <a:ext cx="5867401" cy="304799"/>
          </a:xfrm>
          <a:prstGeom prst="rect">
            <a:avLst/>
          </a:prstGeom>
          <a:ln>
            <a:solidFill>
              <a:schemeClr val="tx1"/>
            </a:solidFill>
          </a:ln>
        </p:spPr>
      </p:pic>
      <p:pic>
        <p:nvPicPr>
          <p:cNvPr id="16" name="図 15"/>
          <p:cNvPicPr>
            <a:picLocks noChangeAspect="1"/>
          </p:cNvPicPr>
          <p:nvPr/>
        </p:nvPicPr>
        <p:blipFill>
          <a:blip r:embed="rId3"/>
          <a:stretch>
            <a:fillRect/>
          </a:stretch>
        </p:blipFill>
        <p:spPr>
          <a:xfrm>
            <a:off x="914400" y="1546230"/>
            <a:ext cx="3126291" cy="2304000"/>
          </a:xfrm>
          <a:prstGeom prst="rect">
            <a:avLst/>
          </a:prstGeom>
          <a:ln>
            <a:solidFill>
              <a:schemeClr val="tx1"/>
            </a:solidFill>
          </a:ln>
        </p:spPr>
      </p:pic>
      <p:pic>
        <p:nvPicPr>
          <p:cNvPr id="17" name="図 16"/>
          <p:cNvPicPr>
            <a:picLocks noChangeAspect="1"/>
          </p:cNvPicPr>
          <p:nvPr/>
        </p:nvPicPr>
        <p:blipFill>
          <a:blip r:embed="rId4"/>
          <a:stretch>
            <a:fillRect/>
          </a:stretch>
        </p:blipFill>
        <p:spPr>
          <a:xfrm>
            <a:off x="914400" y="3991163"/>
            <a:ext cx="3126291" cy="2304000"/>
          </a:xfrm>
          <a:prstGeom prst="rect">
            <a:avLst/>
          </a:prstGeom>
          <a:ln>
            <a:solidFill>
              <a:schemeClr val="tx1"/>
            </a:solidFill>
          </a:ln>
        </p:spPr>
      </p:pic>
      <p:pic>
        <p:nvPicPr>
          <p:cNvPr id="18" name="図 17"/>
          <p:cNvPicPr>
            <a:picLocks noChangeAspect="1"/>
          </p:cNvPicPr>
          <p:nvPr/>
        </p:nvPicPr>
        <p:blipFill>
          <a:blip r:embed="rId5"/>
          <a:stretch>
            <a:fillRect/>
          </a:stretch>
        </p:blipFill>
        <p:spPr>
          <a:xfrm>
            <a:off x="5103308" y="1546230"/>
            <a:ext cx="3126291" cy="2304000"/>
          </a:xfrm>
          <a:prstGeom prst="rect">
            <a:avLst/>
          </a:prstGeom>
          <a:ln>
            <a:solidFill>
              <a:schemeClr val="tx1"/>
            </a:solidFill>
          </a:ln>
        </p:spPr>
      </p:pic>
      <p:pic>
        <p:nvPicPr>
          <p:cNvPr id="19" name="図 18"/>
          <p:cNvPicPr>
            <a:picLocks noChangeAspect="1"/>
          </p:cNvPicPr>
          <p:nvPr/>
        </p:nvPicPr>
        <p:blipFill>
          <a:blip r:embed="rId6"/>
          <a:stretch>
            <a:fillRect/>
          </a:stretch>
        </p:blipFill>
        <p:spPr>
          <a:xfrm>
            <a:off x="5103309" y="3991163"/>
            <a:ext cx="3126291" cy="2304000"/>
          </a:xfrm>
          <a:prstGeom prst="rect">
            <a:avLst/>
          </a:prstGeom>
          <a:ln>
            <a:solidFill>
              <a:schemeClr val="tx1"/>
            </a:solidFill>
          </a:ln>
        </p:spPr>
      </p:pic>
    </p:spTree>
    <p:extLst>
      <p:ext uri="{BB962C8B-B14F-4D97-AF65-F5344CB8AC3E}">
        <p14:creationId xmlns:p14="http://schemas.microsoft.com/office/powerpoint/2010/main" val="2472650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移住操作の有無における</a:t>
            </a:r>
            <a:r>
              <a:rPr lang="ja-JP" altLang="en-US" dirty="0" smtClean="0"/>
              <a:t>比較</a:t>
            </a:r>
            <a:r>
              <a:rPr lang="en-US" altLang="ja-JP" dirty="0" smtClean="0"/>
              <a:t/>
            </a:r>
            <a:br>
              <a:rPr lang="en-US" altLang="ja-JP" dirty="0" smtClean="0"/>
            </a:br>
            <a:r>
              <a:rPr lang="ja-JP" altLang="en-US" sz="3200" dirty="0">
                <a:solidFill>
                  <a:srgbClr val="FFCE33"/>
                </a:solidFill>
              </a:rPr>
              <a:t>評価用データに対する誤識別率</a:t>
            </a:r>
            <a:endParaRPr kumimoji="1" lang="ja-JP" altLang="en-US" sz="2800" dirty="0"/>
          </a:p>
        </p:txBody>
      </p:sp>
      <p:sp>
        <p:nvSpPr>
          <p:cNvPr id="8"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81000" y="1267879"/>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移住操作を行わない</a:t>
            </a:r>
            <a:r>
              <a:rPr lang="en-US" altLang="ja-JP" sz="2800" kern="0" dirty="0"/>
              <a:t>MoFGBML</a:t>
            </a:r>
            <a:r>
              <a:rPr lang="ja-JP" altLang="en-US" sz="2800" kern="0" dirty="0"/>
              <a:t>で得られた単一識別器と</a:t>
            </a:r>
            <a:r>
              <a:rPr lang="ja-JP" altLang="en-US" sz="2800" kern="0" dirty="0" smtClean="0"/>
              <a:t>，移住操作を適用した提案</a:t>
            </a:r>
            <a:r>
              <a:rPr lang="ja-JP" altLang="en-US" sz="2800" kern="0" dirty="0"/>
              <a:t>手法の比較</a:t>
            </a:r>
            <a:endParaRPr lang="en-US" altLang="ja-JP" sz="2800" kern="0" dirty="0"/>
          </a:p>
        </p:txBody>
      </p:sp>
      <p:pic>
        <p:nvPicPr>
          <p:cNvPr id="10" name="図 9"/>
          <p:cNvPicPr>
            <a:picLocks noChangeAspect="1"/>
          </p:cNvPicPr>
          <p:nvPr/>
        </p:nvPicPr>
        <p:blipFill rotWithShape="1">
          <a:blip r:embed="rId2"/>
          <a:srcRect l="12491" t="90363" r="11504" b="2617"/>
          <a:stretch/>
        </p:blipFill>
        <p:spPr>
          <a:xfrm>
            <a:off x="1600199" y="5715000"/>
            <a:ext cx="5867401" cy="304799"/>
          </a:xfrm>
          <a:prstGeom prst="rect">
            <a:avLst/>
          </a:prstGeom>
          <a:ln>
            <a:solidFill>
              <a:schemeClr val="tx1"/>
            </a:solidFill>
          </a:ln>
        </p:spPr>
      </p:pic>
      <p:pic>
        <p:nvPicPr>
          <p:cNvPr id="3" name="図 2"/>
          <p:cNvPicPr>
            <a:picLocks noChangeAspect="1"/>
          </p:cNvPicPr>
          <p:nvPr/>
        </p:nvPicPr>
        <p:blipFill>
          <a:blip r:embed="rId3"/>
          <a:stretch>
            <a:fillRect/>
          </a:stretch>
        </p:blipFill>
        <p:spPr>
          <a:xfrm>
            <a:off x="571501" y="2667000"/>
            <a:ext cx="3810167" cy="2808000"/>
          </a:xfrm>
          <a:prstGeom prst="rect">
            <a:avLst/>
          </a:prstGeom>
          <a:ln>
            <a:solidFill>
              <a:schemeClr val="tx1"/>
            </a:solidFill>
          </a:ln>
        </p:spPr>
      </p:pic>
      <p:pic>
        <p:nvPicPr>
          <p:cNvPr id="6" name="図 5"/>
          <p:cNvPicPr>
            <a:picLocks noChangeAspect="1"/>
          </p:cNvPicPr>
          <p:nvPr/>
        </p:nvPicPr>
        <p:blipFill>
          <a:blip r:embed="rId4"/>
          <a:stretch>
            <a:fillRect/>
          </a:stretch>
        </p:blipFill>
        <p:spPr>
          <a:xfrm>
            <a:off x="4648200" y="2667000"/>
            <a:ext cx="3810167" cy="2808000"/>
          </a:xfrm>
          <a:prstGeom prst="rect">
            <a:avLst/>
          </a:prstGeom>
          <a:ln>
            <a:solidFill>
              <a:schemeClr val="tx1"/>
            </a:solidFill>
          </a:ln>
        </p:spPr>
      </p:pic>
    </p:spTree>
    <p:extLst>
      <p:ext uri="{BB962C8B-B14F-4D97-AF65-F5344CB8AC3E}">
        <p14:creationId xmlns:p14="http://schemas.microsoft.com/office/powerpoint/2010/main" val="2905102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単一識別器との比較</a:t>
            </a:r>
            <a:endParaRPr kumimoji="1" lang="ja-JP" altLang="en-US" dirty="0"/>
          </a:p>
        </p:txBody>
      </p:sp>
      <p:sp>
        <p:nvSpPr>
          <p:cNvPr id="3" name="コンテンツ プレースホルダー 2"/>
          <p:cNvSpPr>
            <a:spLocks noGrp="1"/>
          </p:cNvSpPr>
          <p:nvPr>
            <p:ph idx="1"/>
          </p:nvPr>
        </p:nvSpPr>
        <p:spPr>
          <a:xfrm>
            <a:off x="228599" y="1371600"/>
            <a:ext cx="8077201" cy="3505200"/>
          </a:xfrm>
        </p:spPr>
        <p:txBody>
          <a:bodyPr/>
          <a:lstStyle/>
          <a:p>
            <a:r>
              <a:rPr lang="ja-JP" altLang="en-US" sz="2800" dirty="0" smtClean="0"/>
              <a:t>移住操作を適用しない</a:t>
            </a:r>
            <a:r>
              <a:rPr lang="en-US" altLang="ja-JP" sz="2800" dirty="0" err="1" smtClean="0"/>
              <a:t>MoFGBML</a:t>
            </a:r>
            <a:r>
              <a:rPr lang="ja-JP" altLang="en-US" sz="2800" dirty="0" smtClean="0"/>
              <a:t>で得られた</a:t>
            </a:r>
            <a:r>
              <a:rPr lang="en-US" altLang="ja-JP" sz="2800" dirty="0" smtClean="0"/>
              <a:t/>
            </a:r>
            <a:br>
              <a:rPr lang="en-US" altLang="ja-JP" sz="2800" dirty="0" smtClean="0"/>
            </a:br>
            <a:r>
              <a:rPr lang="ja-JP" altLang="en-US" sz="2800" dirty="0" smtClean="0"/>
              <a:t>アンサンブル識別器の評価用データに対する</a:t>
            </a:r>
            <a:r>
              <a:rPr lang="en-US" altLang="ja-JP" sz="2800" dirty="0" smtClean="0"/>
              <a:t/>
            </a:r>
            <a:br>
              <a:rPr lang="en-US" altLang="ja-JP" sz="2800" dirty="0" smtClean="0"/>
            </a:br>
            <a:r>
              <a:rPr lang="ja-JP" altLang="en-US" sz="2800" dirty="0" smtClean="0"/>
              <a:t>誤識別率は，</a:t>
            </a:r>
            <a:r>
              <a:rPr lang="ja-JP" altLang="en-US" sz="2800" dirty="0"/>
              <a:t>全</a:t>
            </a:r>
            <a:r>
              <a:rPr lang="ja-JP" altLang="en-US" sz="2800" dirty="0" smtClean="0"/>
              <a:t>ての島数において単一識別器</a:t>
            </a:r>
            <a:r>
              <a:rPr lang="en-US" altLang="ja-JP" sz="2800" dirty="0" smtClean="0"/>
              <a:t/>
            </a:r>
            <a:br>
              <a:rPr lang="en-US" altLang="ja-JP" sz="2800" dirty="0" smtClean="0"/>
            </a:br>
            <a:r>
              <a:rPr lang="ja-JP" altLang="en-US" sz="2800" dirty="0" smtClean="0"/>
              <a:t>よりも低くなっていることが分かる．</a:t>
            </a:r>
            <a:endParaRPr lang="en-US" altLang="ja-JP" sz="2800" dirty="0" smtClean="0"/>
          </a:p>
          <a:p>
            <a:endParaRPr lang="en-US" altLang="ja-JP" sz="1400" dirty="0" smtClean="0"/>
          </a:p>
          <a:p>
            <a:r>
              <a:rPr kumimoji="1" lang="ja-JP" altLang="en-US" sz="2800" dirty="0"/>
              <a:t>特</a:t>
            </a:r>
            <a:r>
              <a:rPr kumimoji="1" lang="ja-JP" altLang="en-US" sz="2800" dirty="0" smtClean="0"/>
              <a:t>に</a:t>
            </a:r>
            <a:r>
              <a:rPr lang="ja-JP" altLang="en-US" sz="2800" dirty="0" smtClean="0"/>
              <a:t>島数が</a:t>
            </a:r>
            <a:r>
              <a:rPr lang="en-US" altLang="ja-JP" sz="2800" dirty="0" smtClean="0">
                <a:latin typeface="+mj-lt"/>
              </a:rPr>
              <a:t>9</a:t>
            </a:r>
            <a:r>
              <a:rPr lang="ja-JP" altLang="en-US" sz="2800" dirty="0" smtClean="0">
                <a:latin typeface="+mj-lt"/>
              </a:rPr>
              <a:t>の</a:t>
            </a:r>
            <a:r>
              <a:rPr kumimoji="1" lang="ja-JP" altLang="en-US" sz="2800" dirty="0" smtClean="0">
                <a:latin typeface="+mj-lt"/>
              </a:rPr>
              <a:t>場合，移住操作を適用しない</a:t>
            </a:r>
            <a:r>
              <a:rPr kumimoji="1" lang="en-US" altLang="ja-JP" sz="2800" dirty="0" smtClean="0">
                <a:latin typeface="+mj-lt"/>
              </a:rPr>
              <a:t/>
            </a:r>
            <a:br>
              <a:rPr kumimoji="1" lang="en-US" altLang="ja-JP" sz="2800" dirty="0" smtClean="0">
                <a:latin typeface="+mj-lt"/>
              </a:rPr>
            </a:br>
            <a:r>
              <a:rPr kumimoji="1" lang="ja-JP" altLang="en-US" sz="2800" dirty="0" smtClean="0">
                <a:latin typeface="+mj-lt"/>
              </a:rPr>
              <a:t>アンサンブル識別器の誤識別率が，全ての結果</a:t>
            </a:r>
            <a:r>
              <a:rPr kumimoji="1" lang="en-US" altLang="ja-JP" sz="2800" dirty="0" smtClean="0">
                <a:latin typeface="+mj-lt"/>
              </a:rPr>
              <a:t/>
            </a:r>
            <a:br>
              <a:rPr kumimoji="1" lang="en-US" altLang="ja-JP" sz="2800" dirty="0" smtClean="0">
                <a:latin typeface="+mj-lt"/>
              </a:rPr>
            </a:br>
            <a:r>
              <a:rPr kumimoji="1" lang="ja-JP" altLang="en-US" sz="2800" dirty="0" smtClean="0">
                <a:latin typeface="+mj-lt"/>
              </a:rPr>
              <a:t>において最も低くなることが分かる．</a:t>
            </a:r>
            <a:endParaRPr kumimoji="1" lang="ja-JP" altLang="en-US" sz="2800" dirty="0"/>
          </a:p>
        </p:txBody>
      </p:sp>
      <p:sp>
        <p:nvSpPr>
          <p:cNvPr id="4"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888331" y="5105400"/>
            <a:ext cx="7443537" cy="102256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島数が大きい場合，提案手法が最も有効であることが予測される．</a:t>
            </a:r>
            <a:endParaRPr lang="en-US" altLang="ja-JP" sz="2800" kern="0" dirty="0"/>
          </a:p>
        </p:txBody>
      </p:sp>
    </p:spTree>
    <p:extLst>
      <p:ext uri="{BB962C8B-B14F-4D97-AF65-F5344CB8AC3E}">
        <p14:creationId xmlns:p14="http://schemas.microsoft.com/office/powerpoint/2010/main" val="3354089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p:cNvPicPr>
            <a:picLocks noChangeAspect="1"/>
          </p:cNvPicPr>
          <p:nvPr/>
        </p:nvPicPr>
        <p:blipFill>
          <a:blip r:embed="rId2"/>
          <a:stretch>
            <a:fillRect/>
          </a:stretch>
        </p:blipFill>
        <p:spPr>
          <a:xfrm>
            <a:off x="5103308" y="3991163"/>
            <a:ext cx="3126291" cy="2304000"/>
          </a:xfrm>
          <a:prstGeom prst="rect">
            <a:avLst/>
          </a:prstGeom>
          <a:ln>
            <a:solidFill>
              <a:schemeClr val="tx1"/>
            </a:solidFill>
          </a:ln>
        </p:spPr>
      </p:pic>
      <p:pic>
        <p:nvPicPr>
          <p:cNvPr id="29" name="図 28"/>
          <p:cNvPicPr>
            <a:picLocks noChangeAspect="1"/>
          </p:cNvPicPr>
          <p:nvPr/>
        </p:nvPicPr>
        <p:blipFill>
          <a:blip r:embed="rId3"/>
          <a:stretch>
            <a:fillRect/>
          </a:stretch>
        </p:blipFill>
        <p:spPr>
          <a:xfrm>
            <a:off x="5103308" y="1544989"/>
            <a:ext cx="3126291" cy="2304000"/>
          </a:xfrm>
          <a:prstGeom prst="rect">
            <a:avLst/>
          </a:prstGeom>
          <a:ln>
            <a:solidFill>
              <a:schemeClr val="tx1"/>
            </a:solidFill>
          </a:ln>
        </p:spPr>
      </p:pic>
      <p:pic>
        <p:nvPicPr>
          <p:cNvPr id="27" name="図 26"/>
          <p:cNvPicPr>
            <a:picLocks noChangeAspect="1"/>
          </p:cNvPicPr>
          <p:nvPr/>
        </p:nvPicPr>
        <p:blipFill>
          <a:blip r:embed="rId4"/>
          <a:stretch>
            <a:fillRect/>
          </a:stretch>
        </p:blipFill>
        <p:spPr>
          <a:xfrm>
            <a:off x="914399" y="3991163"/>
            <a:ext cx="3126291" cy="2304000"/>
          </a:xfrm>
          <a:prstGeom prst="rect">
            <a:avLst/>
          </a:prstGeom>
          <a:ln>
            <a:solidFill>
              <a:schemeClr val="tx1"/>
            </a:solidFill>
          </a:ln>
        </p:spPr>
      </p:pic>
      <p:pic>
        <p:nvPicPr>
          <p:cNvPr id="19" name="図 18"/>
          <p:cNvPicPr>
            <a:picLocks noChangeAspect="1"/>
          </p:cNvPicPr>
          <p:nvPr/>
        </p:nvPicPr>
        <p:blipFill>
          <a:blip r:embed="rId5"/>
          <a:stretch>
            <a:fillRect/>
          </a:stretch>
        </p:blipFill>
        <p:spPr>
          <a:xfrm>
            <a:off x="914400" y="1546230"/>
            <a:ext cx="3126291" cy="2304000"/>
          </a:xfrm>
          <a:prstGeom prst="rect">
            <a:avLst/>
          </a:prstGeom>
          <a:ln>
            <a:solidFill>
              <a:schemeClr val="tx1"/>
            </a:solidFill>
          </a:ln>
        </p:spPr>
      </p:pic>
      <p:sp>
        <p:nvSpPr>
          <p:cNvPr id="2" name="タイトル 1"/>
          <p:cNvSpPr>
            <a:spLocks noGrp="1"/>
          </p:cNvSpPr>
          <p:nvPr>
            <p:ph type="title"/>
          </p:nvPr>
        </p:nvSpPr>
        <p:spPr/>
        <p:txBody>
          <a:bodyPr/>
          <a:lstStyle/>
          <a:p>
            <a:pPr algn="l"/>
            <a:r>
              <a:rPr kumimoji="1" lang="ja-JP" altLang="en-US" dirty="0" smtClean="0"/>
              <a:t>非劣</a:t>
            </a:r>
            <a:r>
              <a:rPr kumimoji="1" lang="ja-JP" altLang="en-US" dirty="0"/>
              <a:t>な弱識別器</a:t>
            </a:r>
            <a:r>
              <a:rPr kumimoji="1" lang="ja-JP" altLang="en-US" dirty="0" smtClean="0"/>
              <a:t>集合</a:t>
            </a:r>
            <a:r>
              <a:rPr kumimoji="1" lang="en-US" altLang="ja-JP" dirty="0" smtClean="0"/>
              <a:t/>
            </a:r>
            <a:br>
              <a:rPr kumimoji="1" lang="en-US" altLang="ja-JP" dirty="0" smtClean="0"/>
            </a:br>
            <a:r>
              <a:rPr lang="ja-JP" altLang="en-US" sz="3200" dirty="0" smtClean="0">
                <a:solidFill>
                  <a:srgbClr val="FFCE33"/>
                </a:solidFill>
              </a:rPr>
              <a:t>評価用データに対する誤識別率</a:t>
            </a:r>
            <a:endParaRPr kumimoji="1" lang="ja-JP" altLang="en-US" dirty="0"/>
          </a:p>
        </p:txBody>
      </p:sp>
      <p:sp>
        <p:nvSpPr>
          <p:cNvPr id="31" name="テキスト ボックス 30"/>
          <p:cNvSpPr txBox="1"/>
          <p:nvPr/>
        </p:nvSpPr>
        <p:spPr>
          <a:xfrm>
            <a:off x="1731187" y="1143000"/>
            <a:ext cx="1492716" cy="369332"/>
          </a:xfrm>
          <a:prstGeom prst="rect">
            <a:avLst/>
          </a:prstGeom>
          <a:noFill/>
        </p:spPr>
        <p:txBody>
          <a:bodyPr wrap="none" rtlCol="0">
            <a:spAutoFit/>
          </a:bodyPr>
          <a:lstStyle/>
          <a:p>
            <a:r>
              <a:rPr kumimoji="1" lang="ja-JP" altLang="en-US" dirty="0"/>
              <a:t>移住操作</a:t>
            </a:r>
            <a:r>
              <a:rPr kumimoji="1" lang="ja-JP" altLang="en-US" dirty="0" smtClean="0"/>
              <a:t>なし</a:t>
            </a:r>
            <a:endParaRPr kumimoji="1" lang="ja-JP" altLang="en-US" dirty="0"/>
          </a:p>
        </p:txBody>
      </p:sp>
      <p:sp>
        <p:nvSpPr>
          <p:cNvPr id="32" name="テキスト ボックス 31"/>
          <p:cNvSpPr txBox="1"/>
          <p:nvPr/>
        </p:nvSpPr>
        <p:spPr>
          <a:xfrm>
            <a:off x="5917690" y="1143000"/>
            <a:ext cx="1497526" cy="369332"/>
          </a:xfrm>
          <a:prstGeom prst="rect">
            <a:avLst/>
          </a:prstGeom>
          <a:noFill/>
        </p:spPr>
        <p:txBody>
          <a:bodyPr wrap="none" rtlCol="0">
            <a:spAutoFit/>
          </a:bodyPr>
          <a:lstStyle/>
          <a:p>
            <a:r>
              <a:rPr kumimoji="1" lang="ja-JP" altLang="en-US" dirty="0"/>
              <a:t>移住操作あり</a:t>
            </a:r>
          </a:p>
        </p:txBody>
      </p:sp>
      <p:pic>
        <p:nvPicPr>
          <p:cNvPr id="33" name="図 32"/>
          <p:cNvPicPr>
            <a:picLocks noChangeAspect="1"/>
          </p:cNvPicPr>
          <p:nvPr/>
        </p:nvPicPr>
        <p:blipFill rotWithShape="1">
          <a:blip r:embed="rId6"/>
          <a:srcRect l="12491" t="90363" r="11504" b="2617"/>
          <a:stretch/>
        </p:blipFill>
        <p:spPr>
          <a:xfrm>
            <a:off x="1676399" y="6465193"/>
            <a:ext cx="5867401" cy="304799"/>
          </a:xfrm>
          <a:prstGeom prst="rect">
            <a:avLst/>
          </a:prstGeom>
          <a:ln>
            <a:solidFill>
              <a:schemeClr val="tx1"/>
            </a:solidFill>
          </a:ln>
        </p:spPr>
      </p:pic>
    </p:spTree>
    <p:extLst>
      <p:ext uri="{BB962C8B-B14F-4D97-AF65-F5344CB8AC3E}">
        <p14:creationId xmlns:p14="http://schemas.microsoft.com/office/powerpoint/2010/main" val="2614829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t>非劣な弱識別器集合</a:t>
            </a:r>
            <a:r>
              <a:rPr kumimoji="1" lang="en-US" altLang="ja-JP" dirty="0" smtClean="0"/>
              <a:t/>
            </a:r>
            <a:br>
              <a:rPr kumimoji="1" lang="en-US" altLang="ja-JP" dirty="0" smtClean="0"/>
            </a:br>
            <a:r>
              <a:rPr lang="ja-JP" altLang="en-US" sz="3200" dirty="0" smtClean="0">
                <a:solidFill>
                  <a:srgbClr val="FFCE33"/>
                </a:solidFill>
              </a:rPr>
              <a:t>評価用データに対する誤識別率</a:t>
            </a:r>
            <a:endParaRPr kumimoji="1" lang="ja-JP" altLang="en-US" dirty="0"/>
          </a:p>
        </p:txBody>
      </p:sp>
      <p:pic>
        <p:nvPicPr>
          <p:cNvPr id="3" name="図 2"/>
          <p:cNvPicPr>
            <a:picLocks noChangeAspect="1"/>
          </p:cNvPicPr>
          <p:nvPr/>
        </p:nvPicPr>
        <p:blipFill rotWithShape="1">
          <a:blip r:embed="rId2"/>
          <a:srcRect l="12211" t="90363" r="12211" b="2617"/>
          <a:stretch/>
        </p:blipFill>
        <p:spPr>
          <a:xfrm>
            <a:off x="1409700" y="5257801"/>
            <a:ext cx="6705601" cy="304799"/>
          </a:xfrm>
          <a:prstGeom prst="rect">
            <a:avLst/>
          </a:prstGeom>
          <a:ln>
            <a:solidFill>
              <a:schemeClr val="tx1"/>
            </a:solidFill>
          </a:ln>
        </p:spPr>
      </p:pic>
      <p:pic>
        <p:nvPicPr>
          <p:cNvPr id="9" name="図 8"/>
          <p:cNvPicPr>
            <a:picLocks noChangeAspect="1"/>
          </p:cNvPicPr>
          <p:nvPr/>
        </p:nvPicPr>
        <p:blipFill>
          <a:blip r:embed="rId3"/>
          <a:stretch>
            <a:fillRect/>
          </a:stretch>
        </p:blipFill>
        <p:spPr>
          <a:xfrm>
            <a:off x="723902" y="2209802"/>
            <a:ext cx="3584935" cy="2808000"/>
          </a:xfrm>
          <a:prstGeom prst="rect">
            <a:avLst/>
          </a:prstGeom>
          <a:ln>
            <a:solidFill>
              <a:schemeClr val="tx1"/>
            </a:solidFill>
          </a:ln>
        </p:spPr>
      </p:pic>
      <p:pic>
        <p:nvPicPr>
          <p:cNvPr id="10" name="図 9"/>
          <p:cNvPicPr>
            <a:picLocks noChangeAspect="1"/>
          </p:cNvPicPr>
          <p:nvPr/>
        </p:nvPicPr>
        <p:blipFill>
          <a:blip r:embed="rId4"/>
          <a:stretch>
            <a:fillRect/>
          </a:stretch>
        </p:blipFill>
        <p:spPr>
          <a:xfrm>
            <a:off x="4800600" y="2209802"/>
            <a:ext cx="3584935" cy="2808000"/>
          </a:xfrm>
          <a:prstGeom prst="rect">
            <a:avLst/>
          </a:prstGeom>
          <a:ln>
            <a:solidFill>
              <a:schemeClr val="tx1"/>
            </a:solidFill>
          </a:ln>
        </p:spPr>
      </p:pic>
      <p:sp>
        <p:nvSpPr>
          <p:cNvPr id="11"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81000" y="1267879"/>
            <a:ext cx="8458200" cy="1322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提案手法における，</a:t>
            </a:r>
            <a:r>
              <a:rPr lang="ja-JP" altLang="en-US" sz="2800" kern="0" dirty="0" smtClean="0"/>
              <a:t>単一弱識別器で構成する場合と</a:t>
            </a:r>
            <a:r>
              <a:rPr lang="en-US" altLang="ja-JP" sz="2800" kern="0" dirty="0" smtClean="0"/>
              <a:t/>
            </a:r>
            <a:br>
              <a:rPr lang="en-US" altLang="ja-JP" sz="2800" kern="0" dirty="0" smtClean="0"/>
            </a:br>
            <a:r>
              <a:rPr lang="ja-JP" altLang="en-US" sz="2800" kern="0" dirty="0" smtClean="0"/>
              <a:t>非劣な弱識別器集合で構成する場合の比較</a:t>
            </a:r>
            <a:endParaRPr lang="en-US" altLang="ja-JP" sz="2800" kern="0" dirty="0" smtClean="0"/>
          </a:p>
        </p:txBody>
      </p:sp>
      <p:sp>
        <p:nvSpPr>
          <p:cNvPr id="12"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888331" y="5715000"/>
            <a:ext cx="7443537" cy="102256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全ての場合において，単一の弱識別器で構成する場合よりも識別性能が悪いことが分かる．</a:t>
            </a:r>
            <a:endParaRPr lang="en-US" altLang="ja-JP" sz="2800" kern="0" dirty="0"/>
          </a:p>
        </p:txBody>
      </p:sp>
    </p:spTree>
    <p:extLst>
      <p:ext uri="{BB962C8B-B14F-4D97-AF65-F5344CB8AC3E}">
        <p14:creationId xmlns:p14="http://schemas.microsoft.com/office/powerpoint/2010/main" val="378199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A0C149-1AFE-9843-A25F-CC26E94E7E67}"/>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434770" y="1428984"/>
            <a:ext cx="7413830" cy="344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spcAft>
                <a:spcPts val="1400"/>
              </a:spcAft>
              <a:buNone/>
            </a:pPr>
            <a:r>
              <a:rPr lang="ja-JP" altLang="en-US" sz="2800" kern="0" dirty="0"/>
              <a:t>パターン識別問題において，近年，以下のことが</a:t>
            </a:r>
            <a:r>
              <a:rPr lang="en-US" altLang="ja-JP" sz="2800" kern="0" dirty="0"/>
              <a:t/>
            </a:r>
            <a:br>
              <a:rPr lang="en-US" altLang="ja-JP" sz="2800" kern="0" dirty="0"/>
            </a:br>
            <a:r>
              <a:rPr lang="ja-JP" altLang="en-US" sz="2800" kern="0" dirty="0"/>
              <a:t>期待されている．</a:t>
            </a:r>
            <a:endParaRPr lang="en-US" altLang="ja-JP" sz="2800" kern="0" dirty="0"/>
          </a:p>
          <a:p>
            <a:pPr marL="914400" lvl="1" indent="-514350" algn="just">
              <a:buFont typeface="+mj-lt"/>
              <a:buAutoNum type="arabicPeriod"/>
            </a:pPr>
            <a:r>
              <a:rPr lang="ja-JP" altLang="en-US" kern="0" dirty="0"/>
              <a:t>解釈</a:t>
            </a:r>
            <a:r>
              <a:rPr lang="ja-JP" altLang="en-US" kern="0" dirty="0" smtClean="0"/>
              <a:t>性能</a:t>
            </a:r>
            <a:r>
              <a:rPr lang="ja-JP" altLang="en-US" kern="0" dirty="0"/>
              <a:t>の高い識別器の設計</a:t>
            </a:r>
            <a:endParaRPr lang="en-US" altLang="ja-JP" kern="0" dirty="0"/>
          </a:p>
          <a:p>
            <a:pPr marL="914400" lvl="1" indent="-514350" algn="just">
              <a:buFont typeface="+mj-lt"/>
              <a:buAutoNum type="arabicPeriod"/>
            </a:pPr>
            <a:r>
              <a:rPr lang="ja-JP" altLang="en-US" kern="0" dirty="0"/>
              <a:t>解釈</a:t>
            </a:r>
            <a:r>
              <a:rPr lang="ja-JP" altLang="en-US" kern="0" dirty="0" smtClean="0"/>
              <a:t>性能を維持</a:t>
            </a:r>
            <a:r>
              <a:rPr lang="ja-JP" altLang="en-US" kern="0" dirty="0" smtClean="0"/>
              <a:t>しつつ，識別性能</a:t>
            </a:r>
            <a:r>
              <a:rPr lang="ja-JP" altLang="en-US" kern="0" dirty="0" smtClean="0"/>
              <a:t>の</a:t>
            </a:r>
            <a:r>
              <a:rPr lang="ja-JP" altLang="en-US" kern="0" dirty="0"/>
              <a:t>高い識別器の設計</a:t>
            </a:r>
            <a:endParaRPr lang="en-US" altLang="ja-JP" kern="0" dirty="0"/>
          </a:p>
          <a:p>
            <a:pPr marL="914400" lvl="1" indent="-514350">
              <a:buFont typeface="+mj-lt"/>
              <a:buAutoNum type="arabicPeriod"/>
            </a:pPr>
            <a:r>
              <a:rPr lang="ja-JP" altLang="en-US" kern="0" dirty="0"/>
              <a:t>大規模なデータセットに対する機械</a:t>
            </a:r>
            <a:r>
              <a:rPr lang="ja-JP" altLang="en-US" kern="0" dirty="0" smtClean="0"/>
              <a:t>学習に</a:t>
            </a:r>
            <a:r>
              <a:rPr lang="ja-JP" altLang="en-US" kern="0" dirty="0"/>
              <a:t>かかる膨大な計算時間の短縮</a:t>
            </a:r>
            <a:endParaRPr lang="en-US" altLang="ja-JP" kern="0" dirty="0"/>
          </a:p>
          <a:p>
            <a:pPr marL="914400" lvl="1" indent="-514350">
              <a:buFont typeface="+mj-lt"/>
              <a:buAutoNum type="arabicPeriod"/>
            </a:pPr>
            <a:r>
              <a:rPr lang="ja-JP" altLang="en-US" kern="0" dirty="0"/>
              <a:t>汎化性能の高い識別器の設計</a:t>
            </a:r>
            <a:endParaRPr lang="en-US" altLang="ja-JP" kern="0" dirty="0"/>
          </a:p>
        </p:txBody>
      </p:sp>
    </p:spTree>
    <p:extLst>
      <p:ext uri="{BB962C8B-B14F-4D97-AF65-F5344CB8AC3E}">
        <p14:creationId xmlns:p14="http://schemas.microsoft.com/office/powerpoint/2010/main" val="4266244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ルール数最小化への偏り</a:t>
            </a:r>
          </a:p>
        </p:txBody>
      </p:sp>
      <p:pic>
        <p:nvPicPr>
          <p:cNvPr id="3" name="図 2" descr="テキスト, 地図 が含まれている画像&#10;&#10;&#10;&#10;自動的に生成された説明">
            <a:extLst>
              <a:ext uri="{FF2B5EF4-FFF2-40B4-BE49-F238E27FC236}">
                <a16:creationId xmlns:a16="http://schemas.microsoft.com/office/drawing/2014/main" id="{4D43D17B-2EA0-ED41-BF3E-C041F28B762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533400" y="1535074"/>
            <a:ext cx="4038600" cy="3886200"/>
          </a:xfrm>
          <a:prstGeom prst="rect">
            <a:avLst/>
          </a:prstGeom>
        </p:spPr>
      </p:pic>
      <p:sp>
        <p:nvSpPr>
          <p:cNvPr id="4" name="テキスト ボックス 3">
            <a:extLst>
              <a:ext uri="{FF2B5EF4-FFF2-40B4-BE49-F238E27FC236}">
                <a16:creationId xmlns:a16="http://schemas.microsoft.com/office/drawing/2014/main" id="{9100E12C-9C77-894C-8EA5-97DF5EA9D892}"/>
              </a:ext>
            </a:extLst>
          </p:cNvPr>
          <p:cNvSpPr txBox="1"/>
          <p:nvPr/>
        </p:nvSpPr>
        <p:spPr>
          <a:xfrm>
            <a:off x="3079329" y="1766954"/>
            <a:ext cx="877163" cy="369332"/>
          </a:xfrm>
          <a:prstGeom prst="rect">
            <a:avLst/>
          </a:prstGeom>
          <a:noFill/>
        </p:spPr>
        <p:txBody>
          <a:bodyPr wrap="none" rtlCol="0">
            <a:spAutoFit/>
          </a:bodyPr>
          <a:lstStyle/>
          <a:p>
            <a:r>
              <a:rPr kumimoji="1" lang="ja-JP" altLang="en-US"/>
              <a:t>個体数</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4A37E9CA-6482-DE48-A0C8-3ECB1F415B0E}"/>
                  </a:ext>
                </a:extLst>
              </p:cNvPr>
              <p:cNvSpPr txBox="1"/>
              <p:nvPr/>
            </p:nvSpPr>
            <p:spPr>
              <a:xfrm rot="16200000">
                <a:off x="-648810" y="2954268"/>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p:sp>
            <p:nvSpPr>
              <p:cNvPr id="5" name="テキスト ボックス 4">
                <a:extLst>
                  <a:ext uri="{FF2B5EF4-FFF2-40B4-BE49-F238E27FC236}">
                    <a16:creationId xmlns:a16="http://schemas.microsoft.com/office/drawing/2014/main" id="{4A37E9CA-6482-DE48-A0C8-3ECB1F415B0E}"/>
                  </a:ext>
                </a:extLst>
              </p:cNvPr>
              <p:cNvSpPr txBox="1">
                <a:spLocks noRot="1" noChangeAspect="1" noMove="1" noResize="1" noEditPoints="1" noAdjustHandles="1" noChangeArrowheads="1" noChangeShapeType="1" noTextEdit="1"/>
              </p:cNvSpPr>
              <p:nvPr/>
            </p:nvSpPr>
            <p:spPr>
              <a:xfrm rot="16200000">
                <a:off x="-648810" y="2954268"/>
                <a:ext cx="2019299" cy="400110"/>
              </a:xfrm>
              <a:prstGeom prst="rect">
                <a:avLst/>
              </a:prstGeom>
              <a:blipFill>
                <a:blip r:embed="rId3"/>
                <a:stretch>
                  <a:fillRect l="-10606" r="-27273" b="-3323"/>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F578081-26E6-8A4C-A91C-517DB973CF1C}"/>
              </a:ext>
            </a:extLst>
          </p:cNvPr>
          <p:cNvSpPr txBox="1"/>
          <p:nvPr/>
        </p:nvSpPr>
        <p:spPr>
          <a:xfrm>
            <a:off x="1665299" y="5314890"/>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7" name="図 6" descr="地図, テキスト が含まれている画像&#10;&#10;&#10;&#10;自動的に生成された説明">
            <a:extLst>
              <a:ext uri="{FF2B5EF4-FFF2-40B4-BE49-F238E27FC236}">
                <a16:creationId xmlns:a16="http://schemas.microsoft.com/office/drawing/2014/main" id="{C07D9CD7-BE34-CA41-A43A-410A4C454767}"/>
              </a:ext>
            </a:extLst>
          </p:cNvPr>
          <p:cNvPicPr>
            <a:picLocks noChangeAspect="1"/>
          </p:cNvPicPr>
          <p:nvPr/>
        </p:nvPicPr>
        <p:blipFill rotWithShape="1">
          <a:blip r:embed="rId4">
            <a:extLst>
              <a:ext uri="{28A0092B-C50C-407E-A947-70E740481C1C}">
                <a14:useLocalDpi xmlns:a14="http://schemas.microsoft.com/office/drawing/2010/main" val="0"/>
              </a:ext>
            </a:extLst>
          </a:blip>
          <a:srcRect l="68889" t="15354" r="11111" b="55556"/>
          <a:stretch/>
        </p:blipFill>
        <p:spPr>
          <a:xfrm>
            <a:off x="2732099" y="2110306"/>
            <a:ext cx="1571624" cy="2286000"/>
          </a:xfrm>
          <a:prstGeom prst="rect">
            <a:avLst/>
          </a:prstGeom>
          <a:ln>
            <a:solidFill>
              <a:schemeClr val="tx1"/>
            </a:solidFill>
          </a:ln>
        </p:spPr>
      </p:pic>
      <p:sp>
        <p:nvSpPr>
          <p:cNvPr id="8" name="テキスト ボックス 7">
            <a:extLst>
              <a:ext uri="{FF2B5EF4-FFF2-40B4-BE49-F238E27FC236}">
                <a16:creationId xmlns:a16="http://schemas.microsoft.com/office/drawing/2014/main" id="{0F56A73E-FADA-0749-BB6B-E78E642A2378}"/>
              </a:ext>
            </a:extLst>
          </p:cNvPr>
          <p:cNvSpPr txBox="1"/>
          <p:nvPr/>
        </p:nvSpPr>
        <p:spPr>
          <a:xfrm>
            <a:off x="1884324" y="5639812"/>
            <a:ext cx="1146468" cy="369332"/>
          </a:xfrm>
          <a:prstGeom prst="rect">
            <a:avLst/>
          </a:prstGeom>
          <a:noFill/>
        </p:spPr>
        <p:txBody>
          <a:bodyPr wrap="none" rtlCol="0">
            <a:spAutoFit/>
          </a:bodyPr>
          <a:lstStyle/>
          <a:p>
            <a:r>
              <a:rPr kumimoji="1" lang="en-US" altLang="ja-JP"/>
              <a:t>phoneme</a:t>
            </a:r>
            <a:endParaRPr kumimoji="1" lang="ja-JP" altLang="en-US"/>
          </a:p>
        </p:txBody>
      </p:sp>
      <p:pic>
        <p:nvPicPr>
          <p:cNvPr id="9" name="図 8" descr="地図, テキスト が含まれている画像&#10;&#10;&#10;&#10;自動的に生成された説明">
            <a:extLst>
              <a:ext uri="{FF2B5EF4-FFF2-40B4-BE49-F238E27FC236}">
                <a16:creationId xmlns:a16="http://schemas.microsoft.com/office/drawing/2014/main" id="{FF2F9137-E8CC-A34B-A320-7D6AB3F338D3}"/>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666" t="8333" r="8333" b="8333"/>
          <a:stretch/>
        </p:blipFill>
        <p:spPr>
          <a:xfrm>
            <a:off x="5156039" y="1529136"/>
            <a:ext cx="3886200" cy="3810000"/>
          </a:xfrm>
          <a:prstGeom prst="rect">
            <a:avLst/>
          </a:prstGeom>
        </p:spPr>
      </p:pic>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1B29F597-8225-8C4B-8DAC-6C59552A15E6}"/>
                  </a:ext>
                </a:extLst>
              </p:cNvPr>
              <p:cNvSpPr txBox="1"/>
              <p:nvPr/>
            </p:nvSpPr>
            <p:spPr>
              <a:xfrm rot="16200000">
                <a:off x="3897629" y="2948330"/>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p:sp>
            <p:nvSpPr>
              <p:cNvPr id="10" name="テキスト ボックス 9">
                <a:extLst>
                  <a:ext uri="{FF2B5EF4-FFF2-40B4-BE49-F238E27FC236}">
                    <a16:creationId xmlns:a16="http://schemas.microsoft.com/office/drawing/2014/main" id="{1B29F597-8225-8C4B-8DAC-6C59552A15E6}"/>
                  </a:ext>
                </a:extLst>
              </p:cNvPr>
              <p:cNvSpPr txBox="1">
                <a:spLocks noRot="1" noChangeAspect="1" noMove="1" noResize="1" noEditPoints="1" noAdjustHandles="1" noChangeArrowheads="1" noChangeShapeType="1" noTextEdit="1"/>
              </p:cNvSpPr>
              <p:nvPr/>
            </p:nvSpPr>
            <p:spPr>
              <a:xfrm rot="16200000">
                <a:off x="3897629" y="2948330"/>
                <a:ext cx="2019299" cy="400110"/>
              </a:xfrm>
              <a:prstGeom prst="rect">
                <a:avLst/>
              </a:prstGeom>
              <a:blipFill>
                <a:blip r:embed="rId6"/>
                <a:stretch>
                  <a:fillRect l="-10606" r="-27273" b="-3323"/>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04ACE29-183B-B549-BC04-4A743D4A27B9}"/>
              </a:ext>
            </a:extLst>
          </p:cNvPr>
          <p:cNvSpPr txBox="1"/>
          <p:nvPr/>
        </p:nvSpPr>
        <p:spPr>
          <a:xfrm>
            <a:off x="6211738" y="5308952"/>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2" name="図 11" descr="地図, テキスト が含まれている画像&#10;&#10;&#10;&#10;自動的に生成された説明">
            <a:extLst>
              <a:ext uri="{FF2B5EF4-FFF2-40B4-BE49-F238E27FC236}">
                <a16:creationId xmlns:a16="http://schemas.microsoft.com/office/drawing/2014/main" id="{6A853E29-0A8E-2747-AC09-51F9EC737A70}"/>
              </a:ext>
            </a:extLst>
          </p:cNvPr>
          <p:cNvPicPr>
            <a:picLocks noChangeAspect="1"/>
          </p:cNvPicPr>
          <p:nvPr/>
        </p:nvPicPr>
        <p:blipFill rotWithShape="1">
          <a:blip r:embed="rId7">
            <a:extLst>
              <a:ext uri="{28A0092B-C50C-407E-A947-70E740481C1C}">
                <a14:useLocalDpi xmlns:a14="http://schemas.microsoft.com/office/drawing/2010/main" val="0"/>
              </a:ext>
            </a:extLst>
          </a:blip>
          <a:srcRect l="68889" t="15556" r="11111" b="55555"/>
          <a:stretch/>
        </p:blipFill>
        <p:spPr>
          <a:xfrm>
            <a:off x="7278538" y="2091378"/>
            <a:ext cx="1582615" cy="2286000"/>
          </a:xfrm>
          <a:prstGeom prst="rect">
            <a:avLst/>
          </a:prstGeom>
          <a:ln>
            <a:solidFill>
              <a:schemeClr val="tx1"/>
            </a:solidFill>
          </a:ln>
        </p:spPr>
      </p:pic>
      <p:sp>
        <p:nvSpPr>
          <p:cNvPr id="13" name="テキスト ボックス 12">
            <a:extLst>
              <a:ext uri="{FF2B5EF4-FFF2-40B4-BE49-F238E27FC236}">
                <a16:creationId xmlns:a16="http://schemas.microsoft.com/office/drawing/2014/main" id="{6825CF42-136C-BF48-80DA-1A63EFB5B4CA}"/>
              </a:ext>
            </a:extLst>
          </p:cNvPr>
          <p:cNvSpPr txBox="1"/>
          <p:nvPr/>
        </p:nvSpPr>
        <p:spPr>
          <a:xfrm>
            <a:off x="7625768" y="1761016"/>
            <a:ext cx="877163" cy="369332"/>
          </a:xfrm>
          <a:prstGeom prst="rect">
            <a:avLst/>
          </a:prstGeom>
          <a:noFill/>
        </p:spPr>
        <p:txBody>
          <a:bodyPr wrap="none" rtlCol="0">
            <a:spAutoFit/>
          </a:bodyPr>
          <a:lstStyle/>
          <a:p>
            <a:r>
              <a:rPr kumimoji="1" lang="ja-JP" altLang="en-US"/>
              <a:t>個体数</a:t>
            </a:r>
          </a:p>
        </p:txBody>
      </p:sp>
      <p:sp>
        <p:nvSpPr>
          <p:cNvPr id="14" name="テキスト ボックス 13">
            <a:extLst>
              <a:ext uri="{FF2B5EF4-FFF2-40B4-BE49-F238E27FC236}">
                <a16:creationId xmlns:a16="http://schemas.microsoft.com/office/drawing/2014/main" id="{3879E732-511D-7E49-9564-038787378277}"/>
              </a:ext>
            </a:extLst>
          </p:cNvPr>
          <p:cNvSpPr txBox="1"/>
          <p:nvPr/>
        </p:nvSpPr>
        <p:spPr>
          <a:xfrm>
            <a:off x="6538729" y="5619030"/>
            <a:ext cx="1120820" cy="369332"/>
          </a:xfrm>
          <a:prstGeom prst="rect">
            <a:avLst/>
          </a:prstGeom>
          <a:noFill/>
        </p:spPr>
        <p:txBody>
          <a:bodyPr wrap="none" rtlCol="0">
            <a:spAutoFit/>
          </a:bodyPr>
          <a:lstStyle/>
          <a:p>
            <a:r>
              <a:rPr lang="en-US" altLang="ja-JP"/>
              <a:t>satimag</a:t>
            </a:r>
            <a:r>
              <a:rPr kumimoji="1" lang="en-US" altLang="ja-JP"/>
              <a:t>e</a:t>
            </a:r>
            <a:endParaRPr kumimoji="1" lang="ja-JP" altLang="en-US"/>
          </a:p>
        </p:txBody>
      </p:sp>
      <p:sp>
        <p:nvSpPr>
          <p:cNvPr id="15" name="テキスト ボックス 14">
            <a:extLst>
              <a:ext uri="{FF2B5EF4-FFF2-40B4-BE49-F238E27FC236}">
                <a16:creationId xmlns:a16="http://schemas.microsoft.com/office/drawing/2014/main" id="{56C0D569-4DE1-124F-AAE0-0A10F9303557}"/>
              </a:ext>
            </a:extLst>
          </p:cNvPr>
          <p:cNvSpPr txBox="1"/>
          <p:nvPr/>
        </p:nvSpPr>
        <p:spPr>
          <a:xfrm>
            <a:off x="2944676" y="6444365"/>
            <a:ext cx="3225563" cy="369332"/>
          </a:xfrm>
          <a:prstGeom prst="rect">
            <a:avLst/>
          </a:prstGeom>
          <a:noFill/>
        </p:spPr>
        <p:txBody>
          <a:bodyPr wrap="none" rtlCol="0">
            <a:spAutoFit/>
          </a:bodyPr>
          <a:lstStyle/>
          <a:p>
            <a:r>
              <a:rPr kumimoji="1" lang="ja-JP" altLang="en-US"/>
              <a:t>島数</a:t>
            </a:r>
            <a:r>
              <a:rPr kumimoji="1" lang="en-US" altLang="ja-JP"/>
              <a:t>9</a:t>
            </a:r>
            <a:r>
              <a:rPr kumimoji="1" lang="ja-JP" altLang="en-US"/>
              <a:t>，移住操作なし，１試行目</a:t>
            </a:r>
          </a:p>
        </p:txBody>
      </p:sp>
    </p:spTree>
    <p:extLst>
      <p:ext uri="{BB962C8B-B14F-4D97-AF65-F5344CB8AC3E}">
        <p14:creationId xmlns:p14="http://schemas.microsoft.com/office/powerpoint/2010/main" val="2558965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a:t>
            </a:r>
            <a:r>
              <a:rPr lang="ja-JP" altLang="en-US" dirty="0"/>
              <a:t>め</a:t>
            </a:r>
            <a:endParaRPr kumimoji="1" lang="ja-JP" altLang="en-US" dirty="0"/>
          </a:p>
        </p:txBody>
      </p:sp>
      <p:sp>
        <p:nvSpPr>
          <p:cNvPr id="4"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381000" y="1276584"/>
            <a:ext cx="7848600" cy="527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spcAft>
                <a:spcPts val="0"/>
              </a:spcAft>
              <a:buNone/>
            </a:pPr>
            <a:r>
              <a:rPr lang="ja-JP" altLang="en-US" sz="2800" kern="0" dirty="0"/>
              <a:t>パターン</a:t>
            </a:r>
            <a:r>
              <a:rPr lang="ja-JP" altLang="en-US" sz="2800" kern="0" dirty="0" smtClean="0"/>
              <a:t>識別</a:t>
            </a:r>
            <a:r>
              <a:rPr lang="ja-JP" altLang="en-US" sz="2800" kern="0" dirty="0"/>
              <a:t>問題</a:t>
            </a:r>
            <a:r>
              <a:rPr lang="ja-JP" altLang="en-US" sz="2800" kern="0" dirty="0" smtClean="0"/>
              <a:t>で期待された，以下のことを</a:t>
            </a:r>
            <a:r>
              <a:rPr lang="en-US" altLang="ja-JP" sz="2800" kern="0" dirty="0" smtClean="0"/>
              <a:t/>
            </a:r>
            <a:br>
              <a:rPr lang="en-US" altLang="ja-JP" sz="2800" kern="0" dirty="0" smtClean="0"/>
            </a:br>
            <a:r>
              <a:rPr lang="ja-JP" altLang="en-US" sz="2800" kern="0" dirty="0" smtClean="0"/>
              <a:t>考慮した識別器の設計を行った</a:t>
            </a:r>
            <a:r>
              <a:rPr lang="ja-JP" altLang="en-US" sz="2800" kern="0" dirty="0" smtClean="0"/>
              <a:t>．</a:t>
            </a:r>
            <a:endParaRPr lang="en-US" altLang="ja-JP" sz="2800" kern="0" dirty="0" smtClean="0"/>
          </a:p>
          <a:p>
            <a:pPr marL="914400" lvl="1" indent="-514350" algn="just">
              <a:buFont typeface="+mj-lt"/>
              <a:buAutoNum type="arabicPeriod"/>
            </a:pPr>
            <a:r>
              <a:rPr lang="ja-JP" altLang="en-US" kern="0" dirty="0" smtClean="0"/>
              <a:t>解釈</a:t>
            </a:r>
            <a:r>
              <a:rPr lang="ja-JP" altLang="en-US" kern="0" dirty="0" smtClean="0"/>
              <a:t>性能の高いファジィ識別器の設計</a:t>
            </a:r>
            <a:endParaRPr lang="en-US" altLang="ja-JP" kern="0" dirty="0" smtClean="0"/>
          </a:p>
          <a:p>
            <a:pPr marL="914400" lvl="1" indent="-514350" algn="just">
              <a:buFont typeface="+mj-lt"/>
              <a:buAutoNum type="arabicPeriod"/>
            </a:pPr>
            <a:r>
              <a:rPr lang="en-US" altLang="ja-JP" kern="0" dirty="0" err="1" smtClean="0"/>
              <a:t>MoFGBML</a:t>
            </a:r>
            <a:r>
              <a:rPr lang="ja-JP" altLang="en-US" kern="0" dirty="0" smtClean="0"/>
              <a:t>による，解釈性能と識別性能を</a:t>
            </a:r>
            <a:r>
              <a:rPr lang="en-US" altLang="ja-JP" kern="0" dirty="0" smtClean="0"/>
              <a:t/>
            </a:r>
            <a:br>
              <a:rPr lang="en-US" altLang="ja-JP" kern="0" dirty="0" smtClean="0"/>
            </a:br>
            <a:r>
              <a:rPr lang="ja-JP" altLang="en-US" kern="0" dirty="0" smtClean="0"/>
              <a:t>同時に最適化するファジィ</a:t>
            </a:r>
            <a:r>
              <a:rPr lang="ja-JP" altLang="en-US" kern="0" dirty="0" smtClean="0"/>
              <a:t>識別器の獲得</a:t>
            </a:r>
            <a:endParaRPr lang="en-US" altLang="ja-JP" kern="0" dirty="0" smtClean="0"/>
          </a:p>
          <a:p>
            <a:pPr marL="914400" lvl="1" indent="-514350" algn="just">
              <a:buFont typeface="+mj-lt"/>
              <a:buAutoNum type="arabicPeriod"/>
            </a:pPr>
            <a:r>
              <a:rPr lang="ja-JP" altLang="en-US" kern="0" dirty="0" smtClean="0"/>
              <a:t>並列分散型</a:t>
            </a:r>
            <a:r>
              <a:rPr lang="en-US" altLang="ja-JP" kern="0" dirty="0" err="1" smtClean="0"/>
              <a:t>MoFGBML</a:t>
            </a:r>
            <a:r>
              <a:rPr lang="ja-JP" altLang="en-US" kern="0" dirty="0" smtClean="0"/>
              <a:t>による，機械学習にかかる計算時間の短縮</a:t>
            </a:r>
            <a:endParaRPr lang="en-US" altLang="ja-JP" kern="0" dirty="0"/>
          </a:p>
          <a:p>
            <a:pPr marL="914400" lvl="1" indent="-514350" algn="just">
              <a:buFont typeface="+mj-lt"/>
              <a:buAutoNum type="arabicPeriod"/>
            </a:pPr>
            <a:r>
              <a:rPr lang="ja-JP" altLang="en-US" kern="0" dirty="0" smtClean="0"/>
              <a:t>複数の弱識別器で構成されるアンサンブル識別器による，単一識別器が苦手とする特徴を持った入力パターンへの識別性能向上</a:t>
            </a:r>
            <a:endParaRPr lang="en-US" altLang="ja-JP" kern="0" dirty="0"/>
          </a:p>
        </p:txBody>
      </p:sp>
    </p:spTree>
    <p:extLst>
      <p:ext uri="{BB962C8B-B14F-4D97-AF65-F5344CB8AC3E}">
        <p14:creationId xmlns:p14="http://schemas.microsoft.com/office/powerpoint/2010/main" val="4246884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a:xfrm>
            <a:off x="457200" y="1295400"/>
            <a:ext cx="8153400" cy="5181600"/>
          </a:xfrm>
        </p:spPr>
        <p:txBody>
          <a:bodyPr/>
          <a:lstStyle/>
          <a:p>
            <a:pPr marL="0" indent="0" algn="just">
              <a:buNone/>
            </a:pPr>
            <a:r>
              <a:rPr kumimoji="1" lang="ja-JP" altLang="en-US" dirty="0" smtClean="0"/>
              <a:t>移住操作を適用しない</a:t>
            </a:r>
            <a:r>
              <a:rPr kumimoji="1" lang="en-US" altLang="ja-JP" dirty="0" err="1" smtClean="0"/>
              <a:t>MoFGBML</a:t>
            </a:r>
            <a:r>
              <a:rPr kumimoji="1" lang="ja-JP" altLang="en-US" dirty="0" smtClean="0"/>
              <a:t>で得られた</a:t>
            </a:r>
            <a:r>
              <a:rPr kumimoji="1" lang="en-US" altLang="ja-JP" dirty="0" smtClean="0"/>
              <a:t/>
            </a:r>
            <a:br>
              <a:rPr kumimoji="1" lang="en-US" altLang="ja-JP" dirty="0" smtClean="0"/>
            </a:br>
            <a:r>
              <a:rPr kumimoji="1" lang="ja-JP" altLang="en-US" dirty="0" smtClean="0"/>
              <a:t>非劣な弱識別器集合には，ルール数最小化に偏った分布が見られた．</a:t>
            </a:r>
            <a:endParaRPr kumimoji="1" lang="en-US" altLang="ja-JP" dirty="0" smtClean="0"/>
          </a:p>
          <a:p>
            <a:pPr marL="0" indent="0" algn="just">
              <a:buNone/>
            </a:pPr>
            <a:endParaRPr kumimoji="1" lang="en-US" altLang="ja-JP" sz="1600" dirty="0" smtClean="0"/>
          </a:p>
          <a:p>
            <a:pPr marL="0" indent="0" algn="just">
              <a:buNone/>
            </a:pPr>
            <a:r>
              <a:rPr lang="ja-JP" altLang="en-US" dirty="0" smtClean="0"/>
              <a:t>トレードオフ曲線における分布の偏りを考慮した弱識別器の選択方法の模索</a:t>
            </a:r>
            <a:endParaRPr kumimoji="1" lang="ja-JP" altLang="en-US" sz="1800" dirty="0"/>
          </a:p>
        </p:txBody>
      </p:sp>
    </p:spTree>
    <p:extLst>
      <p:ext uri="{BB962C8B-B14F-4D97-AF65-F5344CB8AC3E}">
        <p14:creationId xmlns:p14="http://schemas.microsoft.com/office/powerpoint/2010/main" val="833685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224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多様性の向上</a:t>
            </a:r>
            <a:endParaRPr kumimoji="1" lang="ja-JP" altLang="en-US" dirty="0"/>
          </a:p>
        </p:txBody>
      </p:sp>
      <p:pic>
        <p:nvPicPr>
          <p:cNvPr id="3" name="図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0" y="1600200"/>
            <a:ext cx="3429000" cy="3429000"/>
          </a:xfrm>
          <a:prstGeom prst="rect">
            <a:avLst/>
          </a:prstGeom>
        </p:spPr>
      </p:pic>
      <p:pic>
        <p:nvPicPr>
          <p:cNvPr id="4" name="図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43400" y="1600200"/>
            <a:ext cx="3430800" cy="3430800"/>
          </a:xfrm>
          <a:prstGeom prst="rect">
            <a:avLst/>
          </a:prstGeom>
        </p:spPr>
      </p:pic>
      <p:sp>
        <p:nvSpPr>
          <p:cNvPr id="5" name="テキスト ボックス 4">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6" name="テキスト ボックス 5">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cxnSp>
        <p:nvCxnSpPr>
          <p:cNvPr id="8" name="直線コネクタ 7"/>
          <p:cNvCxnSpPr/>
          <p:nvPr/>
        </p:nvCxnSpPr>
        <p:spPr>
          <a:xfrm>
            <a:off x="1219200" y="4191000"/>
            <a:ext cx="2597571"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4800600" y="4267200"/>
            <a:ext cx="2607189"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862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テキスト, 地図 が含まれている画像&#10;&#10;&#10;&#10;自動的に生成された説明">
            <a:extLst>
              <a:ext uri="{FF2B5EF4-FFF2-40B4-BE49-F238E27FC236}">
                <a16:creationId xmlns:a16="http://schemas.microsoft.com/office/drawing/2014/main" id="{31083DA5-FC0C-7847-A1B9-700790362716}"/>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1306501" y="1676400"/>
            <a:ext cx="4038600" cy="3886200"/>
          </a:xfrm>
          <a:prstGeom prst="rect">
            <a:avLst/>
          </a:prstGeom>
        </p:spPr>
      </p:pic>
      <p:sp>
        <p:nvSpPr>
          <p:cNvPr id="2" name="テキスト ボックス 1">
            <a:extLst>
              <a:ext uri="{FF2B5EF4-FFF2-40B4-BE49-F238E27FC236}">
                <a16:creationId xmlns:a16="http://schemas.microsoft.com/office/drawing/2014/main" id="{EE3D1CA6-1E6E-AF43-83DB-28565166E873}"/>
              </a:ext>
            </a:extLst>
          </p:cNvPr>
          <p:cNvSpPr txBox="1"/>
          <p:nvPr/>
        </p:nvSpPr>
        <p:spPr>
          <a:xfrm>
            <a:off x="3852430" y="1908280"/>
            <a:ext cx="877163" cy="369332"/>
          </a:xfrm>
          <a:prstGeom prst="rect">
            <a:avLst/>
          </a:prstGeom>
          <a:noFill/>
        </p:spPr>
        <p:txBody>
          <a:bodyPr wrap="none" rtlCol="0">
            <a:spAutoFit/>
          </a:bodyPr>
          <a:lstStyle/>
          <a:p>
            <a:r>
              <a:rPr kumimoji="1" lang="ja-JP" altLang="en-US"/>
              <a:t>個体数</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1" name="図 10" descr="地図, テキスト が含まれている画像&#10;&#10;&#10;&#10;自動的に生成された説明">
            <a:extLst>
              <a:ext uri="{FF2B5EF4-FFF2-40B4-BE49-F238E27FC236}">
                <a16:creationId xmlns:a16="http://schemas.microsoft.com/office/drawing/2014/main" id="{B0D71992-02D1-3E49-AA40-A18E17AE9D47}"/>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354" r="11111" b="55556"/>
          <a:stretch/>
        </p:blipFill>
        <p:spPr>
          <a:xfrm>
            <a:off x="3505200" y="2251632"/>
            <a:ext cx="1571624" cy="2286000"/>
          </a:xfrm>
          <a:prstGeom prst="rect">
            <a:avLst/>
          </a:prstGeom>
          <a:ln>
            <a:solidFill>
              <a:schemeClr val="tx1"/>
            </a:solidFill>
          </a:ln>
        </p:spPr>
      </p:pic>
      <p:sp>
        <p:nvSpPr>
          <p:cNvPr id="9" name="タイトル 1">
            <a:extLst>
              <a:ext uri="{FF2B5EF4-FFF2-40B4-BE49-F238E27FC236}">
                <a16:creationId xmlns:a16="http://schemas.microsoft.com/office/drawing/2014/main" id="{E0B7A4FA-77A0-0940-A26E-86D944F4A083}"/>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en-US" altLang="ja-JP" kern="0"/>
              <a:t>phoneme</a:t>
            </a:r>
            <a:endParaRPr lang="ja-JP" altLang="en-US" kern="0"/>
          </a:p>
        </p:txBody>
      </p:sp>
      <p:sp>
        <p:nvSpPr>
          <p:cNvPr id="3" name="テキスト ボックス 2">
            <a:extLst>
              <a:ext uri="{FF2B5EF4-FFF2-40B4-BE49-F238E27FC236}">
                <a16:creationId xmlns:a16="http://schemas.microsoft.com/office/drawing/2014/main" id="{A98FB4A9-9DAC-4646-AFE9-6720E49AE1EF}"/>
              </a:ext>
            </a:extLst>
          </p:cNvPr>
          <p:cNvSpPr txBox="1"/>
          <p:nvPr/>
        </p:nvSpPr>
        <p:spPr>
          <a:xfrm>
            <a:off x="2752567" y="6081156"/>
            <a:ext cx="1146468" cy="369332"/>
          </a:xfrm>
          <a:prstGeom prst="rect">
            <a:avLst/>
          </a:prstGeom>
          <a:noFill/>
        </p:spPr>
        <p:txBody>
          <a:bodyPr wrap="none" rtlCol="0">
            <a:spAutoFit/>
          </a:bodyPr>
          <a:lstStyle/>
          <a:p>
            <a:r>
              <a:rPr kumimoji="1" lang="en-US" altLang="ja-JP"/>
              <a:t>phoneme</a:t>
            </a:r>
            <a:endParaRPr kumimoji="1" lang="ja-JP" altLang="en-US"/>
          </a:p>
        </p:txBody>
      </p:sp>
    </p:spTree>
    <p:extLst>
      <p:ext uri="{BB962C8B-B14F-4D97-AF65-F5344CB8AC3E}">
        <p14:creationId xmlns:p14="http://schemas.microsoft.com/office/powerpoint/2010/main" val="93501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地図, テキスト が含まれている画像&#10;&#10;&#10;&#10;自動的に生成された説明">
            <a:extLst>
              <a:ext uri="{FF2B5EF4-FFF2-40B4-BE49-F238E27FC236}">
                <a16:creationId xmlns:a16="http://schemas.microsoft.com/office/drawing/2014/main" id="{D4575C73-5DE9-7A48-AD5A-F46E3709C966}"/>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666" t="8333" r="8333" b="8333"/>
          <a:stretch/>
        </p:blipFill>
        <p:spPr>
          <a:xfrm>
            <a:off x="1382701" y="1676400"/>
            <a:ext cx="3886200" cy="3810000"/>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sp>
        <p:nvSpPr>
          <p:cNvPr id="9" name="タイトル 1">
            <a:extLst>
              <a:ext uri="{FF2B5EF4-FFF2-40B4-BE49-F238E27FC236}">
                <a16:creationId xmlns:a16="http://schemas.microsoft.com/office/drawing/2014/main" id="{E0B7A4FA-77A0-0940-A26E-86D944F4A083}"/>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en-US" altLang="ja-JP" kern="0"/>
              <a:t>satimage</a:t>
            </a:r>
            <a:endParaRPr lang="ja-JP" altLang="en-US" kern="0"/>
          </a:p>
        </p:txBody>
      </p:sp>
      <p:pic>
        <p:nvPicPr>
          <p:cNvPr id="10" name="図 9" descr="地図, テキスト が含まれている画像&#10;&#10;&#10;&#10;自動的に生成された説明">
            <a:extLst>
              <a:ext uri="{FF2B5EF4-FFF2-40B4-BE49-F238E27FC236}">
                <a16:creationId xmlns:a16="http://schemas.microsoft.com/office/drawing/2014/main" id="{6357094D-5371-C04D-9462-896DAB714E69}"/>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556" r="11111" b="55555"/>
          <a:stretch/>
        </p:blipFill>
        <p:spPr>
          <a:xfrm>
            <a:off x="3505200" y="2238642"/>
            <a:ext cx="1582615" cy="2286000"/>
          </a:xfrm>
          <a:prstGeom prst="rect">
            <a:avLst/>
          </a:prstGeom>
          <a:ln>
            <a:solidFill>
              <a:schemeClr val="tx1"/>
            </a:solidFill>
          </a:ln>
        </p:spPr>
      </p:pic>
      <p:sp>
        <p:nvSpPr>
          <p:cNvPr id="16" name="テキスト ボックス 15">
            <a:extLst>
              <a:ext uri="{FF2B5EF4-FFF2-40B4-BE49-F238E27FC236}">
                <a16:creationId xmlns:a16="http://schemas.microsoft.com/office/drawing/2014/main" id="{9F80D45A-6CC8-5D40-8777-B8064651B313}"/>
              </a:ext>
            </a:extLst>
          </p:cNvPr>
          <p:cNvSpPr txBox="1"/>
          <p:nvPr/>
        </p:nvSpPr>
        <p:spPr>
          <a:xfrm>
            <a:off x="3852430" y="1908280"/>
            <a:ext cx="877163" cy="369332"/>
          </a:xfrm>
          <a:prstGeom prst="rect">
            <a:avLst/>
          </a:prstGeom>
          <a:noFill/>
        </p:spPr>
        <p:txBody>
          <a:bodyPr wrap="none" rtlCol="0">
            <a:spAutoFit/>
          </a:bodyPr>
          <a:lstStyle/>
          <a:p>
            <a:r>
              <a:rPr kumimoji="1" lang="ja-JP" altLang="en-US"/>
              <a:t>個体数</a:t>
            </a:r>
          </a:p>
        </p:txBody>
      </p:sp>
    </p:spTree>
    <p:extLst>
      <p:ext uri="{BB962C8B-B14F-4D97-AF65-F5344CB8AC3E}">
        <p14:creationId xmlns:p14="http://schemas.microsoft.com/office/powerpoint/2010/main" val="366543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4E562F0B-EAD6-2048-9931-062A49B5F965}"/>
              </a:ext>
            </a:extLst>
          </p:cNvPr>
          <p:cNvGrpSpPr/>
          <p:nvPr/>
        </p:nvGrpSpPr>
        <p:grpSpPr>
          <a:xfrm>
            <a:off x="2475178" y="1313424"/>
            <a:ext cx="1038283" cy="3242028"/>
            <a:chOff x="1401873" y="2015772"/>
            <a:chExt cx="1038283" cy="3242028"/>
          </a:xfrm>
        </p:grpSpPr>
        <p:sp>
          <p:nvSpPr>
            <p:cNvPr id="44" name="角丸四角形 43">
              <a:extLst>
                <a:ext uri="{FF2B5EF4-FFF2-40B4-BE49-F238E27FC236}">
                  <a16:creationId xmlns:a16="http://schemas.microsoft.com/office/drawing/2014/main" id="{B9CC2980-1D25-4B44-B9AF-E0E3CF5DC6C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72BB0CF7-D159-A946-9B0B-EC1BC370F053}"/>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柱 51">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上下矢印 5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56" name="円/楕円 67">
              <a:extLst>
                <a:ext uri="{FF2B5EF4-FFF2-40B4-BE49-F238E27FC236}">
                  <a16:creationId xmlns:a16="http://schemas.microsoft.com/office/drawing/2014/main" id="{D4839C93-1DFD-DC43-B0CC-5A1C077D500E}"/>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 name="グループ化 6">
            <a:extLst>
              <a:ext uri="{FF2B5EF4-FFF2-40B4-BE49-F238E27FC236}">
                <a16:creationId xmlns:a16="http://schemas.microsoft.com/office/drawing/2014/main" id="{ECFD80B2-9303-B74D-953A-BF095B876D2B}"/>
              </a:ext>
            </a:extLst>
          </p:cNvPr>
          <p:cNvGrpSpPr/>
          <p:nvPr/>
        </p:nvGrpSpPr>
        <p:grpSpPr>
          <a:xfrm>
            <a:off x="3636183" y="1313424"/>
            <a:ext cx="1038283" cy="3242028"/>
            <a:chOff x="1401873" y="2015772"/>
            <a:chExt cx="1038283" cy="3242028"/>
          </a:xfrm>
        </p:grpSpPr>
        <p:sp>
          <p:nvSpPr>
            <p:cNvPr id="31" name="角丸四角形 30">
              <a:extLst>
                <a:ext uri="{FF2B5EF4-FFF2-40B4-BE49-F238E27FC236}">
                  <a16:creationId xmlns:a16="http://schemas.microsoft.com/office/drawing/2014/main" id="{649EE101-2F87-1648-894A-EDC91CD6D114}"/>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AD24AB45-4B5C-1C4F-BCEA-02A109315665}"/>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109">
              <a:extLst>
                <a:ext uri="{FF2B5EF4-FFF2-40B4-BE49-F238E27FC236}">
                  <a16:creationId xmlns:a16="http://schemas.microsoft.com/office/drawing/2014/main" id="{448F0DAE-B01C-2342-B4E0-0BDDBCA9AF3E}"/>
                </a:ext>
              </a:extLst>
            </p:cNvPr>
            <p:cNvSpPr/>
            <p:nvPr/>
          </p:nvSpPr>
          <p:spPr>
            <a:xfrm>
              <a:off x="1567944" y="3387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10">
              <a:extLst>
                <a:ext uri="{FF2B5EF4-FFF2-40B4-BE49-F238E27FC236}">
                  <a16:creationId xmlns:a16="http://schemas.microsoft.com/office/drawing/2014/main" id="{FD651E61-4963-DB41-9E0D-54F7DB8C59BB}"/>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11">
              <a:extLst>
                <a:ext uri="{FF2B5EF4-FFF2-40B4-BE49-F238E27FC236}">
                  <a16:creationId xmlns:a16="http://schemas.microsoft.com/office/drawing/2014/main" id="{3474ECEF-E00A-C44F-8DD0-86E7EB6C1ED9}"/>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112">
              <a:extLst>
                <a:ext uri="{FF2B5EF4-FFF2-40B4-BE49-F238E27FC236}">
                  <a16:creationId xmlns:a16="http://schemas.microsoft.com/office/drawing/2014/main" id="{DDFD530A-BCE6-8B40-BE63-74377DCCA63A}"/>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113">
              <a:extLst>
                <a:ext uri="{FF2B5EF4-FFF2-40B4-BE49-F238E27FC236}">
                  <a16:creationId xmlns:a16="http://schemas.microsoft.com/office/drawing/2014/main" id="{71C0B7DF-ED67-2845-A937-502FBB71CB9B}"/>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114">
              <a:extLst>
                <a:ext uri="{FF2B5EF4-FFF2-40B4-BE49-F238E27FC236}">
                  <a16:creationId xmlns:a16="http://schemas.microsoft.com/office/drawing/2014/main" id="{79D627CA-796F-7E40-BE0F-BDDB047ED2B3}"/>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柱 38">
              <a:extLst>
                <a:ext uri="{FF2B5EF4-FFF2-40B4-BE49-F238E27FC236}">
                  <a16:creationId xmlns:a16="http://schemas.microsoft.com/office/drawing/2014/main" id="{ABA20D99-CE19-0D49-97F1-56604AE169F1}"/>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上下矢印 39">
              <a:extLst>
                <a:ext uri="{FF2B5EF4-FFF2-40B4-BE49-F238E27FC236}">
                  <a16:creationId xmlns:a16="http://schemas.microsoft.com/office/drawing/2014/main" id="{DB00BAFC-3744-2A40-9E26-1FFC9ABF5D73}"/>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C65BC045-DA72-C547-9012-5C4827995F64}"/>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43" name="円/楕円 119">
              <a:extLst>
                <a:ext uri="{FF2B5EF4-FFF2-40B4-BE49-F238E27FC236}">
                  <a16:creationId xmlns:a16="http://schemas.microsoft.com/office/drawing/2014/main" id="{7D990B0F-0F97-D643-B732-2A6BFC4311B8}"/>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 name="グループ化 7">
            <a:extLst>
              <a:ext uri="{FF2B5EF4-FFF2-40B4-BE49-F238E27FC236}">
                <a16:creationId xmlns:a16="http://schemas.microsoft.com/office/drawing/2014/main" id="{BC0094B0-59F7-5947-B927-27ED8486F90F}"/>
              </a:ext>
            </a:extLst>
          </p:cNvPr>
          <p:cNvGrpSpPr/>
          <p:nvPr/>
        </p:nvGrpSpPr>
        <p:grpSpPr>
          <a:xfrm>
            <a:off x="4797188" y="1313424"/>
            <a:ext cx="1038283" cy="3242028"/>
            <a:chOff x="1401873" y="2015772"/>
            <a:chExt cx="1038283" cy="3242028"/>
          </a:xfrm>
        </p:grpSpPr>
        <p:sp>
          <p:nvSpPr>
            <p:cNvPr id="18" name="角丸四角形 17">
              <a:extLst>
                <a:ext uri="{FF2B5EF4-FFF2-40B4-BE49-F238E27FC236}">
                  <a16:creationId xmlns:a16="http://schemas.microsoft.com/office/drawing/2014/main" id="{E2B75857-D1A2-494A-B7C4-7E3FD8BBF54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A85240B-E0AA-554B-861D-C6B451D0F1C5}"/>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23">
              <a:extLst>
                <a:ext uri="{FF2B5EF4-FFF2-40B4-BE49-F238E27FC236}">
                  <a16:creationId xmlns:a16="http://schemas.microsoft.com/office/drawing/2014/main" id="{6500AE04-2EAE-D047-9FAB-1A4A4E004AF5}"/>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124">
              <a:extLst>
                <a:ext uri="{FF2B5EF4-FFF2-40B4-BE49-F238E27FC236}">
                  <a16:creationId xmlns:a16="http://schemas.microsoft.com/office/drawing/2014/main" id="{DC6C33ED-9E8C-CA4E-A505-379668AF91A1}"/>
                </a:ext>
              </a:extLst>
            </p:cNvPr>
            <p:cNvSpPr/>
            <p:nvPr/>
          </p:nvSpPr>
          <p:spPr>
            <a:xfrm>
              <a:off x="1948944" y="3387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125">
              <a:extLst>
                <a:ext uri="{FF2B5EF4-FFF2-40B4-BE49-F238E27FC236}">
                  <a16:creationId xmlns:a16="http://schemas.microsoft.com/office/drawing/2014/main" id="{E6C9CD5F-D132-BE42-9AFC-E7BB588EEC02}"/>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126">
              <a:extLst>
                <a:ext uri="{FF2B5EF4-FFF2-40B4-BE49-F238E27FC236}">
                  <a16:creationId xmlns:a16="http://schemas.microsoft.com/office/drawing/2014/main" id="{0328285A-4F22-B342-B908-E4969E930096}"/>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127">
              <a:extLst>
                <a:ext uri="{FF2B5EF4-FFF2-40B4-BE49-F238E27FC236}">
                  <a16:creationId xmlns:a16="http://schemas.microsoft.com/office/drawing/2014/main" id="{A958F19C-EC83-FB4A-BC44-202AAA2F416C}"/>
                </a:ext>
              </a:extLst>
            </p:cNvPr>
            <p:cNvSpPr/>
            <p:nvPr/>
          </p:nvSpPr>
          <p:spPr>
            <a:xfrm>
              <a:off x="1567944" y="4146414"/>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128">
              <a:extLst>
                <a:ext uri="{FF2B5EF4-FFF2-40B4-BE49-F238E27FC236}">
                  <a16:creationId xmlns:a16="http://schemas.microsoft.com/office/drawing/2014/main" id="{21E5BE3D-C275-5340-83C7-4E14F719E709}"/>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柱 25">
              <a:extLst>
                <a:ext uri="{FF2B5EF4-FFF2-40B4-BE49-F238E27FC236}">
                  <a16:creationId xmlns:a16="http://schemas.microsoft.com/office/drawing/2014/main" id="{E9C210E8-5199-9745-97D5-038D3DB9AED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上下矢印 26">
              <a:extLst>
                <a:ext uri="{FF2B5EF4-FFF2-40B4-BE49-F238E27FC236}">
                  <a16:creationId xmlns:a16="http://schemas.microsoft.com/office/drawing/2014/main" id="{C193A67E-8214-4E4A-B738-271A1D61D74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F3D766B-D733-6943-8B5C-03F188CD882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0" name="円/楕円 133">
              <a:extLst>
                <a:ext uri="{FF2B5EF4-FFF2-40B4-BE49-F238E27FC236}">
                  <a16:creationId xmlns:a16="http://schemas.microsoft.com/office/drawing/2014/main" id="{0B4E7093-01F6-914C-A5A9-7F1950788B62}"/>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57" name="角丸四角形 56"/>
          <p:cNvSpPr/>
          <p:nvPr/>
        </p:nvSpPr>
        <p:spPr>
          <a:xfrm>
            <a:off x="2404765" y="5111288"/>
            <a:ext cx="3570138" cy="1289512"/>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38">
            <a:extLst>
              <a:ext uri="{FF2B5EF4-FFF2-40B4-BE49-F238E27FC236}">
                <a16:creationId xmlns:a16="http://schemas.microsoft.com/office/drawing/2014/main" id="{937CEA22-1651-9542-B0EB-B0F3A21EF70C}"/>
              </a:ext>
            </a:extLst>
          </p:cNvPr>
          <p:cNvSpPr/>
          <p:nvPr/>
        </p:nvSpPr>
        <p:spPr>
          <a:xfrm>
            <a:off x="4002925" y="536249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38">
            <a:extLst>
              <a:ext uri="{FF2B5EF4-FFF2-40B4-BE49-F238E27FC236}">
                <a16:creationId xmlns:a16="http://schemas.microsoft.com/office/drawing/2014/main" id="{937CEA22-1651-9542-B0EB-B0F3A21EF70C}"/>
              </a:ext>
            </a:extLst>
          </p:cNvPr>
          <p:cNvSpPr/>
          <p:nvPr/>
        </p:nvSpPr>
        <p:spPr>
          <a:xfrm>
            <a:off x="2830434" y="521009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p:cNvCxnSpPr>
            <a:stCxn id="56" idx="4"/>
          </p:cNvCxnSpPr>
          <p:nvPr/>
        </p:nvCxnSpPr>
        <p:spPr>
          <a:xfrm>
            <a:off x="2987478" y="4126907"/>
            <a:ext cx="0" cy="105469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43" idx="4"/>
          </p:cNvCxnSpPr>
          <p:nvPr/>
        </p:nvCxnSpPr>
        <p:spPr>
          <a:xfrm>
            <a:off x="4148483" y="4126907"/>
            <a:ext cx="12075" cy="105469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30" idx="4"/>
          </p:cNvCxnSpPr>
          <p:nvPr/>
        </p:nvCxnSpPr>
        <p:spPr>
          <a:xfrm>
            <a:off x="5309488" y="4126907"/>
            <a:ext cx="0" cy="105469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2585392" y="4431268"/>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lang="ja-JP" altLang="en-US" b="1" dirty="0"/>
              <a:t>非劣な</a:t>
            </a:r>
            <a:r>
              <a:rPr kumimoji="1" lang="ja-JP" altLang="en-US" b="1" dirty="0"/>
              <a:t>弱識別器集合の抽出</a:t>
            </a:r>
          </a:p>
        </p:txBody>
      </p:sp>
      <p:sp>
        <p:nvSpPr>
          <p:cNvPr id="69" name="円/楕円 38">
            <a:extLst>
              <a:ext uri="{FF2B5EF4-FFF2-40B4-BE49-F238E27FC236}">
                <a16:creationId xmlns:a16="http://schemas.microsoft.com/office/drawing/2014/main" id="{937CEA22-1651-9542-B0EB-B0F3A21EF70C}"/>
              </a:ext>
            </a:extLst>
          </p:cNvPr>
          <p:cNvSpPr/>
          <p:nvPr/>
        </p:nvSpPr>
        <p:spPr>
          <a:xfrm>
            <a:off x="2830434" y="557955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38">
            <a:extLst>
              <a:ext uri="{FF2B5EF4-FFF2-40B4-BE49-F238E27FC236}">
                <a16:creationId xmlns:a16="http://schemas.microsoft.com/office/drawing/2014/main" id="{937CEA22-1651-9542-B0EB-B0F3A21EF70C}"/>
              </a:ext>
            </a:extLst>
          </p:cNvPr>
          <p:cNvSpPr/>
          <p:nvPr/>
        </p:nvSpPr>
        <p:spPr>
          <a:xfrm>
            <a:off x="4002925" y="578548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38">
            <a:extLst>
              <a:ext uri="{FF2B5EF4-FFF2-40B4-BE49-F238E27FC236}">
                <a16:creationId xmlns:a16="http://schemas.microsoft.com/office/drawing/2014/main" id="{937CEA22-1651-9542-B0EB-B0F3A21EF70C}"/>
              </a:ext>
            </a:extLst>
          </p:cNvPr>
          <p:cNvSpPr/>
          <p:nvPr/>
        </p:nvSpPr>
        <p:spPr>
          <a:xfrm>
            <a:off x="2841919" y="5955269"/>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38">
            <a:extLst>
              <a:ext uri="{FF2B5EF4-FFF2-40B4-BE49-F238E27FC236}">
                <a16:creationId xmlns:a16="http://schemas.microsoft.com/office/drawing/2014/main" id="{937CEA22-1651-9542-B0EB-B0F3A21EF70C}"/>
              </a:ext>
            </a:extLst>
          </p:cNvPr>
          <p:cNvSpPr/>
          <p:nvPr/>
        </p:nvSpPr>
        <p:spPr>
          <a:xfrm>
            <a:off x="5156704" y="517928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38">
            <a:extLst>
              <a:ext uri="{FF2B5EF4-FFF2-40B4-BE49-F238E27FC236}">
                <a16:creationId xmlns:a16="http://schemas.microsoft.com/office/drawing/2014/main" id="{937CEA22-1651-9542-B0EB-B0F3A21EF70C}"/>
              </a:ext>
            </a:extLst>
          </p:cNvPr>
          <p:cNvSpPr/>
          <p:nvPr/>
        </p:nvSpPr>
        <p:spPr>
          <a:xfrm>
            <a:off x="5156704" y="554874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38">
            <a:extLst>
              <a:ext uri="{FF2B5EF4-FFF2-40B4-BE49-F238E27FC236}">
                <a16:creationId xmlns:a16="http://schemas.microsoft.com/office/drawing/2014/main" id="{937CEA22-1651-9542-B0EB-B0F3A21EF70C}"/>
              </a:ext>
            </a:extLst>
          </p:cNvPr>
          <p:cNvSpPr/>
          <p:nvPr/>
        </p:nvSpPr>
        <p:spPr>
          <a:xfrm>
            <a:off x="5168189" y="592446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1113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5CD797BE-5A72-4B4B-86C4-402049C1F272}"/>
              </a:ext>
            </a:extLst>
          </p:cNvPr>
          <p:cNvGrpSpPr/>
          <p:nvPr/>
        </p:nvGrpSpPr>
        <p:grpSpPr>
          <a:xfrm>
            <a:off x="389611" y="1371600"/>
            <a:ext cx="1038283" cy="3242028"/>
            <a:chOff x="1401873" y="2015772"/>
            <a:chExt cx="1038283" cy="3242028"/>
          </a:xfrm>
        </p:grpSpPr>
        <p:sp>
          <p:nvSpPr>
            <p:cNvPr id="44" name="角丸四角形 43">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柱 51">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上下矢印 52">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55" name="テキスト ボックス 54">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56"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 name="グループ化 6">
            <a:extLst>
              <a:ext uri="{FF2B5EF4-FFF2-40B4-BE49-F238E27FC236}">
                <a16:creationId xmlns:a16="http://schemas.microsoft.com/office/drawing/2014/main" id="{FADC8E7C-57AB-D041-BFF4-6265D8F1F021}"/>
              </a:ext>
            </a:extLst>
          </p:cNvPr>
          <p:cNvGrpSpPr/>
          <p:nvPr/>
        </p:nvGrpSpPr>
        <p:grpSpPr>
          <a:xfrm>
            <a:off x="1550616" y="1371600"/>
            <a:ext cx="1038283" cy="3242028"/>
            <a:chOff x="1401873" y="2015772"/>
            <a:chExt cx="1038283" cy="3242028"/>
          </a:xfrm>
        </p:grpSpPr>
        <p:sp>
          <p:nvSpPr>
            <p:cNvPr id="31" name="角丸四角形 30">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柱 38">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上下矢印 39">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42" name="テキスト ボックス 41">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43"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 name="グループ化 7">
            <a:extLst>
              <a:ext uri="{FF2B5EF4-FFF2-40B4-BE49-F238E27FC236}">
                <a16:creationId xmlns:a16="http://schemas.microsoft.com/office/drawing/2014/main" id="{1730BE1C-A612-E443-A101-1AFAFE59D919}"/>
              </a:ext>
            </a:extLst>
          </p:cNvPr>
          <p:cNvGrpSpPr/>
          <p:nvPr/>
        </p:nvGrpSpPr>
        <p:grpSpPr>
          <a:xfrm>
            <a:off x="2711621" y="1371600"/>
            <a:ext cx="1038283" cy="3242028"/>
            <a:chOff x="1401873" y="2015772"/>
            <a:chExt cx="1038283" cy="3242028"/>
          </a:xfrm>
        </p:grpSpPr>
        <p:sp>
          <p:nvSpPr>
            <p:cNvPr id="18" name="角丸四角形 17">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柱 25">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上下矢印 26">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29" name="テキスト ボックス 28">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30"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57" name="グループ化 56">
            <a:extLst>
              <a:ext uri="{FF2B5EF4-FFF2-40B4-BE49-F238E27FC236}">
                <a16:creationId xmlns:a16="http://schemas.microsoft.com/office/drawing/2014/main" id="{5CD797BE-5A72-4B4B-86C4-402049C1F272}"/>
              </a:ext>
            </a:extLst>
          </p:cNvPr>
          <p:cNvGrpSpPr/>
          <p:nvPr/>
        </p:nvGrpSpPr>
        <p:grpSpPr>
          <a:xfrm>
            <a:off x="5353624" y="1712613"/>
            <a:ext cx="1038283" cy="3242028"/>
            <a:chOff x="1401873" y="2015772"/>
            <a:chExt cx="1038283" cy="3242028"/>
          </a:xfrm>
        </p:grpSpPr>
        <p:sp>
          <p:nvSpPr>
            <p:cNvPr id="58" name="角丸四角形 57">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柱 65">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上下矢印 66">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9" name="テキスト ボックス 68">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70"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71" name="左矢印 70">
            <a:extLst>
              <a:ext uri="{FF2B5EF4-FFF2-40B4-BE49-F238E27FC236}">
                <a16:creationId xmlns:a16="http://schemas.microsoft.com/office/drawing/2014/main" id="{3909832B-38F7-6C4F-883E-AEEF75D7F94A}"/>
              </a:ext>
            </a:extLst>
          </p:cNvPr>
          <p:cNvSpPr/>
          <p:nvPr/>
        </p:nvSpPr>
        <p:spPr>
          <a:xfrm rot="10800000">
            <a:off x="5700935" y="4996139"/>
            <a:ext cx="2633652"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U ターン矢印 71">
            <a:extLst>
              <a:ext uri="{FF2B5EF4-FFF2-40B4-BE49-F238E27FC236}">
                <a16:creationId xmlns:a16="http://schemas.microsoft.com/office/drawing/2014/main" id="{BE136A55-5AD1-7545-AD1B-A6CB85522DA6}"/>
              </a:ext>
            </a:extLst>
          </p:cNvPr>
          <p:cNvSpPr/>
          <p:nvPr/>
        </p:nvSpPr>
        <p:spPr>
          <a:xfrm rot="16200000" flipH="1">
            <a:off x="5021566" y="4515703"/>
            <a:ext cx="870447"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3" name="グループ化 72">
            <a:extLst>
              <a:ext uri="{FF2B5EF4-FFF2-40B4-BE49-F238E27FC236}">
                <a16:creationId xmlns:a16="http://schemas.microsoft.com/office/drawing/2014/main" id="{FADC8E7C-57AB-D041-BFF4-6265D8F1F021}"/>
              </a:ext>
            </a:extLst>
          </p:cNvPr>
          <p:cNvGrpSpPr/>
          <p:nvPr/>
        </p:nvGrpSpPr>
        <p:grpSpPr>
          <a:xfrm>
            <a:off x="6514629" y="1712613"/>
            <a:ext cx="1038283" cy="3242028"/>
            <a:chOff x="1401873" y="2015772"/>
            <a:chExt cx="1038283" cy="3242028"/>
          </a:xfrm>
        </p:grpSpPr>
        <p:sp>
          <p:nvSpPr>
            <p:cNvPr id="74" name="角丸四角形 73">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柱 81">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上下矢印 82">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85" name="テキスト ボックス 84">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86"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7" name="グループ化 86">
            <a:extLst>
              <a:ext uri="{FF2B5EF4-FFF2-40B4-BE49-F238E27FC236}">
                <a16:creationId xmlns:a16="http://schemas.microsoft.com/office/drawing/2014/main" id="{1730BE1C-A612-E443-A101-1AFAFE59D919}"/>
              </a:ext>
            </a:extLst>
          </p:cNvPr>
          <p:cNvGrpSpPr/>
          <p:nvPr/>
        </p:nvGrpSpPr>
        <p:grpSpPr>
          <a:xfrm>
            <a:off x="7675634" y="1712613"/>
            <a:ext cx="1038283" cy="3242028"/>
            <a:chOff x="1401873" y="2015772"/>
            <a:chExt cx="1038283" cy="3242028"/>
          </a:xfrm>
        </p:grpSpPr>
        <p:sp>
          <p:nvSpPr>
            <p:cNvPr id="88" name="角丸四角形 87">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柱 95">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上下矢印 96">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99" name="テキスト ボックス 98">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00"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101" name="U ターン矢印 100">
            <a:extLst>
              <a:ext uri="{FF2B5EF4-FFF2-40B4-BE49-F238E27FC236}">
                <a16:creationId xmlns:a16="http://schemas.microsoft.com/office/drawing/2014/main" id="{CB380361-B630-5E40-8BF9-BA443409596F}"/>
              </a:ext>
            </a:extLst>
          </p:cNvPr>
          <p:cNvSpPr/>
          <p:nvPr/>
        </p:nvSpPr>
        <p:spPr>
          <a:xfrm rot="5400000" flipH="1">
            <a:off x="8161638" y="4462850"/>
            <a:ext cx="870447"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 name="左矢印 101">
            <a:extLst>
              <a:ext uri="{FF2B5EF4-FFF2-40B4-BE49-F238E27FC236}">
                <a16:creationId xmlns:a16="http://schemas.microsoft.com/office/drawing/2014/main" id="{01A2861C-46C3-4A4C-82F1-9A5B3FCB324C}"/>
              </a:ext>
            </a:extLst>
          </p:cNvPr>
          <p:cNvSpPr/>
          <p:nvPr/>
        </p:nvSpPr>
        <p:spPr>
          <a:xfrm>
            <a:off x="7186171" y="4267156"/>
            <a:ext cx="836981"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左矢印 102">
            <a:extLst>
              <a:ext uri="{FF2B5EF4-FFF2-40B4-BE49-F238E27FC236}">
                <a16:creationId xmlns:a16="http://schemas.microsoft.com/office/drawing/2014/main" id="{87F47DE4-3E86-1A48-9657-18E54036F867}"/>
              </a:ext>
            </a:extLst>
          </p:cNvPr>
          <p:cNvSpPr/>
          <p:nvPr/>
        </p:nvSpPr>
        <p:spPr>
          <a:xfrm>
            <a:off x="6023450" y="4266716"/>
            <a:ext cx="836981"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U ターン矢印 103">
            <a:extLst>
              <a:ext uri="{FF2B5EF4-FFF2-40B4-BE49-F238E27FC236}">
                <a16:creationId xmlns:a16="http://schemas.microsoft.com/office/drawing/2014/main" id="{C5CDC5AA-FA67-AC43-B494-6EB6A855B8A9}"/>
              </a:ext>
            </a:extLst>
          </p:cNvPr>
          <p:cNvSpPr/>
          <p:nvPr/>
        </p:nvSpPr>
        <p:spPr>
          <a:xfrm rot="16200000" flipH="1">
            <a:off x="4378475" y="2161450"/>
            <a:ext cx="1706260"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05" name="左矢印 104">
            <a:extLst>
              <a:ext uri="{FF2B5EF4-FFF2-40B4-BE49-F238E27FC236}">
                <a16:creationId xmlns:a16="http://schemas.microsoft.com/office/drawing/2014/main" id="{051D5555-AB24-BD4D-A52C-57627B174599}"/>
              </a:ext>
            </a:extLst>
          </p:cNvPr>
          <p:cNvSpPr/>
          <p:nvPr/>
        </p:nvSpPr>
        <p:spPr>
          <a:xfrm>
            <a:off x="5475751" y="1489313"/>
            <a:ext cx="3119511"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06" name="U ターン矢印 105">
            <a:extLst>
              <a:ext uri="{FF2B5EF4-FFF2-40B4-BE49-F238E27FC236}">
                <a16:creationId xmlns:a16="http://schemas.microsoft.com/office/drawing/2014/main" id="{AC8EB72B-1406-4542-A79E-7F6B4143591F}"/>
              </a:ext>
            </a:extLst>
          </p:cNvPr>
          <p:cNvSpPr/>
          <p:nvPr/>
        </p:nvSpPr>
        <p:spPr>
          <a:xfrm rot="5400000" flipH="1">
            <a:off x="7986278" y="2117308"/>
            <a:ext cx="1706260"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07" name="左矢印 106">
            <a:extLst>
              <a:ext uri="{FF2B5EF4-FFF2-40B4-BE49-F238E27FC236}">
                <a16:creationId xmlns:a16="http://schemas.microsoft.com/office/drawing/2014/main" id="{7465E6E0-11AF-EE40-9D34-890B8F4E2D24}"/>
              </a:ext>
            </a:extLst>
          </p:cNvPr>
          <p:cNvSpPr/>
          <p:nvPr/>
        </p:nvSpPr>
        <p:spPr>
          <a:xfrm rot="10800000">
            <a:off x="6280739" y="3065169"/>
            <a:ext cx="344103"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08" name="左矢印 107">
            <a:extLst>
              <a:ext uri="{FF2B5EF4-FFF2-40B4-BE49-F238E27FC236}">
                <a16:creationId xmlns:a16="http://schemas.microsoft.com/office/drawing/2014/main" id="{BE068256-6D18-F64B-A3D3-16BF43EDA0DF}"/>
              </a:ext>
            </a:extLst>
          </p:cNvPr>
          <p:cNvSpPr/>
          <p:nvPr/>
        </p:nvSpPr>
        <p:spPr>
          <a:xfrm rot="10800000">
            <a:off x="7432448" y="3081166"/>
            <a:ext cx="353400"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Tree>
    <p:extLst>
      <p:ext uri="{BB962C8B-B14F-4D97-AF65-F5344CB8AC3E}">
        <p14:creationId xmlns:p14="http://schemas.microsoft.com/office/powerpoint/2010/main" val="4003735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rotWithShape="1">
          <a:blip r:embed="rId2"/>
          <a:srcRect b="9951"/>
          <a:stretch/>
        </p:blipFill>
        <p:spPr>
          <a:xfrm>
            <a:off x="4766506" y="4258130"/>
            <a:ext cx="3106378" cy="2073600"/>
          </a:xfrm>
          <a:prstGeom prst="rect">
            <a:avLst/>
          </a:prstGeom>
          <a:ln>
            <a:solidFill>
              <a:schemeClr val="tx1"/>
            </a:solidFill>
          </a:ln>
        </p:spPr>
      </p:pic>
      <p:sp>
        <p:nvSpPr>
          <p:cNvPr id="2" name="タイトル 1"/>
          <p:cNvSpPr>
            <a:spLocks noGrp="1"/>
          </p:cNvSpPr>
          <p:nvPr>
            <p:ph type="title"/>
          </p:nvPr>
        </p:nvSpPr>
        <p:spPr/>
        <p:txBody>
          <a:bodyPr/>
          <a:lstStyle/>
          <a:p>
            <a:r>
              <a:rPr lang="ja-JP" altLang="en-US" dirty="0"/>
              <a:t>評価用データに対する識別率</a:t>
            </a:r>
            <a:endParaRPr kumimoji="1" lang="ja-JP" altLang="en-US" dirty="0"/>
          </a:p>
        </p:txBody>
      </p:sp>
      <p:pic>
        <p:nvPicPr>
          <p:cNvPr id="10" name="図 9"/>
          <p:cNvPicPr>
            <a:picLocks noChangeAspect="1"/>
          </p:cNvPicPr>
          <p:nvPr/>
        </p:nvPicPr>
        <p:blipFill rotWithShape="1">
          <a:blip r:embed="rId3"/>
          <a:srcRect t="89112"/>
          <a:stretch/>
        </p:blipFill>
        <p:spPr>
          <a:xfrm>
            <a:off x="2897915" y="6475800"/>
            <a:ext cx="3424370" cy="269986"/>
          </a:xfrm>
          <a:prstGeom prst="rect">
            <a:avLst/>
          </a:prstGeom>
          <a:ln>
            <a:solidFill>
              <a:schemeClr val="tx1"/>
            </a:solidFill>
          </a:ln>
        </p:spPr>
      </p:pic>
      <p:pic>
        <p:nvPicPr>
          <p:cNvPr id="7" name="図 6"/>
          <p:cNvPicPr>
            <a:picLocks noChangeAspect="1"/>
          </p:cNvPicPr>
          <p:nvPr/>
        </p:nvPicPr>
        <p:blipFill rotWithShape="1">
          <a:blip r:embed="rId4"/>
          <a:srcRect b="9951"/>
          <a:stretch/>
        </p:blipFill>
        <p:spPr>
          <a:xfrm>
            <a:off x="1524000" y="2063560"/>
            <a:ext cx="3106378" cy="2073600"/>
          </a:xfrm>
          <a:prstGeom prst="rect">
            <a:avLst/>
          </a:prstGeom>
          <a:ln>
            <a:solidFill>
              <a:schemeClr val="tx1"/>
            </a:solidFill>
          </a:ln>
        </p:spPr>
      </p:pic>
      <p:pic>
        <p:nvPicPr>
          <p:cNvPr id="8" name="図 7"/>
          <p:cNvPicPr>
            <a:picLocks noChangeAspect="1"/>
          </p:cNvPicPr>
          <p:nvPr/>
        </p:nvPicPr>
        <p:blipFill rotWithShape="1">
          <a:blip r:embed="rId5"/>
          <a:srcRect b="9951"/>
          <a:stretch/>
        </p:blipFill>
        <p:spPr>
          <a:xfrm>
            <a:off x="1524987" y="4258130"/>
            <a:ext cx="3106378" cy="2073600"/>
          </a:xfrm>
          <a:prstGeom prst="rect">
            <a:avLst/>
          </a:prstGeom>
          <a:ln>
            <a:solidFill>
              <a:schemeClr val="tx1"/>
            </a:solidFill>
          </a:ln>
        </p:spPr>
      </p:pic>
      <p:pic>
        <p:nvPicPr>
          <p:cNvPr id="9" name="図 8"/>
          <p:cNvPicPr>
            <a:picLocks noChangeAspect="1"/>
          </p:cNvPicPr>
          <p:nvPr/>
        </p:nvPicPr>
        <p:blipFill rotWithShape="1">
          <a:blip r:embed="rId6"/>
          <a:srcRect b="9951"/>
          <a:stretch/>
        </p:blipFill>
        <p:spPr>
          <a:xfrm>
            <a:off x="4766506" y="2054762"/>
            <a:ext cx="3106378" cy="2073600"/>
          </a:xfrm>
          <a:prstGeom prst="rect">
            <a:avLst/>
          </a:prstGeom>
          <a:ln>
            <a:solidFill>
              <a:schemeClr val="tx1"/>
            </a:solidFill>
          </a:ln>
        </p:spPr>
      </p:pic>
      <p:sp>
        <p:nvSpPr>
          <p:cNvPr id="11"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85800" y="1194603"/>
            <a:ext cx="7267074" cy="86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000" kern="0" dirty="0"/>
              <a:t>従来の並列分散実装で得られる単一識別器と比較した</a:t>
            </a:r>
            <a:r>
              <a:rPr lang="en-US" altLang="ja-JP" sz="2000" kern="0" dirty="0"/>
              <a:t/>
            </a:r>
            <a:br>
              <a:rPr lang="en-US" altLang="ja-JP" sz="2000" kern="0" dirty="0"/>
            </a:br>
            <a:r>
              <a:rPr lang="ja-JP" altLang="en-US" sz="2000" kern="0" dirty="0"/>
              <a:t>アンサンブル識別器の汎化性能．（</a:t>
            </a:r>
            <a:r>
              <a:rPr lang="en-US" altLang="ja-JP" sz="2000" kern="0" dirty="0"/>
              <a:t>30</a:t>
            </a:r>
            <a:r>
              <a:rPr lang="ja-JP" altLang="en-US" sz="2000" kern="0" dirty="0"/>
              <a:t>回試行平均）</a:t>
            </a:r>
            <a:endParaRPr lang="en-US" altLang="ja-JP" sz="2000" kern="0" dirty="0"/>
          </a:p>
        </p:txBody>
      </p:sp>
    </p:spTree>
    <p:extLst>
      <p:ext uri="{BB962C8B-B14F-4D97-AF65-F5344CB8AC3E}">
        <p14:creationId xmlns:p14="http://schemas.microsoft.com/office/powerpoint/2010/main" val="193421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ファジィ識別器</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3916442085"/>
                  </p:ext>
                </p:extLst>
              </p:nvPr>
            </p:nvGraphicFramePr>
            <p:xfrm>
              <a:off x="5334000" y="11430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xmlns="">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3916442085"/>
                  </p:ext>
                </p:extLst>
              </p:nvPr>
            </p:nvGraphicFramePr>
            <p:xfrm>
              <a:off x="5334000" y="11430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2903" r="-188679" b="-32903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6250" r="-188679" b="-218750"/>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37884" y="4648200"/>
            <a:ext cx="7720316"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言語的に解釈可能なルール集合で構成されているため，識別器がどのようにデータを識別しているのかが解釈可能である．</a:t>
            </a:r>
            <a:endParaRPr lang="en-US" altLang="ja-JP" sz="2800" kern="0" dirty="0"/>
          </a:p>
        </p:txBody>
      </p:sp>
      <p:grpSp>
        <p:nvGrpSpPr>
          <p:cNvPr id="3" name="グループ化 2">
            <a:extLst>
              <a:ext uri="{FF2B5EF4-FFF2-40B4-BE49-F238E27FC236}">
                <a16:creationId xmlns:a16="http://schemas.microsoft.com/office/drawing/2014/main" id="{BED2C8E0-C02D-A843-AAC5-FF6C7B1777BF}"/>
              </a:ext>
            </a:extLst>
          </p:cNvPr>
          <p:cNvGrpSpPr/>
          <p:nvPr/>
        </p:nvGrpSpPr>
        <p:grpSpPr>
          <a:xfrm>
            <a:off x="637309" y="2148126"/>
            <a:ext cx="5230091" cy="1433274"/>
            <a:chOff x="103909" y="1646841"/>
            <a:chExt cx="5230091" cy="1433274"/>
          </a:xfrm>
        </p:grpSpPr>
        <p:sp>
          <p:nvSpPr>
            <p:cNvPr id="10" name="角丸四角形 9"/>
            <p:cNvSpPr/>
            <p:nvPr/>
          </p:nvSpPr>
          <p:spPr>
            <a:xfrm>
              <a:off x="313852" y="1975934"/>
              <a:ext cx="5020148" cy="1104181"/>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474004" y="2071383"/>
                  <a:ext cx="4631396" cy="523220"/>
                </a:xfrm>
                <a:prstGeom prst="rect">
                  <a:avLst/>
                </a:prstGeom>
                <a:noFill/>
              </p:spPr>
              <p:txBody>
                <a:bodyPr wrap="none" rtlCol="0">
                  <a:spAutoFit/>
                </a:bodyPr>
                <a:lstStyle/>
                <a:p>
                  <a:r>
                    <a:rPr kumimoji="1" lang="en-US" altLang="ja-JP" sz="2800" dirty="0">
                      <a:latin typeface="+mj-lt"/>
                    </a:rPr>
                    <a:t>If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and …</a:t>
                  </a:r>
                  <a:r>
                    <a:rPr lang="ja-JP" altLang="en-US" sz="2800" dirty="0">
                      <a:latin typeface="+mj-lt"/>
                    </a:rPr>
                    <a:t> </a:t>
                  </a:r>
                  <a:r>
                    <a:rPr lang="en-US" altLang="ja-JP" sz="2800" dirty="0">
                      <a:latin typeface="+mj-lt"/>
                    </a:rPr>
                    <a:t>and</a:t>
                  </a:r>
                  <a:r>
                    <a:rPr kumimoji="1" lang="en-US" altLang="ja-JP" sz="2800" dirty="0">
                      <a:latin typeface="+mj-lt"/>
                    </a:rPr>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𝑛</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𝑛</m:t>
                          </m:r>
                        </m:sub>
                      </m:sSub>
                    </m:oMath>
                  </a14:m>
                  <a:endParaRPr kumimoji="1" lang="ja-JP" altLang="en-US" sz="28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74004" y="2071383"/>
                  <a:ext cx="4631396" cy="523220"/>
                </a:xfrm>
                <a:prstGeom prst="rect">
                  <a:avLst/>
                </a:prstGeom>
                <a:blipFill>
                  <a:blip r:embed="rId3"/>
                  <a:stretch>
                    <a:fillRect l="-2459" t="-11905" b="-30952"/>
                  </a:stretch>
                </a:blipFill>
              </p:spPr>
              <p:txBody>
                <a:bodyPr/>
                <a:lstStyle/>
                <a:p>
                  <a:r>
                    <a:rPr lang="ja-JP" altLang="en-US">
                      <a:noFill/>
                    </a:rPr>
                    <a:t> </a:t>
                  </a:r>
                </a:p>
              </p:txBody>
            </p:sp>
          </mc:Fallback>
        </mc:AlternateContent>
        <p:sp>
          <p:nvSpPr>
            <p:cNvPr id="5" name="テキスト ボックス 4"/>
            <p:cNvSpPr txBox="1"/>
            <p:nvPr/>
          </p:nvSpPr>
          <p:spPr>
            <a:xfrm>
              <a:off x="2061950" y="2467167"/>
              <a:ext cx="3272050" cy="523220"/>
            </a:xfrm>
            <a:prstGeom prst="rect">
              <a:avLst/>
            </a:prstGeom>
            <a:noFill/>
          </p:spPr>
          <p:txBody>
            <a:bodyPr wrap="none" rtlCol="0">
              <a:spAutoFit/>
            </a:bodyPr>
            <a:lstStyle/>
            <a:p>
              <a:r>
                <a:rPr lang="en-US" altLang="ja-JP" sz="2800" dirty="0">
                  <a:latin typeface="+mj-lt"/>
                </a:rPr>
                <a:t>t</a:t>
              </a:r>
              <a:r>
                <a:rPr kumimoji="1" lang="en-US" altLang="ja-JP" sz="2800" dirty="0">
                  <a:latin typeface="+mj-lt"/>
                </a:rPr>
                <a:t>hen Class </a:t>
              </a:r>
              <a:r>
                <a:rPr kumimoji="1" lang="en-US" altLang="ja-JP" sz="2800" i="1" dirty="0">
                  <a:latin typeface="+mj-lt"/>
                </a:rPr>
                <a:t>C </a:t>
              </a:r>
              <a:r>
                <a:rPr lang="en-US" altLang="ja-JP" sz="2800" dirty="0">
                  <a:latin typeface="+mj-lt"/>
                </a:rPr>
                <a:t>with </a:t>
              </a:r>
              <a:r>
                <a:rPr lang="en-US" altLang="ja-JP" sz="2800" i="1" dirty="0">
                  <a:latin typeface="+mj-lt"/>
                </a:rPr>
                <a:t>CF</a:t>
              </a:r>
              <a:endParaRPr kumimoji="1" lang="ja-JP" altLang="en-US" sz="28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103909" y="1646841"/>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テキスト, 地図 が含まれている画像&#10;&#10;&#10;&#10;自動的に生成された説明">
            <a:extLst>
              <a:ext uri="{FF2B5EF4-FFF2-40B4-BE49-F238E27FC236}">
                <a16:creationId xmlns:a16="http://schemas.microsoft.com/office/drawing/2014/main" id="{9E5956B0-7336-5744-BCCC-CEB70F6003A6}"/>
              </a:ext>
            </a:extLst>
          </p:cNvPr>
          <p:cNvPicPr>
            <a:picLocks noChangeAspect="1"/>
          </p:cNvPicPr>
          <p:nvPr/>
        </p:nvPicPr>
        <p:blipFill rotWithShape="1">
          <a:blip r:embed="rId3">
            <a:extLst>
              <a:ext uri="{28A0092B-C50C-407E-A947-70E740481C1C}">
                <a14:useLocalDpi xmlns:a14="http://schemas.microsoft.com/office/drawing/2010/main" val="0"/>
              </a:ext>
            </a:extLst>
          </a:blip>
          <a:srcRect l="8333" t="10834" r="8333" b="8333"/>
          <a:stretch/>
        </p:blipFill>
        <p:spPr>
          <a:xfrm>
            <a:off x="1333995" y="1752597"/>
            <a:ext cx="3810000" cy="3695702"/>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1" name="図 10" descr="地図, テキスト が含まれている画像&#10;&#10;&#10;&#10;自動的に生成された説明">
            <a:extLst>
              <a:ext uri="{FF2B5EF4-FFF2-40B4-BE49-F238E27FC236}">
                <a16:creationId xmlns:a16="http://schemas.microsoft.com/office/drawing/2014/main" id="{B0D71992-02D1-3E49-AA40-A18E17AE9D47}"/>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556" r="11111" b="55556"/>
          <a:stretch/>
        </p:blipFill>
        <p:spPr>
          <a:xfrm>
            <a:off x="6096000" y="2133600"/>
            <a:ext cx="1371600" cy="1981200"/>
          </a:xfrm>
          <a:prstGeom prst="rect">
            <a:avLst/>
          </a:prstGeom>
          <a:ln>
            <a:solidFill>
              <a:schemeClr val="tx1"/>
            </a:solidFill>
          </a:ln>
        </p:spPr>
      </p:pic>
      <p:pic>
        <p:nvPicPr>
          <p:cNvPr id="13" name="図 12" descr="テキスト, 地図 が含まれている画像&#10;&#10;&#10;&#10;自動的に生成された説明">
            <a:extLst>
              <a:ext uri="{FF2B5EF4-FFF2-40B4-BE49-F238E27FC236}">
                <a16:creationId xmlns:a16="http://schemas.microsoft.com/office/drawing/2014/main" id="{31083DA5-FC0C-7847-A1B9-70079036271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2514600" y="1524000"/>
            <a:ext cx="4038600" cy="3886200"/>
          </a:xfrm>
          <a:prstGeom prst="rect">
            <a:avLst/>
          </a:prstGeom>
        </p:spPr>
      </p:pic>
    </p:spTree>
    <p:extLst>
      <p:ext uri="{BB962C8B-B14F-4D97-AF65-F5344CB8AC3E}">
        <p14:creationId xmlns:p14="http://schemas.microsoft.com/office/powerpoint/2010/main" val="370176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311259" y="2495566"/>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1450" y="3276160"/>
              <a:ext cx="2262158" cy="369332"/>
            </a:xfrm>
            <a:prstGeom prst="rect">
              <a:avLst/>
            </a:prstGeom>
            <a:noFill/>
          </p:spPr>
          <p:txBody>
            <a:bodyPr wrap="none" rtlCol="0">
              <a:spAutoFit/>
            </a:bodyPr>
            <a:lstStyle/>
            <a:p>
              <a:r>
                <a:rPr kumimoji="1" lang="ja-JP" altLang="en-US" dirty="0"/>
                <a:t>進化型多目的最適化</a:t>
              </a:r>
              <a:endParaRPr kumimoji="1" lang="en-US" altLang="ja-JP" dirty="0"/>
            </a:p>
          </p:txBody>
        </p:sp>
      </p:gr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6" name="グループ化 55">
            <a:extLst>
              <a:ext uri="{FF2B5EF4-FFF2-40B4-BE49-F238E27FC236}">
                <a16:creationId xmlns:a16="http://schemas.microsoft.com/office/drawing/2014/main" id="{2438C354-DAAA-B142-8F7F-F92A2E454414}"/>
              </a:ext>
            </a:extLst>
          </p:cNvPr>
          <p:cNvGrpSpPr/>
          <p:nvPr/>
        </p:nvGrpSpPr>
        <p:grpSpPr>
          <a:xfrm>
            <a:off x="1072074" y="1450918"/>
            <a:ext cx="4096094" cy="4222896"/>
            <a:chOff x="1035708" y="1531606"/>
            <a:chExt cx="4096094" cy="4222896"/>
          </a:xfrm>
        </p:grpSpPr>
        <p:grpSp>
          <p:nvGrpSpPr>
            <p:cNvPr id="54" name="グループ化 53">
              <a:extLst>
                <a:ext uri="{FF2B5EF4-FFF2-40B4-BE49-F238E27FC236}">
                  <a16:creationId xmlns:a16="http://schemas.microsoft.com/office/drawing/2014/main" id="{4E562F0B-EAD6-2048-9931-062A49B5F965}"/>
                </a:ext>
              </a:extLst>
            </p:cNvPr>
            <p:cNvGrpSpPr/>
            <p:nvPr/>
          </p:nvGrpSpPr>
          <p:grpSpPr>
            <a:xfrm>
              <a:off x="1401873" y="2015772"/>
              <a:ext cx="1038283" cy="3242028"/>
              <a:chOff x="1401873" y="2015772"/>
              <a:chExt cx="1038283" cy="3242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55" name="左矢印 54">
              <a:extLst>
                <a:ext uri="{FF2B5EF4-FFF2-40B4-BE49-F238E27FC236}">
                  <a16:creationId xmlns:a16="http://schemas.microsoft.com/office/drawing/2014/main" id="{1244BD67-C492-484E-8B74-5766BADB6A5D}"/>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7" name="グループ化 106">
              <a:extLst>
                <a:ext uri="{FF2B5EF4-FFF2-40B4-BE49-F238E27FC236}">
                  <a16:creationId xmlns:a16="http://schemas.microsoft.com/office/drawing/2014/main" id="{ECFD80B2-9303-B74D-953A-BF095B876D2B}"/>
                </a:ext>
              </a:extLst>
            </p:cNvPr>
            <p:cNvGrpSpPr/>
            <p:nvPr/>
          </p:nvGrpSpPr>
          <p:grpSpPr>
            <a:xfrm>
              <a:off x="2562878" y="2015772"/>
              <a:ext cx="1038283" cy="3242028"/>
              <a:chOff x="1401873" y="2015772"/>
              <a:chExt cx="1038283" cy="3242028"/>
            </a:xfrm>
          </p:grpSpPr>
          <p:sp>
            <p:nvSpPr>
              <p:cNvPr id="108" name="角丸四角形 107">
                <a:extLst>
                  <a:ext uri="{FF2B5EF4-FFF2-40B4-BE49-F238E27FC236}">
                    <a16:creationId xmlns:a16="http://schemas.microsoft.com/office/drawing/2014/main" id="{649EE101-2F87-1648-894A-EDC91CD6D114}"/>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AD24AB45-4B5C-1C4F-BCEA-02A10931566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a:extLst>
                  <a:ext uri="{FF2B5EF4-FFF2-40B4-BE49-F238E27FC236}">
                    <a16:creationId xmlns:a16="http://schemas.microsoft.com/office/drawing/2014/main" id="{448F0DAE-B01C-2342-B4E0-0BDDBCA9AF3E}"/>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a:extLst>
                  <a:ext uri="{FF2B5EF4-FFF2-40B4-BE49-F238E27FC236}">
                    <a16:creationId xmlns:a16="http://schemas.microsoft.com/office/drawing/2014/main" id="{FD651E61-4963-DB41-9E0D-54F7DB8C59BB}"/>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a:extLst>
                  <a:ext uri="{FF2B5EF4-FFF2-40B4-BE49-F238E27FC236}">
                    <a16:creationId xmlns:a16="http://schemas.microsoft.com/office/drawing/2014/main" id="{3474ECEF-E00A-C44F-8DD0-86E7EB6C1ED9}"/>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a:extLst>
                  <a:ext uri="{FF2B5EF4-FFF2-40B4-BE49-F238E27FC236}">
                    <a16:creationId xmlns:a16="http://schemas.microsoft.com/office/drawing/2014/main" id="{DDFD530A-BCE6-8B40-BE63-74377DCCA63A}"/>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a:extLst>
                  <a:ext uri="{FF2B5EF4-FFF2-40B4-BE49-F238E27FC236}">
                    <a16:creationId xmlns:a16="http://schemas.microsoft.com/office/drawing/2014/main" id="{71C0B7DF-ED67-2845-A937-502FBB71CB9B}"/>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a:extLst>
                  <a:ext uri="{FF2B5EF4-FFF2-40B4-BE49-F238E27FC236}">
                    <a16:creationId xmlns:a16="http://schemas.microsoft.com/office/drawing/2014/main" id="{79D627CA-796F-7E40-BE0F-BDDB047ED2B3}"/>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柱 115">
                <a:extLst>
                  <a:ext uri="{FF2B5EF4-FFF2-40B4-BE49-F238E27FC236}">
                    <a16:creationId xmlns:a16="http://schemas.microsoft.com/office/drawing/2014/main" id="{ABA20D99-CE19-0D49-97F1-56604AE169F1}"/>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上下矢印 116">
                <a:extLst>
                  <a:ext uri="{FF2B5EF4-FFF2-40B4-BE49-F238E27FC236}">
                    <a16:creationId xmlns:a16="http://schemas.microsoft.com/office/drawing/2014/main" id="{DB00BAFC-3744-2A40-9E26-1FFC9ABF5D73}"/>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a:extLst>
                  <a:ext uri="{FF2B5EF4-FFF2-40B4-BE49-F238E27FC236}">
                    <a16:creationId xmlns:a16="http://schemas.microsoft.com/office/drawing/2014/main" id="{C65BC045-DA72-C547-9012-5C4827995F64}"/>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9" name="テキスト ボックス 118">
                <a:extLst>
                  <a:ext uri="{FF2B5EF4-FFF2-40B4-BE49-F238E27FC236}">
                    <a16:creationId xmlns:a16="http://schemas.microsoft.com/office/drawing/2014/main" id="{011FC555-03B2-1F4A-A536-E82AA0560FC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0" name="円/楕円 119">
                <a:extLst>
                  <a:ext uri="{FF2B5EF4-FFF2-40B4-BE49-F238E27FC236}">
                    <a16:creationId xmlns:a16="http://schemas.microsoft.com/office/drawing/2014/main" id="{7D990B0F-0F97-D643-B732-2A6BFC4311B8}"/>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121" name="グループ化 120">
              <a:extLst>
                <a:ext uri="{FF2B5EF4-FFF2-40B4-BE49-F238E27FC236}">
                  <a16:creationId xmlns:a16="http://schemas.microsoft.com/office/drawing/2014/main" id="{BC0094B0-59F7-5947-B927-27ED8486F90F}"/>
                </a:ext>
              </a:extLst>
            </p:cNvPr>
            <p:cNvGrpSpPr/>
            <p:nvPr/>
          </p:nvGrpSpPr>
          <p:grpSpPr>
            <a:xfrm>
              <a:off x="3723883" y="2015772"/>
              <a:ext cx="1038283" cy="3242028"/>
              <a:chOff x="1401873" y="2015772"/>
              <a:chExt cx="1038283" cy="3242028"/>
            </a:xfrm>
          </p:grpSpPr>
          <p:sp>
            <p:nvSpPr>
              <p:cNvPr id="122" name="角丸四角形 121">
                <a:extLst>
                  <a:ext uri="{FF2B5EF4-FFF2-40B4-BE49-F238E27FC236}">
                    <a16:creationId xmlns:a16="http://schemas.microsoft.com/office/drawing/2014/main" id="{E2B75857-D1A2-494A-B7C4-7E3FD8BBF54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9A85240B-E0AA-554B-861D-C6B451D0F1C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a:extLst>
                  <a:ext uri="{FF2B5EF4-FFF2-40B4-BE49-F238E27FC236}">
                    <a16:creationId xmlns:a16="http://schemas.microsoft.com/office/drawing/2014/main" id="{6500AE04-2EAE-D047-9FAB-1A4A4E004AF5}"/>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a:extLst>
                  <a:ext uri="{FF2B5EF4-FFF2-40B4-BE49-F238E27FC236}">
                    <a16:creationId xmlns:a16="http://schemas.microsoft.com/office/drawing/2014/main" id="{DC6C33ED-9E8C-CA4E-A505-379668AF91A1}"/>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a:extLst>
                  <a:ext uri="{FF2B5EF4-FFF2-40B4-BE49-F238E27FC236}">
                    <a16:creationId xmlns:a16="http://schemas.microsoft.com/office/drawing/2014/main" id="{E6C9CD5F-D132-BE42-9AFC-E7BB588EEC02}"/>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a:extLst>
                  <a:ext uri="{FF2B5EF4-FFF2-40B4-BE49-F238E27FC236}">
                    <a16:creationId xmlns:a16="http://schemas.microsoft.com/office/drawing/2014/main" id="{0328285A-4F22-B342-B908-E4969E930096}"/>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a:extLst>
                  <a:ext uri="{FF2B5EF4-FFF2-40B4-BE49-F238E27FC236}">
                    <a16:creationId xmlns:a16="http://schemas.microsoft.com/office/drawing/2014/main" id="{A958F19C-EC83-FB4A-BC44-202AAA2F416C}"/>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a:extLst>
                  <a:ext uri="{FF2B5EF4-FFF2-40B4-BE49-F238E27FC236}">
                    <a16:creationId xmlns:a16="http://schemas.microsoft.com/office/drawing/2014/main" id="{21E5BE3D-C275-5340-83C7-4E14F719E709}"/>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柱 129">
                <a:extLst>
                  <a:ext uri="{FF2B5EF4-FFF2-40B4-BE49-F238E27FC236}">
                    <a16:creationId xmlns:a16="http://schemas.microsoft.com/office/drawing/2014/main" id="{E9C210E8-5199-9745-97D5-038D3DB9AED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上下矢印 130">
                <a:extLst>
                  <a:ext uri="{FF2B5EF4-FFF2-40B4-BE49-F238E27FC236}">
                    <a16:creationId xmlns:a16="http://schemas.microsoft.com/office/drawing/2014/main" id="{C193A67E-8214-4E4A-B738-271A1D61D74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BF3D766B-D733-6943-8B5C-03F188CD882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33" name="テキスト ボックス 132">
                <a:extLst>
                  <a:ext uri="{FF2B5EF4-FFF2-40B4-BE49-F238E27FC236}">
                    <a16:creationId xmlns:a16="http://schemas.microsoft.com/office/drawing/2014/main" id="{2201E575-1609-6F45-B38E-DAED29792EE1}"/>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34" name="円/楕円 133">
                <a:extLst>
                  <a:ext uri="{FF2B5EF4-FFF2-40B4-BE49-F238E27FC236}">
                    <a16:creationId xmlns:a16="http://schemas.microsoft.com/office/drawing/2014/main" id="{0B4E7093-01F6-914C-A5A9-7F1950788B62}"/>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135" name="U ターン矢印 134">
              <a:extLst>
                <a:ext uri="{FF2B5EF4-FFF2-40B4-BE49-F238E27FC236}">
                  <a16:creationId xmlns:a16="http://schemas.microsoft.com/office/drawing/2014/main" id="{289E4993-989F-3E46-879E-203E35128E0E}"/>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左矢印 46">
              <a:extLst>
                <a:ext uri="{FF2B5EF4-FFF2-40B4-BE49-F238E27FC236}">
                  <a16:creationId xmlns:a16="http://schemas.microsoft.com/office/drawing/2014/main" id="{0C9A98A1-FBD0-4645-830D-24D1EEDC7BEE}"/>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左矢印 135">
              <a:extLst>
                <a:ext uri="{FF2B5EF4-FFF2-40B4-BE49-F238E27FC236}">
                  <a16:creationId xmlns:a16="http://schemas.microsoft.com/office/drawing/2014/main" id="{1FB73E83-C1CB-264B-89BA-8CA080716784}"/>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U ターン矢印 136">
              <a:extLst>
                <a:ext uri="{FF2B5EF4-FFF2-40B4-BE49-F238E27FC236}">
                  <a16:creationId xmlns:a16="http://schemas.microsoft.com/office/drawing/2014/main" id="{E2671D5E-6C89-B741-90DF-A328CEFFC6E5}"/>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8" name="左矢印 137">
              <a:extLst>
                <a:ext uri="{FF2B5EF4-FFF2-40B4-BE49-F238E27FC236}">
                  <a16:creationId xmlns:a16="http://schemas.microsoft.com/office/drawing/2014/main" id="{52F4476E-CEEB-3B47-81E8-6161168DFA3B}"/>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9" name="U ターン矢印 138">
              <a:extLst>
                <a:ext uri="{FF2B5EF4-FFF2-40B4-BE49-F238E27FC236}">
                  <a16:creationId xmlns:a16="http://schemas.microsoft.com/office/drawing/2014/main" id="{2562AA21-9C2B-5246-A72D-530416CA24DE}"/>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0" name="左矢印 139">
              <a:extLst>
                <a:ext uri="{FF2B5EF4-FFF2-40B4-BE49-F238E27FC236}">
                  <a16:creationId xmlns:a16="http://schemas.microsoft.com/office/drawing/2014/main" id="{BFC7231B-43A2-AB40-8A00-97362C8EFC47}"/>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1" name="左矢印 140">
              <a:extLst>
                <a:ext uri="{FF2B5EF4-FFF2-40B4-BE49-F238E27FC236}">
                  <a16:creationId xmlns:a16="http://schemas.microsoft.com/office/drawing/2014/main" id="{B1686E46-CE0F-E444-BB83-E7287FE1026A}"/>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2" name="テキスト ボックス 141">
              <a:extLst>
                <a:ext uri="{FF2B5EF4-FFF2-40B4-BE49-F238E27FC236}">
                  <a16:creationId xmlns:a16="http://schemas.microsoft.com/office/drawing/2014/main" id="{3E100EFA-7E1C-2A47-B5DA-AB9A1B226907}"/>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Tree>
    <p:extLst>
      <p:ext uri="{BB962C8B-B14F-4D97-AF65-F5344CB8AC3E}">
        <p14:creationId xmlns:p14="http://schemas.microsoft.com/office/powerpoint/2010/main" val="2639526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487106" y="2286000"/>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7772" y="3130034"/>
              <a:ext cx="2262158" cy="646331"/>
            </a:xfrm>
            <a:prstGeom prst="rect">
              <a:avLst/>
            </a:prstGeom>
            <a:noFill/>
          </p:spPr>
          <p:txBody>
            <a:bodyPr wrap="none" rtlCol="0">
              <a:spAutoFit/>
            </a:bodyPr>
            <a:lstStyle/>
            <a:p>
              <a:r>
                <a:rPr kumimoji="1" lang="ja-JP" altLang="en-US" dirty="0"/>
                <a:t>進化型多目的最適化</a:t>
              </a:r>
              <a:endParaRPr kumimoji="1" lang="en-US" altLang="ja-JP" dirty="0"/>
            </a:p>
            <a:p>
              <a:r>
                <a:rPr kumimoji="1" lang="ja-JP" altLang="en-US" dirty="0"/>
                <a:t>（</a:t>
              </a:r>
              <a:r>
                <a:rPr kumimoji="1" lang="en-US" altLang="ja-JP" dirty="0">
                  <a:latin typeface="+mj-lt"/>
                </a:rPr>
                <a:t>NSGA-II</a:t>
              </a:r>
              <a:r>
                <a:rPr kumimoji="1" lang="ja-JP" altLang="en-US" dirty="0"/>
                <a:t>）</a:t>
              </a: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5956469"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7146354"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5259571" y="5847568"/>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5883323" y="5955829"/>
            <a:ext cx="2492990" cy="369332"/>
          </a:xfrm>
          <a:prstGeom prst="rect">
            <a:avLst/>
          </a:prstGeom>
          <a:noFill/>
        </p:spPr>
        <p:txBody>
          <a:bodyPr wrap="none" rtlCol="0">
            <a:spAutoFit/>
          </a:bodyPr>
          <a:lstStyle/>
          <a:p>
            <a:r>
              <a:rPr kumimoji="1" lang="ja-JP" altLang="en-US"/>
              <a:t>部分個体群の移住操作</a:t>
            </a:r>
          </a:p>
        </p:txBody>
      </p:sp>
      <p:sp>
        <p:nvSpPr>
          <p:cNvPr id="75" name="U ターン矢印 74">
            <a:extLst>
              <a:ext uri="{FF2B5EF4-FFF2-40B4-BE49-F238E27FC236}">
                <a16:creationId xmlns:a16="http://schemas.microsoft.com/office/drawing/2014/main" id="{C9D70DAB-195C-6A43-B3AB-8C8CC66D83B2}"/>
              </a:ext>
            </a:extLst>
          </p:cNvPr>
          <p:cNvSpPr/>
          <p:nvPr/>
        </p:nvSpPr>
        <p:spPr>
          <a:xfrm rot="5400000" flipH="1">
            <a:off x="8129815" y="555603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4816798" y="558792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2" name="グループ化 51">
            <a:extLst>
              <a:ext uri="{FF2B5EF4-FFF2-40B4-BE49-F238E27FC236}">
                <a16:creationId xmlns:a16="http://schemas.microsoft.com/office/drawing/2014/main" id="{3DDFD1A8-948E-E845-8BAE-B1B3E8849416}"/>
              </a:ext>
            </a:extLst>
          </p:cNvPr>
          <p:cNvGrpSpPr/>
          <p:nvPr/>
        </p:nvGrpSpPr>
        <p:grpSpPr>
          <a:xfrm>
            <a:off x="1401873" y="2015772"/>
            <a:ext cx="1038283" cy="3623028"/>
            <a:chOff x="1401873" y="2015772"/>
            <a:chExt cx="1038283" cy="3623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623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2030446"/>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567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1948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5257800"/>
              <a:ext cx="932747" cy="276999"/>
            </a:xfrm>
            <a:prstGeom prst="rect">
              <a:avLst/>
            </a:prstGeom>
            <a:solidFill>
              <a:schemeClr val="bg1"/>
            </a:solidFill>
            <a:ln>
              <a:solidFill>
                <a:schemeClr val="tx1"/>
              </a:solidFill>
            </a:ln>
          </p:spPr>
          <p:txBody>
            <a:bodyPr wrap="square" lIns="0" tIns="0" rIns="0" bIns="0" rtlCol="0">
              <a:spAutoFit/>
            </a:bodyPr>
            <a:lstStyle/>
            <a:p>
              <a:pPr algn="ctr"/>
              <a:r>
                <a:rPr kumimoji="1" lang="ja-JP" altLang="en-US">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911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Tree>
    <p:extLst>
      <p:ext uri="{BB962C8B-B14F-4D97-AF65-F5344CB8AC3E}">
        <p14:creationId xmlns:p14="http://schemas.microsoft.com/office/powerpoint/2010/main" val="1110914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3785E763-D3C2-B44E-90D6-40242C3485BC}"/>
              </a:ext>
            </a:extLst>
          </p:cNvPr>
          <p:cNvSpPr/>
          <p:nvPr/>
        </p:nvSpPr>
        <p:spPr>
          <a:xfrm>
            <a:off x="2971800" y="3429000"/>
            <a:ext cx="1836832" cy="1831572"/>
          </a:xfrm>
          <a:prstGeom prst="rect">
            <a:avLst/>
          </a:prstGeom>
          <a:solidFill>
            <a:srgbClr val="00B0F0">
              <a:alpha val="33333"/>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F79917F5-815B-A048-9334-A04F4ED8694E}"/>
              </a:ext>
            </a:extLst>
          </p:cNvPr>
          <p:cNvSpPr/>
          <p:nvPr/>
        </p:nvSpPr>
        <p:spPr>
          <a:xfrm>
            <a:off x="2971800" y="4648204"/>
            <a:ext cx="2514600" cy="61236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D974FC77-71BF-C742-9287-FAAE5A3B5797}"/>
              </a:ext>
            </a:extLst>
          </p:cNvPr>
          <p:cNvSpPr/>
          <p:nvPr/>
        </p:nvSpPr>
        <p:spPr>
          <a:xfrm>
            <a:off x="2971799" y="3886206"/>
            <a:ext cx="1190197" cy="1374371"/>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5DF06C6-AA81-A748-BE39-9E9AE46D6E50}"/>
              </a:ext>
            </a:extLst>
          </p:cNvPr>
          <p:cNvSpPr/>
          <p:nvPr/>
        </p:nvSpPr>
        <p:spPr>
          <a:xfrm>
            <a:off x="2979186" y="2892823"/>
            <a:ext cx="609600" cy="236497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C73AD180-B4A3-9442-BB3B-B3D034CD6583}"/>
              </a:ext>
            </a:extLst>
          </p:cNvPr>
          <p:cNvSpPr/>
          <p:nvPr/>
        </p:nvSpPr>
        <p:spPr>
          <a:xfrm>
            <a:off x="4654238" y="326457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4A086C3B-51BF-3544-AC09-2D73C1340BDA}"/>
              </a:ext>
            </a:extLst>
          </p:cNvPr>
          <p:cNvSpPr/>
          <p:nvPr/>
        </p:nvSpPr>
        <p:spPr>
          <a:xfrm>
            <a:off x="3395162" y="27404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6CA5853E-AA5C-9548-AD3E-C374D35BDA84}"/>
              </a:ext>
            </a:extLst>
          </p:cNvPr>
          <p:cNvSpPr/>
          <p:nvPr/>
        </p:nvSpPr>
        <p:spPr>
          <a:xfrm>
            <a:off x="3989342" y="373379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635BDB4C-B036-2A4E-9350-184BF80D7342}"/>
              </a:ext>
            </a:extLst>
          </p:cNvPr>
          <p:cNvSpPr/>
          <p:nvPr/>
        </p:nvSpPr>
        <p:spPr>
          <a:xfrm>
            <a:off x="5334000" y="45068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3755B8E4-7952-204C-9720-5A2B1BB4726F}"/>
              </a:ext>
            </a:extLst>
          </p:cNvPr>
          <p:cNvGrpSpPr/>
          <p:nvPr/>
        </p:nvGrpSpPr>
        <p:grpSpPr>
          <a:xfrm>
            <a:off x="2595829" y="2209800"/>
            <a:ext cx="3415937" cy="3369090"/>
            <a:chOff x="5497778" y="3276600"/>
            <a:chExt cx="3415937" cy="3369090"/>
          </a:xfrm>
        </p:grpSpPr>
        <p:grpSp>
          <p:nvGrpSpPr>
            <p:cNvPr id="15" name="グループ化 14">
              <a:extLst>
                <a:ext uri="{FF2B5EF4-FFF2-40B4-BE49-F238E27FC236}">
                  <a16:creationId xmlns:a16="http://schemas.microsoft.com/office/drawing/2014/main" id="{92612EBF-45A7-B14C-BBE1-0131C9C167F8}"/>
                </a:ext>
              </a:extLst>
            </p:cNvPr>
            <p:cNvGrpSpPr/>
            <p:nvPr/>
          </p:nvGrpSpPr>
          <p:grpSpPr>
            <a:xfrm>
              <a:off x="5865715" y="3276600"/>
              <a:ext cx="3048000" cy="3048000"/>
              <a:chOff x="1905000" y="2590800"/>
              <a:chExt cx="3048000" cy="3048000"/>
            </a:xfrm>
          </p:grpSpPr>
          <p:cxnSp>
            <p:nvCxnSpPr>
              <p:cNvPr id="18" name="直線矢印コネクタ 17">
                <a:extLst>
                  <a:ext uri="{FF2B5EF4-FFF2-40B4-BE49-F238E27FC236}">
                    <a16:creationId xmlns:a16="http://schemas.microsoft.com/office/drawing/2014/main" id="{EE4BA61B-D31A-094F-BACB-1263FBDBC97B}"/>
                  </a:ext>
                </a:extLst>
              </p:cNvPr>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628575BD-E2CA-934A-8599-963F38C68288}"/>
                  </a:ext>
                </a:extLst>
              </p:cNvPr>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8A671EC-6054-C14D-BBD9-1F96F6400157}"/>
                    </a:ext>
                  </a:extLst>
                </p:cNvPr>
                <p:cNvSpPr txBox="1"/>
                <p:nvPr/>
              </p:nvSpPr>
              <p:spPr>
                <a:xfrm rot="16200000">
                  <a:off x="4869401" y="4799109"/>
                  <a:ext cx="1564531" cy="307777"/>
                </a:xfrm>
                <a:prstGeom prst="rect">
                  <a:avLst/>
                </a:prstGeom>
                <a:noFill/>
              </p:spPr>
              <p:txBody>
                <a:bodyPr wrap="none" lIns="0" tIns="0" rIns="0" bIns="0" rtlCol="0">
                  <a:spAutoFit/>
                </a:bodyPr>
                <a:lstStyle/>
                <a:p>
                  <a:r>
                    <a:rPr kumimoji="1" lang="ja-JP" altLang="en-US" sz="2000" dirty="0"/>
                    <a:t>誤識別率　</a:t>
                  </a:r>
                  <a:r>
                    <a:rPr lang="en-US" altLang="ja-JP" sz="2000" dirty="0"/>
                    <a:t>[</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oMath>
                  </a14:m>
                  <a:r>
                    <a:rPr lang="en-US" altLang="ja-JP" sz="2000" dirty="0"/>
                    <a:t>]</a:t>
                  </a:r>
                  <a:endParaRPr kumimoji="1" lang="ja-JP" altLang="en-US" sz="2000" dirty="0"/>
                </a:p>
              </p:txBody>
            </p:sp>
          </mc:Choice>
          <mc:Fallback xmlns="">
            <p:sp>
              <p:nvSpPr>
                <p:cNvPr id="16" name="テキスト ボックス 15">
                  <a:extLst>
                    <a:ext uri="{FF2B5EF4-FFF2-40B4-BE49-F238E27FC236}">
                      <a16:creationId xmlns:a16="http://schemas.microsoft.com/office/drawing/2014/main" id="{38A671EC-6054-C14D-BBD9-1F96F6400157}"/>
                    </a:ext>
                  </a:extLst>
                </p:cNvPr>
                <p:cNvSpPr txBox="1">
                  <a:spLocks noRot="1" noChangeAspect="1" noMove="1" noResize="1" noEditPoints="1" noAdjustHandles="1" noChangeArrowheads="1" noChangeShapeType="1" noTextEdit="1"/>
                </p:cNvSpPr>
                <p:nvPr/>
              </p:nvSpPr>
              <p:spPr>
                <a:xfrm rot="16200000">
                  <a:off x="4869401" y="4799109"/>
                  <a:ext cx="1564531" cy="307777"/>
                </a:xfrm>
                <a:prstGeom prst="rect">
                  <a:avLst/>
                </a:prstGeom>
                <a:blipFill>
                  <a:blip r:embed="rId2"/>
                  <a:stretch>
                    <a:fillRect l="-30000" t="-9339" r="-52000" b="-9728"/>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425E1CD0-DA50-0D4F-81B3-EC4E82DCC153}"/>
                </a:ext>
              </a:extLst>
            </p:cNvPr>
            <p:cNvSpPr txBox="1"/>
            <p:nvPr/>
          </p:nvSpPr>
          <p:spPr>
            <a:xfrm>
              <a:off x="6683592" y="6337913"/>
              <a:ext cx="1412246" cy="307777"/>
            </a:xfrm>
            <a:prstGeom prst="rect">
              <a:avLst/>
            </a:prstGeom>
            <a:noFill/>
          </p:spPr>
          <p:txBody>
            <a:bodyPr wrap="none" lIns="0" tIns="0" rIns="0" bIns="0" rtlCol="0">
              <a:spAutoFit/>
            </a:bodyPr>
            <a:lstStyle/>
            <a:p>
              <a:r>
                <a:rPr kumimoji="1" lang="ja-JP" altLang="en-US" sz="2000" dirty="0"/>
                <a:t>ルール数　</a:t>
              </a:r>
              <a:r>
                <a:rPr lang="en-US" altLang="ja-JP" sz="2000" dirty="0"/>
                <a:t>[-]</a:t>
              </a:r>
              <a:endParaRPr kumimoji="1" lang="ja-JP" altLang="en-US" sz="2000" dirty="0"/>
            </a:p>
          </p:txBody>
        </p:sp>
      </p:grpSp>
      <p:sp>
        <p:nvSpPr>
          <p:cNvPr id="27" name="テキスト ボックス 26">
            <a:extLst>
              <a:ext uri="{FF2B5EF4-FFF2-40B4-BE49-F238E27FC236}">
                <a16:creationId xmlns:a16="http://schemas.microsoft.com/office/drawing/2014/main" id="{E053BD8F-0E08-CD47-A1C9-3A48DB0CE442}"/>
              </a:ext>
            </a:extLst>
          </p:cNvPr>
          <p:cNvSpPr txBox="1"/>
          <p:nvPr/>
        </p:nvSpPr>
        <p:spPr>
          <a:xfrm>
            <a:off x="3352637" y="2348943"/>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28" name="テキスト ボックス 27">
            <a:extLst>
              <a:ext uri="{FF2B5EF4-FFF2-40B4-BE49-F238E27FC236}">
                <a16:creationId xmlns:a16="http://schemas.microsoft.com/office/drawing/2014/main" id="{07576F31-93BC-974E-A342-70FECDCD0CAB}"/>
              </a:ext>
            </a:extLst>
          </p:cNvPr>
          <p:cNvSpPr txBox="1"/>
          <p:nvPr/>
        </p:nvSpPr>
        <p:spPr>
          <a:xfrm>
            <a:off x="4648200" y="2814935"/>
            <a:ext cx="407484" cy="461665"/>
          </a:xfrm>
          <a:prstGeom prst="rect">
            <a:avLst/>
          </a:prstGeom>
          <a:noFill/>
        </p:spPr>
        <p:txBody>
          <a:bodyPr wrap="none" rtlCol="0">
            <a:spAutoFit/>
          </a:bodyPr>
          <a:lstStyle/>
          <a:p>
            <a:r>
              <a:rPr lang="en-US" altLang="ja-JP" sz="2400"/>
              <a:t>D</a:t>
            </a:r>
            <a:endParaRPr kumimoji="1" lang="ja-JP" altLang="en-US" sz="2400"/>
          </a:p>
        </p:txBody>
      </p:sp>
      <p:sp>
        <p:nvSpPr>
          <p:cNvPr id="29" name="テキスト ボックス 28">
            <a:extLst>
              <a:ext uri="{FF2B5EF4-FFF2-40B4-BE49-F238E27FC236}">
                <a16:creationId xmlns:a16="http://schemas.microsoft.com/office/drawing/2014/main" id="{5BD1D36E-2D43-964E-B789-72DFFC1ED885}"/>
              </a:ext>
            </a:extLst>
          </p:cNvPr>
          <p:cNvSpPr txBox="1"/>
          <p:nvPr/>
        </p:nvSpPr>
        <p:spPr>
          <a:xfrm>
            <a:off x="5291475" y="4105965"/>
            <a:ext cx="407484" cy="461665"/>
          </a:xfrm>
          <a:prstGeom prst="rect">
            <a:avLst/>
          </a:prstGeom>
          <a:noFill/>
        </p:spPr>
        <p:txBody>
          <a:bodyPr wrap="none" rtlCol="0">
            <a:spAutoFit/>
          </a:bodyPr>
          <a:lstStyle/>
          <a:p>
            <a:r>
              <a:rPr lang="en-US" altLang="ja-JP" sz="2400"/>
              <a:t>C</a:t>
            </a:r>
            <a:endParaRPr kumimoji="1" lang="ja-JP" altLang="en-US" sz="2400"/>
          </a:p>
        </p:txBody>
      </p:sp>
      <p:sp>
        <p:nvSpPr>
          <p:cNvPr id="30" name="テキスト ボックス 29">
            <a:extLst>
              <a:ext uri="{FF2B5EF4-FFF2-40B4-BE49-F238E27FC236}">
                <a16:creationId xmlns:a16="http://schemas.microsoft.com/office/drawing/2014/main" id="{83204DAD-B62D-9D45-9074-8BAE2C03153B}"/>
              </a:ext>
            </a:extLst>
          </p:cNvPr>
          <p:cNvSpPr txBox="1"/>
          <p:nvPr/>
        </p:nvSpPr>
        <p:spPr>
          <a:xfrm>
            <a:off x="3941301" y="3336625"/>
            <a:ext cx="389850" cy="461665"/>
          </a:xfrm>
          <a:prstGeom prst="rect">
            <a:avLst/>
          </a:prstGeom>
          <a:noFill/>
        </p:spPr>
        <p:txBody>
          <a:bodyPr wrap="none" rtlCol="0">
            <a:spAutoFit/>
          </a:bodyPr>
          <a:lstStyle/>
          <a:p>
            <a:r>
              <a:rPr lang="en-US" altLang="ja-JP" sz="2400"/>
              <a:t>B</a:t>
            </a:r>
            <a:endParaRPr kumimoji="1" lang="ja-JP" altLang="en-US" sz="2400"/>
          </a:p>
        </p:txBody>
      </p:sp>
      <p:sp>
        <p:nvSpPr>
          <p:cNvPr id="31" name="テキスト ボックス 30">
            <a:extLst>
              <a:ext uri="{FF2B5EF4-FFF2-40B4-BE49-F238E27FC236}">
                <a16:creationId xmlns:a16="http://schemas.microsoft.com/office/drawing/2014/main" id="{8A622EB5-A4E2-8447-9A5F-5CDA2D207408}"/>
              </a:ext>
            </a:extLst>
          </p:cNvPr>
          <p:cNvSpPr txBox="1"/>
          <p:nvPr/>
        </p:nvSpPr>
        <p:spPr>
          <a:xfrm flipH="1">
            <a:off x="6349270" y="1840464"/>
            <a:ext cx="2011673" cy="369332"/>
          </a:xfrm>
          <a:prstGeom prst="rect">
            <a:avLst/>
          </a:prstGeom>
          <a:noFill/>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a:t>越される</a:t>
            </a:r>
          </a:p>
        </p:txBody>
      </p:sp>
      <p:sp>
        <p:nvSpPr>
          <p:cNvPr id="32" name="テキスト ボックス 31">
            <a:extLst>
              <a:ext uri="{FF2B5EF4-FFF2-40B4-BE49-F238E27FC236}">
                <a16:creationId xmlns:a16="http://schemas.microsoft.com/office/drawing/2014/main" id="{94C7644D-546A-CB41-BAB1-FFA69962B749}"/>
              </a:ext>
            </a:extLst>
          </p:cNvPr>
          <p:cNvSpPr txBox="1"/>
          <p:nvPr/>
        </p:nvSpPr>
        <p:spPr>
          <a:xfrm flipH="1">
            <a:off x="6378578" y="2290370"/>
            <a:ext cx="2667000" cy="646331"/>
          </a:xfrm>
          <a:prstGeom prst="rect">
            <a:avLst/>
          </a:prstGeom>
          <a:noFill/>
        </p:spPr>
        <p:txBody>
          <a:bodyPr wrap="square" rtlCol="0">
            <a:spAutoFit/>
          </a:bodyPr>
          <a:lstStyle/>
          <a:p>
            <a:r>
              <a:rPr kumimoji="1" lang="en-US" altLang="ja-JP"/>
              <a:t>A, B, C</a:t>
            </a:r>
            <a:r>
              <a:rPr kumimoji="1" lang="ja-JP" altLang="en-US"/>
              <a:t>は他に優越される解が存在しない</a:t>
            </a:r>
          </a:p>
        </p:txBody>
      </p:sp>
      <p:sp>
        <p:nvSpPr>
          <p:cNvPr id="33" name="テキスト ボックス 32">
            <a:extLst>
              <a:ext uri="{FF2B5EF4-FFF2-40B4-BE49-F238E27FC236}">
                <a16:creationId xmlns:a16="http://schemas.microsoft.com/office/drawing/2014/main" id="{26A3523E-A666-F64D-A168-18CB646103CC}"/>
              </a:ext>
            </a:extLst>
          </p:cNvPr>
          <p:cNvSpPr txBox="1"/>
          <p:nvPr/>
        </p:nvSpPr>
        <p:spPr>
          <a:xfrm flipH="1">
            <a:off x="6400800" y="2841687"/>
            <a:ext cx="2667000" cy="369332"/>
          </a:xfrm>
          <a:prstGeom prst="rect">
            <a:avLst/>
          </a:prstGeom>
          <a:noFill/>
        </p:spPr>
        <p:txBody>
          <a:bodyPr wrap="square" rtlCol="0">
            <a:spAutoFit/>
          </a:bodyPr>
          <a:lstStyle/>
          <a:p>
            <a:r>
              <a:rPr kumimoji="1" lang="en-US" altLang="ja-JP"/>
              <a:t>= A, B, C</a:t>
            </a:r>
            <a:r>
              <a:rPr lang="en-US" altLang="ja-JP"/>
              <a:t> </a:t>
            </a:r>
            <a:r>
              <a:rPr lang="ja-JP" altLang="en-US"/>
              <a:t>は互いに非劣</a:t>
            </a:r>
            <a:endParaRPr kumimoji="1" lang="ja-JP" altLang="en-US"/>
          </a:p>
        </p:txBody>
      </p:sp>
    </p:spTree>
    <p:extLst>
      <p:ext uri="{BB962C8B-B14F-4D97-AF65-F5344CB8AC3E}">
        <p14:creationId xmlns:p14="http://schemas.microsoft.com/office/powerpoint/2010/main" val="4254050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弱識別器の抽出</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287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699365"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適用することで，弱識別器に</a:t>
            </a:r>
            <a:r>
              <a:rPr lang="en-US" altLang="ja-JP" sz="2800" kern="0" dirty="0"/>
              <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882609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149033"/>
            <a:ext cx="3570138" cy="12273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2672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3812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2" name="円/楕円 38">
            <a:extLst>
              <a:ext uri="{FF2B5EF4-FFF2-40B4-BE49-F238E27FC236}">
                <a16:creationId xmlns:a16="http://schemas.microsoft.com/office/drawing/2014/main" id="{937CEA22-1651-9542-B0EB-B0F3A21EF70C}"/>
              </a:ext>
            </a:extLst>
          </p:cNvPr>
          <p:cNvSpPr/>
          <p:nvPr/>
        </p:nvSpPr>
        <p:spPr>
          <a:xfrm>
            <a:off x="5769811" y="52367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1533774" y="1311066"/>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r>
              <a:rPr lang="en-US" altLang="ja-JP" sz="2800" kern="0" dirty="0"/>
              <a:t/>
            </a:r>
            <a:br>
              <a:rPr lang="en-US" altLang="ja-JP" sz="2800" kern="0" dirty="0"/>
            </a:br>
            <a:r>
              <a:rPr lang="ja-JP" altLang="en-US" sz="2800" kern="0" dirty="0"/>
              <a:t>によってアンサンブル識別器を設計し，識別性能の向上を図る．</a:t>
            </a:r>
            <a:endParaRPr lang="en-US" altLang="ja-JP" sz="2800" kern="0" dirty="0"/>
          </a:p>
        </p:txBody>
      </p:sp>
      <p:cxnSp>
        <p:nvCxnSpPr>
          <p:cNvPr id="68" name="直線矢印コネクタ 67"/>
          <p:cNvCxnSpPr>
            <a:stCxn id="46" idx="2"/>
            <a:endCxn id="62" idx="0"/>
          </p:cNvCxnSpPr>
          <p:nvPr/>
        </p:nvCxnSpPr>
        <p:spPr>
          <a:xfrm>
            <a:off x="5908247" y="4196337"/>
            <a:ext cx="13964"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p:cNvCxnSpPr>
          <p:nvPr/>
        </p:nvCxnSpPr>
        <p:spPr>
          <a:xfrm flipH="1">
            <a:off x="7091095" y="41963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p:cNvCxnSpPr>
          <p:nvPr/>
        </p:nvCxnSpPr>
        <p:spPr>
          <a:xfrm flipH="1">
            <a:off x="8273945" y="41963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46156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lang="ja-JP" altLang="en-US" b="1" dirty="0"/>
              <a:t>非劣な弱</a:t>
            </a:r>
            <a:r>
              <a:rPr kumimoji="1" lang="ja-JP" altLang="en-US" b="1" dirty="0"/>
              <a:t>識別器集合の抽出</a:t>
            </a:r>
          </a:p>
        </p:txBody>
      </p:sp>
      <p:pic>
        <p:nvPicPr>
          <p:cNvPr id="87" name="図 86"/>
          <p:cNvPicPr>
            <a:picLocks noChangeAspect="1"/>
          </p:cNvPicPr>
          <p:nvPr/>
        </p:nvPicPr>
        <p:blipFill>
          <a:blip r:embed="rId2"/>
          <a:stretch>
            <a:fillRect/>
          </a:stretch>
        </p:blipFill>
        <p:spPr>
          <a:xfrm>
            <a:off x="1271439" y="2822184"/>
            <a:ext cx="2992038" cy="3528429"/>
          </a:xfrm>
          <a:prstGeom prst="rect">
            <a:avLst/>
          </a:prstGeom>
        </p:spPr>
      </p:pic>
      <p:sp>
        <p:nvSpPr>
          <p:cNvPr id="90" name="円/楕円 38">
            <a:extLst>
              <a:ext uri="{FF2B5EF4-FFF2-40B4-BE49-F238E27FC236}">
                <a16:creationId xmlns:a16="http://schemas.microsoft.com/office/drawing/2014/main" id="{937CEA22-1651-9542-B0EB-B0F3A21EF70C}"/>
              </a:ext>
            </a:extLst>
          </p:cNvPr>
          <p:cNvSpPr/>
          <p:nvPr/>
        </p:nvSpPr>
        <p:spPr>
          <a:xfrm>
            <a:off x="5769811" y="5629392"/>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38">
            <a:extLst>
              <a:ext uri="{FF2B5EF4-FFF2-40B4-BE49-F238E27FC236}">
                <a16:creationId xmlns:a16="http://schemas.microsoft.com/office/drawing/2014/main" id="{937CEA22-1651-9542-B0EB-B0F3A21EF70C}"/>
              </a:ext>
            </a:extLst>
          </p:cNvPr>
          <p:cNvSpPr/>
          <p:nvPr/>
        </p:nvSpPr>
        <p:spPr>
          <a:xfrm>
            <a:off x="5769811" y="6022029"/>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38">
            <a:extLst>
              <a:ext uri="{FF2B5EF4-FFF2-40B4-BE49-F238E27FC236}">
                <a16:creationId xmlns:a16="http://schemas.microsoft.com/office/drawing/2014/main" id="{937CEA22-1651-9542-B0EB-B0F3A21EF70C}"/>
              </a:ext>
            </a:extLst>
          </p:cNvPr>
          <p:cNvSpPr/>
          <p:nvPr/>
        </p:nvSpPr>
        <p:spPr>
          <a:xfrm>
            <a:off x="6935157" y="539856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38">
            <a:extLst>
              <a:ext uri="{FF2B5EF4-FFF2-40B4-BE49-F238E27FC236}">
                <a16:creationId xmlns:a16="http://schemas.microsoft.com/office/drawing/2014/main" id="{937CEA22-1651-9542-B0EB-B0F3A21EF70C}"/>
              </a:ext>
            </a:extLst>
          </p:cNvPr>
          <p:cNvSpPr/>
          <p:nvPr/>
        </p:nvSpPr>
        <p:spPr>
          <a:xfrm>
            <a:off x="6935157" y="579120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38">
            <a:extLst>
              <a:ext uri="{FF2B5EF4-FFF2-40B4-BE49-F238E27FC236}">
                <a16:creationId xmlns:a16="http://schemas.microsoft.com/office/drawing/2014/main" id="{937CEA22-1651-9542-B0EB-B0F3A21EF70C}"/>
              </a:ext>
            </a:extLst>
          </p:cNvPr>
          <p:cNvSpPr/>
          <p:nvPr/>
        </p:nvSpPr>
        <p:spPr>
          <a:xfrm>
            <a:off x="8115668" y="523647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38">
            <a:extLst>
              <a:ext uri="{FF2B5EF4-FFF2-40B4-BE49-F238E27FC236}">
                <a16:creationId xmlns:a16="http://schemas.microsoft.com/office/drawing/2014/main" id="{937CEA22-1651-9542-B0EB-B0F3A21EF70C}"/>
              </a:ext>
            </a:extLst>
          </p:cNvPr>
          <p:cNvSpPr/>
          <p:nvPr/>
        </p:nvSpPr>
        <p:spPr>
          <a:xfrm>
            <a:off x="8115668" y="562911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38">
            <a:extLst>
              <a:ext uri="{FF2B5EF4-FFF2-40B4-BE49-F238E27FC236}">
                <a16:creationId xmlns:a16="http://schemas.microsoft.com/office/drawing/2014/main" id="{937CEA22-1651-9542-B0EB-B0F3A21EF70C}"/>
              </a:ext>
            </a:extLst>
          </p:cNvPr>
          <p:cNvSpPr/>
          <p:nvPr/>
        </p:nvSpPr>
        <p:spPr>
          <a:xfrm>
            <a:off x="8115668" y="602175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9" name="図 108"/>
          <p:cNvPicPr>
            <a:picLocks noChangeAspect="1"/>
          </p:cNvPicPr>
          <p:nvPr/>
        </p:nvPicPr>
        <p:blipFill>
          <a:blip r:embed="rId3"/>
          <a:stretch>
            <a:fillRect/>
          </a:stretch>
        </p:blipFill>
        <p:spPr>
          <a:xfrm>
            <a:off x="-3078245" y="-3354"/>
            <a:ext cx="4645857" cy="6353967"/>
          </a:xfrm>
          <a:prstGeom prst="rect">
            <a:avLst/>
          </a:prstGeom>
        </p:spPr>
      </p:pic>
    </p:spTree>
    <p:extLst>
      <p:ext uri="{BB962C8B-B14F-4D97-AF65-F5344CB8AC3E}">
        <p14:creationId xmlns:p14="http://schemas.microsoft.com/office/powerpoint/2010/main" val="2865070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 name="U ターン矢印 3">
            <a:extLst>
              <a:ext uri="{FF2B5EF4-FFF2-40B4-BE49-F238E27FC236}">
                <a16:creationId xmlns:a16="http://schemas.microsoft.com/office/drawing/2014/main" id="{C9D70DAB-195C-6A43-B3AB-8C8CC66D83B2}"/>
              </a:ext>
            </a:extLst>
          </p:cNvPr>
          <p:cNvSpPr/>
          <p:nvPr/>
        </p:nvSpPr>
        <p:spPr>
          <a:xfrm rot="5400000" flipH="1">
            <a:off x="8626118" y="1835555"/>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矢印 7">
            <a:extLst>
              <a:ext uri="{FF2B5EF4-FFF2-40B4-BE49-F238E27FC236}">
                <a16:creationId xmlns:a16="http://schemas.microsoft.com/office/drawing/2014/main" id="{213A110A-3997-914D-AC3C-01671256309E}"/>
              </a:ext>
            </a:extLst>
          </p:cNvPr>
          <p:cNvSpPr/>
          <p:nvPr/>
        </p:nvSpPr>
        <p:spPr>
          <a:xfrm>
            <a:off x="6252073"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7441958"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6427387" y="2112518"/>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7612576" y="2116366"/>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5507498" y="1600200"/>
            <a:ext cx="3295756"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5093523" y="1846014"/>
            <a:ext cx="585675"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5555175" y="4884830"/>
            <a:ext cx="3048000"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8425419" y="459329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5112402" y="462518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859478"/>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適用することで，弱識別器に</a:t>
            </a:r>
            <a:r>
              <a:rPr lang="en-US" altLang="ja-JP" sz="2800" kern="0" dirty="0"/>
              <a:t/>
            </a:r>
            <a:br>
              <a:rPr lang="en-US" altLang="ja-JP" sz="2800" kern="0" dirty="0"/>
            </a:br>
            <a:r>
              <a:rPr lang="ja-JP" altLang="en-US" sz="2800" kern="0" dirty="0"/>
              <a:t>高い多様性が期待できる．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A4A2B24A-5F59-544B-8D76-756BA47A7E45}"/>
              </a:ext>
            </a:extLst>
          </p:cNvPr>
          <p:cNvSpPr txBox="1"/>
          <p:nvPr/>
        </p:nvSpPr>
        <p:spPr>
          <a:xfrm>
            <a:off x="304800" y="1343055"/>
            <a:ext cx="2362200" cy="523220"/>
          </a:xfrm>
          <a:prstGeom prst="rect">
            <a:avLst/>
          </a:prstGeom>
          <a:noFill/>
          <a:ln w="19050">
            <a:solidFill>
              <a:schemeClr val="accent6"/>
            </a:solidFill>
          </a:ln>
        </p:spPr>
        <p:txBody>
          <a:bodyPr wrap="square" rtlCol="0">
            <a:spAutoFit/>
          </a:bodyPr>
          <a:lstStyle/>
          <a:p>
            <a:r>
              <a:rPr lang="ja-JP" altLang="en-US" sz="2800" dirty="0"/>
              <a:t>多様性の向上</a:t>
            </a:r>
            <a:endParaRPr kumimoji="1" lang="ja-JP" altLang="en-US" sz="2800" dirty="0"/>
          </a:p>
        </p:txBody>
      </p: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適用することで，弱識別器に</a:t>
            </a:r>
            <a:r>
              <a:rPr lang="en-US" altLang="ja-JP" sz="2800" kern="0" dirty="0"/>
              <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15448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3" grpId="0" animBg="1"/>
      <p:bldP spid="14" grpId="0" animBg="1"/>
      <p:bldP spid="17" grpId="0" animBg="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グループ化 67">
            <a:extLst>
              <a:ext uri="{FF2B5EF4-FFF2-40B4-BE49-F238E27FC236}">
                <a16:creationId xmlns:a16="http://schemas.microsoft.com/office/drawing/2014/main" id="{5E3BF589-C608-194E-A7B9-F9AA603139D8}"/>
              </a:ext>
            </a:extLst>
          </p:cNvPr>
          <p:cNvGrpSpPr/>
          <p:nvPr/>
        </p:nvGrpSpPr>
        <p:grpSpPr>
          <a:xfrm>
            <a:off x="1270568" y="1494041"/>
            <a:ext cx="3802575" cy="4050018"/>
            <a:chOff x="1607624" y="1230868"/>
            <a:chExt cx="3802575" cy="4050018"/>
          </a:xfrm>
        </p:grpSpPr>
        <p:grpSp>
          <p:nvGrpSpPr>
            <p:cNvPr id="15" name="グループ化 14">
              <a:extLst>
                <a:ext uri="{FF2B5EF4-FFF2-40B4-BE49-F238E27FC236}">
                  <a16:creationId xmlns:a16="http://schemas.microsoft.com/office/drawing/2014/main" id="{8683BDC4-DE2B-C640-87E7-1586BC104212}"/>
                </a:ext>
              </a:extLst>
            </p:cNvPr>
            <p:cNvGrpSpPr/>
            <p:nvPr/>
          </p:nvGrpSpPr>
          <p:grpSpPr>
            <a:xfrm>
              <a:off x="1738929" y="1752600"/>
              <a:ext cx="1038283" cy="3048000"/>
              <a:chOff x="1738929" y="1752600"/>
              <a:chExt cx="1038283" cy="3048000"/>
            </a:xfrm>
          </p:grpSpPr>
          <p:sp>
            <p:nvSpPr>
              <p:cNvPr id="14" name="角丸四角形 13">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924117" y="1752600"/>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4104628" y="1752600"/>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2601897"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3791782"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左矢印 47">
              <a:extLst>
                <a:ext uri="{FF2B5EF4-FFF2-40B4-BE49-F238E27FC236}">
                  <a16:creationId xmlns:a16="http://schemas.microsoft.com/office/drawing/2014/main" id="{6D7A7842-3A4F-2149-BEFA-1B35F45F4727}"/>
                </a:ext>
              </a:extLst>
            </p:cNvPr>
            <p:cNvSpPr/>
            <p:nvPr/>
          </p:nvSpPr>
          <p:spPr>
            <a:xfrm rot="10800000">
              <a:off x="2777211" y="2030981"/>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左矢印 48">
              <a:extLst>
                <a:ext uri="{FF2B5EF4-FFF2-40B4-BE49-F238E27FC236}">
                  <a16:creationId xmlns:a16="http://schemas.microsoft.com/office/drawing/2014/main" id="{214A36BF-A64A-F040-A681-A9BD102CA308}"/>
                </a:ext>
              </a:extLst>
            </p:cNvPr>
            <p:cNvSpPr/>
            <p:nvPr/>
          </p:nvSpPr>
          <p:spPr>
            <a:xfrm rot="10800000">
              <a:off x="3962400" y="2034829"/>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U ターン矢印 49">
              <a:extLst>
                <a:ext uri="{FF2B5EF4-FFF2-40B4-BE49-F238E27FC236}">
                  <a16:creationId xmlns:a16="http://schemas.microsoft.com/office/drawing/2014/main" id="{37F26F96-57CD-7840-994B-39724FF74618}"/>
                </a:ext>
              </a:extLst>
            </p:cNvPr>
            <p:cNvSpPr/>
            <p:nvPr/>
          </p:nvSpPr>
          <p:spPr>
            <a:xfrm rot="5400000" flipH="1">
              <a:off x="4975324"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左矢印 50">
              <a:extLst>
                <a:ext uri="{FF2B5EF4-FFF2-40B4-BE49-F238E27FC236}">
                  <a16:creationId xmlns:a16="http://schemas.microsoft.com/office/drawing/2014/main" id="{2E2C8500-4591-4448-BF40-246A2EB75984}"/>
                </a:ext>
              </a:extLst>
            </p:cNvPr>
            <p:cNvSpPr/>
            <p:nvPr/>
          </p:nvSpPr>
          <p:spPr>
            <a:xfrm>
              <a:off x="1857322" y="1518663"/>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U ターン矢印 52">
              <a:extLst>
                <a:ext uri="{FF2B5EF4-FFF2-40B4-BE49-F238E27FC236}">
                  <a16:creationId xmlns:a16="http://schemas.microsoft.com/office/drawing/2014/main" id="{C9D70DAB-195C-6A43-B3AB-8C8CC66D83B2}"/>
                </a:ext>
              </a:extLst>
            </p:cNvPr>
            <p:cNvSpPr/>
            <p:nvPr/>
          </p:nvSpPr>
          <p:spPr>
            <a:xfrm rot="16200000" flipH="1">
              <a:off x="1429870"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U ターン矢印 53">
              <a:extLst>
                <a:ext uri="{FF2B5EF4-FFF2-40B4-BE49-F238E27FC236}">
                  <a16:creationId xmlns:a16="http://schemas.microsoft.com/office/drawing/2014/main" id="{0AB944D6-09D6-5E43-B41C-CC0A76E4CC20}"/>
                </a:ext>
              </a:extLst>
            </p:cNvPr>
            <p:cNvSpPr/>
            <p:nvPr/>
          </p:nvSpPr>
          <p:spPr>
            <a:xfrm rot="16200000" flipH="1">
              <a:off x="1470125" y="4528666"/>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1904999" y="4803293"/>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U ターン矢印 55">
              <a:extLst>
                <a:ext uri="{FF2B5EF4-FFF2-40B4-BE49-F238E27FC236}">
                  <a16:creationId xmlns:a16="http://schemas.microsoft.com/office/drawing/2014/main" id="{218080CC-6B39-C64C-AD46-EF1F08EE8643}"/>
                </a:ext>
              </a:extLst>
            </p:cNvPr>
            <p:cNvSpPr/>
            <p:nvPr/>
          </p:nvSpPr>
          <p:spPr>
            <a:xfrm rot="5400000" flipH="1">
              <a:off x="4775246" y="4522332"/>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2528751" y="4911554"/>
              <a:ext cx="1800493" cy="369332"/>
            </a:xfrm>
            <a:prstGeom prst="rect">
              <a:avLst/>
            </a:prstGeom>
            <a:noFill/>
          </p:spPr>
          <p:txBody>
            <a:bodyPr wrap="none" rtlCol="0">
              <a:spAutoFit/>
            </a:bodyPr>
            <a:lstStyle/>
            <a:p>
              <a:r>
                <a:rPr kumimoji="1" lang="ja-JP" altLang="en-US"/>
                <a:t>個体の移住操作</a:t>
              </a:r>
            </a:p>
          </p:txBody>
        </p:sp>
        <p:sp>
          <p:nvSpPr>
            <p:cNvPr id="58" name="テキスト ボックス 57">
              <a:extLst>
                <a:ext uri="{FF2B5EF4-FFF2-40B4-BE49-F238E27FC236}">
                  <a16:creationId xmlns:a16="http://schemas.microsoft.com/office/drawing/2014/main" id="{40428F1C-634C-8447-8095-73B5B0870DFB}"/>
                </a:ext>
              </a:extLst>
            </p:cNvPr>
            <p:cNvSpPr txBox="1"/>
            <p:nvPr/>
          </p:nvSpPr>
          <p:spPr>
            <a:xfrm>
              <a:off x="1998836" y="1230868"/>
              <a:ext cx="3203121" cy="369332"/>
            </a:xfrm>
            <a:prstGeom prst="rect">
              <a:avLst/>
            </a:prstGeom>
            <a:noFill/>
          </p:spPr>
          <p:txBody>
            <a:bodyPr wrap="none" rtlCol="0">
              <a:spAutoFit/>
            </a:bodyPr>
            <a:lstStyle/>
            <a:p>
              <a:r>
                <a:rPr kumimoji="1" lang="ja-JP" altLang="en-US"/>
                <a:t>部分学習用データの交換操作</a:t>
              </a:r>
            </a:p>
          </p:txBody>
        </p:sp>
      </p:grpSp>
      <p:grpSp>
        <p:nvGrpSpPr>
          <p:cNvPr id="67" name="グループ化 66">
            <a:extLst>
              <a:ext uri="{FF2B5EF4-FFF2-40B4-BE49-F238E27FC236}">
                <a16:creationId xmlns:a16="http://schemas.microsoft.com/office/drawing/2014/main" id="{724DAE71-B4CE-8340-B744-41B65D36458B}"/>
              </a:ext>
            </a:extLst>
          </p:cNvPr>
          <p:cNvGrpSpPr/>
          <p:nvPr/>
        </p:nvGrpSpPr>
        <p:grpSpPr>
          <a:xfrm>
            <a:off x="5486400" y="2261245"/>
            <a:ext cx="3077584" cy="2129501"/>
            <a:chOff x="5653941" y="2217561"/>
            <a:chExt cx="3077584" cy="2129501"/>
          </a:xfrm>
        </p:grpSpPr>
        <p:sp>
          <p:nvSpPr>
            <p:cNvPr id="66" name="正方形/長方形 65">
              <a:extLst>
                <a:ext uri="{FF2B5EF4-FFF2-40B4-BE49-F238E27FC236}">
                  <a16:creationId xmlns:a16="http://schemas.microsoft.com/office/drawing/2014/main" id="{F03BA68C-30BD-9F43-B982-92E41C1225E7}"/>
                </a:ext>
              </a:extLst>
            </p:cNvPr>
            <p:cNvSpPr/>
            <p:nvPr/>
          </p:nvSpPr>
          <p:spPr>
            <a:xfrm>
              <a:off x="5653941" y="2217561"/>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970887" y="239406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406433" y="2357935"/>
              <a:ext cx="1569660" cy="369332"/>
            </a:xfrm>
            <a:prstGeom prst="rect">
              <a:avLst/>
            </a:prstGeom>
            <a:noFill/>
          </p:spPr>
          <p:txBody>
            <a:bodyPr wrap="none" rtlCol="0">
              <a:spAutoFit/>
            </a:bodyPr>
            <a:lstStyle/>
            <a:p>
              <a:r>
                <a:rPr kumimoji="1" lang="ja-JP" altLang="en-US"/>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839021" y="3715634"/>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406433" y="3577135"/>
              <a:ext cx="1726755" cy="646331"/>
            </a:xfrm>
            <a:prstGeom prst="rect">
              <a:avLst/>
            </a:prstGeom>
            <a:noFill/>
          </p:spPr>
          <p:txBody>
            <a:bodyPr wrap="none" rtlCol="0">
              <a:spAutoFit/>
            </a:bodyPr>
            <a:lstStyle/>
            <a:p>
              <a:r>
                <a:rPr lang="ja-JP" altLang="en-US"/>
                <a:t>学習用データの</a:t>
              </a:r>
              <a:endParaRPr lang="en-US" altLang="ja-JP"/>
            </a:p>
            <a:p>
              <a:r>
                <a:rPr lang="ja-JP" altLang="en-US"/>
                <a:t>部分集合</a:t>
              </a:r>
              <a:endParaRPr kumimoji="1" lang="ja-JP" altLang="en-US"/>
            </a:p>
          </p:txBody>
        </p:sp>
        <p:sp>
          <p:nvSpPr>
            <p:cNvPr id="61" name="上下矢印 60">
              <a:extLst>
                <a:ext uri="{FF2B5EF4-FFF2-40B4-BE49-F238E27FC236}">
                  <a16:creationId xmlns:a16="http://schemas.microsoft.com/office/drawing/2014/main" id="{E53D2814-89E4-9F4E-A26A-B8652A841E60}"/>
                </a:ext>
              </a:extLst>
            </p:cNvPr>
            <p:cNvSpPr/>
            <p:nvPr/>
          </p:nvSpPr>
          <p:spPr>
            <a:xfrm>
              <a:off x="5970887" y="2921994"/>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405313" y="2829035"/>
              <a:ext cx="2262158" cy="646331"/>
            </a:xfrm>
            <a:prstGeom prst="rect">
              <a:avLst/>
            </a:prstGeom>
            <a:noFill/>
          </p:spPr>
          <p:txBody>
            <a:bodyPr wrap="none" rtlCol="0">
              <a:spAutoFit/>
            </a:bodyPr>
            <a:lstStyle/>
            <a:p>
              <a:r>
                <a:rPr kumimoji="1" lang="ja-JP" altLang="en-US"/>
                <a:t>進化型多目的最適化</a:t>
              </a:r>
              <a:endParaRPr kumimoji="1" lang="en-US" altLang="ja-JP"/>
            </a:p>
            <a:p>
              <a:r>
                <a:rPr kumimoji="1" lang="ja-JP" altLang="en-US"/>
                <a:t>（</a:t>
              </a:r>
              <a:r>
                <a:rPr kumimoji="1" lang="en-US" altLang="ja-JP">
                  <a:latin typeface="+mj-lt"/>
                </a:rPr>
                <a:t>NSGA-II</a:t>
              </a:r>
              <a:r>
                <a:rPr kumimoji="1" lang="ja-JP" altLang="en-US"/>
                <a:t>）</a:t>
              </a:r>
            </a:p>
          </p:txBody>
        </p:sp>
      </p:grpSp>
    </p:spTree>
    <p:extLst>
      <p:ext uri="{BB962C8B-B14F-4D97-AF65-F5344CB8AC3E}">
        <p14:creationId xmlns:p14="http://schemas.microsoft.com/office/powerpoint/2010/main" val="582700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kumimoji="1" lang="en-US" altLang="ja-JP" dirty="0"/>
              <a:t>phoneme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63337"/>
            <a:ext cx="3240000" cy="32400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76400"/>
            <a:ext cx="3240000" cy="3240000"/>
          </a:xfrm>
          <a:prstGeom prst="rect">
            <a:avLst/>
          </a:prstGeom>
        </p:spPr>
      </p:pic>
      <p:sp>
        <p:nvSpPr>
          <p:cNvPr id="9" name="テキスト ボックス 8"/>
          <p:cNvSpPr txBox="1"/>
          <p:nvPr/>
        </p:nvSpPr>
        <p:spPr>
          <a:xfrm>
            <a:off x="1371600" y="1219200"/>
            <a:ext cx="1903085" cy="369332"/>
          </a:xfrm>
          <a:prstGeom prst="rect">
            <a:avLst/>
          </a:prstGeom>
          <a:noFill/>
        </p:spPr>
        <p:txBody>
          <a:bodyPr wrap="none" rtlCol="0">
            <a:spAutoFit/>
          </a:bodyPr>
          <a:lstStyle/>
          <a:p>
            <a:r>
              <a:rPr lang="ja-JP" altLang="en-US" dirty="0"/>
              <a:t>最良個体 </a:t>
            </a:r>
            <a:r>
              <a:rPr lang="en-US" altLang="ja-JP" dirty="0"/>
              <a:t>81.86</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82.72</a:t>
            </a:r>
            <a:r>
              <a:rPr lang="ja-JP" altLang="en-US" dirty="0"/>
              <a:t>　</a:t>
            </a:r>
            <a:endParaRPr kumimoji="1" lang="ja-JP" altLang="en-US" dirty="0"/>
          </a:p>
        </p:txBody>
      </p:sp>
      <p:sp>
        <p:nvSpPr>
          <p:cNvPr id="11" name="テキスト ボックス 10"/>
          <p:cNvSpPr txBox="1"/>
          <p:nvPr/>
        </p:nvSpPr>
        <p:spPr>
          <a:xfrm>
            <a:off x="1371600" y="1488383"/>
            <a:ext cx="2646878" cy="369332"/>
          </a:xfrm>
          <a:prstGeom prst="rect">
            <a:avLst/>
          </a:prstGeom>
          <a:noFill/>
        </p:spPr>
        <p:txBody>
          <a:bodyPr wrap="none" rtlCol="0">
            <a:spAutoFit/>
          </a:bodyPr>
          <a:lstStyle/>
          <a:p>
            <a:r>
              <a:rPr lang="ja-JP" altLang="en-US" dirty="0"/>
              <a:t>アンサンブル結果　</a:t>
            </a:r>
            <a:r>
              <a:rPr lang="en-US" altLang="ja-JP" dirty="0"/>
              <a:t>82.87</a:t>
            </a:r>
            <a:endParaRPr kumimoji="1" lang="ja-JP" altLang="en-US" dirty="0"/>
          </a:p>
        </p:txBody>
      </p:sp>
      <p:sp>
        <p:nvSpPr>
          <p:cNvPr id="16" name="テキスト ボックス 15"/>
          <p:cNvSpPr txBox="1"/>
          <p:nvPr/>
        </p:nvSpPr>
        <p:spPr>
          <a:xfrm>
            <a:off x="5165122" y="1629676"/>
            <a:ext cx="2646878" cy="369332"/>
          </a:xfrm>
          <a:prstGeom prst="rect">
            <a:avLst/>
          </a:prstGeom>
          <a:noFill/>
        </p:spPr>
        <p:txBody>
          <a:bodyPr wrap="none" rtlCol="0">
            <a:spAutoFit/>
          </a:bodyPr>
          <a:lstStyle/>
          <a:p>
            <a:r>
              <a:rPr lang="ja-JP" altLang="en-US" dirty="0"/>
              <a:t>アンサンブル結果　</a:t>
            </a:r>
            <a:r>
              <a:rPr lang="en-US" altLang="ja-JP" dirty="0"/>
              <a:t>82.65</a:t>
            </a:r>
            <a:endParaRPr kumimoji="1" lang="ja-JP" altLang="en-US" dirty="0"/>
          </a:p>
        </p:txBody>
      </p:sp>
    </p:spTree>
    <p:extLst>
      <p:ext uri="{BB962C8B-B14F-4D97-AF65-F5344CB8AC3E}">
        <p14:creationId xmlns:p14="http://schemas.microsoft.com/office/powerpoint/2010/main" val="3289339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lang="en-US" altLang="ja-JP" dirty="0" err="1"/>
              <a:t>satimage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sp>
        <p:nvSpPr>
          <p:cNvPr id="9" name="テキスト ボックス 8"/>
          <p:cNvSpPr txBox="1"/>
          <p:nvPr/>
        </p:nvSpPr>
        <p:spPr>
          <a:xfrm>
            <a:off x="1481387" y="1415740"/>
            <a:ext cx="1903085" cy="369332"/>
          </a:xfrm>
          <a:prstGeom prst="rect">
            <a:avLst/>
          </a:prstGeom>
          <a:noFill/>
        </p:spPr>
        <p:txBody>
          <a:bodyPr wrap="none" rtlCol="0">
            <a:spAutoFit/>
          </a:bodyPr>
          <a:lstStyle/>
          <a:p>
            <a:r>
              <a:rPr lang="ja-JP" altLang="en-US" dirty="0"/>
              <a:t>最良個体 </a:t>
            </a:r>
            <a:r>
              <a:rPr lang="en-US" altLang="ja-JP" dirty="0"/>
              <a:t>83.52</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85.42</a:t>
            </a:r>
            <a:r>
              <a:rPr lang="ja-JP" altLang="en-US" dirty="0"/>
              <a:t>　</a:t>
            </a:r>
            <a:endParaRPr kumimoji="1" lang="ja-JP" altLang="en-US" dirty="0"/>
          </a:p>
        </p:txBody>
      </p:sp>
      <p:sp>
        <p:nvSpPr>
          <p:cNvPr id="11" name="テキスト ボックス 10"/>
          <p:cNvSpPr txBox="1"/>
          <p:nvPr/>
        </p:nvSpPr>
        <p:spPr>
          <a:xfrm>
            <a:off x="1481387" y="1684923"/>
            <a:ext cx="2646878" cy="369332"/>
          </a:xfrm>
          <a:prstGeom prst="rect">
            <a:avLst/>
          </a:prstGeom>
          <a:noFill/>
        </p:spPr>
        <p:txBody>
          <a:bodyPr wrap="none" rtlCol="0">
            <a:spAutoFit/>
          </a:bodyPr>
          <a:lstStyle/>
          <a:p>
            <a:r>
              <a:rPr lang="ja-JP" altLang="en-US" dirty="0"/>
              <a:t>アンサンブル結果　</a:t>
            </a:r>
            <a:r>
              <a:rPr lang="en-US" altLang="ja-JP" dirty="0"/>
              <a:t>85.79</a:t>
            </a:r>
            <a:endParaRPr kumimoji="1" lang="ja-JP" altLang="en-US" dirty="0"/>
          </a:p>
        </p:txBody>
      </p:sp>
      <p:pic>
        <p:nvPicPr>
          <p:cNvPr id="7" name="図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8693" y="1827897"/>
            <a:ext cx="3240000" cy="3240000"/>
          </a:xfrm>
          <a:prstGeom prst="rect">
            <a:avLst/>
          </a:prstGeom>
        </p:spPr>
      </p:pic>
      <p:pic>
        <p:nvPicPr>
          <p:cNvPr id="8" name="図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43226" y="1698663"/>
            <a:ext cx="3240000" cy="3240000"/>
          </a:xfrm>
          <a:prstGeom prst="rect">
            <a:avLst/>
          </a:prstGeom>
        </p:spPr>
      </p:pic>
    </p:spTree>
    <p:extLst>
      <p:ext uri="{BB962C8B-B14F-4D97-AF65-F5344CB8AC3E}">
        <p14:creationId xmlns:p14="http://schemas.microsoft.com/office/powerpoint/2010/main" val="47467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多目的ファジィ遺伝的機械学習</a:t>
            </a: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mc:AlternateContent xmlns:mc="http://schemas.openxmlformats.org/markup-compatibility/2006" xmlns:a14="http://schemas.microsoft.com/office/drawing/2010/main">
        <mc:Choice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1</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2</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Choice>
        <mc:Fallback xmlns="">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345" r="-223214" b="-327586"/>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6667" r="-223214" b="-216667"/>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4591633"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進化型多目的最適化手法を</a:t>
            </a:r>
            <a:r>
              <a:rPr lang="en-US" altLang="ja-JP" sz="2800" kern="0" dirty="0"/>
              <a:t/>
            </a:r>
            <a:br>
              <a:rPr lang="en-US" altLang="ja-JP" sz="2800" kern="0" dirty="0"/>
            </a:br>
            <a:r>
              <a:rPr lang="ja-JP" altLang="en-US" sz="2800" kern="0" dirty="0"/>
              <a:t>ファジィ識別器の設計に応用</a:t>
            </a:r>
          </a:p>
          <a:p>
            <a:pPr marL="0" indent="0" algn="just">
              <a:buNone/>
            </a:pPr>
            <a:endParaRPr lang="en-US" altLang="ja-JP" sz="2800" kern="0" dirty="0"/>
          </a:p>
        </p:txBody>
      </p:sp>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1" y="4126468"/>
            <a:ext cx="3856256"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b="1" u="sng" kern="0" dirty="0"/>
              <a:t>誤識別率の最小化</a:t>
            </a:r>
            <a:endParaRPr lang="en-US" altLang="ja-JP" sz="1100" kern="0" dirty="0"/>
          </a:p>
          <a:p>
            <a:pPr marL="0" indent="0" algn="just">
              <a:buNone/>
            </a:pPr>
            <a:r>
              <a:rPr lang="ja-JP" altLang="en-US" sz="2400" b="1" u="sng" kern="0" dirty="0"/>
              <a:t>複雑性（ルール数）の最小化</a:t>
            </a:r>
            <a:endParaRPr lang="en-US" altLang="ja-JP" sz="2400" b="1" u="sng" kern="0" dirty="0"/>
          </a:p>
          <a:p>
            <a:pPr marL="0" indent="0" algn="just">
              <a:buNone/>
            </a:pPr>
            <a:r>
              <a:rPr lang="ja-JP" altLang="en-US" sz="2400" kern="0" dirty="0"/>
              <a:t>これらの</a:t>
            </a:r>
            <a:r>
              <a:rPr lang="en-US" altLang="ja-JP" sz="2400" kern="0" dirty="0"/>
              <a:t>2</a:t>
            </a:r>
            <a:r>
              <a:rPr lang="ja-JP" altLang="en-US" sz="2400" kern="0" dirty="0"/>
              <a:t>目的における</a:t>
            </a:r>
            <a:r>
              <a:rPr lang="en-US" altLang="ja-JP" sz="2400" kern="0" dirty="0"/>
              <a:t/>
            </a:r>
            <a:br>
              <a:rPr lang="en-US" altLang="ja-JP" sz="2400" kern="0" dirty="0"/>
            </a:br>
            <a:r>
              <a:rPr lang="ja-JP" altLang="en-US" sz="2400" kern="0" dirty="0"/>
              <a:t>トレードオフ曲線に沿った</a:t>
            </a:r>
            <a:r>
              <a:rPr lang="en-US" altLang="ja-JP" sz="2400" kern="0" dirty="0"/>
              <a:t/>
            </a:r>
            <a:br>
              <a:rPr lang="en-US" altLang="ja-JP" sz="2400" kern="0" dirty="0"/>
            </a:br>
            <a:r>
              <a:rPr lang="ja-JP" altLang="en-US" sz="2400" kern="0" dirty="0"/>
              <a:t>識別器集合の獲得が可能．</a:t>
            </a:r>
            <a:endParaRPr lang="en-US" altLang="ja-JP" sz="2400" kern="0" dirty="0"/>
          </a:p>
        </p:txBody>
      </p:sp>
      <p:grpSp>
        <p:nvGrpSpPr>
          <p:cNvPr id="19" name="グループ化 18">
            <a:extLst>
              <a:ext uri="{FF2B5EF4-FFF2-40B4-BE49-F238E27FC236}">
                <a16:creationId xmlns:a16="http://schemas.microsoft.com/office/drawing/2014/main" id="{D3381325-CC5F-A24E-B3E1-0D60990BB4BD}"/>
              </a:ext>
            </a:extLst>
          </p:cNvPr>
          <p:cNvGrpSpPr/>
          <p:nvPr/>
        </p:nvGrpSpPr>
        <p:grpSpPr>
          <a:xfrm>
            <a:off x="4682633" y="3429059"/>
            <a:ext cx="3394567" cy="3352741"/>
            <a:chOff x="5063633" y="2983468"/>
            <a:chExt cx="3394567" cy="3352741"/>
          </a:xfrm>
        </p:grpSpPr>
        <p:sp>
          <p:nvSpPr>
            <p:cNvPr id="37" name="フリーフォーム 36">
              <a:extLst>
                <a:ext uri="{FF2B5EF4-FFF2-40B4-BE49-F238E27FC236}">
                  <a16:creationId xmlns:a16="http://schemas.microsoft.com/office/drawing/2014/main" id="{32C2D938-8C25-3643-8D03-FEF8A8FE4679}"/>
                </a:ext>
              </a:extLst>
            </p:cNvPr>
            <p:cNvSpPr/>
            <p:nvPr/>
          </p:nvSpPr>
          <p:spPr>
            <a:xfrm>
              <a:off x="6582747" y="3528122"/>
              <a:ext cx="1231222" cy="1272499"/>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a:extLst>
                <a:ext uri="{FF2B5EF4-FFF2-40B4-BE49-F238E27FC236}">
                  <a16:creationId xmlns:a16="http://schemas.microsoft.com/office/drawing/2014/main" id="{B4BBE129-3FD4-184D-B92C-2B8729CC0C90}"/>
                </a:ext>
              </a:extLst>
            </p:cNvPr>
            <p:cNvSpPr/>
            <p:nvPr/>
          </p:nvSpPr>
          <p:spPr>
            <a:xfrm>
              <a:off x="5673012" y="3722914"/>
              <a:ext cx="1819470" cy="2090057"/>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a:off x="6438812" y="3480068"/>
              <a:ext cx="1517780" cy="1425668"/>
              <a:chOff x="6503943" y="3593467"/>
              <a:chExt cx="1517780" cy="1425668"/>
            </a:xfrm>
          </p:grpSpPr>
          <p:sp>
            <p:nvSpPr>
              <p:cNvPr id="29" name="円/楕円 2">
                <a:extLst>
                  <a:ext uri="{FF2B5EF4-FFF2-40B4-BE49-F238E27FC236}">
                    <a16:creationId xmlns:a16="http://schemas.microsoft.com/office/drawing/2014/main" id="{DD1BBC0C-57B0-CC4F-9DDD-5AB120EB530A}"/>
                  </a:ext>
                </a:extLst>
              </p:cNvPr>
              <p:cNvSpPr/>
              <p:nvPr/>
            </p:nvSpPr>
            <p:spPr>
              <a:xfrm>
                <a:off x="6503943" y="3593467"/>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50123" y="403334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81297" y="444161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99110" y="4624510"/>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716923" y="4714335"/>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p:nvGrpSpPr>
          <p:grpSpPr>
            <a:xfrm>
              <a:off x="5570634" y="3574587"/>
              <a:ext cx="1994128" cy="2333789"/>
              <a:chOff x="6312434" y="3272192"/>
              <a:chExt cx="1994128" cy="2333789"/>
            </a:xfrm>
          </p:grpSpPr>
          <p:sp>
            <p:nvSpPr>
              <p:cNvPr id="8" name="円/楕円 2">
                <a:extLst>
                  <a:ext uri="{FF2B5EF4-FFF2-40B4-BE49-F238E27FC236}">
                    <a16:creationId xmlns:a16="http://schemas.microsoft.com/office/drawing/2014/main" id="{DD1BBC0C-57B0-CC4F-9DDD-5AB120EB530A}"/>
                  </a:ext>
                </a:extLst>
              </p:cNvPr>
              <p:cNvSpPr/>
              <p:nvPr/>
            </p:nvSpPr>
            <p:spPr>
              <a:xfrm>
                <a:off x="6312434" y="327219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391371" y="401012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609200" y="475930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197838" y="511549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8001762" y="530118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5063633" y="2983468"/>
              <a:ext cx="3394567" cy="3352741"/>
              <a:chOff x="5519148" y="3276600"/>
              <a:chExt cx="3394567" cy="3352741"/>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4843707" y="4808357"/>
                    <a:ext cx="1658659"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4843707" y="4808357"/>
                    <a:ext cx="1658659" cy="307777"/>
                  </a:xfrm>
                  <a:prstGeom prst="rect">
                    <a:avLst/>
                  </a:prstGeom>
                  <a:blipFill>
                    <a:blip r:embed="rId3"/>
                    <a:stretch>
                      <a:fillRect l="-24000" r="-48000"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6568010" y="6321564"/>
                    <a:ext cx="1664623"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6568010" y="6321564"/>
                    <a:ext cx="1664623" cy="307777"/>
                  </a:xfrm>
                  <a:prstGeom prst="rect">
                    <a:avLst/>
                  </a:prstGeom>
                  <a:blipFill>
                    <a:blip r:embed="rId4"/>
                    <a:stretch>
                      <a:fillRect l="-8333" t="-24000" b="-48000"/>
                    </a:stretch>
                  </a:blipFill>
                </p:spPr>
                <p:txBody>
                  <a:bodyPr/>
                  <a:lstStyle/>
                  <a:p>
                    <a:r>
                      <a:rPr lang="ja-JP" altLang="en-US">
                        <a:noFill/>
                      </a:rPr>
                      <a:t> </a:t>
                    </a:r>
                  </a:p>
                </p:txBody>
              </p:sp>
            </mc:Fallback>
          </mc:AlternateContent>
        </p:grpSp>
        <p:sp>
          <p:nvSpPr>
            <p:cNvPr id="39" name="左矢印 38"/>
            <p:cNvSpPr/>
            <p:nvPr/>
          </p:nvSpPr>
          <p:spPr>
            <a:xfrm rot="20599922">
              <a:off x="5957134" y="4015795"/>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898116" y="504975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201099" y="4677447"/>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294046" y="3562692"/>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6905086" y="3375810"/>
            <a:ext cx="260392" cy="26039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左矢印 34">
            <a:extLst>
              <a:ext uri="{FF2B5EF4-FFF2-40B4-BE49-F238E27FC236}">
                <a16:creationId xmlns:a16="http://schemas.microsoft.com/office/drawing/2014/main" id="{984CCFC8-1515-5247-9986-D1CBA7FA5FFA}"/>
              </a:ext>
            </a:extLst>
          </p:cNvPr>
          <p:cNvSpPr/>
          <p:nvPr/>
        </p:nvSpPr>
        <p:spPr>
          <a:xfrm>
            <a:off x="6839367" y="3741641"/>
            <a:ext cx="391830" cy="248798"/>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0279"/>
            <a:ext cx="3049200" cy="3049200"/>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505200"/>
            <a:ext cx="3049200" cy="3049200"/>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228600"/>
            <a:ext cx="3049200" cy="3049200"/>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3277800"/>
            <a:ext cx="3049200" cy="3049200"/>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7600" y="111165"/>
            <a:ext cx="3049200" cy="3049200"/>
          </a:xfrm>
          <a:prstGeom prst="rect">
            <a:avLst/>
          </a:prstGeom>
        </p:spPr>
      </p:pic>
    </p:spTree>
    <p:extLst>
      <p:ext uri="{BB962C8B-B14F-4D97-AF65-F5344CB8AC3E}">
        <p14:creationId xmlns:p14="http://schemas.microsoft.com/office/powerpoint/2010/main" val="866507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グループ化 70">
            <a:extLst>
              <a:ext uri="{FF2B5EF4-FFF2-40B4-BE49-F238E27FC236}">
                <a16:creationId xmlns:a16="http://schemas.microsoft.com/office/drawing/2014/main" id="{F3B87C7E-5AB4-D24B-8716-83138925E459}"/>
              </a:ext>
            </a:extLst>
          </p:cNvPr>
          <p:cNvGrpSpPr/>
          <p:nvPr/>
        </p:nvGrpSpPr>
        <p:grpSpPr>
          <a:xfrm>
            <a:off x="4876800" y="2625080"/>
            <a:ext cx="4096094" cy="4222896"/>
            <a:chOff x="1035708" y="1531606"/>
            <a:chExt cx="4096094" cy="4222896"/>
          </a:xfrm>
        </p:grpSpPr>
        <p:grpSp>
          <p:nvGrpSpPr>
            <p:cNvPr id="72" name="グループ化 71">
              <a:extLst>
                <a:ext uri="{FF2B5EF4-FFF2-40B4-BE49-F238E27FC236}">
                  <a16:creationId xmlns:a16="http://schemas.microsoft.com/office/drawing/2014/main" id="{5CD797BE-5A72-4B4B-86C4-402049C1F272}"/>
                </a:ext>
              </a:extLst>
            </p:cNvPr>
            <p:cNvGrpSpPr/>
            <p:nvPr/>
          </p:nvGrpSpPr>
          <p:grpSpPr>
            <a:xfrm>
              <a:off x="1401873" y="2015772"/>
              <a:ext cx="1038283" cy="3242028"/>
              <a:chOff x="1401873" y="2015772"/>
              <a:chExt cx="1038283" cy="3242028"/>
            </a:xfrm>
          </p:grpSpPr>
          <p:sp>
            <p:nvSpPr>
              <p:cNvPr id="115" name="角丸四角形 114">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柱 122">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上下矢印 123">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26" name="テキスト ボックス 125">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7"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75" name="左矢印 74">
              <a:extLst>
                <a:ext uri="{FF2B5EF4-FFF2-40B4-BE49-F238E27FC236}">
                  <a16:creationId xmlns:a16="http://schemas.microsoft.com/office/drawing/2014/main" id="{3909832B-38F7-6C4F-883E-AEEF75D7F94A}"/>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9068E5-C574-B643-BA40-9F6E9D6D58B6}"/>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7" name="U ターン矢印 76">
              <a:extLst>
                <a:ext uri="{FF2B5EF4-FFF2-40B4-BE49-F238E27FC236}">
                  <a16:creationId xmlns:a16="http://schemas.microsoft.com/office/drawing/2014/main" id="{BE136A55-5AD1-7545-AD1B-A6CB85522DA6}"/>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8" name="グループ化 77">
              <a:extLst>
                <a:ext uri="{FF2B5EF4-FFF2-40B4-BE49-F238E27FC236}">
                  <a16:creationId xmlns:a16="http://schemas.microsoft.com/office/drawing/2014/main" id="{FADC8E7C-57AB-D041-BFF4-6265D8F1F021}"/>
                </a:ext>
              </a:extLst>
            </p:cNvPr>
            <p:cNvGrpSpPr/>
            <p:nvPr/>
          </p:nvGrpSpPr>
          <p:grpSpPr>
            <a:xfrm>
              <a:off x="2562878" y="2015772"/>
              <a:ext cx="1038283" cy="3242028"/>
              <a:chOff x="1401873" y="2015772"/>
              <a:chExt cx="1038283" cy="3242028"/>
            </a:xfrm>
          </p:grpSpPr>
          <p:sp>
            <p:nvSpPr>
              <p:cNvPr id="102" name="角丸四角形 101">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柱 109">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上下矢印 110">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3" name="テキスト ボックス 112">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14"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9" name="グループ化 78">
              <a:extLst>
                <a:ext uri="{FF2B5EF4-FFF2-40B4-BE49-F238E27FC236}">
                  <a16:creationId xmlns:a16="http://schemas.microsoft.com/office/drawing/2014/main" id="{1730BE1C-A612-E443-A101-1AFAFE59D919}"/>
                </a:ext>
              </a:extLst>
            </p:cNvPr>
            <p:cNvGrpSpPr/>
            <p:nvPr/>
          </p:nvGrpSpPr>
          <p:grpSpPr>
            <a:xfrm>
              <a:off x="3723883" y="2015772"/>
              <a:ext cx="1038283" cy="3242028"/>
              <a:chOff x="1401873" y="2015772"/>
              <a:chExt cx="1038283" cy="3242028"/>
            </a:xfrm>
          </p:grpSpPr>
          <p:sp>
            <p:nvSpPr>
              <p:cNvPr id="89" name="角丸四角形 88">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柱 96">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上下矢印 97">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00" name="テキスト ボックス 99">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01"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80" name="U ターン矢印 79">
              <a:extLst>
                <a:ext uri="{FF2B5EF4-FFF2-40B4-BE49-F238E27FC236}">
                  <a16:creationId xmlns:a16="http://schemas.microsoft.com/office/drawing/2014/main" id="{CB380361-B630-5E40-8BF9-BA443409596F}"/>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左矢印 80">
              <a:extLst>
                <a:ext uri="{FF2B5EF4-FFF2-40B4-BE49-F238E27FC236}">
                  <a16:creationId xmlns:a16="http://schemas.microsoft.com/office/drawing/2014/main" id="{01A2861C-46C3-4A4C-82F1-9A5B3FCB324C}"/>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左矢印 81">
              <a:extLst>
                <a:ext uri="{FF2B5EF4-FFF2-40B4-BE49-F238E27FC236}">
                  <a16:creationId xmlns:a16="http://schemas.microsoft.com/office/drawing/2014/main" id="{87F47DE4-3E86-1A48-9657-18E54036F867}"/>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U ターン矢印 82">
              <a:extLst>
                <a:ext uri="{FF2B5EF4-FFF2-40B4-BE49-F238E27FC236}">
                  <a16:creationId xmlns:a16="http://schemas.microsoft.com/office/drawing/2014/main" id="{C5CDC5AA-FA67-AC43-B494-6EB6A855B8A9}"/>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4" name="左矢印 83">
              <a:extLst>
                <a:ext uri="{FF2B5EF4-FFF2-40B4-BE49-F238E27FC236}">
                  <a16:creationId xmlns:a16="http://schemas.microsoft.com/office/drawing/2014/main" id="{051D5555-AB24-BD4D-A52C-57627B174599}"/>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5" name="U ターン矢印 84">
              <a:extLst>
                <a:ext uri="{FF2B5EF4-FFF2-40B4-BE49-F238E27FC236}">
                  <a16:creationId xmlns:a16="http://schemas.microsoft.com/office/drawing/2014/main" id="{AC8EB72B-1406-4542-A79E-7F6B4143591F}"/>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6" name="左矢印 85">
              <a:extLst>
                <a:ext uri="{FF2B5EF4-FFF2-40B4-BE49-F238E27FC236}">
                  <a16:creationId xmlns:a16="http://schemas.microsoft.com/office/drawing/2014/main" id="{7465E6E0-11AF-EE40-9D34-890B8F4E2D24}"/>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7" name="左矢印 86">
              <a:extLst>
                <a:ext uri="{FF2B5EF4-FFF2-40B4-BE49-F238E27FC236}">
                  <a16:creationId xmlns:a16="http://schemas.microsoft.com/office/drawing/2014/main" id="{BE068256-6D18-F64B-A3D3-16BF43EDA0DF}"/>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8" name="テキスト ボックス 87">
              <a:extLst>
                <a:ext uri="{FF2B5EF4-FFF2-40B4-BE49-F238E27FC236}">
                  <a16:creationId xmlns:a16="http://schemas.microsoft.com/office/drawing/2014/main" id="{6B68028B-C367-264E-B40F-8A92F2A8AB32}"/>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
        <p:nvSpPr>
          <p:cNvPr id="2" name="タイトル 1"/>
          <p:cNvSpPr>
            <a:spLocks noGrp="1"/>
          </p:cNvSpPr>
          <p:nvPr>
            <p:ph type="title"/>
          </p:nvPr>
        </p:nvSpPr>
        <p:spPr/>
        <p:txBody>
          <a:bodyPr/>
          <a:lstStyle/>
          <a:p>
            <a:r>
              <a:rPr lang="ja-JP" altLang="en-US" dirty="0">
                <a:latin typeface="+mn-lt"/>
              </a:rPr>
              <a:t>並列分散型</a:t>
            </a:r>
            <a:r>
              <a:rPr lang="en-US" altLang="ja-JP" dirty="0">
                <a:latin typeface="+mn-lt"/>
              </a:rPr>
              <a:t>MoFGBML</a:t>
            </a:r>
            <a:endParaRPr kumimoji="1" lang="ja-JP" altLang="en-US" dirty="0">
              <a:latin typeface="+mn-lt"/>
            </a:endParaRPr>
          </a:p>
        </p:txBody>
      </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1219200"/>
            <a:ext cx="3987580" cy="2963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kern="0" dirty="0"/>
              <a:t>個体群と学習用データを</a:t>
            </a:r>
            <a:r>
              <a:rPr lang="en-US" altLang="ja-JP" sz="2400" kern="0" dirty="0"/>
              <a:t/>
            </a:r>
            <a:br>
              <a:rPr lang="en-US" altLang="ja-JP" sz="2400" kern="0" dirty="0"/>
            </a:br>
            <a:r>
              <a:rPr lang="ja-JP" altLang="en-US" sz="2400" kern="0" dirty="0"/>
              <a:t>分割し，それらの組を一つの島としてモデル化する</a:t>
            </a:r>
            <a:r>
              <a:rPr lang="en-US" altLang="ja-JP" sz="2400" kern="0" dirty="0"/>
              <a:t>.</a:t>
            </a:r>
            <a:br>
              <a:rPr lang="en-US" altLang="ja-JP" sz="2400" kern="0" dirty="0"/>
            </a:br>
            <a:r>
              <a:rPr lang="ja-JP" altLang="en-US" sz="2400" kern="0" dirty="0"/>
              <a:t>各島を一つの</a:t>
            </a:r>
            <a:r>
              <a:rPr lang="en-US" altLang="ja-JP" sz="2400" kern="0" dirty="0"/>
              <a:t>CPU</a:t>
            </a:r>
            <a:r>
              <a:rPr lang="ja-JP" altLang="en-US" sz="2400" kern="0" dirty="0"/>
              <a:t>コアに割り当て，</a:t>
            </a:r>
            <a:r>
              <a:rPr lang="en-US" altLang="ja-JP" sz="2400" kern="0" dirty="0"/>
              <a:t>MoFGBML</a:t>
            </a:r>
            <a:r>
              <a:rPr lang="ja-JP" altLang="en-US" sz="2400" kern="0" dirty="0"/>
              <a:t>を行う．</a:t>
            </a:r>
            <a:endParaRPr lang="en-US" altLang="ja-JP" sz="2400" kern="0" dirty="0"/>
          </a:p>
          <a:p>
            <a:pPr marL="0" indent="0" algn="just">
              <a:buNone/>
            </a:pPr>
            <a:endParaRPr lang="en-US" altLang="ja-JP" sz="1200" kern="0" dirty="0"/>
          </a:p>
          <a:p>
            <a:pPr marL="0" indent="0" algn="just">
              <a:spcBef>
                <a:spcPts val="0"/>
              </a:spcBef>
              <a:buNone/>
            </a:pPr>
            <a:r>
              <a:rPr lang="ja-JP" altLang="en-US" sz="2400" kern="0" dirty="0"/>
              <a:t>島間の最良個体の移住操作と，部分個体群の移住操作を一定間隔で行う．</a:t>
            </a:r>
            <a:endParaRPr lang="en-US" altLang="ja-JP" sz="2400" kern="0" dirty="0"/>
          </a:p>
          <a:p>
            <a:pPr marL="0" indent="0" algn="just">
              <a:buNone/>
            </a:pPr>
            <a:endParaRPr lang="en-US" altLang="ja-JP" sz="2400" kern="0" dirty="0"/>
          </a:p>
        </p:txBody>
      </p:sp>
      <p:grpSp>
        <p:nvGrpSpPr>
          <p:cNvPr id="65" name="グループ化 64"/>
          <p:cNvGrpSpPr/>
          <p:nvPr/>
        </p:nvGrpSpPr>
        <p:grpSpPr>
          <a:xfrm>
            <a:off x="5581689" y="1206666"/>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5102830"/>
            <a:ext cx="3945809" cy="160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en-US" altLang="ja-JP" sz="2400" kern="0" dirty="0" err="1"/>
              <a:t>MoFGBML</a:t>
            </a:r>
            <a:r>
              <a:rPr lang="ja-JP" altLang="en-US" sz="2400" kern="0" dirty="0"/>
              <a:t>の適用にかかる</a:t>
            </a:r>
            <a:r>
              <a:rPr lang="en-US" altLang="ja-JP" sz="2400" kern="0" dirty="0"/>
              <a:t/>
            </a:r>
            <a:br>
              <a:rPr lang="en-US" altLang="ja-JP" sz="2400" kern="0" dirty="0"/>
            </a:br>
            <a:r>
              <a:rPr lang="ja-JP" altLang="en-US" sz="2400" kern="0" dirty="0"/>
              <a:t>計算時間が短縮される．</a:t>
            </a:r>
            <a:endParaRPr lang="en-US" altLang="ja-JP" sz="2400" kern="0" dirty="0"/>
          </a:p>
          <a:p>
            <a:pPr marL="0" indent="0" algn="just">
              <a:buNone/>
            </a:pPr>
            <a:r>
              <a:rPr lang="ja-JP" altLang="en-US" sz="2400" kern="0" dirty="0"/>
              <a:t>移住操作によって，部分学習用データへの過学習を防ぐ．</a:t>
            </a:r>
            <a:endParaRPr lang="en-US" altLang="ja-JP" sz="24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アンサンブル識別器</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33727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複数の弱識別器を用いて識別を行う．</a:t>
            </a:r>
            <a:endParaRPr lang="en-US" altLang="ja-JP" sz="2800" kern="0" dirty="0"/>
          </a:p>
        </p:txBody>
      </p:sp>
      <p:grpSp>
        <p:nvGrpSpPr>
          <p:cNvPr id="10" name="グループ化 9"/>
          <p:cNvGrpSpPr/>
          <p:nvPr/>
        </p:nvGrpSpPr>
        <p:grpSpPr>
          <a:xfrm>
            <a:off x="674879" y="1966749"/>
            <a:ext cx="4231099" cy="1034194"/>
            <a:chOff x="2033509" y="2414636"/>
            <a:chExt cx="4231099" cy="1034194"/>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2033509" y="2414636"/>
              <a:ext cx="423109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例</a:t>
              </a:r>
              <a:r>
                <a:rPr kumimoji="1" lang="en-US" altLang="ja-JP" sz="2000" dirty="0"/>
                <a:t>: </a:t>
              </a:r>
              <a:r>
                <a:rPr kumimoji="1" lang="ja-JP" altLang="en-US" sz="2000" dirty="0"/>
                <a:t>多数決を行うアンサンブル識別器</a:t>
              </a:r>
            </a:p>
          </p:txBody>
        </p:sp>
      </p:grpSp>
      <p:grpSp>
        <p:nvGrpSpPr>
          <p:cNvPr id="19" name="グループ化 18"/>
          <p:cNvGrpSpPr/>
          <p:nvPr/>
        </p:nvGrpSpPr>
        <p:grpSpPr>
          <a:xfrm>
            <a:off x="5029200" y="194097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354192" y="2928119"/>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612364" y="2880709"/>
              <a:ext cx="1236236" cy="369332"/>
            </a:xfrm>
            <a:prstGeom prst="rect">
              <a:avLst/>
            </a:prstGeom>
            <a:noFill/>
          </p:spPr>
          <p:txBody>
            <a:bodyPr wrap="none" rtlCol="0">
              <a:spAutoFit/>
            </a:bodyPr>
            <a:lstStyle/>
            <a:p>
              <a:r>
                <a:rPr lang="en-US" altLang="ja-JP" dirty="0"/>
                <a:t>: </a:t>
              </a:r>
              <a:r>
                <a:rPr lang="ja-JP" altLang="en-US" dirty="0"/>
                <a:t>弱</a:t>
              </a:r>
              <a:r>
                <a:rPr kumimoji="1" lang="ja-JP" altLang="en-US" dirty="0"/>
                <a:t>識別器</a:t>
              </a:r>
            </a:p>
          </p:txBody>
        </p:sp>
      </p:grpSp>
      <p:cxnSp>
        <p:nvCxnSpPr>
          <p:cNvPr id="20" name="直線矢印コネクタ 19"/>
          <p:cNvCxnSpPr>
            <a:stCxn id="8" idx="4"/>
          </p:cNvCxnSpPr>
          <p:nvPr/>
        </p:nvCxnSpPr>
        <p:spPr>
          <a:xfrm flipH="1">
            <a:off x="1591248"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p:cNvCxnSpPr>
          <p:nvPr/>
        </p:nvCxnSpPr>
        <p:spPr>
          <a:xfrm flipH="1">
            <a:off x="2774096" y="28546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p:cNvCxnSpPr>
          <p:nvPr/>
        </p:nvCxnSpPr>
        <p:spPr>
          <a:xfrm flipH="1">
            <a:off x="3956947"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31353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897392"/>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31919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3632537"/>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7933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88423"/>
            <a:ext cx="8029074" cy="141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特定のパターンに対して不得意な弱識別器が</a:t>
            </a:r>
            <a:r>
              <a:rPr lang="en-US" altLang="ja-JP" sz="2800" kern="0" dirty="0"/>
              <a:t/>
            </a:r>
            <a:br>
              <a:rPr lang="en-US" altLang="ja-JP" sz="2800" kern="0" dirty="0"/>
            </a:br>
            <a:r>
              <a:rPr lang="ja-JP" altLang="en-US" sz="2800" kern="0" dirty="0"/>
              <a:t>存在しても，多数決による識別が行われるため，</a:t>
            </a:r>
            <a:r>
              <a:rPr lang="en-US" altLang="ja-JP" sz="2800" kern="0" dirty="0"/>
              <a:t/>
            </a:r>
            <a:br>
              <a:rPr lang="en-US" altLang="ja-JP" sz="2800" kern="0" dirty="0"/>
            </a:br>
            <a:r>
              <a:rPr lang="ja-JP" altLang="en-US" sz="2800" kern="0" dirty="0"/>
              <a:t>単一の識別器と比較して識別性能が高い．</a:t>
            </a: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40561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1000" y="1267879"/>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並列分散型</a:t>
            </a:r>
            <a:r>
              <a:rPr lang="en-US" altLang="ja-JP" sz="2800" kern="0" dirty="0" err="1"/>
              <a:t>MoFGBML</a:t>
            </a:r>
            <a:r>
              <a:rPr lang="ja-JP" altLang="en-US" sz="2800" kern="0" dirty="0"/>
              <a:t>で獲得した識別器集合から</a:t>
            </a:r>
            <a:r>
              <a:rPr lang="en-US" altLang="ja-JP" sz="2800" kern="0" dirty="0"/>
              <a:t/>
            </a:r>
            <a:br>
              <a:rPr lang="en-US" altLang="ja-JP" sz="2800" kern="0" dirty="0"/>
            </a:br>
            <a:r>
              <a:rPr lang="ja-JP" altLang="en-US" sz="2800" kern="0" dirty="0"/>
              <a:t>アンサンブル識別器を設計し，識別性能の向上を図る．</a:t>
            </a:r>
            <a:endParaRPr lang="en-US" altLang="ja-JP" sz="2800" kern="0" dirty="0"/>
          </a:p>
        </p:txBody>
      </p:sp>
      <p:pic>
        <p:nvPicPr>
          <p:cNvPr id="3" name="図 2"/>
          <p:cNvPicPr>
            <a:picLocks noChangeAspect="1"/>
          </p:cNvPicPr>
          <p:nvPr/>
        </p:nvPicPr>
        <p:blipFill>
          <a:blip r:embed="rId2"/>
          <a:stretch>
            <a:fillRect/>
          </a:stretch>
        </p:blipFill>
        <p:spPr>
          <a:xfrm>
            <a:off x="1219200" y="2487079"/>
            <a:ext cx="3016928" cy="3698543"/>
          </a:xfrm>
          <a:prstGeom prst="rect">
            <a:avLst/>
          </a:prstGeom>
        </p:spPr>
      </p:pic>
      <p:pic>
        <p:nvPicPr>
          <p:cNvPr id="4" name="図 3"/>
          <p:cNvPicPr>
            <a:picLocks noChangeAspect="1"/>
          </p:cNvPicPr>
          <p:nvPr/>
        </p:nvPicPr>
        <p:blipFill>
          <a:blip r:embed="rId3"/>
          <a:stretch>
            <a:fillRect/>
          </a:stretch>
        </p:blipFill>
        <p:spPr>
          <a:xfrm>
            <a:off x="4800600" y="2487079"/>
            <a:ext cx="2788074" cy="3866580"/>
          </a:xfrm>
          <a:prstGeom prst="rect">
            <a:avLst/>
          </a:prstGeom>
        </p:spPr>
      </p:pic>
    </p:spTree>
    <p:extLst>
      <p:ext uri="{BB962C8B-B14F-4D97-AF65-F5344CB8AC3E}">
        <p14:creationId xmlns:p14="http://schemas.microsoft.com/office/powerpoint/2010/main" val="168802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識別器の設計</a:t>
            </a:r>
          </a:p>
        </p:txBody>
      </p:sp>
      <p:grpSp>
        <p:nvGrpSpPr>
          <p:cNvPr id="9" name="グループ化 8"/>
          <p:cNvGrpSpPr/>
          <p:nvPr/>
        </p:nvGrpSpPr>
        <p:grpSpPr>
          <a:xfrm>
            <a:off x="5029200" y="1524000"/>
            <a:ext cx="3664551" cy="4612194"/>
            <a:chOff x="5022249" y="1331406"/>
            <a:chExt cx="3664551" cy="4612194"/>
          </a:xfrm>
        </p:grpSpPr>
        <p:pic>
          <p:nvPicPr>
            <p:cNvPr id="5" name="図 4"/>
            <p:cNvPicPr>
              <a:picLocks noChangeAspect="1"/>
            </p:cNvPicPr>
            <p:nvPr/>
          </p:nvPicPr>
          <p:blipFill>
            <a:blip r:embed="rId2"/>
            <a:stretch>
              <a:fillRect/>
            </a:stretch>
          </p:blipFill>
          <p:spPr>
            <a:xfrm>
              <a:off x="5022249" y="1331406"/>
              <a:ext cx="3664551" cy="3316297"/>
            </a:xfrm>
            <a:prstGeom prst="rect">
              <a:avLst/>
            </a:prstGeom>
          </p:spPr>
        </p:pic>
        <p:sp>
          <p:nvSpPr>
            <p:cNvPr id="63" name="角丸四角形 62"/>
            <p:cNvSpPr/>
            <p:nvPr/>
          </p:nvSpPr>
          <p:spPr>
            <a:xfrm>
              <a:off x="5116662" y="54538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38">
              <a:extLst>
                <a:ext uri="{FF2B5EF4-FFF2-40B4-BE49-F238E27FC236}">
                  <a16:creationId xmlns:a16="http://schemas.microsoft.com/office/drawing/2014/main" id="{937CEA22-1651-9542-B0EB-B0F3A21EF70C}"/>
                </a:ext>
              </a:extLst>
            </p:cNvPr>
            <p:cNvSpPr/>
            <p:nvPr/>
          </p:nvSpPr>
          <p:spPr>
            <a:xfrm>
              <a:off x="7914879"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734942"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512531"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endCxn id="62" idx="0"/>
            </p:cNvCxnSpPr>
            <p:nvPr/>
          </p:nvCxnSpPr>
          <p:spPr>
            <a:xfrm flipH="1">
              <a:off x="5664931" y="4204415"/>
              <a:ext cx="4644" cy="13371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endCxn id="61" idx="0"/>
            </p:cNvCxnSpPr>
            <p:nvPr/>
          </p:nvCxnSpPr>
          <p:spPr>
            <a:xfrm>
              <a:off x="6869597" y="4198150"/>
              <a:ext cx="17745" cy="134340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endCxn id="60" idx="0"/>
            </p:cNvCxnSpPr>
            <p:nvPr/>
          </p:nvCxnSpPr>
          <p:spPr>
            <a:xfrm flipH="1">
              <a:off x="8067279" y="4206809"/>
              <a:ext cx="2" cy="133474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297289" y="4812268"/>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grpSp>
      <p:sp>
        <p:nvSpPr>
          <p:cNvPr id="58" name="角丸四角形 57">
            <a:extLst>
              <a:ext uri="{FF2B5EF4-FFF2-40B4-BE49-F238E27FC236}">
                <a16:creationId xmlns:a16="http://schemas.microsoft.com/office/drawing/2014/main" id="{651BED7A-8D98-5044-AD1D-FB40AF7217EA}"/>
              </a:ext>
            </a:extLst>
          </p:cNvPr>
          <p:cNvSpPr/>
          <p:nvPr/>
        </p:nvSpPr>
        <p:spPr>
          <a:xfrm>
            <a:off x="381000" y="1524000"/>
            <a:ext cx="4114800"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移住操作を行わず各島で独立に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1830110" y="2685258"/>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583354" y="3340479"/>
            <a:ext cx="371009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島ごとに最良な識別器</a:t>
            </a:r>
            <a:endParaRPr kumimoji="1" lang="en-US" altLang="ja-JP" sz="2800">
              <a:solidFill>
                <a:schemeClr val="tx1"/>
              </a:solidFill>
            </a:endParaRPr>
          </a:p>
          <a:p>
            <a:pPr algn="just"/>
            <a:r>
              <a:rPr kumimoji="1" lang="ja-JP" altLang="en-US" sz="2800">
                <a:solidFill>
                  <a:schemeClr val="tx1"/>
                </a:solidFill>
              </a:rPr>
              <a:t>を弱識別器として抽出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1830110" y="4501739"/>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830149" y="5157508"/>
            <a:ext cx="321650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弱識別器の多数決</a:t>
            </a:r>
            <a:endParaRPr kumimoji="1" lang="en-US" altLang="ja-JP" sz="2800">
              <a:solidFill>
                <a:schemeClr val="tx1"/>
              </a:solidFill>
            </a:endParaRPr>
          </a:p>
          <a:p>
            <a:pPr algn="just"/>
            <a:r>
              <a:rPr kumimoji="1" lang="ja-JP" altLang="en-US" sz="2800">
                <a:solidFill>
                  <a:schemeClr val="tx1"/>
                </a:solidFill>
              </a:rPr>
              <a:t>でパターンを識別</a:t>
            </a:r>
          </a:p>
        </p:txBody>
      </p:sp>
    </p:spTree>
    <p:extLst>
      <p:ext uri="{BB962C8B-B14F-4D97-AF65-F5344CB8AC3E}">
        <p14:creationId xmlns:p14="http://schemas.microsoft.com/office/powerpoint/2010/main" val="315356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a:xfrm>
            <a:off x="76200" y="0"/>
            <a:ext cx="9067800" cy="1143000"/>
          </a:xfrm>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657726" y="17968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各島内で全データセットに対する識別率が最大のものをそれぞれ一つずつ抽出</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657726" y="34732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全データセットに対して島内で非劣となる識別器集合を弱識別器として抽出</a:t>
            </a:r>
            <a:endParaRPr lang="en-US" altLang="ja-JP" sz="2800" kern="0" dirty="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5105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非劣解集合による弱識別器集合</a:t>
            </a:r>
          </a:p>
        </p:txBody>
      </p:sp>
      <p:sp>
        <p:nvSpPr>
          <p:cNvPr id="8" name="テキスト ボックス 7">
            <a:extLst>
              <a:ext uri="{FF2B5EF4-FFF2-40B4-BE49-F238E27FC236}">
                <a16:creationId xmlns:a16="http://schemas.microsoft.com/office/drawing/2014/main" id="{8A622EB5-A4E2-8447-9A5F-5CDA2D207408}"/>
              </a:ext>
            </a:extLst>
          </p:cNvPr>
          <p:cNvSpPr txBox="1"/>
          <p:nvPr/>
        </p:nvSpPr>
        <p:spPr>
          <a:xfrm flipH="1">
            <a:off x="4268753" y="4728415"/>
            <a:ext cx="2542445" cy="715089"/>
          </a:xfrm>
          <a:prstGeom prst="roundRect">
            <a:avLst/>
          </a:prstGeom>
          <a:noFill/>
          <a:ln>
            <a:solidFill>
              <a:schemeClr val="accent2"/>
            </a:solidFill>
          </a:ln>
        </p:spPr>
        <p:txBody>
          <a:bodyPr wrap="square" rtlCol="0">
            <a:spAutoFit/>
          </a:bodyPr>
          <a:lstStyle/>
          <a:p>
            <a:pPr algn="just"/>
            <a:r>
              <a:rPr kumimoji="1" lang="ja-JP" altLang="en-US" dirty="0"/>
              <a:t>単一な弱識別器として，</a:t>
            </a:r>
            <a:endParaRPr kumimoji="1" lang="en-US" altLang="ja-JP" dirty="0"/>
          </a:p>
          <a:p>
            <a:pPr algn="just"/>
            <a:r>
              <a:rPr kumimoji="1" lang="en-US" altLang="ja-JP" dirty="0"/>
              <a:t>C</a:t>
            </a:r>
            <a:r>
              <a:rPr kumimoji="1" lang="ja-JP" altLang="en-US" dirty="0"/>
              <a:t>が抽出される．</a:t>
            </a:r>
            <a:endParaRPr kumimoji="1" lang="en-US" altLang="ja-JP" dirty="0"/>
          </a:p>
        </p:txBody>
      </p:sp>
      <p:sp>
        <p:nvSpPr>
          <p:cNvPr id="9" name="テキスト ボックス 8">
            <a:extLst>
              <a:ext uri="{FF2B5EF4-FFF2-40B4-BE49-F238E27FC236}">
                <a16:creationId xmlns:a16="http://schemas.microsoft.com/office/drawing/2014/main" id="{94C7644D-546A-CB41-BAB1-FFA69962B749}"/>
              </a:ext>
            </a:extLst>
          </p:cNvPr>
          <p:cNvSpPr txBox="1"/>
          <p:nvPr/>
        </p:nvSpPr>
        <p:spPr>
          <a:xfrm flipH="1">
            <a:off x="4267198" y="5715000"/>
            <a:ext cx="3048000" cy="715089"/>
          </a:xfrm>
          <a:prstGeom prst="roundRect">
            <a:avLst/>
          </a:prstGeom>
          <a:noFill/>
          <a:ln>
            <a:solidFill>
              <a:schemeClr val="accent2"/>
            </a:solidFill>
          </a:ln>
        </p:spPr>
        <p:txBody>
          <a:bodyPr wrap="square" rtlCol="0">
            <a:spAutoFit/>
          </a:bodyPr>
          <a:lstStyle/>
          <a:p>
            <a:pPr algn="just"/>
            <a:r>
              <a:rPr lang="ja-JP" altLang="en-US" dirty="0"/>
              <a:t>非劣な弱識別器集合として，</a:t>
            </a:r>
            <a:endParaRPr lang="en-US" altLang="ja-JP" dirty="0"/>
          </a:p>
          <a:p>
            <a:pPr algn="just"/>
            <a:r>
              <a:rPr kumimoji="1" lang="en-US" altLang="ja-JP" dirty="0"/>
              <a:t>A, B, C</a:t>
            </a:r>
            <a:r>
              <a:rPr kumimoji="1" lang="ja-JP" altLang="en-US" dirty="0"/>
              <a:t>が抽出される．</a:t>
            </a:r>
          </a:p>
        </p:txBody>
      </p:sp>
      <p:pic>
        <p:nvPicPr>
          <p:cNvPr id="10" name="図 9"/>
          <p:cNvPicPr>
            <a:picLocks noChangeAspect="1"/>
          </p:cNvPicPr>
          <p:nvPr/>
        </p:nvPicPr>
        <p:blipFill>
          <a:blip r:embed="rId2"/>
          <a:stretch>
            <a:fillRect/>
          </a:stretch>
        </p:blipFill>
        <p:spPr>
          <a:xfrm>
            <a:off x="1327285" y="4341600"/>
            <a:ext cx="2564556" cy="2516400"/>
          </a:xfrm>
          <a:prstGeom prst="rect">
            <a:avLst/>
          </a:prstGeom>
        </p:spPr>
      </p:pic>
    </p:spTree>
    <p:extLst>
      <p:ext uri="{BB962C8B-B14F-4D97-AF65-F5344CB8AC3E}">
        <p14:creationId xmlns:p14="http://schemas.microsoft.com/office/powerpoint/2010/main" val="433801714"/>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4498</TotalTime>
  <Words>1094</Words>
  <Application>Microsoft Office PowerPoint</Application>
  <PresentationFormat>画面に合わせる (4:3)</PresentationFormat>
  <Paragraphs>308</Paragraphs>
  <Slides>40</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40</vt:i4>
      </vt:variant>
    </vt:vector>
  </HeadingPairs>
  <TitlesOfParts>
    <vt:vector size="47" baseType="lpstr">
      <vt:lpstr>ＭＳ Ｐゴシック</vt:lpstr>
      <vt:lpstr>ＭＳ Ｐ明朝</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ファジィ識別器</vt:lpstr>
      <vt:lpstr>多目的ファジィ遺伝的機械学習</vt:lpstr>
      <vt:lpstr>並列分散型MoFGBML</vt:lpstr>
      <vt:lpstr>アンサンブル識別器</vt:lpstr>
      <vt:lpstr>本研究の目的</vt:lpstr>
      <vt:lpstr>識別器の設計</vt:lpstr>
      <vt:lpstr>弱識別器の抽出</vt:lpstr>
      <vt:lpstr>重み付け多数決</vt:lpstr>
      <vt:lpstr>実験目的</vt:lpstr>
      <vt:lpstr>実験設定</vt:lpstr>
      <vt:lpstr>PowerPoint プレゼンテーション</vt:lpstr>
      <vt:lpstr>PowerPoint プレゼンテーション</vt:lpstr>
      <vt:lpstr>単一識別器との比較結果 評価用データに対する誤識別率</vt:lpstr>
      <vt:lpstr>移住操作の有無における比較 評価用データに対する誤識別率</vt:lpstr>
      <vt:lpstr>単一識別器との比較</vt:lpstr>
      <vt:lpstr>非劣な弱識別器集合 評価用データに対する誤識別率</vt:lpstr>
      <vt:lpstr>非劣な弱識別器集合 評価用データに対する誤識別率</vt:lpstr>
      <vt:lpstr>ルール数最小化への偏り</vt:lpstr>
      <vt:lpstr>まとめ</vt:lpstr>
      <vt:lpstr>今後の課題</vt:lpstr>
      <vt:lpstr>PowerPoint プレゼンテーション</vt:lpstr>
      <vt:lpstr>多様性の向上</vt:lpstr>
      <vt:lpstr>PowerPoint プレゼンテーション</vt:lpstr>
      <vt:lpstr>PowerPoint プレゼンテーション</vt:lpstr>
      <vt:lpstr>PowerPoint プレゼンテーション</vt:lpstr>
      <vt:lpstr>PowerPoint プレゼンテーション</vt:lpstr>
      <vt:lpstr>評価用データに対する識別率</vt:lpstr>
      <vt:lpstr>PowerPoint プレゼンテーション</vt:lpstr>
      <vt:lpstr>PowerPoint プレゼンテーション</vt:lpstr>
      <vt:lpstr>PowerPoint プレゼンテーション</vt:lpstr>
      <vt:lpstr>PowerPoint プレゼンテーション</vt:lpstr>
      <vt:lpstr>弱識別器の抽出</vt:lpstr>
      <vt:lpstr>本研究の目的</vt:lpstr>
      <vt:lpstr>本研究の目的</vt:lpstr>
      <vt:lpstr>PowerPoint プレゼンテーション</vt:lpstr>
      <vt:lpstr>島数9　phoneme</vt:lpstr>
      <vt:lpstr>島数9　satimage</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187</cp:revision>
  <cp:lastPrinted>2019-01-18T08:58:58Z</cp:lastPrinted>
  <dcterms:created xsi:type="dcterms:W3CDTF">1601-01-01T00:00:00Z</dcterms:created>
  <dcterms:modified xsi:type="dcterms:W3CDTF">2019-01-21T08:50:14Z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