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6"/>
  </p:notesMasterIdLst>
  <p:handoutMasterIdLst>
    <p:handoutMasterId r:id="rId37"/>
  </p:handoutMasterIdLst>
  <p:sldIdLst>
    <p:sldId id="256" r:id="rId3"/>
    <p:sldId id="279" r:id="rId4"/>
    <p:sldId id="303" r:id="rId5"/>
    <p:sldId id="274" r:id="rId6"/>
    <p:sldId id="275" r:id="rId7"/>
    <p:sldId id="276" r:id="rId8"/>
    <p:sldId id="278" r:id="rId9"/>
    <p:sldId id="277" r:id="rId10"/>
    <p:sldId id="280" r:id="rId11"/>
    <p:sldId id="285" r:id="rId12"/>
    <p:sldId id="286" r:id="rId13"/>
    <p:sldId id="289" r:id="rId14"/>
    <p:sldId id="292" r:id="rId15"/>
    <p:sldId id="288" r:id="rId16"/>
    <p:sldId id="290" r:id="rId17"/>
    <p:sldId id="291" r:id="rId18"/>
    <p:sldId id="283" r:id="rId19"/>
    <p:sldId id="300" r:id="rId20"/>
    <p:sldId id="301" r:id="rId21"/>
    <p:sldId id="304" r:id="rId22"/>
    <p:sldId id="272" r:id="rId23"/>
    <p:sldId id="296" r:id="rId24"/>
    <p:sldId id="305" r:id="rId25"/>
    <p:sldId id="284" r:id="rId26"/>
    <p:sldId id="306" r:id="rId27"/>
    <p:sldId id="287" r:id="rId28"/>
    <p:sldId id="307" r:id="rId29"/>
    <p:sldId id="281" r:id="rId30"/>
    <p:sldId id="282" r:id="rId31"/>
    <p:sldId id="273" r:id="rId32"/>
    <p:sldId id="294" r:id="rId33"/>
    <p:sldId id="295" r:id="rId34"/>
    <p:sldId id="293" r:id="rId35"/>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F4111"/>
    <a:srgbClr val="0432FF"/>
    <a:srgbClr val="00B0F0"/>
    <a:srgbClr val="EB7171"/>
    <a:srgbClr val="FFF2CC"/>
    <a:srgbClr val="FFE285"/>
    <a:srgbClr val="FF6201"/>
    <a:srgbClr val="FFD961"/>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88"/>
    <p:restoredTop sz="93553" autoAdjust="0"/>
  </p:normalViewPr>
  <p:slideViewPr>
    <p:cSldViewPr>
      <p:cViewPr varScale="1">
        <p:scale>
          <a:sx n="91" d="100"/>
          <a:sy n="91" d="100"/>
        </p:scale>
        <p:origin x="966" y="10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2019/1/21</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3</a:t>
            </a:fld>
            <a:endParaRPr lang="en-US" altLang="ja-JP"/>
          </a:p>
        </p:txBody>
      </p:sp>
    </p:spTree>
    <p:extLst>
      <p:ext uri="{BB962C8B-B14F-4D97-AF65-F5344CB8AC3E}">
        <p14:creationId xmlns:p14="http://schemas.microsoft.com/office/powerpoint/2010/main" val="6152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18</a:t>
            </a:fld>
            <a:endParaRPr lang="en-US" altLang="ja-JP"/>
          </a:p>
        </p:txBody>
      </p:sp>
    </p:spTree>
    <p:extLst>
      <p:ext uri="{BB962C8B-B14F-4D97-AF65-F5344CB8AC3E}">
        <p14:creationId xmlns:p14="http://schemas.microsoft.com/office/powerpoint/2010/main" val="133040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19</a:t>
            </a:fld>
            <a:endParaRPr lang="en-US" altLang="ja-JP"/>
          </a:p>
        </p:txBody>
      </p:sp>
    </p:spTree>
    <p:extLst>
      <p:ext uri="{BB962C8B-B14F-4D97-AF65-F5344CB8AC3E}">
        <p14:creationId xmlns:p14="http://schemas.microsoft.com/office/powerpoint/2010/main" val="82300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20</a:t>
            </a:fld>
            <a:endParaRPr lang="en-US" altLang="ja-JP"/>
          </a:p>
        </p:txBody>
      </p:sp>
    </p:spTree>
    <p:extLst>
      <p:ext uri="{BB962C8B-B14F-4D97-AF65-F5344CB8AC3E}">
        <p14:creationId xmlns:p14="http://schemas.microsoft.com/office/powerpoint/2010/main" val="2160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21</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22</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23</a:t>
            </a:fld>
            <a:endParaRPr lang="en-US" altLang="ja-JP"/>
          </a:p>
        </p:txBody>
      </p:sp>
    </p:spTree>
    <p:extLst>
      <p:ext uri="{BB962C8B-B14F-4D97-AF65-F5344CB8AC3E}">
        <p14:creationId xmlns:p14="http://schemas.microsoft.com/office/powerpoint/2010/main" val="119986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4343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a:t>
            </a:r>
          </a:p>
        </p:txBody>
      </p:sp>
      <p:pic>
        <p:nvPicPr>
          <p:cNvPr id="7" name="図 6"/>
          <p:cNvPicPr>
            <a:picLocks noChangeAspect="1"/>
          </p:cNvPicPr>
          <p:nvPr/>
        </p:nvPicPr>
        <p:blipFill>
          <a:blip r:embed="rId2"/>
          <a:stretch>
            <a:fillRect/>
          </a:stretch>
        </p:blipFill>
        <p:spPr>
          <a:xfrm>
            <a:off x="1600200" y="4343400"/>
            <a:ext cx="2542446" cy="2514600"/>
          </a:xfrm>
          <a:prstGeom prst="rect">
            <a:avLst/>
          </a:prstGeom>
        </p:spPr>
      </p:pic>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7200" y="4773183"/>
            <a:ext cx="2133601" cy="408623"/>
          </a:xfrm>
          <a:prstGeom prst="roundRect">
            <a:avLst/>
          </a:prstGeom>
          <a:noFill/>
          <a:ln>
            <a:solidFill>
              <a:schemeClr val="accent2"/>
            </a:solidFill>
          </a:ln>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200" y="5379244"/>
            <a:ext cx="3048000" cy="1021556"/>
          </a:xfrm>
          <a:prstGeom prst="roundRect">
            <a:avLst/>
          </a:prstGeom>
          <a:noFill/>
          <a:ln>
            <a:solidFill>
              <a:schemeClr val="accent2"/>
            </a:solidFill>
          </a:ln>
        </p:spPr>
        <p:txBody>
          <a:bodyPr wrap="square" rtlCol="0">
            <a:spAutoFit/>
          </a:bodyPr>
          <a:lstStyle/>
          <a:p>
            <a:r>
              <a:rPr kumimoji="1" lang="en-US" altLang="ja-JP" dirty="0"/>
              <a:t>A, B, C</a:t>
            </a:r>
            <a:r>
              <a:rPr kumimoji="1" lang="ja-JP" altLang="en-US" dirty="0"/>
              <a:t>は他に優越される解が存在しない</a:t>
            </a:r>
            <a:endParaRPr kumimoji="1" lang="en-US" altLang="ja-JP" dirty="0"/>
          </a:p>
          <a:p>
            <a:r>
              <a:rPr lang="en-US" altLang="ja-JP" dirty="0"/>
              <a:t>= A, B, C </a:t>
            </a:r>
            <a:r>
              <a:rPr lang="ja-JP" altLang="en-US" dirty="0"/>
              <a:t>は互いに非劣</a:t>
            </a:r>
            <a:endParaRPr kumimoji="1" lang="ja-JP" altLang="en-US" dirty="0"/>
          </a:p>
        </p:txBody>
      </p:sp>
    </p:spTree>
    <p:extLst>
      <p:ext uri="{BB962C8B-B14F-4D97-AF65-F5344CB8AC3E}">
        <p14:creationId xmlns:p14="http://schemas.microsoft.com/office/powerpoint/2010/main" val="43380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47699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dirty="0"/>
              <a:t>使用するデータセット：</a:t>
            </a:r>
            <a:r>
              <a:rPr lang="en-US" altLang="ja-JP" sz="2800" dirty="0" err="1"/>
              <a:t>satimage</a:t>
            </a:r>
            <a:r>
              <a:rPr lang="en-US" altLang="ja-JP" sz="2800" dirty="0"/>
              <a:t>, phoneme</a:t>
            </a:r>
          </a:p>
          <a:p>
            <a:r>
              <a:rPr lang="ja-JP" altLang="en-US" sz="2800" dirty="0"/>
              <a:t>個体群サイズ：</a:t>
            </a:r>
            <a:r>
              <a:rPr lang="en-US" altLang="ja-JP" sz="2800" dirty="0"/>
              <a:t>300</a:t>
            </a:r>
          </a:p>
          <a:p>
            <a:r>
              <a:rPr lang="ja-JP" altLang="en-US" sz="2800" dirty="0"/>
              <a:t>世代数：</a:t>
            </a:r>
            <a:r>
              <a:rPr lang="en-US" altLang="ja-JP" sz="2800" dirty="0"/>
              <a:t>50,000</a:t>
            </a:r>
          </a:p>
          <a:p>
            <a:r>
              <a:rPr lang="en-US" altLang="ja-JP" sz="2800" dirty="0"/>
              <a:t>EMO</a:t>
            </a:r>
            <a:r>
              <a:rPr lang="ja-JP" altLang="en-US" sz="2800" dirty="0"/>
              <a:t>アルゴリズム：</a:t>
            </a:r>
            <a:r>
              <a:rPr lang="en-US" altLang="ja-JP" sz="2800" dirty="0"/>
              <a:t>NSGA-II</a:t>
            </a:r>
          </a:p>
          <a:p>
            <a:endParaRPr lang="en-US" altLang="ja-JP" sz="2800" dirty="0"/>
          </a:p>
          <a:p>
            <a:r>
              <a:rPr lang="ja-JP" altLang="en-US" sz="2800" dirty="0"/>
              <a:t>過剰適合</a:t>
            </a:r>
            <a:r>
              <a:rPr lang="en-US" altLang="ja-JP" sz="2800" dirty="0"/>
              <a:t> </a:t>
            </a:r>
            <a:r>
              <a:rPr lang="ja-JP" altLang="en-US" sz="2800" dirty="0"/>
              <a:t>あり</a:t>
            </a:r>
            <a:r>
              <a:rPr lang="en-US" altLang="ja-JP" sz="2800" dirty="0"/>
              <a:t>, </a:t>
            </a:r>
            <a:r>
              <a:rPr lang="ja-JP" altLang="en-US" sz="2800" dirty="0"/>
              <a:t>なし</a:t>
            </a:r>
            <a:endParaRPr lang="en-US" altLang="ja-JP" sz="2800" dirty="0"/>
          </a:p>
          <a:p>
            <a:r>
              <a:rPr lang="ja-JP" altLang="en-US" sz="2800" dirty="0" err="1"/>
              <a:t>っかかかか</a:t>
            </a:r>
            <a:endParaRPr lang="en-US" altLang="ja-JP" sz="2800" dirty="0"/>
          </a:p>
          <a:p>
            <a:endParaRPr lang="en-US" altLang="ja-JP" sz="2800" dirty="0"/>
          </a:p>
          <a:p>
            <a:endParaRPr lang="en-US" altLang="ja-JP" sz="2800" dirty="0"/>
          </a:p>
        </p:txBody>
      </p:sp>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27818457"/>
              </p:ext>
            </p:extLst>
          </p:nvPr>
        </p:nvGraphicFramePr>
        <p:xfrm>
          <a:off x="689757" y="1859477"/>
          <a:ext cx="8225643" cy="3627120"/>
        </p:xfrm>
        <a:graphic>
          <a:graphicData uri="http://schemas.openxmlformats.org/drawingml/2006/table">
            <a:tbl>
              <a:tblPr bandRow="1">
                <a:tableStyleId>{F5AB1C69-6EDB-4FF4-983F-18BD219EF322}</a:tableStyleId>
              </a:tblPr>
              <a:tblGrid>
                <a:gridCol w="3276600">
                  <a:extLst>
                    <a:ext uri="{9D8B030D-6E8A-4147-A177-3AD203B41FA5}">
                      <a16:colId xmlns:a16="http://schemas.microsoft.com/office/drawing/2014/main" val="1754261082"/>
                    </a:ext>
                  </a:extLst>
                </a:gridCol>
                <a:gridCol w="381000">
                  <a:extLst>
                    <a:ext uri="{9D8B030D-6E8A-4147-A177-3AD203B41FA5}">
                      <a16:colId xmlns:a16="http://schemas.microsoft.com/office/drawing/2014/main" val="1093669718"/>
                    </a:ext>
                  </a:extLst>
                </a:gridCol>
                <a:gridCol w="4568043">
                  <a:extLst>
                    <a:ext uri="{9D8B030D-6E8A-4147-A177-3AD203B41FA5}">
                      <a16:colId xmlns:a16="http://schemas.microsoft.com/office/drawing/2014/main" val="969770553"/>
                    </a:ext>
                  </a:extLst>
                </a:gridCol>
              </a:tblGrid>
              <a:tr h="370840">
                <a:tc>
                  <a:txBody>
                    <a:bodyPr/>
                    <a:lstStyle/>
                    <a:p>
                      <a:r>
                        <a:rPr kumimoji="1" lang="ja-JP" altLang="en-US" sz="2800" dirty="0"/>
                        <a:t>試行回数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10-fold cross-validation x 3</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r>
                        <a:rPr kumimoji="1" lang="ja-JP" altLang="en-US" sz="2800" dirty="0"/>
                        <a:t>世代数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50,000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r>
                        <a:rPr kumimoji="1" lang="ja-JP" altLang="en-US" sz="2800"/>
                        <a:t>個体群サイズ</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300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r>
                        <a:rPr kumimoji="1" lang="en-US" altLang="ja-JP" sz="2800" dirty="0"/>
                        <a:t>EMO</a:t>
                      </a:r>
                      <a:r>
                        <a:rPr kumimoji="1" lang="ja-JP" altLang="en-US" sz="2800" dirty="0"/>
                        <a:t>アルゴリズム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NSGA-II</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r h="370840">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199971"/>
                  </a:ext>
                </a:extLst>
              </a:tr>
              <a:tr h="370840">
                <a:tc>
                  <a:txBody>
                    <a:bodyPr/>
                    <a:lstStyle/>
                    <a:p>
                      <a:r>
                        <a:rPr kumimoji="1" lang="ja-JP" altLang="en-US" sz="2800"/>
                        <a:t>並列（島）分割数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3, 5, 7, 9</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r>
                        <a:rPr kumimoji="1" lang="ja-JP" altLang="en-US" sz="2800" dirty="0"/>
                        <a:t>移住操作・交換操作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50 </a:t>
                      </a:r>
                      <a:r>
                        <a:rPr kumimoji="1" lang="ja-JP" altLang="en-US" sz="2800" dirty="0"/>
                        <a:t>世代間隔</a:t>
                      </a:r>
                      <a:r>
                        <a:rPr kumimoji="1" lang="en-US" altLang="ja-JP" sz="2800" dirty="0"/>
                        <a:t>, </a:t>
                      </a:r>
                      <a:r>
                        <a:rPr kumimoji="1" lang="ja-JP" altLang="en-US" sz="2800" dirty="0"/>
                        <a:t>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1676400" cy="523220"/>
          </a:xfrm>
          <a:prstGeom prst="rect">
            <a:avLst/>
          </a:prstGeom>
          <a:noFill/>
          <a:ln w="19050">
            <a:solidFill>
              <a:schemeClr val="accent6"/>
            </a:solidFill>
          </a:ln>
        </p:spPr>
        <p:txBody>
          <a:bodyPr wrap="square" rtlCol="0">
            <a:spAutoFit/>
          </a:bodyPr>
          <a:lstStyle/>
          <a:p>
            <a:r>
              <a:rPr lang="ja-JP" altLang="en-US" sz="2800"/>
              <a:t>実験設定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3498194024"/>
              </p:ext>
            </p:extLst>
          </p:nvPr>
        </p:nvGraphicFramePr>
        <p:xfrm>
          <a:off x="1104900" y="5543161"/>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spTree>
    <p:extLst>
      <p:ext uri="{BB962C8B-B14F-4D97-AF65-F5344CB8AC3E}">
        <p14:creationId xmlns:p14="http://schemas.microsoft.com/office/powerpoint/2010/main" val="2922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実験の目的</a:t>
            </a:r>
          </a:p>
        </p:txBody>
      </p:sp>
    </p:spTree>
    <p:extLst>
      <p:ext uri="{BB962C8B-B14F-4D97-AF65-F5344CB8AC3E}">
        <p14:creationId xmlns:p14="http://schemas.microsoft.com/office/powerpoint/2010/main" val="42779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r>
              <a:rPr lang="en-US" altLang="ja-JP" sz="2000" kern="0" dirty="0"/>
              <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7747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6"/>
          <a:stretch/>
        </p:blipFill>
        <p:spPr>
          <a:xfrm>
            <a:off x="6096000" y="2133600"/>
            <a:ext cx="1371600" cy="1981200"/>
          </a:xfrm>
          <a:prstGeom prst="rect">
            <a:avLst/>
          </a:prstGeom>
          <a:ln>
            <a:solidFill>
              <a:schemeClr val="tx1"/>
            </a:solidFill>
          </a:ln>
        </p:spPr>
      </p:pic>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2514600" y="1524000"/>
            <a:ext cx="4038600" cy="3886200"/>
          </a:xfrm>
          <a:prstGeom prst="rect">
            <a:avLst/>
          </a:prstGeom>
        </p:spPr>
      </p:pic>
    </p:spTree>
    <p:extLst>
      <p:ext uri="{BB962C8B-B14F-4D97-AF65-F5344CB8AC3E}">
        <p14:creationId xmlns:p14="http://schemas.microsoft.com/office/powerpoint/2010/main" val="37017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999" t="8332" r="6688" b="6688"/>
          <a:stretch/>
        </p:blipFill>
        <p:spPr>
          <a:xfrm>
            <a:off x="1306501" y="1676400"/>
            <a:ext cx="4038600" cy="38862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phoneme</a:t>
            </a:r>
            <a:endParaRPr lang="ja-JP" altLang="en-US" kern="0"/>
          </a:p>
        </p:txBody>
      </p:sp>
    </p:spTree>
    <p:extLst>
      <p:ext uri="{BB962C8B-B14F-4D97-AF65-F5344CB8AC3E}">
        <p14:creationId xmlns:p14="http://schemas.microsoft.com/office/powerpoint/2010/main" val="9350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1428984"/>
            <a:ext cx="8328230" cy="51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パターン識別問題において，</a:t>
            </a:r>
            <a:r>
              <a:rPr lang="ja-JP" altLang="en-US" sz="2800" u="sng" kern="0" dirty="0"/>
              <a:t>識別性能の高さ</a:t>
            </a:r>
            <a:r>
              <a:rPr lang="ja-JP" altLang="en-US" sz="2800" kern="0" dirty="0"/>
              <a:t>と</a:t>
            </a:r>
            <a:r>
              <a:rPr lang="en-US" altLang="ja-JP" sz="2800" kern="0" dirty="0"/>
              <a:t/>
            </a:r>
            <a:br>
              <a:rPr lang="en-US" altLang="ja-JP" sz="2800" kern="0" dirty="0"/>
            </a:br>
            <a:r>
              <a:rPr lang="ja-JP" altLang="en-US" sz="2800" u="sng" kern="0" dirty="0"/>
              <a:t>解釈性能の高さ</a:t>
            </a:r>
            <a:r>
              <a:rPr lang="ja-JP" altLang="en-US" sz="2800" kern="0" dirty="0"/>
              <a:t>を同時に最大化する識別器の設計が期待されている．</a:t>
            </a:r>
            <a:endParaRPr lang="en-US" altLang="ja-JP" sz="2800" kern="0" dirty="0"/>
          </a:p>
          <a:p>
            <a:pPr marL="0" indent="0">
              <a:buNone/>
            </a:pPr>
            <a:endParaRPr lang="en-US" altLang="ja-JP" sz="2800" kern="0" dirty="0"/>
          </a:p>
          <a:p>
            <a:pPr marL="0" indent="0">
              <a:buNone/>
            </a:pPr>
            <a:r>
              <a:rPr lang="ja-JP" altLang="en-US" sz="2800" kern="0" dirty="0"/>
              <a:t>大規模なデータセットに対する機械学習に</a:t>
            </a:r>
            <a:r>
              <a:rPr lang="en-US" altLang="ja-JP" sz="2800" kern="0" dirty="0"/>
              <a:t/>
            </a:r>
            <a:br>
              <a:rPr lang="en-US" altLang="ja-JP" sz="2800" kern="0" dirty="0"/>
            </a:br>
            <a:r>
              <a:rPr lang="ja-JP" altLang="en-US" sz="2800" kern="0" dirty="0"/>
              <a:t>かかる膨大な</a:t>
            </a:r>
            <a:r>
              <a:rPr lang="ja-JP" altLang="en-US" sz="2800" u="sng" kern="0" dirty="0"/>
              <a:t>計算時間の短縮</a:t>
            </a:r>
            <a:r>
              <a:rPr lang="ja-JP" altLang="en-US" sz="2800" kern="0" dirty="0"/>
              <a:t>が期待されている．</a:t>
            </a:r>
            <a:endParaRPr lang="en-US" altLang="ja-JP" sz="2800" kern="0" dirty="0"/>
          </a:p>
          <a:p>
            <a:pPr marL="0" indent="0">
              <a:buNone/>
            </a:pPr>
            <a:endParaRPr lang="en-US" altLang="ja-JP" sz="2800" kern="0" dirty="0"/>
          </a:p>
          <a:p>
            <a:pPr marL="0" indent="0">
              <a:buNone/>
            </a:pPr>
            <a:r>
              <a:rPr lang="ja-JP" altLang="en-US" sz="2800" kern="0" dirty="0"/>
              <a:t>未知パターンの識別における</a:t>
            </a:r>
            <a:r>
              <a:rPr lang="ja-JP" altLang="en-US" sz="2800" u="sng" kern="0" dirty="0"/>
              <a:t>汎化性能</a:t>
            </a:r>
            <a:r>
              <a:rPr lang="ja-JP" altLang="en-US" sz="2800" kern="0" dirty="0"/>
              <a:t>が求められ，</a:t>
            </a:r>
            <a:r>
              <a:rPr lang="en-US" altLang="ja-JP" sz="2800" kern="0" dirty="0"/>
              <a:t/>
            </a:r>
            <a:br>
              <a:rPr lang="en-US" altLang="ja-JP" sz="2800" kern="0" dirty="0"/>
            </a:br>
            <a:r>
              <a:rPr lang="ja-JP" altLang="en-US" sz="2800" u="sng" kern="0" dirty="0"/>
              <a:t>多様性の高い</a:t>
            </a:r>
            <a:r>
              <a:rPr lang="ja-JP" altLang="en-US" sz="2800" kern="0" dirty="0"/>
              <a:t>識別器の設計が期待されている．</a:t>
            </a:r>
            <a:endParaRPr lang="en-US" altLang="ja-JP" sz="2800" kern="0" dirty="0"/>
          </a:p>
        </p:txBody>
      </p:sp>
    </p:spTree>
    <p:extLst>
      <p:ext uri="{BB962C8B-B14F-4D97-AF65-F5344CB8AC3E}">
        <p14:creationId xmlns:p14="http://schemas.microsoft.com/office/powerpoint/2010/main" val="277618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999" t="8331" r="8354" b="6688"/>
          <a:stretch/>
        </p:blipFill>
        <p:spPr>
          <a:xfrm>
            <a:off x="1306501" y="1676400"/>
            <a:ext cx="3962400" cy="38862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dirty="0" err="1" smtClean="0"/>
              <a:t>satimage</a:t>
            </a:r>
            <a:endParaRPr lang="ja-JP" altLang="en-US" kern="0" dirty="0"/>
          </a:p>
        </p:txBody>
      </p:sp>
    </p:spTree>
    <p:extLst>
      <p:ext uri="{BB962C8B-B14F-4D97-AF65-F5344CB8AC3E}">
        <p14:creationId xmlns:p14="http://schemas.microsoft.com/office/powerpoint/2010/main" val="255103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4" name="グループ化 53">
            <a:extLst>
              <a:ext uri="{FF2B5EF4-FFF2-40B4-BE49-F238E27FC236}">
                <a16:creationId xmlns:a16="http://schemas.microsoft.com/office/drawing/2014/main" id="{4E562F0B-EAD6-2048-9931-062A49B5F965}"/>
              </a:ext>
            </a:extLst>
          </p:cNvPr>
          <p:cNvGrpSpPr/>
          <p:nvPr/>
        </p:nvGrpSpPr>
        <p:grpSpPr>
          <a:xfrm>
            <a:off x="1438239" y="1935084"/>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dirty="0">
                  <a:solidFill>
                    <a:sysClr val="windowText" lastClr="000000"/>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85550" y="5218610"/>
            <a:ext cx="2633652"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76835" y="5304482"/>
            <a:ext cx="2262158" cy="369332"/>
          </a:xfrm>
          <a:prstGeom prst="rect">
            <a:avLst/>
          </a:prstGeom>
          <a:noFill/>
        </p:spPr>
        <p:txBody>
          <a:bodyPr wrap="none" rtlCol="0">
            <a:spAutoFit/>
          </a:bodyPr>
          <a:lstStyle/>
          <a:p>
            <a:r>
              <a:rPr lang="ja-JP" altLang="en-US">
                <a:solidFill>
                  <a:sysClr val="windowText" lastClr="000000"/>
                </a:solidFill>
              </a:rPr>
              <a:t>最良個体</a:t>
            </a:r>
            <a:r>
              <a:rPr kumimoji="1" lang="ja-JP" altLang="en-US">
                <a:solidFill>
                  <a:sysClr val="windowText" lastClr="000000"/>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106181" y="4738174"/>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99244" y="1935084"/>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dirty="0">
                  <a:solidFill>
                    <a:sysClr val="windowText" lastClr="000000"/>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60249" y="1935084"/>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dirty="0">
                  <a:solidFill>
                    <a:sysClr val="windowText" lastClr="000000"/>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46253" y="4685321"/>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70786" y="4489627"/>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108065" y="4489187"/>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63090" y="2383921"/>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60366" y="1711784"/>
            <a:ext cx="311951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70893" y="2339779"/>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65354" y="3287640"/>
            <a:ext cx="344103"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517063" y="3303637"/>
            <a:ext cx="353400"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99820" y="1450918"/>
            <a:ext cx="2492990" cy="369332"/>
          </a:xfrm>
          <a:prstGeom prst="rect">
            <a:avLst/>
          </a:prstGeom>
          <a:noFill/>
        </p:spPr>
        <p:txBody>
          <a:bodyPr wrap="none" rtlCol="0">
            <a:spAutoFit/>
          </a:bodyPr>
          <a:lstStyle/>
          <a:p>
            <a:r>
              <a:rPr kumimoji="1" lang="ja-JP" altLang="en-US" dirty="0">
                <a:solidFill>
                  <a:sysClr val="windowText" lastClr="000000"/>
                </a:solidFill>
              </a:rPr>
              <a:t>部分個体群の移住操作</a:t>
            </a:r>
          </a:p>
        </p:txBody>
      </p:sp>
      <p:cxnSp>
        <p:nvCxnSpPr>
          <p:cNvPr id="69" name="直線矢印コネクタ 68"/>
          <p:cNvCxnSpPr/>
          <p:nvPr/>
        </p:nvCxnSpPr>
        <p:spPr>
          <a:xfrm flipH="1">
            <a:off x="1926530" y="5073111"/>
            <a:ext cx="1" cy="851960"/>
          </a:xfrm>
          <a:prstGeom prst="straightConnector1">
            <a:avLst/>
          </a:prstGeom>
          <a:ln w="571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1899820" y="5911797"/>
            <a:ext cx="576702"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4" name="円/楕円 67">
            <a:extLst>
              <a:ext uri="{FF2B5EF4-FFF2-40B4-BE49-F238E27FC236}">
                <a16:creationId xmlns:a16="http://schemas.microsoft.com/office/drawing/2014/main" id="{D4839C93-1DFD-DC43-B0CC-5A1C077D500E}"/>
              </a:ext>
            </a:extLst>
          </p:cNvPr>
          <p:cNvSpPr/>
          <p:nvPr/>
        </p:nvSpPr>
        <p:spPr>
          <a:xfrm>
            <a:off x="2661186" y="57622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5" name="テキスト ボックス 74">
            <a:extLst>
              <a:ext uri="{FF2B5EF4-FFF2-40B4-BE49-F238E27FC236}">
                <a16:creationId xmlns:a16="http://schemas.microsoft.com/office/drawing/2014/main" id="{F1C40C7E-D09A-254F-8306-D86AF9095B73}"/>
              </a:ext>
            </a:extLst>
          </p:cNvPr>
          <p:cNvSpPr txBox="1"/>
          <p:nvPr/>
        </p:nvSpPr>
        <p:spPr>
          <a:xfrm>
            <a:off x="1831711" y="6128291"/>
            <a:ext cx="2039948"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dirty="0" smtClean="0">
                <a:solidFill>
                  <a:srgbClr val="EF4111"/>
                </a:solidFill>
                <a:latin typeface="+mj-lt"/>
                <a:ea typeface="+mj-ea"/>
              </a:rPr>
              <a:t>全島で最良の個体</a:t>
            </a:r>
            <a:endParaRPr kumimoji="1" lang="ja-JP" altLang="en-US" dirty="0">
              <a:solidFill>
                <a:srgbClr val="EF4111"/>
              </a:solidFill>
              <a:latin typeface="+mj-lt"/>
              <a:ea typeface="+mj-ea"/>
            </a:endParaRPr>
          </a:p>
        </p:txBody>
      </p:sp>
    </p:spTree>
    <p:extLst>
      <p:ext uri="{BB962C8B-B14F-4D97-AF65-F5344CB8AC3E}">
        <p14:creationId xmlns:p14="http://schemas.microsoft.com/office/powerpoint/2010/main" val="918218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グループ化 57">
            <a:extLst>
              <a:ext uri="{FF2B5EF4-FFF2-40B4-BE49-F238E27FC236}">
                <a16:creationId xmlns:a16="http://schemas.microsoft.com/office/drawing/2014/main" id="{4E562F0B-EAD6-2048-9931-062A49B5F965}"/>
              </a:ext>
            </a:extLst>
          </p:cNvPr>
          <p:cNvGrpSpPr/>
          <p:nvPr/>
        </p:nvGrpSpPr>
        <p:grpSpPr>
          <a:xfrm>
            <a:off x="1352166" y="1929503"/>
            <a:ext cx="1038283" cy="3242028"/>
            <a:chOff x="1401873" y="2015772"/>
            <a:chExt cx="1038283" cy="3242028"/>
          </a:xfrm>
        </p:grpSpPr>
        <p:sp>
          <p:nvSpPr>
            <p:cNvPr id="59" name="角丸四角形 58">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柱 75">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上下矢印 76">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80"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1" name="左矢印 80">
            <a:extLst>
              <a:ext uri="{FF2B5EF4-FFF2-40B4-BE49-F238E27FC236}">
                <a16:creationId xmlns:a16="http://schemas.microsoft.com/office/drawing/2014/main" id="{1244BD67-C492-484E-8B74-5766BADB6A5D}"/>
              </a:ext>
            </a:extLst>
          </p:cNvPr>
          <p:cNvSpPr/>
          <p:nvPr/>
        </p:nvSpPr>
        <p:spPr>
          <a:xfrm rot="10800000">
            <a:off x="1699477" y="5213029"/>
            <a:ext cx="2633652"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345AF880-C45C-4A4B-9876-E09FF5779452}"/>
              </a:ext>
            </a:extLst>
          </p:cNvPr>
          <p:cNvSpPr txBox="1"/>
          <p:nvPr/>
        </p:nvSpPr>
        <p:spPr>
          <a:xfrm>
            <a:off x="1890762" y="5298901"/>
            <a:ext cx="2262158" cy="369332"/>
          </a:xfrm>
          <a:prstGeom prst="rect">
            <a:avLst/>
          </a:prstGeom>
          <a:noFill/>
        </p:spPr>
        <p:txBody>
          <a:bodyPr wrap="none" rtlCol="0">
            <a:spAutoFit/>
          </a:bodyPr>
          <a:lstStyle/>
          <a:p>
            <a:r>
              <a:rPr lang="ja-JP" altLang="en-US">
                <a:solidFill>
                  <a:sysClr val="windowText" lastClr="000000"/>
                </a:solidFill>
              </a:rPr>
              <a:t>最良個体</a:t>
            </a:r>
            <a:r>
              <a:rPr kumimoji="1" lang="ja-JP" altLang="en-US">
                <a:solidFill>
                  <a:sysClr val="windowText" lastClr="000000"/>
                </a:solidFill>
              </a:rPr>
              <a:t>の移住操作</a:t>
            </a:r>
          </a:p>
        </p:txBody>
      </p:sp>
      <p:sp>
        <p:nvSpPr>
          <p:cNvPr id="83" name="U ターン矢印 82">
            <a:extLst>
              <a:ext uri="{FF2B5EF4-FFF2-40B4-BE49-F238E27FC236}">
                <a16:creationId xmlns:a16="http://schemas.microsoft.com/office/drawing/2014/main" id="{C9D70DAB-195C-6A43-B3AB-8C8CC66D83B2}"/>
              </a:ext>
            </a:extLst>
          </p:cNvPr>
          <p:cNvSpPr/>
          <p:nvPr/>
        </p:nvSpPr>
        <p:spPr>
          <a:xfrm rot="16200000" flipH="1">
            <a:off x="1020108" y="4732593"/>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84" name="グループ化 83">
            <a:extLst>
              <a:ext uri="{FF2B5EF4-FFF2-40B4-BE49-F238E27FC236}">
                <a16:creationId xmlns:a16="http://schemas.microsoft.com/office/drawing/2014/main" id="{ECFD80B2-9303-B74D-953A-BF095B876D2B}"/>
              </a:ext>
            </a:extLst>
          </p:cNvPr>
          <p:cNvGrpSpPr/>
          <p:nvPr/>
        </p:nvGrpSpPr>
        <p:grpSpPr>
          <a:xfrm>
            <a:off x="2513171" y="1929503"/>
            <a:ext cx="1038283" cy="3242028"/>
            <a:chOff x="1401873" y="2015772"/>
            <a:chExt cx="1038283" cy="3242028"/>
          </a:xfrm>
        </p:grpSpPr>
        <p:sp>
          <p:nvSpPr>
            <p:cNvPr id="87" name="角丸四角形 86">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柱 94">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上下矢印 95">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99"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00" name="グループ化 99">
            <a:extLst>
              <a:ext uri="{FF2B5EF4-FFF2-40B4-BE49-F238E27FC236}">
                <a16:creationId xmlns:a16="http://schemas.microsoft.com/office/drawing/2014/main" id="{BC0094B0-59F7-5947-B927-27ED8486F90F}"/>
              </a:ext>
            </a:extLst>
          </p:cNvPr>
          <p:cNvGrpSpPr/>
          <p:nvPr/>
        </p:nvGrpSpPr>
        <p:grpSpPr>
          <a:xfrm>
            <a:off x="3674176" y="1929503"/>
            <a:ext cx="1038283" cy="3242028"/>
            <a:chOff x="1401873" y="2015772"/>
            <a:chExt cx="1038283" cy="3242028"/>
          </a:xfrm>
        </p:grpSpPr>
        <p:sp>
          <p:nvSpPr>
            <p:cNvPr id="101" name="角丸四角形 100">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柱 108">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上下矢印 109">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14" name="U ターン矢印 113">
            <a:extLst>
              <a:ext uri="{FF2B5EF4-FFF2-40B4-BE49-F238E27FC236}">
                <a16:creationId xmlns:a16="http://schemas.microsoft.com/office/drawing/2014/main" id="{289E4993-989F-3E46-879E-203E35128E0E}"/>
              </a:ext>
            </a:extLst>
          </p:cNvPr>
          <p:cNvSpPr/>
          <p:nvPr/>
        </p:nvSpPr>
        <p:spPr>
          <a:xfrm rot="5400000" flipH="1">
            <a:off x="4160180" y="4679740"/>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左矢印 114">
            <a:extLst>
              <a:ext uri="{FF2B5EF4-FFF2-40B4-BE49-F238E27FC236}">
                <a16:creationId xmlns:a16="http://schemas.microsoft.com/office/drawing/2014/main" id="{0C9A98A1-FBD0-4645-830D-24D1EEDC7BEE}"/>
              </a:ext>
            </a:extLst>
          </p:cNvPr>
          <p:cNvSpPr/>
          <p:nvPr/>
        </p:nvSpPr>
        <p:spPr>
          <a:xfrm>
            <a:off x="3184713" y="448404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左矢印 115">
            <a:extLst>
              <a:ext uri="{FF2B5EF4-FFF2-40B4-BE49-F238E27FC236}">
                <a16:creationId xmlns:a16="http://schemas.microsoft.com/office/drawing/2014/main" id="{1FB73E83-C1CB-264B-89BA-8CA080716784}"/>
              </a:ext>
            </a:extLst>
          </p:cNvPr>
          <p:cNvSpPr/>
          <p:nvPr/>
        </p:nvSpPr>
        <p:spPr>
          <a:xfrm>
            <a:off x="2021992" y="448360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U ターン矢印 116">
            <a:extLst>
              <a:ext uri="{FF2B5EF4-FFF2-40B4-BE49-F238E27FC236}">
                <a16:creationId xmlns:a16="http://schemas.microsoft.com/office/drawing/2014/main" id="{E2671D5E-6C89-B741-90DF-A328CEFFC6E5}"/>
              </a:ext>
            </a:extLst>
          </p:cNvPr>
          <p:cNvSpPr/>
          <p:nvPr/>
        </p:nvSpPr>
        <p:spPr>
          <a:xfrm rot="16200000" flipH="1">
            <a:off x="377017" y="2378340"/>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18" name="左矢印 117">
            <a:extLst>
              <a:ext uri="{FF2B5EF4-FFF2-40B4-BE49-F238E27FC236}">
                <a16:creationId xmlns:a16="http://schemas.microsoft.com/office/drawing/2014/main" id="{52F4476E-CEEB-3B47-81E8-6161168DFA3B}"/>
              </a:ext>
            </a:extLst>
          </p:cNvPr>
          <p:cNvSpPr/>
          <p:nvPr/>
        </p:nvSpPr>
        <p:spPr>
          <a:xfrm>
            <a:off x="1474293" y="1706203"/>
            <a:ext cx="311951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19" name="U ターン矢印 118">
            <a:extLst>
              <a:ext uri="{FF2B5EF4-FFF2-40B4-BE49-F238E27FC236}">
                <a16:creationId xmlns:a16="http://schemas.microsoft.com/office/drawing/2014/main" id="{2562AA21-9C2B-5246-A72D-530416CA24DE}"/>
              </a:ext>
            </a:extLst>
          </p:cNvPr>
          <p:cNvSpPr/>
          <p:nvPr/>
        </p:nvSpPr>
        <p:spPr>
          <a:xfrm rot="5400000" flipH="1">
            <a:off x="3984820" y="2334198"/>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20" name="左矢印 119">
            <a:extLst>
              <a:ext uri="{FF2B5EF4-FFF2-40B4-BE49-F238E27FC236}">
                <a16:creationId xmlns:a16="http://schemas.microsoft.com/office/drawing/2014/main" id="{BFC7231B-43A2-AB40-8A00-97362C8EFC47}"/>
              </a:ext>
            </a:extLst>
          </p:cNvPr>
          <p:cNvSpPr/>
          <p:nvPr/>
        </p:nvSpPr>
        <p:spPr>
          <a:xfrm rot="10800000">
            <a:off x="2279281" y="3282059"/>
            <a:ext cx="344103"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21" name="左矢印 120">
            <a:extLst>
              <a:ext uri="{FF2B5EF4-FFF2-40B4-BE49-F238E27FC236}">
                <a16:creationId xmlns:a16="http://schemas.microsoft.com/office/drawing/2014/main" id="{B1686E46-CE0F-E444-BB83-E7287FE1026A}"/>
              </a:ext>
            </a:extLst>
          </p:cNvPr>
          <p:cNvSpPr/>
          <p:nvPr/>
        </p:nvSpPr>
        <p:spPr>
          <a:xfrm rot="10800000">
            <a:off x="3430990" y="3298056"/>
            <a:ext cx="353400"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22" name="テキスト ボックス 121">
            <a:extLst>
              <a:ext uri="{FF2B5EF4-FFF2-40B4-BE49-F238E27FC236}">
                <a16:creationId xmlns:a16="http://schemas.microsoft.com/office/drawing/2014/main" id="{3E100EFA-7E1C-2A47-B5DA-AB9A1B226907}"/>
              </a:ext>
            </a:extLst>
          </p:cNvPr>
          <p:cNvSpPr txBox="1"/>
          <p:nvPr/>
        </p:nvSpPr>
        <p:spPr>
          <a:xfrm>
            <a:off x="1813747" y="1445337"/>
            <a:ext cx="2492990" cy="369332"/>
          </a:xfrm>
          <a:prstGeom prst="rect">
            <a:avLst/>
          </a:prstGeom>
          <a:noFill/>
        </p:spPr>
        <p:txBody>
          <a:bodyPr wrap="none" rtlCol="0">
            <a:spAutoFit/>
          </a:bodyPr>
          <a:lstStyle/>
          <a:p>
            <a:r>
              <a:rPr kumimoji="1" lang="ja-JP" altLang="en-US" dirty="0">
                <a:solidFill>
                  <a:sysClr val="windowText" lastClr="000000"/>
                </a:solidFill>
              </a:rPr>
              <a:t>部分個体群の移住操作</a:t>
            </a:r>
          </a:p>
        </p:txBody>
      </p:sp>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Tree>
    <p:extLst>
      <p:ext uri="{BB962C8B-B14F-4D97-AF65-F5344CB8AC3E}">
        <p14:creationId xmlns:p14="http://schemas.microsoft.com/office/powerpoint/2010/main" val="3882609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278381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D974FC77-71BF-C742-9287-FAAE5A3B5797}"/>
              </a:ext>
            </a:extLst>
          </p:cNvPr>
          <p:cNvSpPr/>
          <p:nvPr/>
        </p:nvSpPr>
        <p:spPr>
          <a:xfrm>
            <a:off x="3876088" y="2209799"/>
            <a:ext cx="2135678" cy="1977818"/>
          </a:xfrm>
          <a:prstGeom prst="rect">
            <a:avLst/>
          </a:prstGeom>
          <a:solidFill>
            <a:srgbClr val="FF0000">
              <a:alpha val="2352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387284" y="3569372"/>
            <a:ext cx="304800" cy="3048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5870" y="2209800"/>
            <a:ext cx="3415896" cy="3355777"/>
            <a:chOff x="5497819" y="3276600"/>
            <a:chExt cx="3415896" cy="335577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4919135" y="4634683"/>
              <a:ext cx="1465145" cy="307777"/>
            </a:xfrm>
            <a:prstGeom prst="rect">
              <a:avLst/>
            </a:prstGeom>
            <a:noFill/>
          </p:spPr>
          <p:txBody>
            <a:bodyPr wrap="none" lIns="0" tIns="0" rIns="0" bIns="0" rtlCol="0">
              <a:spAutoFit/>
            </a:bodyPr>
            <a:lstStyle/>
            <a:p>
              <a:pPr/>
              <a:r>
                <a:rPr lang="ja-JP" altLang="en-US" sz="2000" dirty="0" smtClean="0"/>
                <a:t>誤識別率 </a:t>
              </a:r>
              <a:r>
                <a:rPr lang="en-US" altLang="ja-JP" sz="2000" dirty="0" smtClean="0"/>
                <a:t>[%]</a:t>
              </a:r>
              <a:endParaRPr kumimoji="1" lang="ja-JP" altLang="en-US" sz="2000" dirty="0"/>
            </a:p>
          </p:txBody>
        </p:sp>
        <p:sp>
          <p:nvSpPr>
            <p:cNvPr id="17" name="テキスト ボックス 16">
              <a:extLst>
                <a:ext uri="{FF2B5EF4-FFF2-40B4-BE49-F238E27FC236}">
                  <a16:creationId xmlns:a16="http://schemas.microsoft.com/office/drawing/2014/main" id="{425E1CD0-DA50-0D4F-81B3-EC4E82DCC153}"/>
                </a:ext>
              </a:extLst>
            </p:cNvPr>
            <p:cNvSpPr txBox="1"/>
            <p:nvPr/>
          </p:nvSpPr>
          <p:spPr>
            <a:xfrm>
              <a:off x="6730657" y="6324600"/>
              <a:ext cx="1312860" cy="307777"/>
            </a:xfrm>
            <a:prstGeom prst="rect">
              <a:avLst/>
            </a:prstGeom>
            <a:noFill/>
          </p:spPr>
          <p:txBody>
            <a:bodyPr wrap="none" lIns="0" tIns="0" rIns="0" bIns="0" rtlCol="0">
              <a:spAutoFit/>
            </a:bodyPr>
            <a:lstStyle/>
            <a:p>
              <a:pPr/>
              <a:r>
                <a:rPr kumimoji="1" lang="ja-JP" altLang="en-US" sz="2000" dirty="0" smtClean="0"/>
                <a:t>ルール数 </a:t>
              </a:r>
              <a:r>
                <a:rPr kumimoji="1" lang="en-US" altLang="ja-JP" sz="2000" dirty="0" smtClean="0"/>
                <a:t>[-]</a:t>
              </a:r>
              <a:endParaRPr kumimoji="1" lang="ja-JP" altLang="en-US" sz="2000" dirty="0"/>
            </a:p>
          </p:txBody>
        </p:sp>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313965" y="3191159"/>
            <a:ext cx="407484" cy="461665"/>
          </a:xfrm>
          <a:prstGeom prst="rect">
            <a:avLst/>
          </a:prstGeom>
          <a:noFill/>
        </p:spPr>
        <p:txBody>
          <a:bodyPr wrap="none" rtlCol="0">
            <a:spAutoFit/>
          </a:bodyPr>
          <a:lstStyle/>
          <a:p>
            <a:r>
              <a:rPr lang="en-US" altLang="ja-JP" sz="2400" dirty="0"/>
              <a:t>D</a:t>
            </a:r>
            <a:endParaRPr kumimoji="1" lang="ja-JP" altLang="en-US" sz="2400" dirty="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505200" y="3643339"/>
            <a:ext cx="389850" cy="461665"/>
          </a:xfrm>
          <a:prstGeom prst="rect">
            <a:avLst/>
          </a:prstGeom>
          <a:noFill/>
        </p:spPr>
        <p:txBody>
          <a:bodyPr wrap="none" rtlCol="0">
            <a:spAutoFit/>
          </a:bodyPr>
          <a:lstStyle/>
          <a:p>
            <a:r>
              <a:rPr lang="en-US" altLang="ja-JP" sz="2400" dirty="0"/>
              <a:t>B</a:t>
            </a:r>
            <a:endParaRPr kumimoji="1" lang="ja-JP" altLang="en-US" sz="2400" dirty="0"/>
          </a:p>
        </p:txBody>
      </p:sp>
      <p:cxnSp>
        <p:nvCxnSpPr>
          <p:cNvPr id="3" name="直線コネクタ 2"/>
          <p:cNvCxnSpPr/>
          <p:nvPr/>
        </p:nvCxnSpPr>
        <p:spPr>
          <a:xfrm flipV="1">
            <a:off x="3864278" y="2209799"/>
            <a:ext cx="0" cy="1967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H="1">
            <a:off x="3855237" y="4177279"/>
            <a:ext cx="21565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円/楕円 2">
            <a:extLst>
              <a:ext uri="{FF2B5EF4-FFF2-40B4-BE49-F238E27FC236}">
                <a16:creationId xmlns:a16="http://schemas.microsoft.com/office/drawing/2014/main" id="{6CA5853E-AA5C-9548-AD3E-C374D35BDA84}"/>
              </a:ext>
            </a:extLst>
          </p:cNvPr>
          <p:cNvSpPr/>
          <p:nvPr/>
        </p:nvSpPr>
        <p:spPr>
          <a:xfrm>
            <a:off x="3722388" y="40386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986070" y="2244726"/>
            <a:ext cx="1912703" cy="369332"/>
          </a:xfrm>
          <a:prstGeom prst="rect">
            <a:avLst/>
          </a:prstGeom>
          <a:noFill/>
        </p:spPr>
        <p:txBody>
          <a:bodyPr wrap="none" rtlCol="0">
            <a:spAutoFit/>
          </a:bodyPr>
          <a:lstStyle/>
          <a:p>
            <a:r>
              <a:rPr kumimoji="1" lang="en-US" altLang="ja-JP" dirty="0" smtClean="0">
                <a:solidFill>
                  <a:srgbClr val="C00000"/>
                </a:solidFill>
              </a:rPr>
              <a:t>B</a:t>
            </a:r>
            <a:r>
              <a:rPr kumimoji="1" lang="ja-JP" altLang="en-US" dirty="0" smtClean="0">
                <a:solidFill>
                  <a:srgbClr val="C00000"/>
                </a:solidFill>
              </a:rPr>
              <a:t>が優越する領域</a:t>
            </a:r>
            <a:endParaRPr kumimoji="1" lang="ja-JP" altLang="en-US" dirty="0">
              <a:solidFill>
                <a:srgbClr val="C00000"/>
              </a:solidFill>
            </a:endParaRPr>
          </a:p>
        </p:txBody>
      </p:sp>
    </p:spTree>
    <p:extLst>
      <p:ext uri="{BB962C8B-B14F-4D97-AF65-F5344CB8AC3E}">
        <p14:creationId xmlns:p14="http://schemas.microsoft.com/office/powerpoint/2010/main" val="4254050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0800" y="2209800"/>
            <a:ext cx="3420966" cy="3343747"/>
            <a:chOff x="5492749" y="3276600"/>
            <a:chExt cx="3420966" cy="334374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25E1CD0-DA50-0D4F-81B3-EC4E82DCC153}"/>
                    </a:ext>
                  </a:extLst>
                </p:cNvPr>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6819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en-US" altLang="ja-JP" sz="2800" kern="0" dirty="0"/>
              <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0245" y="3053337"/>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5070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r>
              <a:rPr lang="en-US" altLang="ja-JP" sz="2800" kern="0" dirty="0"/>
              <a:t/>
            </a:r>
            <a:br>
              <a:rPr lang="en-US" altLang="ja-JP" sz="2800" kern="0" dirty="0"/>
            </a:br>
            <a:r>
              <a:rPr lang="ja-JP" altLang="en-US" sz="2800" kern="0" dirty="0"/>
              <a:t>適用することで，弱識別器に</a:t>
            </a:r>
            <a:r>
              <a:rPr lang="en-US" altLang="ja-JP" sz="2800" kern="0" dirty="0"/>
              <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8328230" cy="29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パターン識別問題において，近年，以下のことが期待されている．</a:t>
            </a:r>
            <a:endParaRPr lang="en-US" altLang="ja-JP" sz="2800" kern="0" dirty="0"/>
          </a:p>
          <a:p>
            <a:pPr marL="914400" lvl="1" indent="-514350" algn="just">
              <a:buFont typeface="+mj-lt"/>
              <a:buAutoNum type="arabicPeriod"/>
            </a:pPr>
            <a:r>
              <a:rPr lang="ja-JP" altLang="en-US" kern="0" dirty="0"/>
              <a:t>識別性能の高い識別器の設計</a:t>
            </a:r>
            <a:endParaRPr lang="en-US" altLang="ja-JP" kern="0" dirty="0"/>
          </a:p>
          <a:p>
            <a:pPr marL="914400" lvl="1" indent="-514350" algn="just">
              <a:buFont typeface="+mj-lt"/>
              <a:buAutoNum type="arabicPeriod"/>
            </a:pPr>
            <a:r>
              <a:rPr lang="ja-JP" altLang="en-US" kern="0" dirty="0"/>
              <a:t>解釈性能の高い識別器の設計</a:t>
            </a:r>
            <a:endParaRPr lang="en-US" altLang="ja-JP" kern="0" dirty="0"/>
          </a:p>
          <a:p>
            <a:pPr marL="914400" lvl="1" indent="-514350">
              <a:buFont typeface="+mj-lt"/>
              <a:buAutoNum type="arabicPeriod"/>
            </a:pPr>
            <a:r>
              <a:rPr lang="ja-JP" altLang="en-US" kern="0" dirty="0"/>
              <a:t>大規模なデータセットに対する機械学習</a:t>
            </a:r>
            <a:r>
              <a:rPr lang="en-US" altLang="ja-JP" kern="0" dirty="0"/>
              <a:t/>
            </a:r>
            <a:br>
              <a:rPr lang="en-US" altLang="ja-JP" kern="0" dirty="0"/>
            </a:br>
            <a:r>
              <a:rPr lang="ja-JP" altLang="en-US" kern="0" dirty="0"/>
              <a:t>にかかる膨大な計算時間の短縮</a:t>
            </a:r>
            <a:endParaRPr lang="en-US" altLang="ja-JP" kern="0" dirty="0"/>
          </a:p>
        </p:txBody>
      </p:sp>
      <p:sp>
        <p:nvSpPr>
          <p:cNvPr id="4" name="コンテンツ プレースホルダー 2">
            <a:extLst>
              <a:ext uri="{FF2B5EF4-FFF2-40B4-BE49-F238E27FC236}">
                <a16:creationId xmlns:a16="http://schemas.microsoft.com/office/drawing/2014/main" id="{6AC22C0E-A007-9245-B62B-DF4EB5F1AE74}"/>
              </a:ext>
            </a:extLst>
          </p:cNvPr>
          <p:cNvSpPr txBox="1">
            <a:spLocks/>
          </p:cNvSpPr>
          <p:nvPr/>
        </p:nvSpPr>
        <p:spPr bwMode="auto">
          <a:xfrm>
            <a:off x="434770" y="4876800"/>
            <a:ext cx="832823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u="sng" kern="0" dirty="0"/>
              <a:t>識別性能の高さ</a:t>
            </a:r>
            <a:r>
              <a:rPr lang="ja-JP" altLang="en-US" sz="2800" kern="0" dirty="0"/>
              <a:t>と，解釈性能の高さとの間には，</a:t>
            </a:r>
            <a:r>
              <a:rPr lang="en-US" altLang="ja-JP" sz="2800" kern="0" dirty="0"/>
              <a:t/>
            </a:r>
            <a:br>
              <a:rPr lang="en-US" altLang="ja-JP" sz="2800" kern="0" dirty="0"/>
            </a:br>
            <a:r>
              <a:rPr lang="ja-JP" altLang="en-US" sz="2800" kern="0" dirty="0"/>
              <a:t>トレードオフの関係があるため，どちらも同時に最適となる識別器の獲得は困難である．</a:t>
            </a:r>
            <a:endParaRPr lang="en-US" altLang="ja-JP" sz="2800" kern="0" dirty="0"/>
          </a:p>
        </p:txBody>
      </p:sp>
    </p:spTree>
    <p:extLst>
      <p:ext uri="{BB962C8B-B14F-4D97-AF65-F5344CB8AC3E}">
        <p14:creationId xmlns:p14="http://schemas.microsoft.com/office/powerpoint/2010/main" val="4266244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smtClean="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次元数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パターン</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10769" r="-188688" b="-2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条件部ファジィ集合</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smtClean="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結論部クラス</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smtClean="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ルール重み</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言語的に解釈可能なルール集合で構成されているため，識別器がどのようにデータを識別しているのかが解釈可能である．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103909" y="1896429"/>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6239652" y="3498442"/>
            <a:ext cx="1556506" cy="1407294"/>
            <a:chOff x="6465217" y="3611841"/>
            <a:chExt cx="1556506" cy="1407294"/>
          </a:xfrm>
        </p:grpSpPr>
        <p:sp>
          <p:nvSpPr>
            <p:cNvPr id="29" name="円/楕円 2">
              <a:extLst>
                <a:ext uri="{FF2B5EF4-FFF2-40B4-BE49-F238E27FC236}">
                  <a16:creationId xmlns:a16="http://schemas.microsoft.com/office/drawing/2014/main" id="{DD1BBC0C-57B0-CC4F-9DDD-5AB120EB530A}"/>
                </a:ext>
              </a:extLst>
            </p:cNvPr>
            <p:cNvSpPr/>
            <p:nvPr/>
          </p:nvSpPr>
          <p:spPr>
            <a:xfrm>
              <a:off x="6465217" y="3611841"/>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p:grpSp>
        <p:nvGrpSpPr>
          <p:cNvPr id="22" name="グループ化 21"/>
          <p:cNvGrpSpPr/>
          <p:nvPr/>
        </p:nvGrpSpPr>
        <p:grpSpPr>
          <a:xfrm>
            <a:off x="5410200"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4876800" y="2983468"/>
            <a:ext cx="3420966" cy="3343747"/>
            <a:chOff x="5492749" y="3276600"/>
            <a:chExt cx="3420966" cy="3343747"/>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2903" r="-225000" b="-2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09375" r="-225000" b="-121875"/>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962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5127830"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複数の目的を同時に最適化する進化型多目的最適化手法を</a:t>
            </a:r>
            <a:r>
              <a:rPr lang="en-US" altLang="ja-JP" sz="2800" kern="0" dirty="0"/>
              <a:t/>
            </a:r>
            <a:br>
              <a:rPr lang="en-US" altLang="ja-JP" sz="2800" kern="0" dirty="0"/>
            </a:br>
            <a:r>
              <a:rPr lang="ja-JP" altLang="en-US" sz="2800" kern="0" dirty="0"/>
              <a:t>ファジィ識別器の設計に応用</a:t>
            </a:r>
          </a:p>
          <a:p>
            <a:pPr marL="0" indent="0">
              <a:buNone/>
            </a:pPr>
            <a:endParaRPr lang="en-US" altLang="ja-JP" sz="2800" kern="0" dirty="0"/>
          </a:p>
        </p:txBody>
      </p:sp>
      <mc:AlternateContent xmlns:mc="http://schemas.openxmlformats.org/markup-compatibility/2006" xmlns:a14="http://schemas.microsoft.com/office/drawing/2010/main">
        <mc:Choice Requires="a14">
          <p:sp>
            <p:nvSpPr>
              <p:cNvPr id="23" name="テキスト ボックス 22"/>
              <p:cNvSpPr txBox="1"/>
              <p:nvPr/>
            </p:nvSpPr>
            <p:spPr>
              <a:xfrm>
                <a:off x="5105400" y="6488668"/>
                <a:ext cx="3555069" cy="369332"/>
              </a:xfrm>
              <a:prstGeom prst="rect">
                <a:avLst/>
              </a:prstGeom>
              <a:noFill/>
              <a:ln>
                <a:noFill/>
              </a:ln>
            </p:spPr>
            <p:txBody>
              <a:bodyPr wrap="square" rtlCol="0">
                <a:spAutoFit/>
              </a:bodyPr>
              <a:lstStyle/>
              <a:p>
                <a:pPr algn="ctr"/>
                <a:r>
                  <a:rPr kumimoji="1" lang="en-US" altLang="ja-JP" dirty="0">
                    <a:latin typeface="+mj-lt"/>
                  </a:rPr>
                  <a:t>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latin typeface="+mj-lt"/>
                  </a:rPr>
                  <a:t> </a:t>
                </a:r>
                <a:r>
                  <a:rPr kumimoji="1" lang="en-US" altLang="ja-JP" dirty="0">
                    <a:latin typeface="+mj-lt"/>
                  </a:rPr>
                  <a:t>and 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ja-JP" altLang="en-US" dirty="0">
                  <a:latin typeface="+mj-l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105400" y="6488668"/>
                <a:ext cx="3555069" cy="369332"/>
              </a:xfrm>
              <a:prstGeom prst="rect">
                <a:avLst/>
              </a:prstGeom>
              <a:blipFill>
                <a:blip r:embed="rId5"/>
                <a:stretch>
                  <a:fillRect l="-712" t="-6667" b="-20000"/>
                </a:stretch>
              </a:blipFill>
              <a:ln>
                <a:noFill/>
              </a:ln>
            </p:spPr>
            <p:txBody>
              <a:bodyPr/>
              <a:lstStyle/>
              <a:p>
                <a:r>
                  <a:rPr lang="ja-JP" altLang="en-US">
                    <a:noFill/>
                  </a:rPr>
                  <a:t> </a:t>
                </a:r>
              </a:p>
            </p:txBody>
          </p:sp>
        </mc:Fallback>
      </mc:AlternateContent>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69" y="4343400"/>
            <a:ext cx="5127831"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誤識別率の最小化</a:t>
            </a:r>
            <a:endParaRPr lang="en-US" altLang="ja-JP" sz="1200" kern="0" dirty="0"/>
          </a:p>
          <a:p>
            <a:pPr marL="0" indent="0">
              <a:buNone/>
            </a:pPr>
            <a:r>
              <a:rPr lang="ja-JP" altLang="en-US" sz="2800" b="1" u="sng" kern="0" dirty="0"/>
              <a:t>複雑性（ルール数）の最小化</a:t>
            </a:r>
            <a:endParaRPr lang="en-US" altLang="ja-JP" sz="2800" b="1" u="sng" kern="0" dirty="0"/>
          </a:p>
          <a:p>
            <a:pPr marL="0" indent="0">
              <a:buNone/>
            </a:pPr>
            <a:r>
              <a:rPr lang="ja-JP" altLang="en-US" sz="2800" kern="0" dirty="0"/>
              <a:t>これらの</a:t>
            </a:r>
            <a:r>
              <a:rPr lang="en-US" altLang="ja-JP" sz="2800" kern="0" dirty="0"/>
              <a:t>2</a:t>
            </a:r>
            <a:r>
              <a:rPr lang="ja-JP" altLang="en-US" sz="2800" kern="0" dirty="0"/>
              <a:t>目的における</a:t>
            </a:r>
            <a:r>
              <a:rPr lang="en-US" altLang="ja-JP" sz="2800" kern="0" dirty="0"/>
              <a:t/>
            </a:r>
            <a:br>
              <a:rPr lang="en-US" altLang="ja-JP" sz="2800" kern="0" dirty="0"/>
            </a:br>
            <a:r>
              <a:rPr lang="ja-JP" altLang="en-US" sz="2800" kern="0" dirty="0"/>
              <a:t>トレードオフ曲線に沿った</a:t>
            </a:r>
            <a:r>
              <a:rPr lang="en-US" altLang="ja-JP" sz="2800" kern="0" dirty="0"/>
              <a:t/>
            </a:r>
            <a:br>
              <a:rPr lang="en-US" altLang="ja-JP" sz="2800" kern="0" dirty="0"/>
            </a:br>
            <a:r>
              <a:rPr lang="ja-JP" altLang="en-US" sz="2800" kern="0" dirty="0"/>
              <a:t>識別器集合の獲得が可能．</a:t>
            </a:r>
            <a:endParaRPr lang="en-US" altLang="ja-JP" sz="2800" kern="0" dirty="0"/>
          </a:p>
        </p:txBody>
      </p:sp>
      <p:sp>
        <p:nvSpPr>
          <p:cNvPr id="39" name="左矢印 38"/>
          <p:cNvSpPr/>
          <p:nvPr/>
        </p:nvSpPr>
        <p:spPr>
          <a:xfrm rot="20599922">
            <a:off x="5796700"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737682"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040665"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384958" y="382018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70104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並列分散型</a:t>
            </a:r>
            <a:r>
              <a:rPr kumimoji="1" lang="en-US" altLang="ja-JP" dirty="0" err="1">
                <a:latin typeface="+mn-lt"/>
              </a:rPr>
              <a:t>MoFGBML</a:t>
            </a:r>
            <a:endParaRPr kumimoji="1" lang="ja-JP" altLang="en-US" dirty="0">
              <a:latin typeface="+mn-lt"/>
            </a:endParaRPr>
          </a:p>
        </p:txBody>
      </p:sp>
      <p:grpSp>
        <p:nvGrpSpPr>
          <p:cNvPr id="3" name="グループ化 2"/>
          <p:cNvGrpSpPr/>
          <p:nvPr/>
        </p:nvGrpSpPr>
        <p:grpSpPr>
          <a:xfrm>
            <a:off x="5105400" y="2743200"/>
            <a:ext cx="3803193" cy="4050018"/>
            <a:chOff x="1270568" y="1494041"/>
            <a:chExt cx="3803193" cy="4050018"/>
          </a:xfrm>
        </p:grpSpPr>
        <p:sp>
          <p:nvSpPr>
            <p:cNvPr id="4" name="U ターン矢印 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 name="グループ化 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45" name="角丸四角形 44">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6" name="グループ化 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32" name="角丸四角形 31">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7" name="グループ化 6">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19" name="角丸四角形 18">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8" name="左矢印 7">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1106291" y="2027650"/>
              <a:ext cx="585675"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16" name="テキスト ボックス 15">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dirty="0"/>
                <a:t>部分学習用データの交換操作</a:t>
              </a:r>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1" y="1353467"/>
            <a:ext cx="4472124" cy="283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個体群と学習用データを</a:t>
            </a:r>
            <a:r>
              <a:rPr lang="en-US" altLang="ja-JP" sz="2800" kern="0" dirty="0"/>
              <a:t/>
            </a:r>
            <a:br>
              <a:rPr lang="en-US" altLang="ja-JP" sz="2800" kern="0" dirty="0"/>
            </a:br>
            <a:r>
              <a:rPr lang="ja-JP" altLang="en-US" sz="2800" kern="0" dirty="0"/>
              <a:t>小さな部分集合に分割する</a:t>
            </a:r>
            <a:endParaRPr lang="en-US" altLang="ja-JP" sz="2800" kern="0" dirty="0"/>
          </a:p>
          <a:p>
            <a:pPr marL="0" indent="0">
              <a:buNone/>
            </a:pPr>
            <a:r>
              <a:rPr lang="en-US" altLang="ja-JP" sz="2800" kern="0" dirty="0"/>
              <a:t/>
            </a:r>
            <a:br>
              <a:rPr lang="en-US" altLang="ja-JP" sz="2800" kern="0" dirty="0"/>
            </a:br>
            <a:r>
              <a:rPr lang="ja-JP" altLang="en-US" sz="2800" kern="0" dirty="0"/>
              <a:t>分割したペアをそれぞれ</a:t>
            </a:r>
            <a:r>
              <a:rPr lang="en-US" altLang="ja-JP" sz="2800" kern="0" dirty="0"/>
              <a:t/>
            </a:r>
            <a:br>
              <a:rPr lang="en-US" altLang="ja-JP" sz="2800" kern="0" dirty="0"/>
            </a:br>
            <a:r>
              <a:rPr lang="ja-JP" altLang="en-US" sz="2800" kern="0" dirty="0"/>
              <a:t>一つの</a:t>
            </a:r>
            <a:r>
              <a:rPr lang="en-US" altLang="ja-JP" sz="2800" kern="0" dirty="0"/>
              <a:t>CPU</a:t>
            </a:r>
            <a:r>
              <a:rPr lang="ja-JP" altLang="en-US" sz="2800" kern="0" dirty="0"/>
              <a:t>コアに割り当て，</a:t>
            </a:r>
            <a:r>
              <a:rPr lang="en-US" altLang="ja-JP" sz="2800" kern="0" dirty="0" err="1"/>
              <a:t>MoFGBML</a:t>
            </a:r>
            <a:r>
              <a:rPr lang="ja-JP" altLang="en-US" sz="2800" kern="0" dirty="0"/>
              <a:t>を行う．</a:t>
            </a:r>
            <a:endParaRPr lang="en-US" altLang="ja-JP" sz="2800" kern="0" dirty="0"/>
          </a:p>
        </p:txBody>
      </p:sp>
      <p:grpSp>
        <p:nvGrpSpPr>
          <p:cNvPr id="65" name="グループ化 64"/>
          <p:cNvGrpSpPr/>
          <p:nvPr/>
        </p:nvGrpSpPr>
        <p:grpSpPr>
          <a:xfrm>
            <a:off x="5591310" y="1274078"/>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73434"/>
            <a:ext cx="4414002"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en-US" altLang="ja-JP" sz="2800" kern="0" dirty="0" err="1"/>
              <a:t>MoFGBML</a:t>
            </a:r>
            <a:r>
              <a:rPr lang="ja-JP" altLang="en-US" sz="2800" kern="0" dirty="0"/>
              <a:t>の適用にかかる計算時間の短縮が可能．</a:t>
            </a:r>
            <a:endParaRPr lang="en-US" altLang="ja-JP" sz="28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57011"/>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複数の弱識別器の多数決で識別を行う．</a:t>
            </a:r>
            <a:endParaRPr lang="en-US" altLang="ja-JP" sz="2800" kern="0" dirty="0"/>
          </a:p>
        </p:txBody>
      </p:sp>
      <p:grpSp>
        <p:nvGrpSpPr>
          <p:cNvPr id="10" name="グループ化 9"/>
          <p:cNvGrpSpPr/>
          <p:nvPr/>
        </p:nvGrpSpPr>
        <p:grpSpPr>
          <a:xfrm>
            <a:off x="533400" y="1992855"/>
            <a:ext cx="4025919" cy="1008088"/>
            <a:chOff x="1892030" y="2440742"/>
            <a:chExt cx="4025919" cy="1008088"/>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grpSp>
        <p:nvGrpSpPr>
          <p:cNvPr id="19" name="グループ化 18"/>
          <p:cNvGrpSpPr/>
          <p:nvPr/>
        </p:nvGrpSpPr>
        <p:grpSpPr>
          <a:xfrm>
            <a:off x="4800600" y="21695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447428" y="2939874"/>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744358" y="2880709"/>
              <a:ext cx="1107996" cy="369332"/>
            </a:xfrm>
            <a:prstGeom prst="rect">
              <a:avLst/>
            </a:prstGeom>
            <a:noFill/>
          </p:spPr>
          <p:txBody>
            <a:bodyPr wrap="none" rtlCol="0">
              <a:spAutoFit/>
            </a:bodyPr>
            <a:lstStyle/>
            <a:p>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r>
              <a:rPr lang="en-US" altLang="ja-JP" sz="2800" kern="0" dirty="0"/>
              <a:t/>
            </a:r>
            <a:br>
              <a:rPr lang="en-US" altLang="ja-JP" sz="2800" kern="0" dirty="0"/>
            </a:br>
            <a:r>
              <a:rPr lang="ja-JP" altLang="en-US" sz="2800" kern="0" dirty="0"/>
              <a:t>存在しても，多数決による識別が行われるため，</a:t>
            </a:r>
            <a:r>
              <a:rPr lang="en-US" altLang="ja-JP" sz="2800" kern="0" dirty="0"/>
              <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0" y="1267879"/>
            <a:ext cx="7908549"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ja-JP" altLang="en-US" sz="2800" kern="0" dirty="0"/>
              <a:t>で獲得した識別器集合からアンサンブル識別器を設計する．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410200"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47889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58910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644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6025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644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6025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64496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6025961"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644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6025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58910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84563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73133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664078"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774292"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830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211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830149"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211149"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830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211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830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211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774293"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7030820"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916519"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844589"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954803"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8010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91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8010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91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8010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91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8010660"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91660"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954804"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211331"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97030"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21133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702848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845631"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998031"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180880"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363730"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625984"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228600" y="1652205"/>
            <a:ext cx="512093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交換操作，移住操作を与えず</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785708" y="3468686"/>
            <a:ext cx="400671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島ごとに最良な識別器を</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010848" y="5285165"/>
            <a:ext cx="355643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弱識別器の多数決で</a:t>
            </a:r>
            <a:r>
              <a:rPr kumimoji="1" lang="en-US" altLang="ja-JP" sz="2800">
                <a:solidFill>
                  <a:schemeClr val="tx1"/>
                </a:solidFill>
              </a:rPr>
              <a:t/>
            </a:r>
            <a:br>
              <a:rPr kumimoji="1" lang="en-US" altLang="ja-JP" sz="2800">
                <a:solidFill>
                  <a:schemeClr val="tx1"/>
                </a:solidFill>
              </a:rPr>
            </a:br>
            <a:r>
              <a:rPr kumimoji="1" lang="ja-JP" altLang="en-US" sz="2800">
                <a:solidFill>
                  <a:schemeClr val="tx1"/>
                </a:solidFill>
              </a:rPr>
              <a:t>パターンを識別</a:t>
            </a:r>
          </a:p>
        </p:txBody>
      </p:sp>
    </p:spTree>
    <p:extLst>
      <p:ext uri="{BB962C8B-B14F-4D97-AF65-F5344CB8AC3E}">
        <p14:creationId xmlns:p14="http://schemas.microsoft.com/office/powerpoint/2010/main" val="3153569879"/>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4185</TotalTime>
  <Words>954</Words>
  <Application>Microsoft Office PowerPoint</Application>
  <PresentationFormat>画面に合わせる (4:3)</PresentationFormat>
  <Paragraphs>285</Paragraphs>
  <Slides>33</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33</vt:i4>
      </vt:variant>
    </vt:vector>
  </HeadingPairs>
  <TitlesOfParts>
    <vt:vector size="40"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実験の実施</vt:lpstr>
      <vt:lpstr>実験の目的</vt:lpstr>
      <vt:lpstr>評価用データに対する識別率</vt:lpstr>
      <vt:lpstr>多様性の向上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弱識別器の抽出</vt:lpstr>
      <vt:lpstr>弱識別器の抽出</vt:lpstr>
      <vt:lpstr>PowerPoint プレゼンテーション</vt:lpstr>
      <vt:lpstr>PowerPoint プレゼンテーション</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159</cp:revision>
  <cp:lastPrinted>2019-01-18T08:58:58Z</cp:lastPrinted>
  <dcterms:created xsi:type="dcterms:W3CDTF">1601-01-01T00:00:00Z</dcterms:created>
  <dcterms:modified xsi:type="dcterms:W3CDTF">2019-01-21T13:08:07Z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