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3"/>
  </p:notesMasterIdLst>
  <p:handoutMasterIdLst>
    <p:handoutMasterId r:id="rId24"/>
  </p:handoutMasterIdLst>
  <p:sldIdLst>
    <p:sldId id="256" r:id="rId3"/>
    <p:sldId id="303" r:id="rId4"/>
    <p:sldId id="274" r:id="rId5"/>
    <p:sldId id="275" r:id="rId6"/>
    <p:sldId id="276" r:id="rId7"/>
    <p:sldId id="278" r:id="rId8"/>
    <p:sldId id="277" r:id="rId9"/>
    <p:sldId id="280" r:id="rId10"/>
    <p:sldId id="285" r:id="rId11"/>
    <p:sldId id="286" r:id="rId12"/>
    <p:sldId id="305" r:id="rId13"/>
    <p:sldId id="289" r:id="rId14"/>
    <p:sldId id="308" r:id="rId15"/>
    <p:sldId id="309" r:id="rId16"/>
    <p:sldId id="316" r:id="rId17"/>
    <p:sldId id="310" r:id="rId18"/>
    <p:sldId id="321" r:id="rId19"/>
    <p:sldId id="311" r:id="rId20"/>
    <p:sldId id="319" r:id="rId21"/>
    <p:sldId id="320" r:id="rId22"/>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33"/>
    <a:srgbClr val="EF4111"/>
    <a:srgbClr val="0432FF"/>
    <a:srgbClr val="00B0F0"/>
    <a:srgbClr val="EB7171"/>
    <a:srgbClr val="FF0000"/>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4"/>
    <p:restoredTop sz="93579" autoAdjust="0"/>
  </p:normalViewPr>
  <p:slideViewPr>
    <p:cSldViewPr>
      <p:cViewPr varScale="1">
        <p:scale>
          <a:sx n="108" d="100"/>
          <a:sy n="108" d="100"/>
        </p:scale>
        <p:origin x="2118" y="10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2019/1/21</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テキスト ボックス 2">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a:t>実験目的</a:t>
            </a:r>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r>
              <a:rPr lang="ja-JP" altLang="en-US" sz="2800"/>
              <a:t>アンサンブル識別器を構成することによる汎化性能への影響を調べるため，評価用データに対する誤識別率を単一の識別器の結果と比較する</a:t>
            </a:r>
            <a:r>
              <a:rPr lang="en-US" altLang="ja-JP" sz="2800"/>
              <a:t>.</a:t>
            </a:r>
          </a:p>
          <a:p>
            <a:r>
              <a:rPr kumimoji="1" lang="ja-JP" altLang="en-US" sz="2800"/>
              <a:t>移住操作を行わないことによるアンサンブル識別器への影響を調べるため，移住操作を行う並列分散型</a:t>
            </a:r>
            <a:r>
              <a:rPr kumimoji="1" lang="en-US" altLang="ja-JP" sz="2800"/>
              <a:t>MoFGBML</a:t>
            </a:r>
            <a:r>
              <a:rPr kumimoji="1" lang="ja-JP" altLang="en-US" sz="2800"/>
              <a:t>で得られるアンサンブル識別器の結果と比較する</a:t>
            </a:r>
            <a:r>
              <a:rPr kumimoji="1" lang="en-US" altLang="ja-JP" sz="2800"/>
              <a:t>.</a:t>
            </a:r>
          </a:p>
          <a:p>
            <a:r>
              <a:rPr kumimoji="1" lang="ja-JP" altLang="en-US" sz="2800"/>
              <a:t>島数の違いによるアンサンブル識別器への影響を調べるため，</a:t>
            </a:r>
            <a:r>
              <a:rPr lang="ja-JP" altLang="en-US" sz="2800"/>
              <a:t>島数を変更して実験を行う．</a:t>
            </a:r>
            <a:endParaRPr kumimoji="1" lang="ja-JP" altLang="en-US" sz="2800"/>
          </a:p>
        </p:txBody>
      </p:sp>
    </p:spTree>
    <p:extLst>
      <p:ext uri="{BB962C8B-B14F-4D97-AF65-F5344CB8AC3E}">
        <p14:creationId xmlns:p14="http://schemas.microsoft.com/office/powerpoint/2010/main" val="1297976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NSGA-II</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単一識別器との比較</a:t>
            </a:r>
            <a:r>
              <a:rPr lang="ja-JP" altLang="en-US" dirty="0" smtClean="0"/>
              <a:t>結果</a:t>
            </a:r>
            <a:r>
              <a:rPr lang="en-US" altLang="ja-JP" dirty="0" smtClean="0"/>
              <a:t/>
            </a:r>
            <a:br>
              <a:rPr lang="en-US" altLang="ja-JP" dirty="0" smtClean="0"/>
            </a:br>
            <a:r>
              <a:rPr lang="ja-JP" altLang="en-US" sz="3200" dirty="0" smtClean="0">
                <a:solidFill>
                  <a:srgbClr val="FFCE33"/>
                </a:solidFill>
              </a:rPr>
              <a:t>評価用データに対する誤識別率</a:t>
            </a:r>
            <a:endParaRPr kumimoji="1" lang="ja-JP" altLang="en-US" sz="3200" dirty="0">
              <a:solidFill>
                <a:srgbClr val="FFCE33"/>
              </a:solidFill>
            </a:endParaRPr>
          </a:p>
        </p:txBody>
      </p:sp>
      <p:sp>
        <p:nvSpPr>
          <p:cNvPr id="6" name="テキスト ボックス 5"/>
          <p:cNvSpPr txBox="1"/>
          <p:nvPr/>
        </p:nvSpPr>
        <p:spPr>
          <a:xfrm>
            <a:off x="1731187" y="1143000"/>
            <a:ext cx="1492716" cy="369332"/>
          </a:xfrm>
          <a:prstGeom prst="rect">
            <a:avLst/>
          </a:prstGeom>
          <a:noFill/>
        </p:spPr>
        <p:txBody>
          <a:bodyPr wrap="none" rtlCol="0">
            <a:spAutoFit/>
          </a:bodyPr>
          <a:lstStyle/>
          <a:p>
            <a:r>
              <a:rPr kumimoji="1" lang="ja-JP" altLang="en-US" dirty="0"/>
              <a:t>移住操作</a:t>
            </a:r>
            <a:r>
              <a:rPr kumimoji="1" lang="ja-JP" altLang="en-US" dirty="0" smtClean="0"/>
              <a:t>なし</a:t>
            </a:r>
            <a:endParaRPr kumimoji="1" lang="ja-JP" altLang="en-US" dirty="0"/>
          </a:p>
        </p:txBody>
      </p:sp>
      <p:sp>
        <p:nvSpPr>
          <p:cNvPr id="7" name="テキスト ボックス 6"/>
          <p:cNvSpPr txBox="1"/>
          <p:nvPr/>
        </p:nvSpPr>
        <p:spPr>
          <a:xfrm>
            <a:off x="5917690" y="1143000"/>
            <a:ext cx="1497526" cy="369332"/>
          </a:xfrm>
          <a:prstGeom prst="rect">
            <a:avLst/>
          </a:prstGeom>
          <a:noFill/>
        </p:spPr>
        <p:txBody>
          <a:bodyPr wrap="none" rtlCol="0">
            <a:spAutoFit/>
          </a:bodyPr>
          <a:lstStyle/>
          <a:p>
            <a:r>
              <a:rPr kumimoji="1" lang="ja-JP" altLang="en-US" dirty="0"/>
              <a:t>移住操作あり</a:t>
            </a:r>
          </a:p>
        </p:txBody>
      </p:sp>
      <p:pic>
        <p:nvPicPr>
          <p:cNvPr id="15" name="図 14"/>
          <p:cNvPicPr>
            <a:picLocks noChangeAspect="1"/>
          </p:cNvPicPr>
          <p:nvPr/>
        </p:nvPicPr>
        <p:blipFill rotWithShape="1">
          <a:blip r:embed="rId2"/>
          <a:srcRect l="12491" t="90363" r="11504" b="2617"/>
          <a:stretch/>
        </p:blipFill>
        <p:spPr>
          <a:xfrm>
            <a:off x="1676399" y="6465193"/>
            <a:ext cx="5867401" cy="304799"/>
          </a:xfrm>
          <a:prstGeom prst="rect">
            <a:avLst/>
          </a:prstGeom>
          <a:ln>
            <a:solidFill>
              <a:schemeClr val="tx1"/>
            </a:solidFill>
          </a:ln>
        </p:spPr>
      </p:pic>
      <p:pic>
        <p:nvPicPr>
          <p:cNvPr id="16" name="図 15"/>
          <p:cNvPicPr>
            <a:picLocks noChangeAspect="1"/>
          </p:cNvPicPr>
          <p:nvPr/>
        </p:nvPicPr>
        <p:blipFill>
          <a:blip r:embed="rId3"/>
          <a:stretch>
            <a:fillRect/>
          </a:stretch>
        </p:blipFill>
        <p:spPr>
          <a:xfrm>
            <a:off x="914400" y="1546230"/>
            <a:ext cx="3126291" cy="2304000"/>
          </a:xfrm>
          <a:prstGeom prst="rect">
            <a:avLst/>
          </a:prstGeom>
          <a:ln>
            <a:solidFill>
              <a:schemeClr val="tx1"/>
            </a:solidFill>
          </a:ln>
        </p:spPr>
      </p:pic>
      <p:pic>
        <p:nvPicPr>
          <p:cNvPr id="17" name="図 16"/>
          <p:cNvPicPr>
            <a:picLocks noChangeAspect="1"/>
          </p:cNvPicPr>
          <p:nvPr/>
        </p:nvPicPr>
        <p:blipFill>
          <a:blip r:embed="rId4"/>
          <a:stretch>
            <a:fillRect/>
          </a:stretch>
        </p:blipFill>
        <p:spPr>
          <a:xfrm>
            <a:off x="914400" y="3991163"/>
            <a:ext cx="3126291" cy="2304000"/>
          </a:xfrm>
          <a:prstGeom prst="rect">
            <a:avLst/>
          </a:prstGeom>
          <a:ln>
            <a:solidFill>
              <a:schemeClr val="tx1"/>
            </a:solidFill>
          </a:ln>
        </p:spPr>
      </p:pic>
      <p:pic>
        <p:nvPicPr>
          <p:cNvPr id="18" name="図 17"/>
          <p:cNvPicPr>
            <a:picLocks noChangeAspect="1"/>
          </p:cNvPicPr>
          <p:nvPr/>
        </p:nvPicPr>
        <p:blipFill>
          <a:blip r:embed="rId5"/>
          <a:stretch>
            <a:fillRect/>
          </a:stretch>
        </p:blipFill>
        <p:spPr>
          <a:xfrm>
            <a:off x="5103308" y="1546230"/>
            <a:ext cx="3126291" cy="2304000"/>
          </a:xfrm>
          <a:prstGeom prst="rect">
            <a:avLst/>
          </a:prstGeom>
          <a:ln>
            <a:solidFill>
              <a:schemeClr val="tx1"/>
            </a:solidFill>
          </a:ln>
        </p:spPr>
      </p:pic>
      <p:pic>
        <p:nvPicPr>
          <p:cNvPr id="19" name="図 18"/>
          <p:cNvPicPr>
            <a:picLocks noChangeAspect="1"/>
          </p:cNvPicPr>
          <p:nvPr/>
        </p:nvPicPr>
        <p:blipFill>
          <a:blip r:embed="rId6"/>
          <a:stretch>
            <a:fillRect/>
          </a:stretch>
        </p:blipFill>
        <p:spPr>
          <a:xfrm>
            <a:off x="5103309" y="3991163"/>
            <a:ext cx="3126291" cy="2304000"/>
          </a:xfrm>
          <a:prstGeom prst="rect">
            <a:avLst/>
          </a:prstGeom>
          <a:ln>
            <a:solidFill>
              <a:schemeClr val="tx1"/>
            </a:solidFill>
          </a:ln>
        </p:spPr>
      </p:pic>
    </p:spTree>
    <p:extLst>
      <p:ext uri="{BB962C8B-B14F-4D97-AF65-F5344CB8AC3E}">
        <p14:creationId xmlns:p14="http://schemas.microsoft.com/office/powerpoint/2010/main" val="2472650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移住操作の有無における</a:t>
            </a:r>
            <a:r>
              <a:rPr lang="ja-JP" altLang="en-US" dirty="0" smtClean="0"/>
              <a:t>比較</a:t>
            </a:r>
            <a:r>
              <a:rPr lang="en-US" altLang="ja-JP" dirty="0" smtClean="0"/>
              <a:t/>
            </a:r>
            <a:br>
              <a:rPr lang="en-US" altLang="ja-JP" dirty="0" smtClean="0"/>
            </a:br>
            <a:r>
              <a:rPr lang="ja-JP" altLang="en-US" sz="3200" dirty="0">
                <a:solidFill>
                  <a:srgbClr val="FFCE33"/>
                </a:solidFill>
              </a:rPr>
              <a:t>評価用データに対する誤識別率</a:t>
            </a:r>
            <a:endParaRPr kumimoji="1" lang="ja-JP" altLang="en-US" sz="2800" dirty="0"/>
          </a:p>
        </p:txBody>
      </p:sp>
      <p:sp>
        <p:nvSpPr>
          <p:cNvPr id="8"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移住操作を行わない</a:t>
            </a:r>
            <a:r>
              <a:rPr lang="en-US" altLang="ja-JP" sz="2800" kern="0" dirty="0"/>
              <a:t>MoFGBML</a:t>
            </a:r>
            <a:r>
              <a:rPr lang="ja-JP" altLang="en-US" sz="2800" kern="0" dirty="0"/>
              <a:t>で得られた単一識別器と</a:t>
            </a:r>
            <a:r>
              <a:rPr lang="ja-JP" altLang="en-US" sz="2800" kern="0" dirty="0" smtClean="0"/>
              <a:t>，移住操作を適用した提案</a:t>
            </a:r>
            <a:r>
              <a:rPr lang="ja-JP" altLang="en-US" sz="2800" kern="0" dirty="0"/>
              <a:t>手法の比較</a:t>
            </a:r>
            <a:endParaRPr lang="en-US" altLang="ja-JP" sz="2800" kern="0" dirty="0"/>
          </a:p>
        </p:txBody>
      </p:sp>
      <p:pic>
        <p:nvPicPr>
          <p:cNvPr id="10" name="図 9"/>
          <p:cNvPicPr>
            <a:picLocks noChangeAspect="1"/>
          </p:cNvPicPr>
          <p:nvPr/>
        </p:nvPicPr>
        <p:blipFill rotWithShape="1">
          <a:blip r:embed="rId2"/>
          <a:srcRect l="12491" t="90363" r="11504" b="2617"/>
          <a:stretch/>
        </p:blipFill>
        <p:spPr>
          <a:xfrm>
            <a:off x="1600199" y="5715000"/>
            <a:ext cx="5867401" cy="304799"/>
          </a:xfrm>
          <a:prstGeom prst="rect">
            <a:avLst/>
          </a:prstGeom>
          <a:ln>
            <a:solidFill>
              <a:schemeClr val="tx1"/>
            </a:solidFill>
          </a:ln>
        </p:spPr>
      </p:pic>
      <p:pic>
        <p:nvPicPr>
          <p:cNvPr id="3" name="図 2"/>
          <p:cNvPicPr>
            <a:picLocks noChangeAspect="1"/>
          </p:cNvPicPr>
          <p:nvPr/>
        </p:nvPicPr>
        <p:blipFill>
          <a:blip r:embed="rId3"/>
          <a:stretch>
            <a:fillRect/>
          </a:stretch>
        </p:blipFill>
        <p:spPr>
          <a:xfrm>
            <a:off x="571501" y="2667000"/>
            <a:ext cx="3810167" cy="2808000"/>
          </a:xfrm>
          <a:prstGeom prst="rect">
            <a:avLst/>
          </a:prstGeom>
          <a:ln>
            <a:solidFill>
              <a:schemeClr val="tx1"/>
            </a:solidFill>
          </a:ln>
        </p:spPr>
      </p:pic>
      <p:pic>
        <p:nvPicPr>
          <p:cNvPr id="6" name="図 5"/>
          <p:cNvPicPr>
            <a:picLocks noChangeAspect="1"/>
          </p:cNvPicPr>
          <p:nvPr/>
        </p:nvPicPr>
        <p:blipFill>
          <a:blip r:embed="rId4"/>
          <a:stretch>
            <a:fillRect/>
          </a:stretch>
        </p:blipFill>
        <p:spPr>
          <a:xfrm>
            <a:off x="4648200" y="2667000"/>
            <a:ext cx="3810167" cy="2808000"/>
          </a:xfrm>
          <a:prstGeom prst="rect">
            <a:avLst/>
          </a:prstGeom>
          <a:ln>
            <a:solidFill>
              <a:schemeClr val="tx1"/>
            </a:solidFill>
          </a:ln>
        </p:spPr>
      </p:pic>
    </p:spTree>
    <p:extLst>
      <p:ext uri="{BB962C8B-B14F-4D97-AF65-F5344CB8AC3E}">
        <p14:creationId xmlns:p14="http://schemas.microsoft.com/office/powerpoint/2010/main" val="2905102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単一識別器との比較</a:t>
            </a:r>
            <a:endParaRPr kumimoji="1" lang="ja-JP" altLang="en-US" dirty="0"/>
          </a:p>
        </p:txBody>
      </p:sp>
      <p:sp>
        <p:nvSpPr>
          <p:cNvPr id="3" name="コンテンツ プレースホルダー 2"/>
          <p:cNvSpPr>
            <a:spLocks noGrp="1"/>
          </p:cNvSpPr>
          <p:nvPr>
            <p:ph idx="1"/>
          </p:nvPr>
        </p:nvSpPr>
        <p:spPr>
          <a:xfrm>
            <a:off x="228599" y="1371600"/>
            <a:ext cx="8077201" cy="3505200"/>
          </a:xfrm>
        </p:spPr>
        <p:txBody>
          <a:bodyPr/>
          <a:lstStyle/>
          <a:p>
            <a:r>
              <a:rPr lang="ja-JP" altLang="en-US" sz="2800" dirty="0" smtClean="0"/>
              <a:t>移住操作を適用しない</a:t>
            </a:r>
            <a:r>
              <a:rPr lang="en-US" altLang="ja-JP" sz="2800" dirty="0" err="1" smtClean="0"/>
              <a:t>MoFGBML</a:t>
            </a:r>
            <a:r>
              <a:rPr lang="ja-JP" altLang="en-US" sz="2800" dirty="0" smtClean="0"/>
              <a:t>で得られた</a:t>
            </a:r>
            <a:r>
              <a:rPr lang="en-US" altLang="ja-JP" sz="2800" dirty="0" smtClean="0"/>
              <a:t/>
            </a:r>
            <a:br>
              <a:rPr lang="en-US" altLang="ja-JP" sz="2800" dirty="0" smtClean="0"/>
            </a:br>
            <a:r>
              <a:rPr lang="ja-JP" altLang="en-US" sz="2800" dirty="0" smtClean="0"/>
              <a:t>アンサンブル識別器の評価用データに対する</a:t>
            </a:r>
            <a:r>
              <a:rPr lang="en-US" altLang="ja-JP" sz="2800" dirty="0" smtClean="0"/>
              <a:t/>
            </a:r>
            <a:br>
              <a:rPr lang="en-US" altLang="ja-JP" sz="2800" dirty="0" smtClean="0"/>
            </a:br>
            <a:r>
              <a:rPr lang="ja-JP" altLang="en-US" sz="2800" dirty="0" smtClean="0"/>
              <a:t>誤識別率は，</a:t>
            </a:r>
            <a:r>
              <a:rPr lang="ja-JP" altLang="en-US" sz="2800" dirty="0"/>
              <a:t>全</a:t>
            </a:r>
            <a:r>
              <a:rPr lang="ja-JP" altLang="en-US" sz="2800" dirty="0" smtClean="0"/>
              <a:t>ての島数において単一識別器</a:t>
            </a:r>
            <a:r>
              <a:rPr lang="en-US" altLang="ja-JP" sz="2800" dirty="0" smtClean="0"/>
              <a:t/>
            </a:r>
            <a:br>
              <a:rPr lang="en-US" altLang="ja-JP" sz="2800" dirty="0" smtClean="0"/>
            </a:br>
            <a:r>
              <a:rPr lang="ja-JP" altLang="en-US" sz="2800" dirty="0" smtClean="0"/>
              <a:t>よりも低くなっていることが分かる．</a:t>
            </a:r>
            <a:endParaRPr lang="en-US" altLang="ja-JP" sz="2800" dirty="0" smtClean="0"/>
          </a:p>
          <a:p>
            <a:endParaRPr lang="en-US" altLang="ja-JP" sz="1400" dirty="0" smtClean="0"/>
          </a:p>
          <a:p>
            <a:r>
              <a:rPr kumimoji="1" lang="ja-JP" altLang="en-US" sz="2800" dirty="0"/>
              <a:t>特</a:t>
            </a:r>
            <a:r>
              <a:rPr kumimoji="1" lang="ja-JP" altLang="en-US" sz="2800" dirty="0" smtClean="0"/>
              <a:t>に</a:t>
            </a:r>
            <a:r>
              <a:rPr lang="ja-JP" altLang="en-US" sz="2800" dirty="0" smtClean="0"/>
              <a:t>島数が</a:t>
            </a:r>
            <a:r>
              <a:rPr lang="en-US" altLang="ja-JP" sz="2800" dirty="0" smtClean="0">
                <a:latin typeface="+mj-lt"/>
              </a:rPr>
              <a:t>9</a:t>
            </a:r>
            <a:r>
              <a:rPr lang="ja-JP" altLang="en-US" sz="2800" dirty="0" smtClean="0">
                <a:latin typeface="+mj-lt"/>
              </a:rPr>
              <a:t>の</a:t>
            </a:r>
            <a:r>
              <a:rPr kumimoji="1" lang="ja-JP" altLang="en-US" sz="2800" dirty="0" smtClean="0">
                <a:latin typeface="+mj-lt"/>
              </a:rPr>
              <a:t>場合，移住操作を適用しない</a:t>
            </a:r>
            <a:r>
              <a:rPr kumimoji="1" lang="en-US" altLang="ja-JP" sz="2800" dirty="0" smtClean="0">
                <a:latin typeface="+mj-lt"/>
              </a:rPr>
              <a:t/>
            </a:r>
            <a:br>
              <a:rPr kumimoji="1" lang="en-US" altLang="ja-JP" sz="2800" dirty="0" smtClean="0">
                <a:latin typeface="+mj-lt"/>
              </a:rPr>
            </a:br>
            <a:r>
              <a:rPr kumimoji="1" lang="ja-JP" altLang="en-US" sz="2800" dirty="0" smtClean="0">
                <a:latin typeface="+mj-lt"/>
              </a:rPr>
              <a:t>アンサンブル識別器の誤識別率が，全ての結果</a:t>
            </a:r>
            <a:r>
              <a:rPr kumimoji="1" lang="en-US" altLang="ja-JP" sz="2800" dirty="0" smtClean="0">
                <a:latin typeface="+mj-lt"/>
              </a:rPr>
              <a:t/>
            </a:r>
            <a:br>
              <a:rPr kumimoji="1" lang="en-US" altLang="ja-JP" sz="2800" dirty="0" smtClean="0">
                <a:latin typeface="+mj-lt"/>
              </a:rPr>
            </a:br>
            <a:r>
              <a:rPr kumimoji="1" lang="ja-JP" altLang="en-US" sz="2800" dirty="0" smtClean="0">
                <a:latin typeface="+mj-lt"/>
              </a:rPr>
              <a:t>において最も低くなることが分かる．</a:t>
            </a:r>
            <a:endParaRPr kumimoji="1" lang="ja-JP" altLang="en-US" sz="2800" dirty="0"/>
          </a:p>
        </p:txBody>
      </p:sp>
      <p:sp>
        <p:nvSpPr>
          <p:cNvPr id="4"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888331" y="5105400"/>
            <a:ext cx="7443537"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島数が大きい場合，提案手法が最も有効であることが予測される．</a:t>
            </a:r>
            <a:endParaRPr lang="en-US" altLang="ja-JP" sz="2800" kern="0" dirty="0"/>
          </a:p>
        </p:txBody>
      </p:sp>
    </p:spTree>
    <p:extLst>
      <p:ext uri="{BB962C8B-B14F-4D97-AF65-F5344CB8AC3E}">
        <p14:creationId xmlns:p14="http://schemas.microsoft.com/office/powerpoint/2010/main" val="3354089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2"/>
          <a:stretch>
            <a:fillRect/>
          </a:stretch>
        </p:blipFill>
        <p:spPr>
          <a:xfrm>
            <a:off x="5103308" y="3991163"/>
            <a:ext cx="3126291" cy="2304000"/>
          </a:xfrm>
          <a:prstGeom prst="rect">
            <a:avLst/>
          </a:prstGeom>
          <a:ln>
            <a:solidFill>
              <a:schemeClr val="tx1"/>
            </a:solidFill>
          </a:ln>
        </p:spPr>
      </p:pic>
      <p:pic>
        <p:nvPicPr>
          <p:cNvPr id="29" name="図 28"/>
          <p:cNvPicPr>
            <a:picLocks noChangeAspect="1"/>
          </p:cNvPicPr>
          <p:nvPr/>
        </p:nvPicPr>
        <p:blipFill>
          <a:blip r:embed="rId3"/>
          <a:stretch>
            <a:fillRect/>
          </a:stretch>
        </p:blipFill>
        <p:spPr>
          <a:xfrm>
            <a:off x="5103308" y="1544989"/>
            <a:ext cx="3126291" cy="2304000"/>
          </a:xfrm>
          <a:prstGeom prst="rect">
            <a:avLst/>
          </a:prstGeom>
          <a:ln>
            <a:solidFill>
              <a:schemeClr val="tx1"/>
            </a:solidFill>
          </a:ln>
        </p:spPr>
      </p:pic>
      <p:pic>
        <p:nvPicPr>
          <p:cNvPr id="27" name="図 26"/>
          <p:cNvPicPr>
            <a:picLocks noChangeAspect="1"/>
          </p:cNvPicPr>
          <p:nvPr/>
        </p:nvPicPr>
        <p:blipFill>
          <a:blip r:embed="rId4"/>
          <a:stretch>
            <a:fillRect/>
          </a:stretch>
        </p:blipFill>
        <p:spPr>
          <a:xfrm>
            <a:off x="914399" y="3991163"/>
            <a:ext cx="3126291" cy="2304000"/>
          </a:xfrm>
          <a:prstGeom prst="rect">
            <a:avLst/>
          </a:prstGeom>
          <a:ln>
            <a:solidFill>
              <a:schemeClr val="tx1"/>
            </a:solidFill>
          </a:ln>
        </p:spPr>
      </p:pic>
      <p:pic>
        <p:nvPicPr>
          <p:cNvPr id="19" name="図 18"/>
          <p:cNvPicPr>
            <a:picLocks noChangeAspect="1"/>
          </p:cNvPicPr>
          <p:nvPr/>
        </p:nvPicPr>
        <p:blipFill>
          <a:blip r:embed="rId5"/>
          <a:stretch>
            <a:fillRect/>
          </a:stretch>
        </p:blipFill>
        <p:spPr>
          <a:xfrm>
            <a:off x="914400" y="1546230"/>
            <a:ext cx="3126291" cy="2304000"/>
          </a:xfrm>
          <a:prstGeom prst="rect">
            <a:avLst/>
          </a:prstGeom>
          <a:ln>
            <a:solidFill>
              <a:schemeClr val="tx1"/>
            </a:solidFill>
          </a:ln>
        </p:spPr>
      </p:pic>
      <p:sp>
        <p:nvSpPr>
          <p:cNvPr id="2" name="タイトル 1"/>
          <p:cNvSpPr>
            <a:spLocks noGrp="1"/>
          </p:cNvSpPr>
          <p:nvPr>
            <p:ph type="title"/>
          </p:nvPr>
        </p:nvSpPr>
        <p:spPr/>
        <p:txBody>
          <a:bodyPr/>
          <a:lstStyle/>
          <a:p>
            <a:pPr algn="l"/>
            <a:r>
              <a:rPr kumimoji="1" lang="ja-JP" altLang="en-US" dirty="0" smtClean="0"/>
              <a:t>非劣</a:t>
            </a:r>
            <a:r>
              <a:rPr kumimoji="1" lang="ja-JP" altLang="en-US" dirty="0"/>
              <a:t>な弱識別器</a:t>
            </a:r>
            <a:r>
              <a:rPr kumimoji="1" lang="ja-JP" altLang="en-US" dirty="0" smtClean="0"/>
              <a:t>集合</a:t>
            </a:r>
            <a:r>
              <a:rPr kumimoji="1" lang="en-US" altLang="ja-JP" dirty="0" smtClean="0"/>
              <a:t/>
            </a:r>
            <a:br>
              <a:rPr kumimoji="1" lang="en-US" altLang="ja-JP" dirty="0" smtClean="0"/>
            </a:br>
            <a:r>
              <a:rPr lang="ja-JP" altLang="en-US" sz="3200" dirty="0" smtClean="0">
                <a:solidFill>
                  <a:srgbClr val="FFCE33"/>
                </a:solidFill>
              </a:rPr>
              <a:t>評価用データに対する誤識別率</a:t>
            </a:r>
            <a:endParaRPr kumimoji="1" lang="ja-JP" altLang="en-US" dirty="0"/>
          </a:p>
        </p:txBody>
      </p:sp>
      <p:sp>
        <p:nvSpPr>
          <p:cNvPr id="31" name="テキスト ボックス 30"/>
          <p:cNvSpPr txBox="1"/>
          <p:nvPr/>
        </p:nvSpPr>
        <p:spPr>
          <a:xfrm>
            <a:off x="1731187" y="1143000"/>
            <a:ext cx="1492716" cy="369332"/>
          </a:xfrm>
          <a:prstGeom prst="rect">
            <a:avLst/>
          </a:prstGeom>
          <a:noFill/>
        </p:spPr>
        <p:txBody>
          <a:bodyPr wrap="none" rtlCol="0">
            <a:spAutoFit/>
          </a:bodyPr>
          <a:lstStyle/>
          <a:p>
            <a:r>
              <a:rPr kumimoji="1" lang="ja-JP" altLang="en-US" dirty="0"/>
              <a:t>移住操作</a:t>
            </a:r>
            <a:r>
              <a:rPr kumimoji="1" lang="ja-JP" altLang="en-US" dirty="0" smtClean="0"/>
              <a:t>なし</a:t>
            </a:r>
            <a:endParaRPr kumimoji="1" lang="ja-JP" altLang="en-US" dirty="0"/>
          </a:p>
        </p:txBody>
      </p:sp>
      <p:sp>
        <p:nvSpPr>
          <p:cNvPr id="32" name="テキスト ボックス 31"/>
          <p:cNvSpPr txBox="1"/>
          <p:nvPr/>
        </p:nvSpPr>
        <p:spPr>
          <a:xfrm>
            <a:off x="5917690" y="1143000"/>
            <a:ext cx="1497526" cy="369332"/>
          </a:xfrm>
          <a:prstGeom prst="rect">
            <a:avLst/>
          </a:prstGeom>
          <a:noFill/>
        </p:spPr>
        <p:txBody>
          <a:bodyPr wrap="none" rtlCol="0">
            <a:spAutoFit/>
          </a:bodyPr>
          <a:lstStyle/>
          <a:p>
            <a:r>
              <a:rPr kumimoji="1" lang="ja-JP" altLang="en-US" dirty="0"/>
              <a:t>移住操作あり</a:t>
            </a:r>
          </a:p>
        </p:txBody>
      </p:sp>
      <p:pic>
        <p:nvPicPr>
          <p:cNvPr id="33" name="図 32"/>
          <p:cNvPicPr>
            <a:picLocks noChangeAspect="1"/>
          </p:cNvPicPr>
          <p:nvPr/>
        </p:nvPicPr>
        <p:blipFill rotWithShape="1">
          <a:blip r:embed="rId6"/>
          <a:srcRect l="12491" t="90363" r="11504" b="2617"/>
          <a:stretch/>
        </p:blipFill>
        <p:spPr>
          <a:xfrm>
            <a:off x="1676399" y="6465193"/>
            <a:ext cx="5867401" cy="304799"/>
          </a:xfrm>
          <a:prstGeom prst="rect">
            <a:avLst/>
          </a:prstGeom>
          <a:ln>
            <a:solidFill>
              <a:schemeClr val="tx1"/>
            </a:solidFill>
          </a:ln>
        </p:spPr>
      </p:pic>
    </p:spTree>
    <p:extLst>
      <p:ext uri="{BB962C8B-B14F-4D97-AF65-F5344CB8AC3E}">
        <p14:creationId xmlns:p14="http://schemas.microsoft.com/office/powerpoint/2010/main" val="2614829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非劣な弱識別器集合</a:t>
            </a:r>
            <a:r>
              <a:rPr kumimoji="1" lang="en-US" altLang="ja-JP" dirty="0" smtClean="0"/>
              <a:t/>
            </a:r>
            <a:br>
              <a:rPr kumimoji="1" lang="en-US" altLang="ja-JP" dirty="0" smtClean="0"/>
            </a:br>
            <a:r>
              <a:rPr lang="ja-JP" altLang="en-US" sz="3200" dirty="0" smtClean="0">
                <a:solidFill>
                  <a:srgbClr val="FFCE33"/>
                </a:solidFill>
              </a:rPr>
              <a:t>評価用データに対する誤識別率</a:t>
            </a:r>
            <a:endParaRPr kumimoji="1" lang="ja-JP" altLang="en-US" dirty="0"/>
          </a:p>
        </p:txBody>
      </p:sp>
      <p:pic>
        <p:nvPicPr>
          <p:cNvPr id="3" name="図 2"/>
          <p:cNvPicPr>
            <a:picLocks noChangeAspect="1"/>
          </p:cNvPicPr>
          <p:nvPr/>
        </p:nvPicPr>
        <p:blipFill rotWithShape="1">
          <a:blip r:embed="rId2"/>
          <a:srcRect l="12211" t="90363" r="12211" b="2617"/>
          <a:stretch/>
        </p:blipFill>
        <p:spPr>
          <a:xfrm>
            <a:off x="1409700" y="5257801"/>
            <a:ext cx="6705601" cy="304799"/>
          </a:xfrm>
          <a:prstGeom prst="rect">
            <a:avLst/>
          </a:prstGeom>
          <a:ln>
            <a:solidFill>
              <a:schemeClr val="tx1"/>
            </a:solidFill>
          </a:ln>
        </p:spPr>
      </p:pic>
      <p:pic>
        <p:nvPicPr>
          <p:cNvPr id="9" name="図 8"/>
          <p:cNvPicPr>
            <a:picLocks noChangeAspect="1"/>
          </p:cNvPicPr>
          <p:nvPr/>
        </p:nvPicPr>
        <p:blipFill>
          <a:blip r:embed="rId3"/>
          <a:stretch>
            <a:fillRect/>
          </a:stretch>
        </p:blipFill>
        <p:spPr>
          <a:xfrm>
            <a:off x="723902" y="2209802"/>
            <a:ext cx="3584935" cy="2808000"/>
          </a:xfrm>
          <a:prstGeom prst="rect">
            <a:avLst/>
          </a:prstGeom>
          <a:ln>
            <a:solidFill>
              <a:schemeClr val="tx1"/>
            </a:solidFill>
          </a:ln>
        </p:spPr>
      </p:pic>
      <p:pic>
        <p:nvPicPr>
          <p:cNvPr id="10" name="図 9"/>
          <p:cNvPicPr>
            <a:picLocks noChangeAspect="1"/>
          </p:cNvPicPr>
          <p:nvPr/>
        </p:nvPicPr>
        <p:blipFill>
          <a:blip r:embed="rId4"/>
          <a:stretch>
            <a:fillRect/>
          </a:stretch>
        </p:blipFill>
        <p:spPr>
          <a:xfrm>
            <a:off x="4800600" y="2209802"/>
            <a:ext cx="3584935" cy="28080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81000" y="1267879"/>
            <a:ext cx="8458200" cy="132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提案手法における，単一弱識別器で構成する場合と</a:t>
            </a:r>
            <a:r>
              <a:rPr lang="en-US" altLang="ja-JP" sz="2800" kern="0" dirty="0" smtClean="0"/>
              <a:t/>
            </a:r>
            <a:br>
              <a:rPr lang="en-US" altLang="ja-JP" sz="2800" kern="0" dirty="0" smtClean="0"/>
            </a:br>
            <a:r>
              <a:rPr lang="ja-JP" altLang="en-US" sz="2800" kern="0" dirty="0" smtClean="0"/>
              <a:t>非劣な弱識別器集合で構成する場合の比較</a:t>
            </a:r>
            <a:endParaRPr lang="en-US" altLang="ja-JP" sz="2800" kern="0" dirty="0" smtClean="0"/>
          </a:p>
        </p:txBody>
      </p:sp>
      <p:sp>
        <p:nvSpPr>
          <p:cNvPr id="12"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888331" y="5715000"/>
            <a:ext cx="7443537"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全ての場合において，単一の弱識別器で構成する場合よりも識別性能が悪いことが分かる．</a:t>
            </a:r>
            <a:endParaRPr lang="en-US" altLang="ja-JP" sz="2800" kern="0" dirty="0"/>
          </a:p>
        </p:txBody>
      </p:sp>
    </p:spTree>
    <p:extLst>
      <p:ext uri="{BB962C8B-B14F-4D97-AF65-F5344CB8AC3E}">
        <p14:creationId xmlns:p14="http://schemas.microsoft.com/office/powerpoint/2010/main" val="3781996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ルール数最小化への偏り</a:t>
            </a:r>
          </a:p>
        </p:txBody>
      </p:sp>
      <p:pic>
        <p:nvPicPr>
          <p:cNvPr id="3" name="図 2" descr="テキスト, 地図 が含まれている画像&#10;&#10;&#10;&#10;自動的に生成された説明">
            <a:extLst>
              <a:ext uri="{FF2B5EF4-FFF2-40B4-BE49-F238E27FC236}">
                <a16:creationId xmlns:a16="http://schemas.microsoft.com/office/drawing/2014/main" id="{4D43D17B-2EA0-ED41-BF3E-C041F28B762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533400" y="1535074"/>
            <a:ext cx="4038600" cy="3886200"/>
          </a:xfrm>
          <a:prstGeom prst="rect">
            <a:avLst/>
          </a:prstGeom>
        </p:spPr>
      </p:pic>
      <p:sp>
        <p:nvSpPr>
          <p:cNvPr id="4" name="テキスト ボックス 3">
            <a:extLst>
              <a:ext uri="{FF2B5EF4-FFF2-40B4-BE49-F238E27FC236}">
                <a16:creationId xmlns:a16="http://schemas.microsoft.com/office/drawing/2014/main" id="{9100E12C-9C77-894C-8EA5-97DF5EA9D892}"/>
              </a:ext>
            </a:extLst>
          </p:cNvPr>
          <p:cNvSpPr txBox="1"/>
          <p:nvPr/>
        </p:nvSpPr>
        <p:spPr>
          <a:xfrm>
            <a:off x="3079329" y="1766954"/>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37E9CA-6482-DE48-A0C8-3ECB1F415B0E}"/>
                  </a:ext>
                </a:extLst>
              </p:cNvPr>
              <p:cNvSpPr txBox="1"/>
              <p:nvPr/>
            </p:nvSpPr>
            <p:spPr>
              <a:xfrm rot="16200000">
                <a:off x="-648810" y="2954268"/>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5" name="テキスト ボックス 4">
                <a:extLst>
                  <a:ext uri="{FF2B5EF4-FFF2-40B4-BE49-F238E27FC236}">
                    <a16:creationId xmlns:a16="http://schemas.microsoft.com/office/drawing/2014/main" id="{4A37E9CA-6482-DE48-A0C8-3ECB1F415B0E}"/>
                  </a:ext>
                </a:extLst>
              </p:cNvPr>
              <p:cNvSpPr txBox="1">
                <a:spLocks noRot="1" noChangeAspect="1" noMove="1" noResize="1" noEditPoints="1" noAdjustHandles="1" noChangeArrowheads="1" noChangeShapeType="1" noTextEdit="1"/>
              </p:cNvSpPr>
              <p:nvPr/>
            </p:nvSpPr>
            <p:spPr>
              <a:xfrm rot="16200000">
                <a:off x="-648810" y="2954268"/>
                <a:ext cx="2019299" cy="400110"/>
              </a:xfrm>
              <a:prstGeom prst="rect">
                <a:avLst/>
              </a:prstGeom>
              <a:blipFill>
                <a:blip r:embed="rId3"/>
                <a:stretch>
                  <a:fillRect l="-10606" r="-27273" b="-332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F578081-26E6-8A4C-A91C-517DB973CF1C}"/>
              </a:ext>
            </a:extLst>
          </p:cNvPr>
          <p:cNvSpPr txBox="1"/>
          <p:nvPr/>
        </p:nvSpPr>
        <p:spPr>
          <a:xfrm>
            <a:off x="1665299" y="5314890"/>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7" name="図 6" descr="地図, テキスト が含まれている画像&#10;&#10;&#10;&#10;自動的に生成された説明">
            <a:extLst>
              <a:ext uri="{FF2B5EF4-FFF2-40B4-BE49-F238E27FC236}">
                <a16:creationId xmlns:a16="http://schemas.microsoft.com/office/drawing/2014/main" id="{C07D9CD7-BE34-CA41-A43A-410A4C454767}"/>
              </a:ext>
            </a:extLst>
          </p:cNvPr>
          <p:cNvPicPr>
            <a:picLocks noChangeAspect="1"/>
          </p:cNvPicPr>
          <p:nvPr/>
        </p:nvPicPr>
        <p:blipFill rotWithShape="1">
          <a:blip r:embed="rId4">
            <a:extLst>
              <a:ext uri="{28A0092B-C50C-407E-A947-70E740481C1C}">
                <a14:useLocalDpi xmlns:a14="http://schemas.microsoft.com/office/drawing/2010/main" val="0"/>
              </a:ext>
            </a:extLst>
          </a:blip>
          <a:srcRect l="68889" t="15354" r="11111" b="55556"/>
          <a:stretch/>
        </p:blipFill>
        <p:spPr>
          <a:xfrm>
            <a:off x="2732099" y="2110306"/>
            <a:ext cx="1571624" cy="2286000"/>
          </a:xfrm>
          <a:prstGeom prst="rect">
            <a:avLst/>
          </a:prstGeom>
          <a:ln>
            <a:solidFill>
              <a:schemeClr val="tx1"/>
            </a:solidFill>
          </a:ln>
        </p:spPr>
      </p:pic>
      <p:sp>
        <p:nvSpPr>
          <p:cNvPr id="8" name="テキスト ボックス 7">
            <a:extLst>
              <a:ext uri="{FF2B5EF4-FFF2-40B4-BE49-F238E27FC236}">
                <a16:creationId xmlns:a16="http://schemas.microsoft.com/office/drawing/2014/main" id="{0F56A73E-FADA-0749-BB6B-E78E642A2378}"/>
              </a:ext>
            </a:extLst>
          </p:cNvPr>
          <p:cNvSpPr txBox="1"/>
          <p:nvPr/>
        </p:nvSpPr>
        <p:spPr>
          <a:xfrm>
            <a:off x="1884324" y="5639812"/>
            <a:ext cx="1146468" cy="369332"/>
          </a:xfrm>
          <a:prstGeom prst="rect">
            <a:avLst/>
          </a:prstGeom>
          <a:noFill/>
        </p:spPr>
        <p:txBody>
          <a:bodyPr wrap="none" rtlCol="0">
            <a:spAutoFit/>
          </a:bodyPr>
          <a:lstStyle/>
          <a:p>
            <a:r>
              <a:rPr kumimoji="1" lang="en-US" altLang="ja-JP"/>
              <a:t>phoneme</a:t>
            </a:r>
            <a:endParaRPr kumimoji="1" lang="ja-JP" altLang="en-US"/>
          </a:p>
        </p:txBody>
      </p:sp>
      <p:pic>
        <p:nvPicPr>
          <p:cNvPr id="9" name="図 8" descr="地図, テキスト が含まれている画像&#10;&#10;&#10;&#10;自動的に生成された説明">
            <a:extLst>
              <a:ext uri="{FF2B5EF4-FFF2-40B4-BE49-F238E27FC236}">
                <a16:creationId xmlns:a16="http://schemas.microsoft.com/office/drawing/2014/main" id="{FF2F9137-E8CC-A34B-A320-7D6AB3F338D3}"/>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5156039" y="1529136"/>
            <a:ext cx="3886200" cy="381000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B29F597-8225-8C4B-8DAC-6C59552A15E6}"/>
                  </a:ext>
                </a:extLst>
              </p:cNvPr>
              <p:cNvSpPr txBox="1"/>
              <p:nvPr/>
            </p:nvSpPr>
            <p:spPr>
              <a:xfrm rot="16200000">
                <a:off x="3897629" y="2948330"/>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10" name="テキスト ボックス 9">
                <a:extLst>
                  <a:ext uri="{FF2B5EF4-FFF2-40B4-BE49-F238E27FC236}">
                    <a16:creationId xmlns:a16="http://schemas.microsoft.com/office/drawing/2014/main" id="{1B29F597-8225-8C4B-8DAC-6C59552A15E6}"/>
                  </a:ext>
                </a:extLst>
              </p:cNvPr>
              <p:cNvSpPr txBox="1">
                <a:spLocks noRot="1" noChangeAspect="1" noMove="1" noResize="1" noEditPoints="1" noAdjustHandles="1" noChangeArrowheads="1" noChangeShapeType="1" noTextEdit="1"/>
              </p:cNvSpPr>
              <p:nvPr/>
            </p:nvSpPr>
            <p:spPr>
              <a:xfrm rot="16200000">
                <a:off x="3897629" y="2948330"/>
                <a:ext cx="2019299" cy="400110"/>
              </a:xfrm>
              <a:prstGeom prst="rect">
                <a:avLst/>
              </a:prstGeom>
              <a:blipFill>
                <a:blip r:embed="rId6"/>
                <a:stretch>
                  <a:fillRect l="-10606" r="-27273" b="-332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04ACE29-183B-B549-BC04-4A743D4A27B9}"/>
              </a:ext>
            </a:extLst>
          </p:cNvPr>
          <p:cNvSpPr txBox="1"/>
          <p:nvPr/>
        </p:nvSpPr>
        <p:spPr>
          <a:xfrm>
            <a:off x="6211738" y="5308952"/>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2" name="図 11" descr="地図, テキスト が含まれている画像&#10;&#10;&#10;&#10;自動的に生成された説明">
            <a:extLst>
              <a:ext uri="{FF2B5EF4-FFF2-40B4-BE49-F238E27FC236}">
                <a16:creationId xmlns:a16="http://schemas.microsoft.com/office/drawing/2014/main" id="{6A853E29-0A8E-2747-AC09-51F9EC737A70}"/>
              </a:ext>
            </a:extLst>
          </p:cNvPr>
          <p:cNvPicPr>
            <a:picLocks noChangeAspect="1"/>
          </p:cNvPicPr>
          <p:nvPr/>
        </p:nvPicPr>
        <p:blipFill rotWithShape="1">
          <a:blip r:embed="rId7">
            <a:extLst>
              <a:ext uri="{28A0092B-C50C-407E-A947-70E740481C1C}">
                <a14:useLocalDpi xmlns:a14="http://schemas.microsoft.com/office/drawing/2010/main" val="0"/>
              </a:ext>
            </a:extLst>
          </a:blip>
          <a:srcRect l="68889" t="15556" r="11111" b="55555"/>
          <a:stretch/>
        </p:blipFill>
        <p:spPr>
          <a:xfrm>
            <a:off x="7278538" y="2091378"/>
            <a:ext cx="1582615" cy="2286000"/>
          </a:xfrm>
          <a:prstGeom prst="rect">
            <a:avLst/>
          </a:prstGeom>
          <a:ln>
            <a:solidFill>
              <a:schemeClr val="tx1"/>
            </a:solidFill>
          </a:ln>
        </p:spPr>
      </p:pic>
      <p:sp>
        <p:nvSpPr>
          <p:cNvPr id="13" name="テキスト ボックス 12">
            <a:extLst>
              <a:ext uri="{FF2B5EF4-FFF2-40B4-BE49-F238E27FC236}">
                <a16:creationId xmlns:a16="http://schemas.microsoft.com/office/drawing/2014/main" id="{6825CF42-136C-BF48-80DA-1A63EFB5B4CA}"/>
              </a:ext>
            </a:extLst>
          </p:cNvPr>
          <p:cNvSpPr txBox="1"/>
          <p:nvPr/>
        </p:nvSpPr>
        <p:spPr>
          <a:xfrm>
            <a:off x="7625768" y="1761016"/>
            <a:ext cx="877163" cy="369332"/>
          </a:xfrm>
          <a:prstGeom prst="rect">
            <a:avLst/>
          </a:prstGeom>
          <a:noFill/>
        </p:spPr>
        <p:txBody>
          <a:bodyPr wrap="none" rtlCol="0">
            <a:spAutoFit/>
          </a:bodyPr>
          <a:lstStyle/>
          <a:p>
            <a:r>
              <a:rPr kumimoji="1" lang="ja-JP" altLang="en-US"/>
              <a:t>個体数</a:t>
            </a:r>
          </a:p>
        </p:txBody>
      </p:sp>
      <p:sp>
        <p:nvSpPr>
          <p:cNvPr id="14" name="テキスト ボックス 13">
            <a:extLst>
              <a:ext uri="{FF2B5EF4-FFF2-40B4-BE49-F238E27FC236}">
                <a16:creationId xmlns:a16="http://schemas.microsoft.com/office/drawing/2014/main" id="{3879E732-511D-7E49-9564-038787378277}"/>
              </a:ext>
            </a:extLst>
          </p:cNvPr>
          <p:cNvSpPr txBox="1"/>
          <p:nvPr/>
        </p:nvSpPr>
        <p:spPr>
          <a:xfrm>
            <a:off x="6538729" y="5619030"/>
            <a:ext cx="1120820" cy="369332"/>
          </a:xfrm>
          <a:prstGeom prst="rect">
            <a:avLst/>
          </a:prstGeom>
          <a:noFill/>
        </p:spPr>
        <p:txBody>
          <a:bodyPr wrap="none" rtlCol="0">
            <a:spAutoFit/>
          </a:bodyPr>
          <a:lstStyle/>
          <a:p>
            <a:r>
              <a:rPr lang="en-US" altLang="ja-JP"/>
              <a:t>satimag</a:t>
            </a:r>
            <a:r>
              <a:rPr kumimoji="1" lang="en-US" altLang="ja-JP"/>
              <a:t>e</a:t>
            </a:r>
            <a:endParaRPr kumimoji="1" lang="ja-JP" altLang="en-US"/>
          </a:p>
        </p:txBody>
      </p:sp>
      <p:sp>
        <p:nvSpPr>
          <p:cNvPr id="15" name="テキスト ボックス 14">
            <a:extLst>
              <a:ext uri="{FF2B5EF4-FFF2-40B4-BE49-F238E27FC236}">
                <a16:creationId xmlns:a16="http://schemas.microsoft.com/office/drawing/2014/main" id="{56C0D569-4DE1-124F-AAE0-0A10F9303557}"/>
              </a:ext>
            </a:extLst>
          </p:cNvPr>
          <p:cNvSpPr txBox="1"/>
          <p:nvPr/>
        </p:nvSpPr>
        <p:spPr>
          <a:xfrm>
            <a:off x="2944676" y="6444365"/>
            <a:ext cx="3225563" cy="369332"/>
          </a:xfrm>
          <a:prstGeom prst="rect">
            <a:avLst/>
          </a:prstGeom>
          <a:noFill/>
        </p:spPr>
        <p:txBody>
          <a:bodyPr wrap="none" rtlCol="0">
            <a:spAutoFit/>
          </a:bodyPr>
          <a:lstStyle/>
          <a:p>
            <a:r>
              <a:rPr kumimoji="1" lang="ja-JP" altLang="en-US"/>
              <a:t>島数</a:t>
            </a:r>
            <a:r>
              <a:rPr kumimoji="1" lang="en-US" altLang="ja-JP"/>
              <a:t>9</a:t>
            </a:r>
            <a:r>
              <a:rPr kumimoji="1" lang="ja-JP" altLang="en-US"/>
              <a:t>，移住操作なし，１試行目</a:t>
            </a:r>
          </a:p>
        </p:txBody>
      </p:sp>
    </p:spTree>
    <p:extLst>
      <p:ext uri="{BB962C8B-B14F-4D97-AF65-F5344CB8AC3E}">
        <p14:creationId xmlns:p14="http://schemas.microsoft.com/office/powerpoint/2010/main" val="2558965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4"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381000" y="1276584"/>
            <a:ext cx="7848600" cy="52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0"/>
              </a:spcAft>
              <a:buNone/>
            </a:pPr>
            <a:r>
              <a:rPr lang="ja-JP" altLang="en-US" sz="2800" kern="0" dirty="0"/>
              <a:t>パターン</a:t>
            </a:r>
            <a:r>
              <a:rPr lang="ja-JP" altLang="en-US" sz="2800" kern="0" dirty="0" smtClean="0"/>
              <a:t>識別</a:t>
            </a:r>
            <a:r>
              <a:rPr lang="ja-JP" altLang="en-US" sz="2800" kern="0" dirty="0"/>
              <a:t>問題</a:t>
            </a:r>
            <a:r>
              <a:rPr lang="ja-JP" altLang="en-US" sz="2800" kern="0" dirty="0" smtClean="0"/>
              <a:t>で期待された，以下のことを</a:t>
            </a:r>
            <a:r>
              <a:rPr lang="en-US" altLang="ja-JP" sz="2800" kern="0" dirty="0" smtClean="0"/>
              <a:t/>
            </a:r>
            <a:br>
              <a:rPr lang="en-US" altLang="ja-JP" sz="2800" kern="0" dirty="0" smtClean="0"/>
            </a:br>
            <a:r>
              <a:rPr lang="ja-JP" altLang="en-US" sz="2800" kern="0" dirty="0" smtClean="0"/>
              <a:t>考慮した識別器の設計を行った．</a:t>
            </a:r>
            <a:endParaRPr lang="en-US" altLang="ja-JP" sz="2800" kern="0" dirty="0" smtClean="0"/>
          </a:p>
          <a:p>
            <a:pPr marL="914400" lvl="1" indent="-514350" algn="just">
              <a:buFont typeface="+mj-lt"/>
              <a:buAutoNum type="arabicPeriod"/>
            </a:pPr>
            <a:r>
              <a:rPr lang="ja-JP" altLang="en-US" kern="0" dirty="0" smtClean="0"/>
              <a:t>解釈性能の高いファジィ識別器の設計</a:t>
            </a:r>
            <a:endParaRPr lang="en-US" altLang="ja-JP" kern="0" dirty="0" smtClean="0"/>
          </a:p>
          <a:p>
            <a:pPr marL="914400" lvl="1" indent="-514350" algn="just">
              <a:buFont typeface="+mj-lt"/>
              <a:buAutoNum type="arabicPeriod"/>
            </a:pPr>
            <a:r>
              <a:rPr lang="en-US" altLang="ja-JP" kern="0" dirty="0" err="1" smtClean="0"/>
              <a:t>MoFGBML</a:t>
            </a:r>
            <a:r>
              <a:rPr lang="ja-JP" altLang="en-US" kern="0" dirty="0" smtClean="0"/>
              <a:t>による，解釈性能と識別性能を</a:t>
            </a:r>
            <a:r>
              <a:rPr lang="en-US" altLang="ja-JP" kern="0" dirty="0" smtClean="0"/>
              <a:t/>
            </a:r>
            <a:br>
              <a:rPr lang="en-US" altLang="ja-JP" kern="0" dirty="0" smtClean="0"/>
            </a:br>
            <a:r>
              <a:rPr lang="ja-JP" altLang="en-US" kern="0" dirty="0" smtClean="0"/>
              <a:t>同時に最適化するファジィ識別器の獲得</a:t>
            </a:r>
            <a:endParaRPr lang="en-US" altLang="ja-JP" kern="0" dirty="0" smtClean="0"/>
          </a:p>
          <a:p>
            <a:pPr marL="914400" lvl="1" indent="-514350" algn="just">
              <a:buFont typeface="+mj-lt"/>
              <a:buAutoNum type="arabicPeriod"/>
            </a:pPr>
            <a:r>
              <a:rPr lang="ja-JP" altLang="en-US" kern="0" dirty="0" smtClean="0"/>
              <a:t>並列分散型</a:t>
            </a:r>
            <a:r>
              <a:rPr lang="en-US" altLang="ja-JP" kern="0" dirty="0" err="1" smtClean="0"/>
              <a:t>MoFGBML</a:t>
            </a:r>
            <a:r>
              <a:rPr lang="ja-JP" altLang="en-US" kern="0" dirty="0" smtClean="0"/>
              <a:t>による，機械学習にかかる計算時間の短縮</a:t>
            </a:r>
            <a:endParaRPr lang="en-US" altLang="ja-JP" kern="0" dirty="0"/>
          </a:p>
          <a:p>
            <a:pPr marL="914400" lvl="1" indent="-514350" algn="just">
              <a:buFont typeface="+mj-lt"/>
              <a:buAutoNum type="arabicPeriod"/>
            </a:pPr>
            <a:r>
              <a:rPr lang="ja-JP" altLang="en-US" kern="0" dirty="0" smtClean="0"/>
              <a:t>複数の弱識別器で構成されるアンサンブル識別器による，単一識別器が苦手とする特徴を持った入力パターンへの識別性能向上</a:t>
            </a:r>
            <a:endParaRPr lang="en-US" altLang="ja-JP" kern="0" dirty="0"/>
          </a:p>
        </p:txBody>
      </p:sp>
    </p:spTree>
    <p:extLst>
      <p:ext uri="{BB962C8B-B14F-4D97-AF65-F5344CB8AC3E}">
        <p14:creationId xmlns:p14="http://schemas.microsoft.com/office/powerpoint/2010/main" val="4246884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7413830" cy="344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1400"/>
              </a:spcAft>
              <a:buNone/>
            </a:pPr>
            <a:r>
              <a:rPr lang="ja-JP" altLang="en-US" sz="2800" kern="0" dirty="0"/>
              <a:t>パターン識別問題において，近年，以下のことが</a:t>
            </a:r>
            <a:r>
              <a:rPr lang="en-US" altLang="ja-JP" sz="2800" kern="0" dirty="0"/>
              <a:t/>
            </a:r>
            <a:br>
              <a:rPr lang="en-US" altLang="ja-JP" sz="2800" kern="0" dirty="0"/>
            </a:br>
            <a:r>
              <a:rPr lang="ja-JP" altLang="en-US" sz="2800" kern="0" dirty="0"/>
              <a:t>期待されている．</a:t>
            </a:r>
            <a:endParaRPr lang="en-US" altLang="ja-JP" sz="2800" kern="0" dirty="0"/>
          </a:p>
          <a:p>
            <a:pPr marL="914400" lvl="1" indent="-514350" algn="just">
              <a:buFont typeface="+mj-lt"/>
              <a:buAutoNum type="arabicPeriod"/>
            </a:pPr>
            <a:r>
              <a:rPr lang="ja-JP" altLang="en-US" kern="0" dirty="0"/>
              <a:t>解釈</a:t>
            </a:r>
            <a:r>
              <a:rPr lang="ja-JP" altLang="en-US" kern="0" dirty="0" smtClean="0"/>
              <a:t>性能</a:t>
            </a:r>
            <a:r>
              <a:rPr lang="ja-JP" altLang="en-US" kern="0" dirty="0"/>
              <a:t>の高い識別器の設計</a:t>
            </a:r>
            <a:endParaRPr lang="en-US" altLang="ja-JP" kern="0" dirty="0"/>
          </a:p>
          <a:p>
            <a:pPr marL="914400" lvl="1" indent="-514350" algn="just">
              <a:buFont typeface="+mj-lt"/>
              <a:buAutoNum type="arabicPeriod"/>
            </a:pPr>
            <a:r>
              <a:rPr lang="ja-JP" altLang="en-US" kern="0" dirty="0"/>
              <a:t>解釈</a:t>
            </a:r>
            <a:r>
              <a:rPr lang="ja-JP" altLang="en-US" kern="0" dirty="0" smtClean="0"/>
              <a:t>性能を維持しつつ，識別性能の</a:t>
            </a:r>
            <a:r>
              <a:rPr lang="ja-JP" altLang="en-US" kern="0" dirty="0"/>
              <a:t>高い識別器の設計</a:t>
            </a:r>
            <a:endParaRPr lang="en-US" altLang="ja-JP" kern="0" dirty="0"/>
          </a:p>
          <a:p>
            <a:pPr marL="914400" lvl="1" indent="-514350">
              <a:buFont typeface="+mj-lt"/>
              <a:buAutoNum type="arabicPeriod"/>
            </a:pPr>
            <a:r>
              <a:rPr lang="ja-JP" altLang="en-US" kern="0" dirty="0"/>
              <a:t>大規模なデータセットに対する機械</a:t>
            </a:r>
            <a:r>
              <a:rPr lang="ja-JP" altLang="en-US" kern="0" dirty="0" smtClean="0"/>
              <a:t>学習に</a:t>
            </a:r>
            <a:r>
              <a:rPr lang="ja-JP" altLang="en-US" kern="0" dirty="0"/>
              <a:t>かかる膨大な計算時間の短縮</a:t>
            </a:r>
            <a:endParaRPr lang="en-US" altLang="ja-JP" kern="0" dirty="0"/>
          </a:p>
          <a:p>
            <a:pPr marL="914400" lvl="1" indent="-514350">
              <a:buFont typeface="+mj-lt"/>
              <a:buAutoNum type="arabicPeriod"/>
            </a:pPr>
            <a:r>
              <a:rPr lang="ja-JP" altLang="en-US" kern="0" dirty="0"/>
              <a:t>汎化性能の高い識別器の設計</a:t>
            </a:r>
            <a:endParaRPr lang="en-US" altLang="ja-JP" kern="0" dirty="0"/>
          </a:p>
        </p:txBody>
      </p:sp>
    </p:spTree>
    <p:extLst>
      <p:ext uri="{BB962C8B-B14F-4D97-AF65-F5344CB8AC3E}">
        <p14:creationId xmlns:p14="http://schemas.microsoft.com/office/powerpoint/2010/main" val="4266244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a:xfrm>
            <a:off x="457200" y="1295400"/>
            <a:ext cx="8153400" cy="5181600"/>
          </a:xfrm>
        </p:spPr>
        <p:txBody>
          <a:bodyPr/>
          <a:lstStyle/>
          <a:p>
            <a:pPr marL="0" indent="0" algn="just">
              <a:buNone/>
            </a:pPr>
            <a:r>
              <a:rPr kumimoji="1" lang="ja-JP" altLang="en-US" dirty="0" smtClean="0"/>
              <a:t>移住操作を適用しない</a:t>
            </a:r>
            <a:r>
              <a:rPr kumimoji="1" lang="en-US" altLang="ja-JP" dirty="0" err="1" smtClean="0"/>
              <a:t>MoFGBML</a:t>
            </a:r>
            <a:r>
              <a:rPr kumimoji="1" lang="ja-JP" altLang="en-US" dirty="0" smtClean="0"/>
              <a:t>で得られた</a:t>
            </a:r>
            <a:r>
              <a:rPr kumimoji="1" lang="en-US" altLang="ja-JP" dirty="0" smtClean="0"/>
              <a:t/>
            </a:r>
            <a:br>
              <a:rPr kumimoji="1" lang="en-US" altLang="ja-JP" dirty="0" smtClean="0"/>
            </a:br>
            <a:r>
              <a:rPr kumimoji="1" lang="ja-JP" altLang="en-US" dirty="0" smtClean="0"/>
              <a:t>非劣な弱識別器集合には，ルール数最小化に偏った分布が見られた．</a:t>
            </a:r>
            <a:endParaRPr kumimoji="1" lang="en-US" altLang="ja-JP" dirty="0" smtClean="0"/>
          </a:p>
          <a:p>
            <a:pPr marL="0" indent="0" algn="just">
              <a:buNone/>
            </a:pPr>
            <a:endParaRPr kumimoji="1" lang="en-US" altLang="ja-JP" sz="1600" dirty="0" smtClean="0"/>
          </a:p>
          <a:p>
            <a:pPr marL="0" indent="0" algn="just">
              <a:buNone/>
            </a:pPr>
            <a:r>
              <a:rPr lang="ja-JP" altLang="en-US" dirty="0" smtClean="0"/>
              <a:t>トレードオフ曲線における分布の偏りを考慮した弱識別器の選択方法の模索</a:t>
            </a:r>
            <a:endParaRPr kumimoji="1" lang="ja-JP" altLang="en-US" sz="1800" dirty="0"/>
          </a:p>
        </p:txBody>
      </p:sp>
    </p:spTree>
    <p:extLst>
      <p:ext uri="{BB962C8B-B14F-4D97-AF65-F5344CB8AC3E}">
        <p14:creationId xmlns:p14="http://schemas.microsoft.com/office/powerpoint/2010/main" val="833685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2903" r="-188679" b="-3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6250" r="-188679" b="-218750"/>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言語的に解釈可能なルール集合で構成されているため，識別器がどのようにデータを識別しているのかが解釈可能である．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637309" y="2148126"/>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r>
              <a:rPr lang="en-US" altLang="ja-JP" sz="2800" kern="0" dirty="0"/>
              <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r>
              <a:rPr lang="en-US" altLang="ja-JP" sz="2400" kern="0" dirty="0"/>
              <a:t/>
            </a:r>
            <a:br>
              <a:rPr lang="en-US" altLang="ja-JP" sz="2400" kern="0" dirty="0"/>
            </a:br>
            <a:r>
              <a:rPr lang="ja-JP" altLang="en-US" sz="2400" kern="0" dirty="0"/>
              <a:t>トレードオフ曲線に沿った</a:t>
            </a:r>
            <a:r>
              <a:rPr lang="en-US" altLang="ja-JP" sz="2400" kern="0" dirty="0"/>
              <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438812" y="3480068"/>
              <a:ext cx="1517780" cy="1425668"/>
              <a:chOff x="6503943" y="3593467"/>
              <a:chExt cx="1517780" cy="1425668"/>
            </a:xfrm>
          </p:grpSpPr>
          <p:sp>
            <p:nvSpPr>
              <p:cNvPr id="29" name="円/楕円 2">
                <a:extLst>
                  <a:ext uri="{FF2B5EF4-FFF2-40B4-BE49-F238E27FC236}">
                    <a16:creationId xmlns:a16="http://schemas.microsoft.com/office/drawing/2014/main" id="{DD1BBC0C-57B0-CC4F-9DDD-5AB120EB530A}"/>
                  </a:ext>
                </a:extLst>
              </p:cNvPr>
              <p:cNvSpPr/>
              <p:nvPr/>
            </p:nvSpPr>
            <p:spPr>
              <a:xfrm>
                <a:off x="6503943" y="3593467"/>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570634"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57134"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898116"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01099"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r>
              <a:rPr lang="ja-JP" altLang="en-US" dirty="0">
                <a:latin typeface="+mn-lt"/>
              </a:rPr>
              <a:t>並列分散型</a:t>
            </a:r>
            <a:r>
              <a:rPr lang="en-US" altLang="ja-JP" dirty="0">
                <a:latin typeface="+mn-lt"/>
              </a:rPr>
              <a:t>MoFGBML</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1"/>
            <a:ext cx="398758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r>
              <a:rPr lang="en-US" altLang="ja-JP" sz="2400" kern="0" dirty="0"/>
              <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r>
              <a:rPr lang="en-US" altLang="ja-JP" sz="2400" kern="0" dirty="0"/>
              <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移住操作によって，部分学習用データへの過学習を防ぐ．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96674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9409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r>
              <a:rPr lang="en-US" altLang="ja-JP" sz="2800" kern="0" dirty="0"/>
              <a:t/>
            </a:r>
            <a:br>
              <a:rPr lang="en-US" altLang="ja-JP" sz="2800" kern="0" dirty="0"/>
            </a:br>
            <a:r>
              <a:rPr lang="ja-JP" altLang="en-US" sz="2800" kern="0" dirty="0"/>
              <a:t>存在しても，多数決による識別が行われるため，</a:t>
            </a:r>
            <a:r>
              <a:rPr lang="en-US" altLang="ja-JP" sz="2800" kern="0" dirty="0"/>
              <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並列分散型</a:t>
            </a:r>
            <a:r>
              <a:rPr lang="en-US" altLang="ja-JP" sz="2800" kern="0" dirty="0" err="1"/>
              <a:t>MoFGBML</a:t>
            </a:r>
            <a:r>
              <a:rPr lang="ja-JP" altLang="en-US" sz="2800" kern="0" dirty="0"/>
              <a:t>で獲得した識別器集合から</a:t>
            </a:r>
            <a:r>
              <a:rPr lang="en-US" altLang="ja-JP" sz="2800" kern="0" dirty="0"/>
              <a:t/>
            </a:r>
            <a:br>
              <a:rPr lang="en-US" altLang="ja-JP" sz="2800" kern="0" dirty="0"/>
            </a:br>
            <a:r>
              <a:rPr lang="ja-JP" altLang="en-US" sz="2800" kern="0" dirty="0"/>
              <a:t>アンサンブル識別器を設計し，識別性能の向上を図る．</a:t>
            </a:r>
            <a:endParaRPr lang="en-US" altLang="ja-JP" sz="2800" kern="0" dirty="0"/>
          </a:p>
        </p:txBody>
      </p:sp>
      <p:pic>
        <p:nvPicPr>
          <p:cNvPr id="3" name="図 2"/>
          <p:cNvPicPr>
            <a:picLocks noChangeAspect="1"/>
          </p:cNvPicPr>
          <p:nvPr/>
        </p:nvPicPr>
        <p:blipFill>
          <a:blip r:embed="rId2"/>
          <a:stretch>
            <a:fillRect/>
          </a:stretch>
        </p:blipFill>
        <p:spPr>
          <a:xfrm>
            <a:off x="1219200" y="2487079"/>
            <a:ext cx="3016928" cy="3698543"/>
          </a:xfrm>
          <a:prstGeom prst="rect">
            <a:avLst/>
          </a:prstGeom>
        </p:spPr>
      </p:pic>
      <p:pic>
        <p:nvPicPr>
          <p:cNvPr id="4" name="図 3"/>
          <p:cNvPicPr>
            <a:picLocks noChangeAspect="1"/>
          </p:cNvPicPr>
          <p:nvPr/>
        </p:nvPicPr>
        <p:blipFill>
          <a:blip r:embed="rId3"/>
          <a:stretch>
            <a:fillRect/>
          </a:stretch>
        </p:blipFill>
        <p:spPr>
          <a:xfrm>
            <a:off x="4800600" y="2487079"/>
            <a:ext cx="2788074" cy="3866580"/>
          </a:xfrm>
          <a:prstGeom prst="rect">
            <a:avLst/>
          </a:prstGeom>
        </p:spPr>
      </p:pic>
    </p:spTree>
    <p:extLst>
      <p:ext uri="{BB962C8B-B14F-4D97-AF65-F5344CB8AC3E}">
        <p14:creationId xmlns:p14="http://schemas.microsoft.com/office/powerpoint/2010/main" val="1688023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識別器の設計</a:t>
            </a:r>
          </a:p>
        </p:txBody>
      </p:sp>
      <p:grpSp>
        <p:nvGrpSpPr>
          <p:cNvPr id="9" name="グループ化 8"/>
          <p:cNvGrpSpPr/>
          <p:nvPr/>
        </p:nvGrpSpPr>
        <p:grpSpPr>
          <a:xfrm>
            <a:off x="5029200" y="1524000"/>
            <a:ext cx="3664551" cy="4612194"/>
            <a:chOff x="5022249" y="1331406"/>
            <a:chExt cx="3664551" cy="4612194"/>
          </a:xfrm>
        </p:grpSpPr>
        <p:pic>
          <p:nvPicPr>
            <p:cNvPr id="5" name="図 4"/>
            <p:cNvPicPr>
              <a:picLocks noChangeAspect="1"/>
            </p:cNvPicPr>
            <p:nvPr/>
          </p:nvPicPr>
          <p:blipFill>
            <a:blip r:embed="rId2"/>
            <a:stretch>
              <a:fillRect/>
            </a:stretch>
          </p:blipFill>
          <p:spPr>
            <a:xfrm>
              <a:off x="5022249" y="1331406"/>
              <a:ext cx="3664551" cy="3316297"/>
            </a:xfrm>
            <a:prstGeom prst="rect">
              <a:avLst/>
            </a:prstGeom>
          </p:spPr>
        </p:pic>
        <p:sp>
          <p:nvSpPr>
            <p:cNvPr id="63" name="角丸四角形 62"/>
            <p:cNvSpPr/>
            <p:nvPr/>
          </p:nvSpPr>
          <p:spPr>
            <a:xfrm>
              <a:off x="5116662" y="54538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7914879"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12531"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664931" y="4204415"/>
              <a:ext cx="4644" cy="13371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a:off x="6869597" y="4198150"/>
              <a:ext cx="17745" cy="134340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067279" y="4206809"/>
              <a:ext cx="2" cy="13347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297289" y="4812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grpSp>
      <p:sp>
        <p:nvSpPr>
          <p:cNvPr id="58" name="角丸四角形 57">
            <a:extLst>
              <a:ext uri="{FF2B5EF4-FFF2-40B4-BE49-F238E27FC236}">
                <a16:creationId xmlns:a16="http://schemas.microsoft.com/office/drawing/2014/main" id="{651BED7A-8D98-5044-AD1D-FB40AF7217EA}"/>
              </a:ext>
            </a:extLst>
          </p:cNvPr>
          <p:cNvSpPr/>
          <p:nvPr/>
        </p:nvSpPr>
        <p:spPr>
          <a:xfrm>
            <a:off x="381000" y="1524000"/>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1830110" y="2685258"/>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583354" y="3340479"/>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1830110" y="4501739"/>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830149" y="5157508"/>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8753" y="4728415"/>
            <a:ext cx="2542445" cy="715089"/>
          </a:xfrm>
          <a:prstGeom prst="roundRect">
            <a:avLst/>
          </a:prstGeom>
          <a:noFill/>
          <a:ln>
            <a:solidFill>
              <a:schemeClr val="accent2"/>
            </a:solidFill>
          </a:ln>
        </p:spPr>
        <p:txBody>
          <a:bodyPr wrap="square" rtlCol="0">
            <a:spAutoFit/>
          </a:bodyPr>
          <a:lstStyle/>
          <a:p>
            <a:pPr algn="just"/>
            <a:r>
              <a:rPr kumimoji="1" lang="ja-JP" altLang="en-US" dirty="0"/>
              <a:t>単一な弱識別器として，</a:t>
            </a:r>
            <a:endParaRPr kumimoji="1" lang="en-US" altLang="ja-JP" dirty="0"/>
          </a:p>
          <a:p>
            <a:pPr algn="just"/>
            <a:r>
              <a:rPr kumimoji="1" lang="en-US" altLang="ja-JP" dirty="0"/>
              <a:t>C</a:t>
            </a:r>
            <a:r>
              <a:rPr kumimoji="1" lang="ja-JP" altLang="en-US" dirty="0"/>
              <a:t>が抽出される．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198" y="5715000"/>
            <a:ext cx="3048000" cy="715089"/>
          </a:xfrm>
          <a:prstGeom prst="roundRect">
            <a:avLst/>
          </a:prstGeom>
          <a:noFill/>
          <a:ln>
            <a:solidFill>
              <a:schemeClr val="accent2"/>
            </a:solidFill>
          </a:ln>
        </p:spPr>
        <p:txBody>
          <a:bodyPr wrap="square" rtlCol="0">
            <a:spAutoFit/>
          </a:bodyPr>
          <a:lstStyle/>
          <a:p>
            <a:pPr algn="just"/>
            <a:r>
              <a:rPr lang="ja-JP" altLang="en-US" dirty="0"/>
              <a:t>非劣な弱識別器集合として，</a:t>
            </a:r>
            <a:endParaRPr lang="en-US" altLang="ja-JP" dirty="0"/>
          </a:p>
          <a:p>
            <a:pPr algn="just"/>
            <a:r>
              <a:rPr kumimoji="1" lang="en-US" altLang="ja-JP" dirty="0"/>
              <a:t>A, B, C</a:t>
            </a:r>
            <a:r>
              <a:rPr kumimoji="1" lang="ja-JP" altLang="en-US" dirty="0"/>
              <a:t>が抽出される．</a:t>
            </a:r>
          </a:p>
        </p:txBody>
      </p:sp>
      <p:pic>
        <p:nvPicPr>
          <p:cNvPr id="10" name="図 9"/>
          <p:cNvPicPr>
            <a:picLocks noChangeAspect="1"/>
          </p:cNvPicPr>
          <p:nvPr/>
        </p:nvPicPr>
        <p:blipFill>
          <a:blip r:embed="rId2"/>
          <a:stretch>
            <a:fillRect/>
          </a:stretch>
        </p:blipFill>
        <p:spPr>
          <a:xfrm>
            <a:off x="1327285" y="4341600"/>
            <a:ext cx="2564556" cy="2516400"/>
          </a:xfrm>
          <a:prstGeom prst="rect">
            <a:avLst/>
          </a:prstGeom>
        </p:spPr>
      </p:pic>
    </p:spTree>
    <p:extLst>
      <p:ext uri="{BB962C8B-B14F-4D97-AF65-F5344CB8AC3E}">
        <p14:creationId xmlns:p14="http://schemas.microsoft.com/office/powerpoint/2010/main" val="433801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4501</TotalTime>
  <Words>739</Words>
  <Application>Microsoft Office PowerPoint</Application>
  <PresentationFormat>画面に合わせる (4:3)</PresentationFormat>
  <Paragraphs>192</Paragraphs>
  <Slides>20</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20</vt:i4>
      </vt:variant>
    </vt:vector>
  </HeadingPairs>
  <TitlesOfParts>
    <vt:vector size="27"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実験目的</vt:lpstr>
      <vt:lpstr>実験設定</vt:lpstr>
      <vt:lpstr>単一識別器との比較結果 評価用データに対する誤識別率</vt:lpstr>
      <vt:lpstr>移住操作の有無における比較 評価用データに対する誤識別率</vt:lpstr>
      <vt:lpstr>単一識別器との比較</vt:lpstr>
      <vt:lpstr>非劣な弱識別器集合 評価用データに対する誤識別率</vt:lpstr>
      <vt:lpstr>非劣な弱識別器集合 評価用データに対する誤識別率</vt:lpstr>
      <vt:lpstr>ルール数最小化への偏り</vt:lpstr>
      <vt:lpstr>まとめ</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189</cp:revision>
  <cp:lastPrinted>2019-01-21T08:54:39Z</cp:lastPrinted>
  <dcterms:created xsi:type="dcterms:W3CDTF">1601-01-01T00:00:00Z</dcterms:created>
  <dcterms:modified xsi:type="dcterms:W3CDTF">2019-01-21T08:54:45Z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