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26"/>
  </p:notesMasterIdLst>
  <p:handoutMasterIdLst>
    <p:handoutMasterId r:id="rId27"/>
  </p:handoutMasterIdLst>
  <p:sldIdLst>
    <p:sldId id="256" r:id="rId3"/>
    <p:sldId id="303" r:id="rId4"/>
    <p:sldId id="274" r:id="rId5"/>
    <p:sldId id="275" r:id="rId6"/>
    <p:sldId id="276" r:id="rId7"/>
    <p:sldId id="278" r:id="rId8"/>
    <p:sldId id="277" r:id="rId9"/>
    <p:sldId id="323" r:id="rId10"/>
    <p:sldId id="280" r:id="rId11"/>
    <p:sldId id="285" r:id="rId12"/>
    <p:sldId id="286" r:id="rId13"/>
    <p:sldId id="305" r:id="rId14"/>
    <p:sldId id="289" r:id="rId15"/>
    <p:sldId id="324" r:id="rId16"/>
    <p:sldId id="308" r:id="rId17"/>
    <p:sldId id="309" r:id="rId18"/>
    <p:sldId id="316" r:id="rId19"/>
    <p:sldId id="319" r:id="rId20"/>
    <p:sldId id="320" r:id="rId21"/>
    <p:sldId id="322" r:id="rId22"/>
    <p:sldId id="310" r:id="rId23"/>
    <p:sldId id="321" r:id="rId24"/>
    <p:sldId id="311" r:id="rId25"/>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3"/>
    <a:srgbClr val="EF4111"/>
    <a:srgbClr val="0432FF"/>
    <a:srgbClr val="00B0F0"/>
    <a:srgbClr val="EB7171"/>
    <a:srgbClr val="FF0000"/>
    <a:srgbClr val="FFF2CC"/>
    <a:srgbClr val="FFE285"/>
    <a:srgbClr val="FF6201"/>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4"/>
    <p:restoredTop sz="93579" autoAdjust="0"/>
  </p:normalViewPr>
  <p:slideViewPr>
    <p:cSldViewPr>
      <p:cViewPr varScale="1">
        <p:scale>
          <a:sx n="91" d="100"/>
          <a:sy n="91" d="100"/>
        </p:scale>
        <p:origin x="1044" y="9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2019/1/21</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a:t>
            </a:fld>
            <a:endParaRPr lang="en-US" altLang="ja-JP"/>
          </a:p>
        </p:txBody>
      </p:sp>
    </p:spTree>
    <p:extLst>
      <p:ext uri="{BB962C8B-B14F-4D97-AF65-F5344CB8AC3E}">
        <p14:creationId xmlns:p14="http://schemas.microsoft.com/office/powerpoint/2010/main" val="615274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8" name="テキスト ボックス 7">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テキスト ボックス 2">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/20)</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テキスト ボックス 4">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dirty="0" smtClean="0">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dirty="0" smtClean="0">
                <a:solidFill>
                  <a:srgbClr val="FFC000"/>
                </a:solidFill>
                <a:latin typeface="ＭＳ Ｐゴシック" panose="020B0600070205080204" pitchFamily="34" charset="-128"/>
              </a:rPr>
              <a:t>/22)</a:t>
            </a:r>
            <a:endParaRPr lang="ja-JP" altLang="en-US" sz="2800" b="1" dirty="0">
              <a:solidFill>
                <a:srgbClr val="FFC000"/>
              </a:solidFill>
              <a:latin typeface="ＭＳ Ｐゴシック" panose="020B0600070205080204" pitchFamily="34" charset="-128"/>
            </a:endParaRP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多目的ファジィ遺伝的機械学習</a:t>
            </a:r>
            <a:r>
              <a:rPr lang="en-US" altLang="ja-JP">
                <a:latin typeface="Arial" panose="020B0604020202020204" pitchFamily="34" charset="0"/>
              </a:rPr>
              <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304800" y="1771770"/>
            <a:ext cx="85344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a:t>
            </a:r>
            <a:r>
              <a:rPr lang="ja-JP" altLang="en-US" sz="2800" kern="0" dirty="0" smtClean="0"/>
              <a:t>対する</a:t>
            </a:r>
            <a:r>
              <a:rPr lang="ja-JP" altLang="en-US" sz="2800" kern="0" dirty="0"/>
              <a:t>誤</a:t>
            </a:r>
            <a:r>
              <a:rPr lang="ja-JP" altLang="en-US" sz="2800" kern="0" dirty="0" smtClean="0"/>
              <a:t>識別率が</a:t>
            </a:r>
            <a:r>
              <a:rPr lang="ja-JP" altLang="en-US" sz="2800" kern="0" dirty="0"/>
              <a:t>最小</a:t>
            </a:r>
            <a:r>
              <a:rPr lang="ja-JP" altLang="en-US" sz="2800" kern="0" dirty="0" smtClean="0"/>
              <a:t>の</a:t>
            </a:r>
            <a:r>
              <a:rPr lang="ja-JP" altLang="en-US" sz="2800" kern="0" dirty="0"/>
              <a:t>ものをそれぞれ一つずつ</a:t>
            </a:r>
            <a:r>
              <a:rPr lang="ja-JP" altLang="en-US" sz="2800" kern="0" dirty="0" smtClean="0"/>
              <a:t>抽出</a:t>
            </a:r>
            <a:r>
              <a:rPr lang="ja-JP" altLang="en-US" sz="2800" kern="0" dirty="0" smtClean="0"/>
              <a:t>（</a:t>
            </a:r>
            <a:r>
              <a:rPr lang="ja-JP" altLang="en-US" sz="2800" u="sng" kern="0" dirty="0" smtClean="0"/>
              <a:t>図の</a:t>
            </a:r>
            <a:r>
              <a:rPr lang="en-US" altLang="ja-JP" sz="2800" u="sng" kern="0" dirty="0" smtClean="0"/>
              <a:t>C</a:t>
            </a:r>
            <a:r>
              <a:rPr lang="ja-JP" altLang="en-US" sz="2800" kern="0" dirty="0" smtClean="0"/>
              <a:t>）</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304800" y="3480031"/>
            <a:ext cx="8382000"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a:t>
            </a:r>
            <a:r>
              <a:rPr lang="ja-JP" altLang="en-US" sz="2800" kern="0" dirty="0" smtClean="0"/>
              <a:t>抽出</a:t>
            </a:r>
            <a:r>
              <a:rPr lang="ja-JP" altLang="en-US" sz="2800" kern="0" dirty="0" smtClean="0"/>
              <a:t>（</a:t>
            </a:r>
            <a:r>
              <a:rPr lang="ja-JP" altLang="en-US" sz="2800" u="sng" kern="0" dirty="0" smtClean="0"/>
              <a:t>図の</a:t>
            </a:r>
            <a:r>
              <a:rPr lang="en-US" altLang="ja-JP" sz="2800" u="sng" kern="0" dirty="0" smtClean="0"/>
              <a:t>A, B, C</a:t>
            </a:r>
            <a:r>
              <a:rPr lang="ja-JP" altLang="en-US" sz="2800" kern="0" dirty="0" smtClean="0"/>
              <a:t>）</a:t>
            </a:r>
            <a:endParaRPr lang="en-US" altLang="ja-JP" sz="2800" kern="0" dirty="0" smtClean="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5105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非劣解集合による弱識別器集合</a:t>
            </a:r>
          </a:p>
        </p:txBody>
      </p:sp>
      <p:pic>
        <p:nvPicPr>
          <p:cNvPr id="7" name="図 6"/>
          <p:cNvPicPr>
            <a:picLocks noChangeAspect="1"/>
          </p:cNvPicPr>
          <p:nvPr/>
        </p:nvPicPr>
        <p:blipFill>
          <a:blip r:embed="rId2"/>
          <a:stretch>
            <a:fillRect/>
          </a:stretch>
        </p:blipFill>
        <p:spPr>
          <a:xfrm>
            <a:off x="1905000" y="4578797"/>
            <a:ext cx="2395855" cy="2338842"/>
          </a:xfrm>
          <a:prstGeom prst="rect">
            <a:avLst/>
          </a:prstGeom>
        </p:spPr>
      </p:pic>
      <p:sp>
        <p:nvSpPr>
          <p:cNvPr id="11" name="テキスト ボックス 10">
            <a:extLst>
              <a:ext uri="{FF2B5EF4-FFF2-40B4-BE49-F238E27FC236}">
                <a16:creationId xmlns:a16="http://schemas.microsoft.com/office/drawing/2014/main" id="{8A622EB5-A4E2-8447-9A5F-5CDA2D207408}"/>
              </a:ext>
            </a:extLst>
          </p:cNvPr>
          <p:cNvSpPr txBox="1"/>
          <p:nvPr/>
        </p:nvSpPr>
        <p:spPr>
          <a:xfrm flipH="1">
            <a:off x="4649755" y="4652215"/>
            <a:ext cx="3124201" cy="919401"/>
          </a:xfrm>
          <a:prstGeom prst="roundRect">
            <a:avLst/>
          </a:prstGeom>
          <a:noFill/>
          <a:ln>
            <a:solidFill>
              <a:schemeClr val="accent2"/>
            </a:solidFill>
          </a:ln>
        </p:spPr>
        <p:txBody>
          <a:bodyPr wrap="square" rtlCol="0">
            <a:spAutoFit/>
          </a:bodyPr>
          <a:lstStyle/>
          <a:p>
            <a:pPr algn="just"/>
            <a:r>
              <a:rPr kumimoji="1" lang="ja-JP" altLang="en-US" sz="2400" dirty="0"/>
              <a:t>単一な弱識別器と</a:t>
            </a:r>
            <a:r>
              <a:rPr kumimoji="1" lang="ja-JP" altLang="en-US" sz="2400" dirty="0" smtClean="0"/>
              <a:t>して</a:t>
            </a:r>
            <a:endParaRPr kumimoji="1" lang="en-US" altLang="ja-JP" sz="2400" dirty="0"/>
          </a:p>
          <a:p>
            <a:pPr algn="just"/>
            <a:r>
              <a:rPr kumimoji="1" lang="en-US" altLang="ja-JP" sz="2400" dirty="0"/>
              <a:t>C</a:t>
            </a:r>
            <a:r>
              <a:rPr kumimoji="1" lang="ja-JP" altLang="en-US" sz="2400" dirty="0"/>
              <a:t>が抽出される．</a:t>
            </a:r>
            <a:endParaRPr kumimoji="1" lang="en-US" altLang="ja-JP" sz="2400" dirty="0"/>
          </a:p>
        </p:txBody>
      </p:sp>
      <p:sp>
        <p:nvSpPr>
          <p:cNvPr id="12" name="テキスト ボックス 11">
            <a:extLst>
              <a:ext uri="{FF2B5EF4-FFF2-40B4-BE49-F238E27FC236}">
                <a16:creationId xmlns:a16="http://schemas.microsoft.com/office/drawing/2014/main" id="{94C7644D-546A-CB41-BAB1-FFA69962B749}"/>
              </a:ext>
            </a:extLst>
          </p:cNvPr>
          <p:cNvSpPr txBox="1"/>
          <p:nvPr/>
        </p:nvSpPr>
        <p:spPr>
          <a:xfrm flipH="1">
            <a:off x="4648200" y="5638800"/>
            <a:ext cx="3735356" cy="919401"/>
          </a:xfrm>
          <a:prstGeom prst="roundRect">
            <a:avLst/>
          </a:prstGeom>
          <a:noFill/>
          <a:ln>
            <a:solidFill>
              <a:schemeClr val="accent2"/>
            </a:solidFill>
          </a:ln>
        </p:spPr>
        <p:txBody>
          <a:bodyPr wrap="square" rtlCol="0">
            <a:spAutoFit/>
          </a:bodyPr>
          <a:lstStyle/>
          <a:p>
            <a:pPr algn="just"/>
            <a:r>
              <a:rPr lang="ja-JP" altLang="en-US" sz="2400" dirty="0"/>
              <a:t>非劣な弱識別器集合と</a:t>
            </a:r>
            <a:r>
              <a:rPr lang="ja-JP" altLang="en-US" sz="2400" dirty="0" smtClean="0"/>
              <a:t>して</a:t>
            </a:r>
            <a:endParaRPr lang="en-US" altLang="ja-JP" sz="2400" dirty="0"/>
          </a:p>
          <a:p>
            <a:pPr algn="just"/>
            <a:r>
              <a:rPr kumimoji="1" lang="en-US" altLang="ja-JP" sz="2400" dirty="0"/>
              <a:t>A, B, C</a:t>
            </a:r>
            <a:r>
              <a:rPr kumimoji="1" lang="ja-JP" altLang="en-US" sz="2400" dirty="0"/>
              <a:t>が抽出される．</a:t>
            </a:r>
          </a:p>
        </p:txBody>
      </p:sp>
    </p:spTree>
    <p:extLst>
      <p:ext uri="{BB962C8B-B14F-4D97-AF65-F5344CB8AC3E}">
        <p14:creationId xmlns:p14="http://schemas.microsoft.com/office/powerpoint/2010/main" val="433801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r>
              <a:rPr lang="en-US" altLang="ja-JP" sz="2800" kern="0" dirty="0"/>
              <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F83E8-7632-8D40-B99D-74C387C73F1A}"/>
              </a:ext>
            </a:extLst>
          </p:cNvPr>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a:extLst>
              <a:ext uri="{FF2B5EF4-FFF2-40B4-BE49-F238E27FC236}">
                <a16:creationId xmlns:a16="http://schemas.microsoft.com/office/drawing/2014/main" id="{87B5ED51-BDA9-CC40-8207-35F5A7C32095}"/>
              </a:ext>
            </a:extLst>
          </p:cNvPr>
          <p:cNvSpPr>
            <a:spLocks noGrp="1"/>
          </p:cNvSpPr>
          <p:nvPr>
            <p:ph idx="1"/>
          </p:nvPr>
        </p:nvSpPr>
        <p:spPr/>
        <p:txBody>
          <a:bodyPr/>
          <a:lstStyle/>
          <a:p>
            <a:pPr>
              <a:spcAft>
                <a:spcPts val="1400"/>
              </a:spcAft>
            </a:pPr>
            <a:r>
              <a:rPr lang="ja-JP" altLang="en-US" sz="2800" dirty="0" smtClean="0"/>
              <a:t>提案手法</a:t>
            </a:r>
            <a:r>
              <a:rPr lang="ja-JP" altLang="en-US" sz="2800" dirty="0" smtClean="0"/>
              <a:t>の汎化性能を調べる</a:t>
            </a:r>
            <a:r>
              <a:rPr lang="ja-JP" altLang="en-US" sz="2800" dirty="0"/>
              <a:t>ため</a:t>
            </a:r>
            <a:r>
              <a:rPr lang="ja-JP" altLang="en-US" sz="2800" dirty="0" smtClean="0"/>
              <a:t>，</a:t>
            </a:r>
            <a:r>
              <a:rPr lang="ja-JP" altLang="en-US" sz="2800" u="sng" dirty="0" smtClean="0">
                <a:solidFill>
                  <a:srgbClr val="C00000"/>
                </a:solidFill>
              </a:rPr>
              <a:t>全島から最良の識別器を単一識別器</a:t>
            </a:r>
            <a:r>
              <a:rPr lang="ja-JP" altLang="en-US" sz="2800" dirty="0" smtClean="0"/>
              <a:t>とした場合と比較する．</a:t>
            </a:r>
            <a:endParaRPr lang="en-US" altLang="ja-JP" sz="2800" dirty="0"/>
          </a:p>
          <a:p>
            <a:pPr>
              <a:spcAft>
                <a:spcPts val="1400"/>
              </a:spcAft>
            </a:pPr>
            <a:r>
              <a:rPr kumimoji="1" lang="ja-JP" altLang="en-US" sz="2800" u="sng" dirty="0"/>
              <a:t>移住操作</a:t>
            </a:r>
            <a:r>
              <a:rPr kumimoji="1" lang="ja-JP" altLang="en-US" sz="2800" u="sng" dirty="0" smtClean="0"/>
              <a:t>を行わない</a:t>
            </a:r>
            <a:r>
              <a:rPr lang="en-US" altLang="ja-JP" sz="2800" u="sng" dirty="0" err="1" smtClean="0"/>
              <a:t>MoFGBML</a:t>
            </a:r>
            <a:r>
              <a:rPr lang="ja-JP" altLang="en-US" sz="2800" dirty="0" smtClean="0"/>
              <a:t>で得られる</a:t>
            </a:r>
            <a:r>
              <a:rPr kumimoji="1" lang="ja-JP" altLang="en-US" sz="2800" dirty="0" smtClean="0"/>
              <a:t>識別器の汎化性能を</a:t>
            </a:r>
            <a:r>
              <a:rPr kumimoji="1" lang="ja-JP" altLang="en-US" sz="2800" dirty="0"/>
              <a:t>調べるため</a:t>
            </a:r>
            <a:r>
              <a:rPr kumimoji="1" lang="ja-JP" altLang="en-US" sz="2800" dirty="0" smtClean="0"/>
              <a:t>，移住操作を行った</a:t>
            </a:r>
            <a:r>
              <a:rPr kumimoji="1" lang="en-US" altLang="ja-JP" sz="2800" dirty="0" err="1" smtClean="0"/>
              <a:t>MoFGBML</a:t>
            </a:r>
            <a:r>
              <a:rPr kumimoji="1" lang="ja-JP" altLang="en-US" sz="2800" dirty="0" smtClean="0"/>
              <a:t>と</a:t>
            </a:r>
            <a:r>
              <a:rPr kumimoji="1" lang="ja-JP" altLang="en-US" sz="2800" dirty="0"/>
              <a:t>比較する</a:t>
            </a:r>
            <a:r>
              <a:rPr kumimoji="1" lang="en-US" altLang="ja-JP" sz="2800" dirty="0"/>
              <a:t>.</a:t>
            </a:r>
          </a:p>
          <a:p>
            <a:pPr>
              <a:spcAft>
                <a:spcPts val="1400"/>
              </a:spcAft>
            </a:pPr>
            <a:r>
              <a:rPr kumimoji="1" lang="ja-JP" altLang="en-US" sz="2800" dirty="0"/>
              <a:t>島数の違いによるアンサンブル</a:t>
            </a:r>
            <a:r>
              <a:rPr kumimoji="1" lang="ja-JP" altLang="en-US" sz="2800" dirty="0" smtClean="0"/>
              <a:t>識別器の汎化性能への影響</a:t>
            </a:r>
            <a:r>
              <a:rPr kumimoji="1" lang="ja-JP" altLang="en-US" sz="2800" dirty="0"/>
              <a:t>を調べるため，</a:t>
            </a:r>
            <a:r>
              <a:rPr lang="ja-JP" altLang="en-US" sz="2800" u="sng" dirty="0"/>
              <a:t>島数を変更</a:t>
            </a:r>
            <a:r>
              <a:rPr lang="ja-JP" altLang="en-US" sz="2800" dirty="0"/>
              <a:t>して実験を行う</a:t>
            </a:r>
            <a:r>
              <a:rPr lang="ja-JP" altLang="en-US" sz="2800" dirty="0" smtClean="0"/>
              <a:t>．</a:t>
            </a:r>
            <a:endParaRPr lang="en-US" altLang="ja-JP" sz="2800" dirty="0" smtClean="0"/>
          </a:p>
          <a:p>
            <a:r>
              <a:rPr kumimoji="1" lang="ja-JP" altLang="en-US" sz="2800" u="sng" dirty="0" smtClean="0"/>
              <a:t>重み付け多数決</a:t>
            </a:r>
            <a:r>
              <a:rPr kumimoji="1" lang="ja-JP" altLang="en-US" sz="2800" dirty="0" smtClean="0"/>
              <a:t>を用いた場合の識別性能への影響を調べるため，</a:t>
            </a:r>
            <a:r>
              <a:rPr kumimoji="1" lang="ja-JP" altLang="en-US" sz="2800" u="sng" dirty="0" smtClean="0"/>
              <a:t>単純多数決</a:t>
            </a:r>
            <a:r>
              <a:rPr kumimoji="1" lang="ja-JP" altLang="en-US" sz="2800" dirty="0" smtClean="0"/>
              <a:t>を用いた場合と比較する．</a:t>
            </a:r>
            <a:endParaRPr kumimoji="1" lang="ja-JP" altLang="en-US" sz="2800" dirty="0"/>
          </a:p>
        </p:txBody>
      </p:sp>
    </p:spTree>
    <p:extLst>
      <p:ext uri="{BB962C8B-B14F-4D97-AF65-F5344CB8AC3E}">
        <p14:creationId xmlns:p14="http://schemas.microsoft.com/office/powerpoint/2010/main" val="1297976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006285990"/>
              </p:ext>
            </p:extLst>
          </p:nvPr>
        </p:nvGraphicFramePr>
        <p:xfrm>
          <a:off x="689757" y="1763838"/>
          <a:ext cx="7994991" cy="1828800"/>
        </p:xfrm>
        <a:graphic>
          <a:graphicData uri="http://schemas.openxmlformats.org/drawingml/2006/table">
            <a:tbl>
              <a:tblPr bandRow="1">
                <a:tableStyleId>{F5AB1C69-6EDB-4FF4-983F-18BD219EF322}</a:tableStyleId>
              </a:tblPr>
              <a:tblGrid>
                <a:gridCol w="29678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4798548">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dirty="0"/>
                        <a:t>試行回数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dirty="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30 (10-fold cross-validation x 3)</a:t>
                      </a:r>
                      <a:endParaRPr kumimoji="1" lang="ja-JP" altLang="en-US" sz="2400" dirty="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pPr marL="342900" indent="-342900">
                        <a:buFont typeface="Arial" panose="020B0604020202020204" pitchFamily="34" charset="0"/>
                        <a:buChar char="•"/>
                      </a:pPr>
                      <a:r>
                        <a:rPr kumimoji="1" lang="ja-JP" altLang="en-US" sz="2400" dirty="0"/>
                        <a:t>世代数</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50,000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pPr marL="342900" indent="-342900">
                        <a:buFont typeface="Arial" panose="020B0604020202020204" pitchFamily="34" charset="0"/>
                        <a:buChar char="•"/>
                      </a:pPr>
                      <a:r>
                        <a:rPr kumimoji="1" lang="ja-JP" altLang="en-US" sz="2400"/>
                        <a:t>個体群サイズ</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300</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pPr marL="342900" indent="-342900">
                        <a:buFont typeface="Arial" panose="020B0604020202020204" pitchFamily="34" charset="0"/>
                        <a:buChar char="•"/>
                      </a:pPr>
                      <a:r>
                        <a:rPr kumimoji="1" lang="en-US" altLang="ja-JP" sz="2400" dirty="0"/>
                        <a:t>EMO</a:t>
                      </a:r>
                      <a:r>
                        <a:rPr kumimoji="1" lang="ja-JP" altLang="en-US" sz="2400" dirty="0"/>
                        <a:t>アルゴリズム</a:t>
                      </a:r>
                    </a:p>
                  </a:txBody>
                  <a:tcP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a:t>NSGA-II</a:t>
                      </a:r>
                      <a:endParaRPr kumimoji="1" lang="ja-JP" altLang="en-US" sz="2400"/>
                    </a:p>
                  </a:txBody>
                  <a:tcP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実験設定</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219200"/>
            <a:ext cx="1676400" cy="523220"/>
          </a:xfrm>
          <a:prstGeom prst="rect">
            <a:avLst/>
          </a:prstGeom>
          <a:noFill/>
          <a:ln w="19050">
            <a:solidFill>
              <a:schemeClr val="accent6"/>
            </a:solidFill>
          </a:ln>
        </p:spPr>
        <p:txBody>
          <a:bodyPr wrap="square" rtlCol="0">
            <a:spAutoFit/>
          </a:bodyPr>
          <a:lstStyle/>
          <a:p>
            <a:r>
              <a:rPr lang="ja-JP" altLang="en-US" sz="2800"/>
              <a:t>共通設定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455185841"/>
              </p:ext>
            </p:extLst>
          </p:nvPr>
        </p:nvGraphicFramePr>
        <p:xfrm>
          <a:off x="1104900" y="5486400"/>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graphicFrame>
        <p:nvGraphicFramePr>
          <p:cNvPr id="7" name="表 6">
            <a:extLst>
              <a:ext uri="{FF2B5EF4-FFF2-40B4-BE49-F238E27FC236}">
                <a16:creationId xmlns:a16="http://schemas.microsoft.com/office/drawing/2014/main" id="{0B5AAC54-3B87-DF44-BD27-E6B5C24B0A57}"/>
              </a:ext>
            </a:extLst>
          </p:cNvPr>
          <p:cNvGraphicFramePr>
            <a:graphicFrameLocks noGrp="1"/>
          </p:cNvGraphicFramePr>
          <p:nvPr>
            <p:extLst>
              <p:ext uri="{D42A27DB-BD31-4B8C-83A1-F6EECF244321}">
                <p14:modId xmlns:p14="http://schemas.microsoft.com/office/powerpoint/2010/main" val="4165109103"/>
              </p:ext>
            </p:extLst>
          </p:nvPr>
        </p:nvGraphicFramePr>
        <p:xfrm>
          <a:off x="689757" y="4419600"/>
          <a:ext cx="8225643" cy="914400"/>
        </p:xfrm>
        <a:graphic>
          <a:graphicData uri="http://schemas.openxmlformats.org/drawingml/2006/table">
            <a:tbl>
              <a:tblPr bandRow="1">
                <a:tableStyleId>{F5AB1C69-6EDB-4FF4-983F-18BD219EF322}</a:tableStyleId>
              </a:tblPr>
              <a:tblGrid>
                <a:gridCol w="1748643">
                  <a:extLst>
                    <a:ext uri="{9D8B030D-6E8A-4147-A177-3AD203B41FA5}">
                      <a16:colId xmlns:a16="http://schemas.microsoft.com/office/drawing/2014/main" val="1754261082"/>
                    </a:ext>
                  </a:extLst>
                </a:gridCol>
                <a:gridCol w="228600">
                  <a:extLst>
                    <a:ext uri="{9D8B030D-6E8A-4147-A177-3AD203B41FA5}">
                      <a16:colId xmlns:a16="http://schemas.microsoft.com/office/drawing/2014/main" val="1093669718"/>
                    </a:ext>
                  </a:extLst>
                </a:gridCol>
                <a:gridCol w="6248400">
                  <a:extLst>
                    <a:ext uri="{9D8B030D-6E8A-4147-A177-3AD203B41FA5}">
                      <a16:colId xmlns:a16="http://schemas.microsoft.com/office/drawing/2014/main" val="969770553"/>
                    </a:ext>
                  </a:extLst>
                </a:gridCol>
              </a:tblGrid>
              <a:tr h="370840">
                <a:tc>
                  <a:txBody>
                    <a:bodyPr/>
                    <a:lstStyle/>
                    <a:p>
                      <a:pPr marL="342900" indent="-342900">
                        <a:buFont typeface="Arial" panose="020B0604020202020204" pitchFamily="34" charset="0"/>
                        <a:buChar char="•"/>
                      </a:pPr>
                      <a:r>
                        <a:rPr kumimoji="1" lang="ja-JP" altLang="en-US" sz="2400"/>
                        <a:t>島数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3, 5, 7, 9</a:t>
                      </a:r>
                      <a:endParaRPr kumimoji="1" lang="ja-JP" alt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pPr marL="342900" indent="-342900">
                        <a:buFont typeface="Arial" panose="020B0604020202020204" pitchFamily="34" charset="0"/>
                        <a:buChar char="•"/>
                      </a:pPr>
                      <a:r>
                        <a:rPr kumimoji="1" lang="ja-JP" altLang="en-US" sz="2400" dirty="0"/>
                        <a:t>移住操作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4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400" dirty="0"/>
                        <a:t>50 </a:t>
                      </a:r>
                      <a:r>
                        <a:rPr kumimoji="1" lang="ja-JP" altLang="en-US" sz="2400" dirty="0"/>
                        <a:t>世代間隔</a:t>
                      </a:r>
                      <a:r>
                        <a:rPr kumimoji="1" lang="en-US" altLang="ja-JP" sz="2400" dirty="0"/>
                        <a:t> or </a:t>
                      </a:r>
                      <a:r>
                        <a:rPr kumimoji="1" lang="ja-JP" altLang="en-US" sz="2400" dirty="0"/>
                        <a:t>移住操作なし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8" name="テキスト ボックス 7">
            <a:extLst>
              <a:ext uri="{FF2B5EF4-FFF2-40B4-BE49-F238E27FC236}">
                <a16:creationId xmlns:a16="http://schemas.microsoft.com/office/drawing/2014/main" id="{6A7C92EA-1704-8E47-AF8E-D8EA1A20E20F}"/>
              </a:ext>
            </a:extLst>
          </p:cNvPr>
          <p:cNvSpPr txBox="1"/>
          <p:nvPr/>
        </p:nvSpPr>
        <p:spPr>
          <a:xfrm>
            <a:off x="379444" y="3886200"/>
            <a:ext cx="4040156" cy="523220"/>
          </a:xfrm>
          <a:prstGeom prst="rect">
            <a:avLst/>
          </a:prstGeom>
          <a:noFill/>
          <a:ln w="19050">
            <a:solidFill>
              <a:schemeClr val="accent6"/>
            </a:solidFill>
          </a:ln>
        </p:spPr>
        <p:txBody>
          <a:bodyPr wrap="square" rtlCol="0">
            <a:spAutoFit/>
          </a:bodyPr>
          <a:lstStyle/>
          <a:p>
            <a:r>
              <a:rPr kumimoji="1" lang="ja-JP" altLang="en-US" sz="2800"/>
              <a:t>対照実験で変更する設定</a:t>
            </a:r>
          </a:p>
        </p:txBody>
      </p:sp>
    </p:spTree>
    <p:extLst>
      <p:ext uri="{BB962C8B-B14F-4D97-AF65-F5344CB8AC3E}">
        <p14:creationId xmlns:p14="http://schemas.microsoft.com/office/powerpoint/2010/main" val="292242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2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単一識別器との比較</a:t>
            </a:r>
            <a:r>
              <a:rPr lang="ja-JP" altLang="en-US" dirty="0" smtClean="0"/>
              <a:t>結果</a:t>
            </a:r>
            <a:r>
              <a:rPr lang="en-US" altLang="ja-JP" dirty="0" smtClean="0"/>
              <a:t/>
            </a:r>
            <a:br>
              <a:rPr lang="en-US" altLang="ja-JP" dirty="0" smtClean="0"/>
            </a:br>
            <a:r>
              <a:rPr lang="ja-JP" altLang="en-US" sz="3200" dirty="0" smtClean="0">
                <a:solidFill>
                  <a:srgbClr val="FFFF00"/>
                </a:solidFill>
              </a:rPr>
              <a:t>評価用データに対する誤識別率</a:t>
            </a:r>
            <a:endParaRPr kumimoji="1" lang="ja-JP" altLang="en-US" sz="3200" dirty="0">
              <a:solidFill>
                <a:srgbClr val="FFFF00"/>
              </a:solidFill>
            </a:endParaRPr>
          </a:p>
        </p:txBody>
      </p:sp>
      <p:sp>
        <p:nvSpPr>
          <p:cNvPr id="6" name="テキスト ボックス 5"/>
          <p:cNvSpPr txBox="1"/>
          <p:nvPr/>
        </p:nvSpPr>
        <p:spPr>
          <a:xfrm>
            <a:off x="1731187" y="1143000"/>
            <a:ext cx="1492716" cy="369332"/>
          </a:xfrm>
          <a:prstGeom prst="rect">
            <a:avLst/>
          </a:prstGeom>
          <a:noFill/>
        </p:spPr>
        <p:txBody>
          <a:bodyPr wrap="none" rtlCol="0">
            <a:spAutoFit/>
          </a:bodyPr>
          <a:lstStyle/>
          <a:p>
            <a:r>
              <a:rPr kumimoji="1" lang="ja-JP" altLang="en-US" dirty="0"/>
              <a:t>移住操作</a:t>
            </a:r>
            <a:r>
              <a:rPr kumimoji="1" lang="ja-JP" altLang="en-US" dirty="0" smtClean="0"/>
              <a:t>なし</a:t>
            </a:r>
            <a:endParaRPr kumimoji="1" lang="ja-JP" altLang="en-US" dirty="0"/>
          </a:p>
        </p:txBody>
      </p:sp>
      <p:sp>
        <p:nvSpPr>
          <p:cNvPr id="7" name="テキスト ボックス 6"/>
          <p:cNvSpPr txBox="1"/>
          <p:nvPr/>
        </p:nvSpPr>
        <p:spPr>
          <a:xfrm>
            <a:off x="5917690" y="1143000"/>
            <a:ext cx="1497526" cy="369332"/>
          </a:xfrm>
          <a:prstGeom prst="rect">
            <a:avLst/>
          </a:prstGeom>
          <a:noFill/>
        </p:spPr>
        <p:txBody>
          <a:bodyPr wrap="none" rtlCol="0">
            <a:spAutoFit/>
          </a:bodyPr>
          <a:lstStyle/>
          <a:p>
            <a:r>
              <a:rPr kumimoji="1" lang="ja-JP" altLang="en-US" dirty="0"/>
              <a:t>移住操作あり</a:t>
            </a:r>
          </a:p>
        </p:txBody>
      </p:sp>
      <p:pic>
        <p:nvPicPr>
          <p:cNvPr id="15" name="図 14"/>
          <p:cNvPicPr>
            <a:picLocks noChangeAspect="1"/>
          </p:cNvPicPr>
          <p:nvPr/>
        </p:nvPicPr>
        <p:blipFill rotWithShape="1">
          <a:blip r:embed="rId2"/>
          <a:srcRect l="12491" t="90363" r="11504" b="2617"/>
          <a:stretch/>
        </p:blipFill>
        <p:spPr>
          <a:xfrm>
            <a:off x="1676399" y="6465193"/>
            <a:ext cx="5867401" cy="304799"/>
          </a:xfrm>
          <a:prstGeom prst="rect">
            <a:avLst/>
          </a:prstGeom>
          <a:ln>
            <a:solidFill>
              <a:schemeClr val="tx1"/>
            </a:solidFill>
          </a:ln>
        </p:spPr>
      </p:pic>
      <p:pic>
        <p:nvPicPr>
          <p:cNvPr id="16" name="図 15"/>
          <p:cNvPicPr>
            <a:picLocks noChangeAspect="1"/>
          </p:cNvPicPr>
          <p:nvPr/>
        </p:nvPicPr>
        <p:blipFill>
          <a:blip r:embed="rId3"/>
          <a:stretch>
            <a:fillRect/>
          </a:stretch>
        </p:blipFill>
        <p:spPr>
          <a:xfrm>
            <a:off x="914400" y="1546230"/>
            <a:ext cx="3126291" cy="2304000"/>
          </a:xfrm>
          <a:prstGeom prst="rect">
            <a:avLst/>
          </a:prstGeom>
          <a:ln>
            <a:solidFill>
              <a:schemeClr val="tx1"/>
            </a:solidFill>
          </a:ln>
        </p:spPr>
      </p:pic>
      <p:pic>
        <p:nvPicPr>
          <p:cNvPr id="17" name="図 16"/>
          <p:cNvPicPr>
            <a:picLocks noChangeAspect="1"/>
          </p:cNvPicPr>
          <p:nvPr/>
        </p:nvPicPr>
        <p:blipFill>
          <a:blip r:embed="rId4"/>
          <a:stretch>
            <a:fillRect/>
          </a:stretch>
        </p:blipFill>
        <p:spPr>
          <a:xfrm>
            <a:off x="914400" y="3991163"/>
            <a:ext cx="3126291" cy="2304000"/>
          </a:xfrm>
          <a:prstGeom prst="rect">
            <a:avLst/>
          </a:prstGeom>
          <a:ln>
            <a:solidFill>
              <a:schemeClr val="tx1"/>
            </a:solidFill>
          </a:ln>
        </p:spPr>
      </p:pic>
      <p:pic>
        <p:nvPicPr>
          <p:cNvPr id="18" name="図 17"/>
          <p:cNvPicPr>
            <a:picLocks noChangeAspect="1"/>
          </p:cNvPicPr>
          <p:nvPr/>
        </p:nvPicPr>
        <p:blipFill>
          <a:blip r:embed="rId5"/>
          <a:stretch>
            <a:fillRect/>
          </a:stretch>
        </p:blipFill>
        <p:spPr>
          <a:xfrm>
            <a:off x="5103308" y="1546230"/>
            <a:ext cx="3126291" cy="2304000"/>
          </a:xfrm>
          <a:prstGeom prst="rect">
            <a:avLst/>
          </a:prstGeom>
          <a:ln>
            <a:solidFill>
              <a:schemeClr val="tx1"/>
            </a:solidFill>
          </a:ln>
        </p:spPr>
      </p:pic>
      <p:pic>
        <p:nvPicPr>
          <p:cNvPr id="19" name="図 18"/>
          <p:cNvPicPr>
            <a:picLocks noChangeAspect="1"/>
          </p:cNvPicPr>
          <p:nvPr/>
        </p:nvPicPr>
        <p:blipFill>
          <a:blip r:embed="rId6"/>
          <a:stretch>
            <a:fillRect/>
          </a:stretch>
        </p:blipFill>
        <p:spPr>
          <a:xfrm>
            <a:off x="5103309" y="3991163"/>
            <a:ext cx="3126291" cy="2304000"/>
          </a:xfrm>
          <a:prstGeom prst="rect">
            <a:avLst/>
          </a:prstGeom>
          <a:ln>
            <a:solidFill>
              <a:schemeClr val="tx1"/>
            </a:solidFill>
          </a:ln>
        </p:spPr>
      </p:pic>
    </p:spTree>
    <p:extLst>
      <p:ext uri="{BB962C8B-B14F-4D97-AF65-F5344CB8AC3E}">
        <p14:creationId xmlns:p14="http://schemas.microsoft.com/office/powerpoint/2010/main" val="24726502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移住操作の有無における</a:t>
            </a:r>
            <a:r>
              <a:rPr lang="ja-JP" altLang="en-US" dirty="0" smtClean="0"/>
              <a:t>比較</a:t>
            </a:r>
            <a:r>
              <a:rPr lang="en-US" altLang="ja-JP" dirty="0" smtClean="0"/>
              <a:t/>
            </a:r>
            <a:br>
              <a:rPr lang="en-US" altLang="ja-JP" dirty="0" smtClean="0"/>
            </a:br>
            <a:r>
              <a:rPr lang="ja-JP" altLang="en-US" sz="3200" dirty="0">
                <a:solidFill>
                  <a:srgbClr val="FFFF00"/>
                </a:solidFill>
              </a:rPr>
              <a:t>評価用データに対する誤識別率</a:t>
            </a:r>
            <a:endParaRPr kumimoji="1" lang="ja-JP" altLang="en-US" sz="2800" dirty="0">
              <a:solidFill>
                <a:srgbClr val="FFFF00"/>
              </a:solidFill>
            </a:endParaRPr>
          </a:p>
        </p:txBody>
      </p:sp>
      <p:sp>
        <p:nvSpPr>
          <p:cNvPr id="8"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移住操作を行わない</a:t>
            </a:r>
            <a:r>
              <a:rPr lang="en-US" altLang="ja-JP" sz="2800" kern="0" dirty="0"/>
              <a:t>MoFGBML</a:t>
            </a:r>
            <a:r>
              <a:rPr lang="ja-JP" altLang="en-US" sz="2800" kern="0" dirty="0"/>
              <a:t>で得られた単一識別器と</a:t>
            </a:r>
            <a:r>
              <a:rPr lang="ja-JP" altLang="en-US" sz="2800" kern="0" dirty="0" smtClean="0"/>
              <a:t>，移住操作を適用した提案</a:t>
            </a:r>
            <a:r>
              <a:rPr lang="ja-JP" altLang="en-US" sz="2800" kern="0" dirty="0"/>
              <a:t>手法の比較</a:t>
            </a:r>
            <a:endParaRPr lang="en-US" altLang="ja-JP" sz="2800" kern="0" dirty="0"/>
          </a:p>
        </p:txBody>
      </p:sp>
      <p:pic>
        <p:nvPicPr>
          <p:cNvPr id="10" name="図 9"/>
          <p:cNvPicPr>
            <a:picLocks noChangeAspect="1"/>
          </p:cNvPicPr>
          <p:nvPr/>
        </p:nvPicPr>
        <p:blipFill rotWithShape="1">
          <a:blip r:embed="rId2"/>
          <a:srcRect l="12491" t="90363" r="11504" b="2617"/>
          <a:stretch/>
        </p:blipFill>
        <p:spPr>
          <a:xfrm>
            <a:off x="1600199" y="5715000"/>
            <a:ext cx="5867401" cy="304799"/>
          </a:xfrm>
          <a:prstGeom prst="rect">
            <a:avLst/>
          </a:prstGeom>
          <a:ln>
            <a:solidFill>
              <a:schemeClr val="tx1"/>
            </a:solidFill>
          </a:ln>
        </p:spPr>
      </p:pic>
      <p:pic>
        <p:nvPicPr>
          <p:cNvPr id="3" name="図 2"/>
          <p:cNvPicPr>
            <a:picLocks noChangeAspect="1"/>
          </p:cNvPicPr>
          <p:nvPr/>
        </p:nvPicPr>
        <p:blipFill>
          <a:blip r:embed="rId3"/>
          <a:stretch>
            <a:fillRect/>
          </a:stretch>
        </p:blipFill>
        <p:spPr>
          <a:xfrm>
            <a:off x="571501" y="2667000"/>
            <a:ext cx="3810167" cy="2808000"/>
          </a:xfrm>
          <a:prstGeom prst="rect">
            <a:avLst/>
          </a:prstGeom>
          <a:ln>
            <a:solidFill>
              <a:schemeClr val="tx1"/>
            </a:solidFill>
          </a:ln>
        </p:spPr>
      </p:pic>
      <p:pic>
        <p:nvPicPr>
          <p:cNvPr id="6" name="図 5"/>
          <p:cNvPicPr>
            <a:picLocks noChangeAspect="1"/>
          </p:cNvPicPr>
          <p:nvPr/>
        </p:nvPicPr>
        <p:blipFill>
          <a:blip r:embed="rId4"/>
          <a:stretch>
            <a:fillRect/>
          </a:stretch>
        </p:blipFill>
        <p:spPr>
          <a:xfrm>
            <a:off x="4648200" y="2667000"/>
            <a:ext cx="3810167" cy="2808000"/>
          </a:xfrm>
          <a:prstGeom prst="rect">
            <a:avLst/>
          </a:prstGeom>
          <a:ln>
            <a:solidFill>
              <a:schemeClr val="tx1"/>
            </a:solidFill>
          </a:ln>
        </p:spPr>
      </p:pic>
    </p:spTree>
    <p:extLst>
      <p:ext uri="{BB962C8B-B14F-4D97-AF65-F5344CB8AC3E}">
        <p14:creationId xmlns:p14="http://schemas.microsoft.com/office/powerpoint/2010/main" val="2905102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単一識別器との比較</a:t>
            </a:r>
            <a:endParaRPr kumimoji="1" lang="ja-JP" altLang="en-US" dirty="0"/>
          </a:p>
        </p:txBody>
      </p:sp>
      <p:sp>
        <p:nvSpPr>
          <p:cNvPr id="3" name="コンテンツ プレースホルダー 2"/>
          <p:cNvSpPr>
            <a:spLocks noGrp="1"/>
          </p:cNvSpPr>
          <p:nvPr>
            <p:ph idx="1"/>
          </p:nvPr>
        </p:nvSpPr>
        <p:spPr>
          <a:xfrm>
            <a:off x="228599" y="1371600"/>
            <a:ext cx="8077201" cy="3505200"/>
          </a:xfrm>
        </p:spPr>
        <p:txBody>
          <a:bodyPr/>
          <a:lstStyle/>
          <a:p>
            <a:r>
              <a:rPr lang="ja-JP" altLang="en-US" sz="2800" dirty="0" smtClean="0"/>
              <a:t>移住操作を適用しない</a:t>
            </a:r>
            <a:r>
              <a:rPr lang="en-US" altLang="ja-JP" sz="2800" dirty="0" err="1" smtClean="0"/>
              <a:t>MoFGBML</a:t>
            </a:r>
            <a:r>
              <a:rPr lang="ja-JP" altLang="en-US" sz="2800" dirty="0" smtClean="0"/>
              <a:t>で得られた</a:t>
            </a:r>
            <a:r>
              <a:rPr lang="en-US" altLang="ja-JP" sz="2800" dirty="0" smtClean="0"/>
              <a:t/>
            </a:r>
            <a:br>
              <a:rPr lang="en-US" altLang="ja-JP" sz="2800" dirty="0" smtClean="0"/>
            </a:br>
            <a:r>
              <a:rPr lang="ja-JP" altLang="en-US" sz="2800" dirty="0" smtClean="0"/>
              <a:t>アンサンブル識別器の評価用データに対する</a:t>
            </a:r>
            <a:r>
              <a:rPr lang="en-US" altLang="ja-JP" sz="2800" dirty="0" smtClean="0"/>
              <a:t/>
            </a:r>
            <a:br>
              <a:rPr lang="en-US" altLang="ja-JP" sz="2800" dirty="0" smtClean="0"/>
            </a:br>
            <a:r>
              <a:rPr lang="ja-JP" altLang="en-US" sz="2800" dirty="0" smtClean="0"/>
              <a:t>誤識別率は，</a:t>
            </a:r>
            <a:r>
              <a:rPr lang="ja-JP" altLang="en-US" sz="2800" dirty="0"/>
              <a:t>全</a:t>
            </a:r>
            <a:r>
              <a:rPr lang="ja-JP" altLang="en-US" sz="2800" dirty="0" smtClean="0"/>
              <a:t>ての島数において単一識別器</a:t>
            </a:r>
            <a:r>
              <a:rPr lang="en-US" altLang="ja-JP" sz="2800" dirty="0" smtClean="0"/>
              <a:t/>
            </a:r>
            <a:br>
              <a:rPr lang="en-US" altLang="ja-JP" sz="2800" dirty="0" smtClean="0"/>
            </a:br>
            <a:r>
              <a:rPr lang="ja-JP" altLang="en-US" sz="2800" dirty="0" smtClean="0"/>
              <a:t>よりも低くなっていることが分かる．</a:t>
            </a:r>
            <a:endParaRPr lang="en-US" altLang="ja-JP" sz="2800" dirty="0" smtClean="0"/>
          </a:p>
          <a:p>
            <a:endParaRPr lang="en-US" altLang="ja-JP" sz="1400" dirty="0" smtClean="0"/>
          </a:p>
          <a:p>
            <a:r>
              <a:rPr kumimoji="1" lang="ja-JP" altLang="en-US" sz="2800" dirty="0"/>
              <a:t>特</a:t>
            </a:r>
            <a:r>
              <a:rPr kumimoji="1" lang="ja-JP" altLang="en-US" sz="2800" dirty="0" smtClean="0"/>
              <a:t>に</a:t>
            </a:r>
            <a:r>
              <a:rPr lang="ja-JP" altLang="en-US" sz="2800" dirty="0" smtClean="0"/>
              <a:t>島数が</a:t>
            </a:r>
            <a:r>
              <a:rPr lang="en-US" altLang="ja-JP" sz="2800" dirty="0" smtClean="0">
                <a:latin typeface="+mj-lt"/>
              </a:rPr>
              <a:t>9</a:t>
            </a:r>
            <a:r>
              <a:rPr lang="ja-JP" altLang="en-US" sz="2800" dirty="0" smtClean="0">
                <a:latin typeface="+mj-lt"/>
              </a:rPr>
              <a:t>の</a:t>
            </a:r>
            <a:r>
              <a:rPr kumimoji="1" lang="ja-JP" altLang="en-US" sz="2800" dirty="0" smtClean="0">
                <a:latin typeface="+mj-lt"/>
              </a:rPr>
              <a:t>場合，移住操作を適用しない</a:t>
            </a:r>
            <a:r>
              <a:rPr kumimoji="1" lang="en-US" altLang="ja-JP" sz="2800" dirty="0" smtClean="0">
                <a:latin typeface="+mj-lt"/>
              </a:rPr>
              <a:t/>
            </a:r>
            <a:br>
              <a:rPr kumimoji="1" lang="en-US" altLang="ja-JP" sz="2800" dirty="0" smtClean="0">
                <a:latin typeface="+mj-lt"/>
              </a:rPr>
            </a:br>
            <a:r>
              <a:rPr kumimoji="1" lang="ja-JP" altLang="en-US" sz="2800" dirty="0" smtClean="0">
                <a:latin typeface="+mj-lt"/>
              </a:rPr>
              <a:t>アンサンブル識別器の誤識別率が，全ての結果</a:t>
            </a:r>
            <a:r>
              <a:rPr kumimoji="1" lang="en-US" altLang="ja-JP" sz="2800" dirty="0" smtClean="0">
                <a:latin typeface="+mj-lt"/>
              </a:rPr>
              <a:t/>
            </a:r>
            <a:br>
              <a:rPr kumimoji="1" lang="en-US" altLang="ja-JP" sz="2800" dirty="0" smtClean="0">
                <a:latin typeface="+mj-lt"/>
              </a:rPr>
            </a:br>
            <a:r>
              <a:rPr kumimoji="1" lang="ja-JP" altLang="en-US" sz="2800" dirty="0" smtClean="0">
                <a:latin typeface="+mj-lt"/>
              </a:rPr>
              <a:t>において最も低くなることが分かる．</a:t>
            </a:r>
            <a:endParaRPr kumimoji="1" lang="ja-JP" altLang="en-US" sz="2800" dirty="0"/>
          </a:p>
        </p:txBody>
      </p:sp>
      <p:sp>
        <p:nvSpPr>
          <p:cNvPr id="4"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105400"/>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島数が大きい場合，提案手法が最も有効であることが予測される．</a:t>
            </a:r>
            <a:endParaRPr lang="en-US" altLang="ja-JP" sz="2800" kern="0" dirty="0"/>
          </a:p>
        </p:txBody>
      </p:sp>
    </p:spTree>
    <p:extLst>
      <p:ext uri="{BB962C8B-B14F-4D97-AF65-F5344CB8AC3E}">
        <p14:creationId xmlns:p14="http://schemas.microsoft.com/office/powerpoint/2010/main" val="3354089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4"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381000" y="1276584"/>
            <a:ext cx="7848600" cy="527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sz="2800" kern="0" dirty="0"/>
              <a:t>パターン</a:t>
            </a:r>
            <a:r>
              <a:rPr lang="ja-JP" altLang="en-US" sz="2800" kern="0" dirty="0" smtClean="0"/>
              <a:t>識別</a:t>
            </a:r>
            <a:r>
              <a:rPr lang="ja-JP" altLang="en-US" sz="2800" kern="0" dirty="0"/>
              <a:t>問題</a:t>
            </a:r>
            <a:r>
              <a:rPr lang="ja-JP" altLang="en-US" sz="2800" kern="0" dirty="0" smtClean="0"/>
              <a:t>で期待された，以下のことを</a:t>
            </a:r>
            <a:r>
              <a:rPr lang="en-US" altLang="ja-JP" sz="2800" kern="0" dirty="0" smtClean="0"/>
              <a:t/>
            </a:r>
            <a:br>
              <a:rPr lang="en-US" altLang="ja-JP" sz="2800" kern="0" dirty="0" smtClean="0"/>
            </a:br>
            <a:r>
              <a:rPr lang="ja-JP" altLang="en-US" sz="2800" kern="0" dirty="0" smtClean="0"/>
              <a:t>考慮した識別器の設計を行った．</a:t>
            </a:r>
            <a:endParaRPr lang="en-US" altLang="ja-JP" sz="2800" kern="0" dirty="0" smtClean="0"/>
          </a:p>
          <a:p>
            <a:pPr marL="914400" lvl="1" indent="-514350" algn="just">
              <a:buFont typeface="+mj-lt"/>
              <a:buAutoNum type="arabicPeriod"/>
            </a:pPr>
            <a:r>
              <a:rPr lang="ja-JP" altLang="en-US" kern="0" dirty="0" smtClean="0"/>
              <a:t>解釈性能の高いファジィ識別器の設計</a:t>
            </a:r>
            <a:endParaRPr lang="en-US" altLang="ja-JP" kern="0" dirty="0" smtClean="0"/>
          </a:p>
          <a:p>
            <a:pPr marL="914400" lvl="1" indent="-514350" algn="just">
              <a:buFont typeface="+mj-lt"/>
              <a:buAutoNum type="arabicPeriod"/>
            </a:pPr>
            <a:r>
              <a:rPr lang="en-US" altLang="ja-JP" kern="0" dirty="0" err="1" smtClean="0"/>
              <a:t>MoFGBML</a:t>
            </a:r>
            <a:r>
              <a:rPr lang="ja-JP" altLang="en-US" kern="0" dirty="0" smtClean="0"/>
              <a:t>による，解釈性能と識別性能を</a:t>
            </a:r>
            <a:r>
              <a:rPr lang="en-US" altLang="ja-JP" kern="0" dirty="0" smtClean="0"/>
              <a:t/>
            </a:r>
            <a:br>
              <a:rPr lang="en-US" altLang="ja-JP" kern="0" dirty="0" smtClean="0"/>
            </a:br>
            <a:r>
              <a:rPr lang="ja-JP" altLang="en-US" kern="0" dirty="0" smtClean="0"/>
              <a:t>同時に最適化するファジィ識別器の獲得</a:t>
            </a:r>
            <a:endParaRPr lang="en-US" altLang="ja-JP" kern="0" dirty="0" smtClean="0"/>
          </a:p>
          <a:p>
            <a:pPr marL="914400" lvl="1" indent="-514350" algn="just">
              <a:buFont typeface="+mj-lt"/>
              <a:buAutoNum type="arabicPeriod"/>
            </a:pPr>
            <a:r>
              <a:rPr lang="ja-JP" altLang="en-US" kern="0" dirty="0" smtClean="0"/>
              <a:t>並列分散型</a:t>
            </a:r>
            <a:r>
              <a:rPr lang="en-US" altLang="ja-JP" kern="0" dirty="0" err="1" smtClean="0"/>
              <a:t>MoFGBML</a:t>
            </a:r>
            <a:r>
              <a:rPr lang="ja-JP" altLang="en-US" kern="0" dirty="0" smtClean="0"/>
              <a:t>による，機械学習にかかる計算時間の短縮</a:t>
            </a:r>
            <a:endParaRPr lang="en-US" altLang="ja-JP" kern="0" dirty="0"/>
          </a:p>
          <a:p>
            <a:pPr marL="914400" lvl="1" indent="-514350" algn="just">
              <a:buFont typeface="+mj-lt"/>
              <a:buAutoNum type="arabicPeriod"/>
            </a:pPr>
            <a:r>
              <a:rPr lang="ja-JP" altLang="en-US" kern="0" dirty="0" smtClean="0"/>
              <a:t>複数の弱識別器で構成されるアンサンブル識別器による，単一識別器が苦手とする特徴を持った入力パターンへの識別性能向上</a:t>
            </a:r>
            <a:endParaRPr lang="en-US" altLang="ja-JP" kern="0" dirty="0"/>
          </a:p>
        </p:txBody>
      </p:sp>
    </p:spTree>
    <p:extLst>
      <p:ext uri="{BB962C8B-B14F-4D97-AF65-F5344CB8AC3E}">
        <p14:creationId xmlns:p14="http://schemas.microsoft.com/office/powerpoint/2010/main" val="4246884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457200" y="1295400"/>
            <a:ext cx="8153400" cy="5181600"/>
          </a:xfrm>
        </p:spPr>
        <p:txBody>
          <a:bodyPr/>
          <a:lstStyle/>
          <a:p>
            <a:pPr marL="0" indent="0" algn="just">
              <a:buNone/>
            </a:pPr>
            <a:r>
              <a:rPr kumimoji="1" lang="ja-JP" altLang="en-US" dirty="0" smtClean="0"/>
              <a:t>移住操作を適用しない</a:t>
            </a:r>
            <a:r>
              <a:rPr kumimoji="1" lang="en-US" altLang="ja-JP" dirty="0" err="1" smtClean="0"/>
              <a:t>MoFGBML</a:t>
            </a:r>
            <a:r>
              <a:rPr kumimoji="1" lang="ja-JP" altLang="en-US" dirty="0" smtClean="0"/>
              <a:t>で得られた</a:t>
            </a:r>
            <a:r>
              <a:rPr kumimoji="1" lang="en-US" altLang="ja-JP" dirty="0" smtClean="0"/>
              <a:t/>
            </a:r>
            <a:br>
              <a:rPr kumimoji="1" lang="en-US" altLang="ja-JP" dirty="0" smtClean="0"/>
            </a:br>
            <a:r>
              <a:rPr kumimoji="1" lang="ja-JP" altLang="en-US" dirty="0" smtClean="0"/>
              <a:t>非劣な弱識別器集合には，ルール数最小化に偏った分布が見られた．</a:t>
            </a:r>
            <a:endParaRPr kumimoji="1" lang="en-US" altLang="ja-JP" dirty="0" smtClean="0"/>
          </a:p>
          <a:p>
            <a:pPr marL="0" indent="0" algn="just">
              <a:buNone/>
            </a:pPr>
            <a:endParaRPr kumimoji="1" lang="en-US" altLang="ja-JP" sz="1600" dirty="0" smtClean="0"/>
          </a:p>
          <a:p>
            <a:pPr marL="0" indent="0" algn="just">
              <a:buNone/>
            </a:pPr>
            <a:r>
              <a:rPr lang="ja-JP" altLang="en-US" dirty="0" smtClean="0"/>
              <a:t>トレードオフ曲線における分布の偏りを考慮した弱識別器の選択方法の模索</a:t>
            </a:r>
            <a:endParaRPr kumimoji="1" lang="ja-JP" altLang="en-US" sz="1800" dirty="0"/>
          </a:p>
        </p:txBody>
      </p:sp>
    </p:spTree>
    <p:extLst>
      <p:ext uri="{BB962C8B-B14F-4D97-AF65-F5344CB8AC3E}">
        <p14:creationId xmlns:p14="http://schemas.microsoft.com/office/powerpoint/2010/main" val="833685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0C149-1AFE-9843-A25F-CC26E94E7E67}"/>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9D68D4A9-644E-0547-B340-7D22C50A17DC}"/>
              </a:ext>
            </a:extLst>
          </p:cNvPr>
          <p:cNvSpPr txBox="1">
            <a:spLocks/>
          </p:cNvSpPr>
          <p:nvPr/>
        </p:nvSpPr>
        <p:spPr bwMode="auto">
          <a:xfrm>
            <a:off x="434770" y="1428984"/>
            <a:ext cx="8328230" cy="420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spcAft>
                <a:spcPts val="0"/>
              </a:spcAft>
              <a:buNone/>
            </a:pPr>
            <a:r>
              <a:rPr lang="ja-JP" altLang="en-US" kern="0" dirty="0"/>
              <a:t>パターン識別問題において</a:t>
            </a:r>
            <a:r>
              <a:rPr lang="ja-JP" altLang="en-US" kern="0" dirty="0" smtClean="0"/>
              <a:t>，</a:t>
            </a:r>
            <a:endParaRPr lang="en-US" altLang="ja-JP" kern="0" dirty="0" smtClean="0"/>
          </a:p>
          <a:p>
            <a:pPr marL="0" indent="0" algn="just">
              <a:spcBef>
                <a:spcPts val="0"/>
              </a:spcBef>
              <a:spcAft>
                <a:spcPts val="1400"/>
              </a:spcAft>
              <a:buNone/>
            </a:pPr>
            <a:r>
              <a:rPr lang="ja-JP" altLang="en-US" kern="0" dirty="0" smtClean="0"/>
              <a:t>近年</a:t>
            </a:r>
            <a:r>
              <a:rPr lang="ja-JP" altLang="en-US" kern="0" dirty="0"/>
              <a:t>，以下のこと</a:t>
            </a:r>
            <a:r>
              <a:rPr lang="ja-JP" altLang="en-US" kern="0" dirty="0" smtClean="0"/>
              <a:t>が期待</a:t>
            </a:r>
            <a:r>
              <a:rPr lang="ja-JP" altLang="en-US" kern="0" dirty="0"/>
              <a:t>されている．</a:t>
            </a:r>
            <a:endParaRPr lang="en-US" altLang="ja-JP" kern="0" dirty="0"/>
          </a:p>
          <a:p>
            <a:pPr marL="514350" indent="-514350" algn="just">
              <a:buFont typeface="+mj-lt"/>
              <a:buAutoNum type="arabicPeriod"/>
            </a:pPr>
            <a:r>
              <a:rPr lang="ja-JP" altLang="en-US" sz="2800" kern="0" dirty="0"/>
              <a:t>解釈</a:t>
            </a:r>
            <a:r>
              <a:rPr lang="ja-JP" altLang="en-US" sz="2800" kern="0" dirty="0" smtClean="0"/>
              <a:t>性能</a:t>
            </a:r>
            <a:r>
              <a:rPr lang="ja-JP" altLang="en-US" sz="2800" kern="0" dirty="0"/>
              <a:t>の高い識別器の設計</a:t>
            </a:r>
            <a:endParaRPr lang="en-US" altLang="ja-JP" sz="2800" kern="0" dirty="0"/>
          </a:p>
          <a:p>
            <a:pPr marL="514350" indent="-514350" algn="just">
              <a:buFont typeface="+mj-lt"/>
              <a:buAutoNum type="arabicPeriod"/>
            </a:pPr>
            <a:r>
              <a:rPr lang="ja-JP" altLang="en-US" sz="2800" kern="0" dirty="0"/>
              <a:t>解釈</a:t>
            </a:r>
            <a:r>
              <a:rPr lang="ja-JP" altLang="en-US" sz="2800" kern="0" dirty="0" smtClean="0"/>
              <a:t>性能</a:t>
            </a:r>
            <a:r>
              <a:rPr lang="ja-JP" altLang="en-US" sz="2800" kern="0" dirty="0"/>
              <a:t>と</a:t>
            </a:r>
            <a:r>
              <a:rPr lang="ja-JP" altLang="en-US" sz="2800" kern="0" dirty="0" smtClean="0"/>
              <a:t>識別性能の同時最適化</a:t>
            </a:r>
            <a:endParaRPr lang="en-US" altLang="ja-JP" sz="2800" kern="0" dirty="0"/>
          </a:p>
          <a:p>
            <a:pPr marL="514350" indent="-514350">
              <a:buFont typeface="+mj-lt"/>
              <a:buAutoNum type="arabicPeriod"/>
            </a:pPr>
            <a:r>
              <a:rPr lang="ja-JP" altLang="en-US" sz="2800" kern="0" dirty="0"/>
              <a:t>大規模な</a:t>
            </a:r>
            <a:r>
              <a:rPr lang="ja-JP" altLang="en-US" sz="2800" kern="0" dirty="0" smtClean="0"/>
              <a:t>データセットの機械</a:t>
            </a:r>
            <a:r>
              <a:rPr lang="ja-JP" altLang="en-US" sz="2800" kern="0" dirty="0" smtClean="0"/>
              <a:t>学習</a:t>
            </a:r>
            <a:r>
              <a:rPr lang="ja-JP" altLang="en-US" sz="2800" kern="0" dirty="0" smtClean="0"/>
              <a:t>に</a:t>
            </a:r>
            <a:r>
              <a:rPr lang="ja-JP" altLang="en-US" sz="2800" kern="0" dirty="0" smtClean="0"/>
              <a:t>かか</a:t>
            </a:r>
            <a:r>
              <a:rPr lang="ja-JP" altLang="en-US" sz="2800" kern="0" dirty="0" smtClean="0"/>
              <a:t>る</a:t>
            </a:r>
            <a:r>
              <a:rPr lang="en-US" altLang="ja-JP" sz="2800" kern="0" dirty="0" smtClean="0"/>
              <a:t/>
            </a:r>
            <a:br>
              <a:rPr lang="en-US" altLang="ja-JP" sz="2800" kern="0" dirty="0" smtClean="0"/>
            </a:br>
            <a:r>
              <a:rPr lang="ja-JP" altLang="en-US" sz="2800" kern="0" dirty="0" smtClean="0"/>
              <a:t>膨大</a:t>
            </a:r>
            <a:r>
              <a:rPr lang="ja-JP" altLang="en-US" sz="2800" kern="0" dirty="0"/>
              <a:t>な計算時間の短縮</a:t>
            </a:r>
            <a:endParaRPr lang="en-US" altLang="ja-JP" sz="2800" kern="0" dirty="0"/>
          </a:p>
          <a:p>
            <a:pPr marL="514350" indent="-514350">
              <a:buFont typeface="+mj-lt"/>
              <a:buAutoNum type="arabicPeriod"/>
            </a:pPr>
            <a:r>
              <a:rPr lang="ja-JP" altLang="en-US" sz="2800" kern="0" dirty="0" smtClean="0"/>
              <a:t>汎化</a:t>
            </a:r>
            <a:r>
              <a:rPr lang="ja-JP" altLang="en-US" sz="2800" kern="0" dirty="0"/>
              <a:t>性能の高い識別器の設計</a:t>
            </a:r>
            <a:endParaRPr lang="en-US" altLang="ja-JP" sz="2800" kern="0" dirty="0"/>
          </a:p>
        </p:txBody>
      </p:sp>
    </p:spTree>
    <p:extLst>
      <p:ext uri="{BB962C8B-B14F-4D97-AF65-F5344CB8AC3E}">
        <p14:creationId xmlns:p14="http://schemas.microsoft.com/office/powerpoint/2010/main" val="4266244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98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a:blip r:embed="rId2"/>
          <a:stretch>
            <a:fillRect/>
          </a:stretch>
        </p:blipFill>
        <p:spPr>
          <a:xfrm>
            <a:off x="5103308" y="3991163"/>
            <a:ext cx="3126291" cy="2304000"/>
          </a:xfrm>
          <a:prstGeom prst="rect">
            <a:avLst/>
          </a:prstGeom>
          <a:ln>
            <a:solidFill>
              <a:schemeClr val="tx1"/>
            </a:solidFill>
          </a:ln>
        </p:spPr>
      </p:pic>
      <p:pic>
        <p:nvPicPr>
          <p:cNvPr id="29" name="図 28"/>
          <p:cNvPicPr>
            <a:picLocks noChangeAspect="1"/>
          </p:cNvPicPr>
          <p:nvPr/>
        </p:nvPicPr>
        <p:blipFill>
          <a:blip r:embed="rId3"/>
          <a:stretch>
            <a:fillRect/>
          </a:stretch>
        </p:blipFill>
        <p:spPr>
          <a:xfrm>
            <a:off x="5103308" y="1544989"/>
            <a:ext cx="3126291" cy="2304000"/>
          </a:xfrm>
          <a:prstGeom prst="rect">
            <a:avLst/>
          </a:prstGeom>
          <a:ln>
            <a:solidFill>
              <a:schemeClr val="tx1"/>
            </a:solidFill>
          </a:ln>
        </p:spPr>
      </p:pic>
      <p:pic>
        <p:nvPicPr>
          <p:cNvPr id="27" name="図 26"/>
          <p:cNvPicPr>
            <a:picLocks noChangeAspect="1"/>
          </p:cNvPicPr>
          <p:nvPr/>
        </p:nvPicPr>
        <p:blipFill>
          <a:blip r:embed="rId4"/>
          <a:stretch>
            <a:fillRect/>
          </a:stretch>
        </p:blipFill>
        <p:spPr>
          <a:xfrm>
            <a:off x="914399" y="3991163"/>
            <a:ext cx="3126291" cy="2304000"/>
          </a:xfrm>
          <a:prstGeom prst="rect">
            <a:avLst/>
          </a:prstGeom>
          <a:ln>
            <a:solidFill>
              <a:schemeClr val="tx1"/>
            </a:solidFill>
          </a:ln>
        </p:spPr>
      </p:pic>
      <p:pic>
        <p:nvPicPr>
          <p:cNvPr id="19" name="図 18"/>
          <p:cNvPicPr>
            <a:picLocks noChangeAspect="1"/>
          </p:cNvPicPr>
          <p:nvPr/>
        </p:nvPicPr>
        <p:blipFill>
          <a:blip r:embed="rId5"/>
          <a:stretch>
            <a:fillRect/>
          </a:stretch>
        </p:blipFill>
        <p:spPr>
          <a:xfrm>
            <a:off x="914400" y="1546230"/>
            <a:ext cx="3126291" cy="2304000"/>
          </a:xfrm>
          <a:prstGeom prst="rect">
            <a:avLst/>
          </a:prstGeom>
          <a:ln>
            <a:solidFill>
              <a:schemeClr val="tx1"/>
            </a:solidFill>
          </a:ln>
        </p:spPr>
      </p:pic>
      <p:sp>
        <p:nvSpPr>
          <p:cNvPr id="2" name="タイトル 1"/>
          <p:cNvSpPr>
            <a:spLocks noGrp="1"/>
          </p:cNvSpPr>
          <p:nvPr>
            <p:ph type="title"/>
          </p:nvPr>
        </p:nvSpPr>
        <p:spPr/>
        <p:txBody>
          <a:bodyPr/>
          <a:lstStyle/>
          <a:p>
            <a:pPr algn="l"/>
            <a:r>
              <a:rPr kumimoji="1" lang="ja-JP" altLang="en-US" dirty="0" smtClean="0"/>
              <a:t>非劣</a:t>
            </a:r>
            <a:r>
              <a:rPr kumimoji="1" lang="ja-JP" altLang="en-US" dirty="0"/>
              <a:t>な弱識別器</a:t>
            </a:r>
            <a:r>
              <a:rPr kumimoji="1" lang="ja-JP" altLang="en-US" dirty="0" smtClean="0"/>
              <a:t>集合</a:t>
            </a:r>
            <a:r>
              <a:rPr kumimoji="1" lang="en-US" altLang="ja-JP" dirty="0" smtClean="0"/>
              <a:t/>
            </a:r>
            <a:br>
              <a:rPr kumimoji="1" lang="en-US" altLang="ja-JP" dirty="0" smtClean="0"/>
            </a:br>
            <a:r>
              <a:rPr lang="ja-JP" altLang="en-US" sz="3200" dirty="0" smtClean="0">
                <a:solidFill>
                  <a:srgbClr val="FFFF00"/>
                </a:solidFill>
              </a:rPr>
              <a:t>評価用データに対する誤識別率</a:t>
            </a:r>
            <a:endParaRPr kumimoji="1" lang="ja-JP" altLang="en-US" dirty="0">
              <a:solidFill>
                <a:srgbClr val="FFFF00"/>
              </a:solidFill>
            </a:endParaRPr>
          </a:p>
        </p:txBody>
      </p:sp>
      <p:sp>
        <p:nvSpPr>
          <p:cNvPr id="31" name="テキスト ボックス 30"/>
          <p:cNvSpPr txBox="1"/>
          <p:nvPr/>
        </p:nvSpPr>
        <p:spPr>
          <a:xfrm>
            <a:off x="1731187" y="1143000"/>
            <a:ext cx="1492716" cy="369332"/>
          </a:xfrm>
          <a:prstGeom prst="rect">
            <a:avLst/>
          </a:prstGeom>
          <a:noFill/>
        </p:spPr>
        <p:txBody>
          <a:bodyPr wrap="none" rtlCol="0">
            <a:spAutoFit/>
          </a:bodyPr>
          <a:lstStyle/>
          <a:p>
            <a:r>
              <a:rPr kumimoji="1" lang="ja-JP" altLang="en-US" dirty="0"/>
              <a:t>移住操作</a:t>
            </a:r>
            <a:r>
              <a:rPr kumimoji="1" lang="ja-JP" altLang="en-US" dirty="0" smtClean="0"/>
              <a:t>なし</a:t>
            </a:r>
            <a:endParaRPr kumimoji="1" lang="ja-JP" altLang="en-US" dirty="0"/>
          </a:p>
        </p:txBody>
      </p:sp>
      <p:sp>
        <p:nvSpPr>
          <p:cNvPr id="32" name="テキスト ボックス 31"/>
          <p:cNvSpPr txBox="1"/>
          <p:nvPr/>
        </p:nvSpPr>
        <p:spPr>
          <a:xfrm>
            <a:off x="5917690" y="1143000"/>
            <a:ext cx="1497526" cy="369332"/>
          </a:xfrm>
          <a:prstGeom prst="rect">
            <a:avLst/>
          </a:prstGeom>
          <a:noFill/>
        </p:spPr>
        <p:txBody>
          <a:bodyPr wrap="none" rtlCol="0">
            <a:spAutoFit/>
          </a:bodyPr>
          <a:lstStyle/>
          <a:p>
            <a:r>
              <a:rPr kumimoji="1" lang="ja-JP" altLang="en-US" dirty="0"/>
              <a:t>移住操作あり</a:t>
            </a:r>
          </a:p>
        </p:txBody>
      </p:sp>
      <p:pic>
        <p:nvPicPr>
          <p:cNvPr id="33" name="図 32"/>
          <p:cNvPicPr>
            <a:picLocks noChangeAspect="1"/>
          </p:cNvPicPr>
          <p:nvPr/>
        </p:nvPicPr>
        <p:blipFill rotWithShape="1">
          <a:blip r:embed="rId6"/>
          <a:srcRect l="12491" t="90363" r="11504" b="2617"/>
          <a:stretch/>
        </p:blipFill>
        <p:spPr>
          <a:xfrm>
            <a:off x="1676399" y="6465193"/>
            <a:ext cx="5867401" cy="304799"/>
          </a:xfrm>
          <a:prstGeom prst="rect">
            <a:avLst/>
          </a:prstGeom>
          <a:ln>
            <a:solidFill>
              <a:schemeClr val="tx1"/>
            </a:solidFill>
          </a:ln>
        </p:spPr>
      </p:pic>
    </p:spTree>
    <p:extLst>
      <p:ext uri="{BB962C8B-B14F-4D97-AF65-F5344CB8AC3E}">
        <p14:creationId xmlns:p14="http://schemas.microsoft.com/office/powerpoint/2010/main" val="2614829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非劣な弱識別器集合</a:t>
            </a:r>
            <a:r>
              <a:rPr kumimoji="1" lang="en-US" altLang="ja-JP" dirty="0" smtClean="0"/>
              <a:t/>
            </a:r>
            <a:br>
              <a:rPr kumimoji="1" lang="en-US" altLang="ja-JP" dirty="0" smtClean="0"/>
            </a:br>
            <a:r>
              <a:rPr lang="ja-JP" altLang="en-US" sz="3200" dirty="0" smtClean="0">
                <a:solidFill>
                  <a:srgbClr val="FFFF00"/>
                </a:solidFill>
              </a:rPr>
              <a:t>評価用データに対する誤識別率</a:t>
            </a:r>
            <a:endParaRPr kumimoji="1" lang="ja-JP" altLang="en-US" dirty="0">
              <a:solidFill>
                <a:srgbClr val="FFFF00"/>
              </a:solidFill>
            </a:endParaRPr>
          </a:p>
        </p:txBody>
      </p:sp>
      <p:pic>
        <p:nvPicPr>
          <p:cNvPr id="3" name="図 2"/>
          <p:cNvPicPr>
            <a:picLocks noChangeAspect="1"/>
          </p:cNvPicPr>
          <p:nvPr/>
        </p:nvPicPr>
        <p:blipFill rotWithShape="1">
          <a:blip r:embed="rId2"/>
          <a:srcRect l="12211" t="90363" r="12211" b="2617"/>
          <a:stretch/>
        </p:blipFill>
        <p:spPr>
          <a:xfrm>
            <a:off x="1409700" y="5257801"/>
            <a:ext cx="6705601" cy="304799"/>
          </a:xfrm>
          <a:prstGeom prst="rect">
            <a:avLst/>
          </a:prstGeom>
          <a:ln>
            <a:solidFill>
              <a:schemeClr val="tx1"/>
            </a:solidFill>
          </a:ln>
        </p:spPr>
      </p:pic>
      <p:pic>
        <p:nvPicPr>
          <p:cNvPr id="9" name="図 8"/>
          <p:cNvPicPr>
            <a:picLocks noChangeAspect="1"/>
          </p:cNvPicPr>
          <p:nvPr/>
        </p:nvPicPr>
        <p:blipFill>
          <a:blip r:embed="rId3"/>
          <a:stretch>
            <a:fillRect/>
          </a:stretch>
        </p:blipFill>
        <p:spPr>
          <a:xfrm>
            <a:off x="723902" y="2209802"/>
            <a:ext cx="3584935" cy="2808000"/>
          </a:xfrm>
          <a:prstGeom prst="rect">
            <a:avLst/>
          </a:prstGeom>
          <a:ln>
            <a:solidFill>
              <a:schemeClr val="tx1"/>
            </a:solidFill>
          </a:ln>
        </p:spPr>
      </p:pic>
      <p:pic>
        <p:nvPicPr>
          <p:cNvPr id="10" name="図 9"/>
          <p:cNvPicPr>
            <a:picLocks noChangeAspect="1"/>
          </p:cNvPicPr>
          <p:nvPr/>
        </p:nvPicPr>
        <p:blipFill>
          <a:blip r:embed="rId4"/>
          <a:stretch>
            <a:fillRect/>
          </a:stretch>
        </p:blipFill>
        <p:spPr>
          <a:xfrm>
            <a:off x="4800600" y="2209802"/>
            <a:ext cx="3584935" cy="28080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7C970811-1B02-7E41-B3C3-8065B5976A80}"/>
              </a:ext>
            </a:extLst>
          </p:cNvPr>
          <p:cNvSpPr txBox="1">
            <a:spLocks/>
          </p:cNvSpPr>
          <p:nvPr/>
        </p:nvSpPr>
        <p:spPr bwMode="auto">
          <a:xfrm>
            <a:off x="381000" y="1267879"/>
            <a:ext cx="8458200" cy="132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提案手法における，単一弱識別器で構成する場合と</a:t>
            </a:r>
            <a:r>
              <a:rPr lang="en-US" altLang="ja-JP" sz="2800" kern="0" dirty="0" smtClean="0"/>
              <a:t/>
            </a:r>
            <a:br>
              <a:rPr lang="en-US" altLang="ja-JP" sz="2800" kern="0" dirty="0" smtClean="0"/>
            </a:br>
            <a:r>
              <a:rPr lang="ja-JP" altLang="en-US" sz="2800" kern="0" dirty="0" smtClean="0"/>
              <a:t>非劣な弱識別器集合で構成する場合の比較</a:t>
            </a:r>
            <a:endParaRPr lang="en-US" altLang="ja-JP" sz="2800" kern="0" dirty="0" smtClean="0"/>
          </a:p>
        </p:txBody>
      </p:sp>
      <p:sp>
        <p:nvSpPr>
          <p:cNvPr id="12"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888331" y="5715000"/>
            <a:ext cx="7443537" cy="1022566"/>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全ての場合において，単一の弱識別器で構成する場合よりも識別性能が悪いことが分かる．</a:t>
            </a:r>
            <a:endParaRPr lang="en-US" altLang="ja-JP" sz="2800" kern="0" dirty="0"/>
          </a:p>
        </p:txBody>
      </p:sp>
    </p:spTree>
    <p:extLst>
      <p:ext uri="{BB962C8B-B14F-4D97-AF65-F5344CB8AC3E}">
        <p14:creationId xmlns:p14="http://schemas.microsoft.com/office/powerpoint/2010/main" val="3781996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ルール数最小化への偏り</a:t>
            </a:r>
          </a:p>
        </p:txBody>
      </p:sp>
      <p:pic>
        <p:nvPicPr>
          <p:cNvPr id="3" name="図 2" descr="テキスト, 地図 が含まれている画像&#10;&#10;&#10;&#10;自動的に生成された説明">
            <a:extLst>
              <a:ext uri="{FF2B5EF4-FFF2-40B4-BE49-F238E27FC236}">
                <a16:creationId xmlns:a16="http://schemas.microsoft.com/office/drawing/2014/main" id="{4D43D17B-2EA0-ED41-BF3E-C041F28B762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533400" y="1535074"/>
            <a:ext cx="4038600" cy="3886200"/>
          </a:xfrm>
          <a:prstGeom prst="rect">
            <a:avLst/>
          </a:prstGeom>
        </p:spPr>
      </p:pic>
      <p:sp>
        <p:nvSpPr>
          <p:cNvPr id="4" name="テキスト ボックス 3">
            <a:extLst>
              <a:ext uri="{FF2B5EF4-FFF2-40B4-BE49-F238E27FC236}">
                <a16:creationId xmlns:a16="http://schemas.microsoft.com/office/drawing/2014/main" id="{9100E12C-9C77-894C-8EA5-97DF5EA9D892}"/>
              </a:ext>
            </a:extLst>
          </p:cNvPr>
          <p:cNvSpPr txBox="1"/>
          <p:nvPr/>
        </p:nvSpPr>
        <p:spPr>
          <a:xfrm>
            <a:off x="3079329" y="1766954"/>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37E9CA-6482-DE48-A0C8-3ECB1F415B0E}"/>
                  </a:ext>
                </a:extLst>
              </p:cNvPr>
              <p:cNvSpPr txBox="1"/>
              <p:nvPr/>
            </p:nvSpPr>
            <p:spPr>
              <a:xfrm rot="16200000">
                <a:off x="-648810" y="2954268"/>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5" name="テキスト ボックス 4">
                <a:extLst>
                  <a:ext uri="{FF2B5EF4-FFF2-40B4-BE49-F238E27FC236}">
                    <a16:creationId xmlns:a16="http://schemas.microsoft.com/office/drawing/2014/main" id="{4A37E9CA-6482-DE48-A0C8-3ECB1F415B0E}"/>
                  </a:ext>
                </a:extLst>
              </p:cNvPr>
              <p:cNvSpPr txBox="1">
                <a:spLocks noRot="1" noChangeAspect="1" noMove="1" noResize="1" noEditPoints="1" noAdjustHandles="1" noChangeArrowheads="1" noChangeShapeType="1" noTextEdit="1"/>
              </p:cNvSpPr>
              <p:nvPr/>
            </p:nvSpPr>
            <p:spPr>
              <a:xfrm rot="16200000">
                <a:off x="-648810" y="2954268"/>
                <a:ext cx="2019299" cy="400110"/>
              </a:xfrm>
              <a:prstGeom prst="rect">
                <a:avLst/>
              </a:prstGeom>
              <a:blipFill>
                <a:blip r:embed="rId3"/>
                <a:stretch>
                  <a:fillRect l="-10606" r="-27273" b="-332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F578081-26E6-8A4C-A91C-517DB973CF1C}"/>
              </a:ext>
            </a:extLst>
          </p:cNvPr>
          <p:cNvSpPr txBox="1"/>
          <p:nvPr/>
        </p:nvSpPr>
        <p:spPr>
          <a:xfrm>
            <a:off x="1665299" y="5314890"/>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7" name="図 6" descr="地図, テキスト が含まれている画像&#10;&#10;&#10;&#10;自動的に生成された説明">
            <a:extLst>
              <a:ext uri="{FF2B5EF4-FFF2-40B4-BE49-F238E27FC236}">
                <a16:creationId xmlns:a16="http://schemas.microsoft.com/office/drawing/2014/main" id="{C07D9CD7-BE34-CA41-A43A-410A4C454767}"/>
              </a:ext>
            </a:extLst>
          </p:cNvPr>
          <p:cNvPicPr>
            <a:picLocks noChangeAspect="1"/>
          </p:cNvPicPr>
          <p:nvPr/>
        </p:nvPicPr>
        <p:blipFill rotWithShape="1">
          <a:blip r:embed="rId4">
            <a:extLst>
              <a:ext uri="{28A0092B-C50C-407E-A947-70E740481C1C}">
                <a14:useLocalDpi xmlns:a14="http://schemas.microsoft.com/office/drawing/2010/main" val="0"/>
              </a:ext>
            </a:extLst>
          </a:blip>
          <a:srcRect l="68889" t="15354" r="11111" b="55556"/>
          <a:stretch/>
        </p:blipFill>
        <p:spPr>
          <a:xfrm>
            <a:off x="2732099" y="2110306"/>
            <a:ext cx="1571624" cy="2286000"/>
          </a:xfrm>
          <a:prstGeom prst="rect">
            <a:avLst/>
          </a:prstGeom>
          <a:ln>
            <a:solidFill>
              <a:schemeClr val="tx1"/>
            </a:solidFill>
          </a:ln>
        </p:spPr>
      </p:pic>
      <p:sp>
        <p:nvSpPr>
          <p:cNvPr id="8" name="テキスト ボックス 7">
            <a:extLst>
              <a:ext uri="{FF2B5EF4-FFF2-40B4-BE49-F238E27FC236}">
                <a16:creationId xmlns:a16="http://schemas.microsoft.com/office/drawing/2014/main" id="{0F56A73E-FADA-0749-BB6B-E78E642A2378}"/>
              </a:ext>
            </a:extLst>
          </p:cNvPr>
          <p:cNvSpPr txBox="1"/>
          <p:nvPr/>
        </p:nvSpPr>
        <p:spPr>
          <a:xfrm>
            <a:off x="1884324" y="5639812"/>
            <a:ext cx="1146468" cy="369332"/>
          </a:xfrm>
          <a:prstGeom prst="rect">
            <a:avLst/>
          </a:prstGeom>
          <a:noFill/>
        </p:spPr>
        <p:txBody>
          <a:bodyPr wrap="none" rtlCol="0">
            <a:spAutoFit/>
          </a:bodyPr>
          <a:lstStyle/>
          <a:p>
            <a:r>
              <a:rPr kumimoji="1" lang="en-US" altLang="ja-JP"/>
              <a:t>phoneme</a:t>
            </a:r>
            <a:endParaRPr kumimoji="1" lang="ja-JP" altLang="en-US"/>
          </a:p>
        </p:txBody>
      </p:sp>
      <p:pic>
        <p:nvPicPr>
          <p:cNvPr id="9" name="図 8" descr="地図, テキスト が含まれている画像&#10;&#10;&#10;&#10;自動的に生成された説明">
            <a:extLst>
              <a:ext uri="{FF2B5EF4-FFF2-40B4-BE49-F238E27FC236}">
                <a16:creationId xmlns:a16="http://schemas.microsoft.com/office/drawing/2014/main" id="{FF2F9137-E8CC-A34B-A320-7D6AB3F338D3}"/>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5156039" y="1529136"/>
            <a:ext cx="3886200" cy="3810000"/>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B29F597-8225-8C4B-8DAC-6C59552A15E6}"/>
                  </a:ext>
                </a:extLst>
              </p:cNvPr>
              <p:cNvSpPr txBox="1"/>
              <p:nvPr/>
            </p:nvSpPr>
            <p:spPr>
              <a:xfrm rot="16200000">
                <a:off x="3897629" y="2948330"/>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10" name="テキスト ボックス 9">
                <a:extLst>
                  <a:ext uri="{FF2B5EF4-FFF2-40B4-BE49-F238E27FC236}">
                    <a16:creationId xmlns:a16="http://schemas.microsoft.com/office/drawing/2014/main" id="{1B29F597-8225-8C4B-8DAC-6C59552A15E6}"/>
                  </a:ext>
                </a:extLst>
              </p:cNvPr>
              <p:cNvSpPr txBox="1">
                <a:spLocks noRot="1" noChangeAspect="1" noMove="1" noResize="1" noEditPoints="1" noAdjustHandles="1" noChangeArrowheads="1" noChangeShapeType="1" noTextEdit="1"/>
              </p:cNvSpPr>
              <p:nvPr/>
            </p:nvSpPr>
            <p:spPr>
              <a:xfrm rot="16200000">
                <a:off x="3897629" y="2948330"/>
                <a:ext cx="2019299" cy="400110"/>
              </a:xfrm>
              <a:prstGeom prst="rect">
                <a:avLst/>
              </a:prstGeom>
              <a:blipFill>
                <a:blip r:embed="rId6"/>
                <a:stretch>
                  <a:fillRect l="-10606" r="-27273" b="-332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04ACE29-183B-B549-BC04-4A743D4A27B9}"/>
              </a:ext>
            </a:extLst>
          </p:cNvPr>
          <p:cNvSpPr txBox="1"/>
          <p:nvPr/>
        </p:nvSpPr>
        <p:spPr>
          <a:xfrm>
            <a:off x="6211738" y="5308952"/>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2" name="図 11" descr="地図, テキスト が含まれている画像&#10;&#10;&#10;&#10;自動的に生成された説明">
            <a:extLst>
              <a:ext uri="{FF2B5EF4-FFF2-40B4-BE49-F238E27FC236}">
                <a16:creationId xmlns:a16="http://schemas.microsoft.com/office/drawing/2014/main" id="{6A853E29-0A8E-2747-AC09-51F9EC737A70}"/>
              </a:ext>
            </a:extLst>
          </p:cNvPr>
          <p:cNvPicPr>
            <a:picLocks noChangeAspect="1"/>
          </p:cNvPicPr>
          <p:nvPr/>
        </p:nvPicPr>
        <p:blipFill rotWithShape="1">
          <a:blip r:embed="rId7">
            <a:extLst>
              <a:ext uri="{28A0092B-C50C-407E-A947-70E740481C1C}">
                <a14:useLocalDpi xmlns:a14="http://schemas.microsoft.com/office/drawing/2010/main" val="0"/>
              </a:ext>
            </a:extLst>
          </a:blip>
          <a:srcRect l="68889" t="15556" r="11111" b="55555"/>
          <a:stretch/>
        </p:blipFill>
        <p:spPr>
          <a:xfrm>
            <a:off x="7278538" y="2091378"/>
            <a:ext cx="1582615" cy="2286000"/>
          </a:xfrm>
          <a:prstGeom prst="rect">
            <a:avLst/>
          </a:prstGeom>
          <a:ln>
            <a:solidFill>
              <a:schemeClr val="tx1"/>
            </a:solidFill>
          </a:ln>
        </p:spPr>
      </p:pic>
      <p:sp>
        <p:nvSpPr>
          <p:cNvPr id="13" name="テキスト ボックス 12">
            <a:extLst>
              <a:ext uri="{FF2B5EF4-FFF2-40B4-BE49-F238E27FC236}">
                <a16:creationId xmlns:a16="http://schemas.microsoft.com/office/drawing/2014/main" id="{6825CF42-136C-BF48-80DA-1A63EFB5B4CA}"/>
              </a:ext>
            </a:extLst>
          </p:cNvPr>
          <p:cNvSpPr txBox="1"/>
          <p:nvPr/>
        </p:nvSpPr>
        <p:spPr>
          <a:xfrm>
            <a:off x="7625768" y="1761016"/>
            <a:ext cx="877163" cy="369332"/>
          </a:xfrm>
          <a:prstGeom prst="rect">
            <a:avLst/>
          </a:prstGeom>
          <a:noFill/>
        </p:spPr>
        <p:txBody>
          <a:bodyPr wrap="none" rtlCol="0">
            <a:spAutoFit/>
          </a:bodyPr>
          <a:lstStyle/>
          <a:p>
            <a:r>
              <a:rPr kumimoji="1" lang="ja-JP" altLang="en-US"/>
              <a:t>個体数</a:t>
            </a:r>
          </a:p>
        </p:txBody>
      </p:sp>
      <p:sp>
        <p:nvSpPr>
          <p:cNvPr id="14" name="テキスト ボックス 13">
            <a:extLst>
              <a:ext uri="{FF2B5EF4-FFF2-40B4-BE49-F238E27FC236}">
                <a16:creationId xmlns:a16="http://schemas.microsoft.com/office/drawing/2014/main" id="{3879E732-511D-7E49-9564-038787378277}"/>
              </a:ext>
            </a:extLst>
          </p:cNvPr>
          <p:cNvSpPr txBox="1"/>
          <p:nvPr/>
        </p:nvSpPr>
        <p:spPr>
          <a:xfrm>
            <a:off x="6538729" y="5619030"/>
            <a:ext cx="1120820" cy="369332"/>
          </a:xfrm>
          <a:prstGeom prst="rect">
            <a:avLst/>
          </a:prstGeom>
          <a:noFill/>
        </p:spPr>
        <p:txBody>
          <a:bodyPr wrap="none" rtlCol="0">
            <a:spAutoFit/>
          </a:bodyPr>
          <a:lstStyle/>
          <a:p>
            <a:r>
              <a:rPr lang="en-US" altLang="ja-JP"/>
              <a:t>satimag</a:t>
            </a:r>
            <a:r>
              <a:rPr kumimoji="1" lang="en-US" altLang="ja-JP"/>
              <a:t>e</a:t>
            </a:r>
            <a:endParaRPr kumimoji="1" lang="ja-JP" altLang="en-US"/>
          </a:p>
        </p:txBody>
      </p:sp>
      <p:sp>
        <p:nvSpPr>
          <p:cNvPr id="15" name="テキスト ボックス 14">
            <a:extLst>
              <a:ext uri="{FF2B5EF4-FFF2-40B4-BE49-F238E27FC236}">
                <a16:creationId xmlns:a16="http://schemas.microsoft.com/office/drawing/2014/main" id="{56C0D569-4DE1-124F-AAE0-0A10F9303557}"/>
              </a:ext>
            </a:extLst>
          </p:cNvPr>
          <p:cNvSpPr txBox="1"/>
          <p:nvPr/>
        </p:nvSpPr>
        <p:spPr>
          <a:xfrm>
            <a:off x="2944676" y="6444365"/>
            <a:ext cx="3225563" cy="369332"/>
          </a:xfrm>
          <a:prstGeom prst="rect">
            <a:avLst/>
          </a:prstGeom>
          <a:noFill/>
        </p:spPr>
        <p:txBody>
          <a:bodyPr wrap="none" rtlCol="0">
            <a:spAutoFit/>
          </a:bodyPr>
          <a:lstStyle/>
          <a:p>
            <a:r>
              <a:rPr kumimoji="1" lang="ja-JP" altLang="en-US"/>
              <a:t>島数</a:t>
            </a:r>
            <a:r>
              <a:rPr kumimoji="1" lang="en-US" altLang="ja-JP"/>
              <a:t>9</a:t>
            </a:r>
            <a:r>
              <a:rPr kumimoji="1" lang="ja-JP" altLang="en-US"/>
              <a:t>，移住操作なし，１試行目</a:t>
            </a:r>
          </a:p>
        </p:txBody>
      </p:sp>
    </p:spTree>
    <p:extLst>
      <p:ext uri="{BB962C8B-B14F-4D97-AF65-F5344CB8AC3E}">
        <p14:creationId xmlns:p14="http://schemas.microsoft.com/office/powerpoint/2010/main" val="2558965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a:t>ファジィ</a:t>
            </a:r>
            <a:r>
              <a:rPr lang="ja-JP" altLang="en-US" dirty="0" smtClean="0"/>
              <a:t>識別器</a:t>
            </a:r>
            <a:r>
              <a:rPr lang="en-US" altLang="ja-JP" dirty="0" smtClean="0"/>
              <a:t/>
            </a:r>
            <a:br>
              <a:rPr lang="en-US" altLang="ja-JP" dirty="0" smtClean="0"/>
            </a:br>
            <a:r>
              <a:rPr lang="en-US" altLang="ja-JP" sz="3200" dirty="0" smtClean="0">
                <a:solidFill>
                  <a:srgbClr val="FFFF00"/>
                </a:solidFill>
                <a:latin typeface="+mn-lt"/>
              </a:rPr>
              <a:t>1.</a:t>
            </a:r>
            <a:r>
              <a:rPr lang="en-US" altLang="ja-JP" sz="3200" dirty="0" smtClean="0">
                <a:solidFill>
                  <a:srgbClr val="FFFF00"/>
                </a:solidFill>
              </a:rPr>
              <a:t> </a:t>
            </a:r>
            <a:r>
              <a:rPr lang="ja-JP" altLang="en-US" sz="3200" dirty="0" smtClean="0">
                <a:solidFill>
                  <a:srgbClr val="FFFF00"/>
                </a:solidFill>
              </a:rPr>
              <a:t>解釈性能の高い識別器の設計</a:t>
            </a:r>
            <a:endParaRPr kumimoji="1" lang="ja-JP" altLang="en-US" dirty="0"/>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147098121"/>
                  </p:ext>
                </p:extLst>
              </p:nvPr>
            </p:nvGraphicFramePr>
            <p:xfrm>
              <a:off x="5334000" y="1988421"/>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07576" r="-188688" b="-222727"/>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4958" y="4648200"/>
            <a:ext cx="8378042"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solidFill>
                  <a:srgbClr val="C00000"/>
                </a:solidFill>
              </a:rPr>
              <a:t>言語的に解釈可能</a:t>
            </a:r>
            <a:r>
              <a:rPr lang="ja-JP" altLang="en-US" sz="2800" kern="0" dirty="0"/>
              <a:t>な</a:t>
            </a:r>
            <a:r>
              <a:rPr lang="ja-JP" altLang="en-US" sz="2800" b="1" u="sng" kern="0" dirty="0">
                <a:solidFill>
                  <a:srgbClr val="C00000"/>
                </a:solidFill>
              </a:rPr>
              <a:t>ルール</a:t>
            </a:r>
            <a:r>
              <a:rPr lang="ja-JP" altLang="en-US" sz="2800" b="1" u="sng" kern="0" dirty="0" smtClean="0">
                <a:solidFill>
                  <a:srgbClr val="C00000"/>
                </a:solidFill>
              </a:rPr>
              <a:t>集合</a:t>
            </a:r>
            <a:r>
              <a:rPr lang="ja-JP" altLang="en-US" sz="2800" kern="0" dirty="0" smtClean="0"/>
              <a:t>によ</a:t>
            </a:r>
            <a:r>
              <a:rPr lang="ja-JP" altLang="en-US" sz="2800" kern="0" dirty="0"/>
              <a:t>り</a:t>
            </a:r>
            <a:r>
              <a:rPr lang="ja-JP" altLang="en-US" sz="2800" kern="0" dirty="0" smtClean="0"/>
              <a:t>構成</a:t>
            </a:r>
            <a:r>
              <a:rPr lang="ja-JP" altLang="en-US" sz="2800" kern="0" dirty="0"/>
              <a:t>されているため，識別器がどのようにデータを識別しているのかが解釈可能である．</a:t>
            </a:r>
            <a:endParaRPr lang="en-US" altLang="ja-JP" sz="2800" kern="0" dirty="0"/>
          </a:p>
        </p:txBody>
      </p:sp>
      <p:grpSp>
        <p:nvGrpSpPr>
          <p:cNvPr id="3" name="グループ化 2">
            <a:extLst>
              <a:ext uri="{FF2B5EF4-FFF2-40B4-BE49-F238E27FC236}">
                <a16:creationId xmlns:a16="http://schemas.microsoft.com/office/drawing/2014/main" id="{BED2C8E0-C02D-A843-AAC5-FF6C7B1777BF}"/>
              </a:ext>
            </a:extLst>
          </p:cNvPr>
          <p:cNvGrpSpPr/>
          <p:nvPr/>
        </p:nvGrpSpPr>
        <p:grpSpPr>
          <a:xfrm>
            <a:off x="103909" y="2097838"/>
            <a:ext cx="5230091" cy="1433274"/>
            <a:chOff x="103909" y="1646841"/>
            <a:chExt cx="5230091" cy="1433274"/>
          </a:xfrm>
        </p:grpSpPr>
        <p:sp>
          <p:nvSpPr>
            <p:cNvPr id="10" name="角丸四角形 9"/>
            <p:cNvSpPr/>
            <p:nvPr/>
          </p:nvSpPr>
          <p:spPr>
            <a:xfrm>
              <a:off x="313852" y="1975934"/>
              <a:ext cx="5020148" cy="1104181"/>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474004" y="2071383"/>
                  <a:ext cx="4631396" cy="523220"/>
                </a:xfrm>
                <a:prstGeom prst="rect">
                  <a:avLst/>
                </a:prstGeom>
                <a:noFill/>
              </p:spPr>
              <p:txBody>
                <a:bodyPr wrap="none" rtlCol="0">
                  <a:spAutoFit/>
                </a:bodyPr>
                <a:lstStyle/>
                <a:p>
                  <a:r>
                    <a:rPr kumimoji="1" lang="en-US" altLang="ja-JP" sz="2800" dirty="0">
                      <a:latin typeface="+mj-lt"/>
                    </a:rPr>
                    <a:t>If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1</m:t>
                          </m:r>
                        </m:sub>
                      </m:sSub>
                    </m:oMath>
                  </a14:m>
                  <a:r>
                    <a:rPr kumimoji="1" lang="ja-JP" altLang="en-US" sz="2800" dirty="0">
                      <a:latin typeface="+mj-lt"/>
                    </a:rPr>
                    <a:t> </a:t>
                  </a:r>
                  <a:r>
                    <a:rPr kumimoji="1" lang="en-US" altLang="ja-JP" sz="2800" dirty="0">
                      <a:latin typeface="+mj-lt"/>
                    </a:rPr>
                    <a:t>and …</a:t>
                  </a:r>
                  <a:r>
                    <a:rPr lang="ja-JP" altLang="en-US" sz="2800" dirty="0">
                      <a:latin typeface="+mj-lt"/>
                    </a:rPr>
                    <a:t> </a:t>
                  </a:r>
                  <a:r>
                    <a:rPr lang="en-US" altLang="ja-JP" sz="2800" dirty="0">
                      <a:latin typeface="+mj-lt"/>
                    </a:rPr>
                    <a:t>and</a:t>
                  </a:r>
                  <a:r>
                    <a:rPr kumimoji="1" lang="en-US" altLang="ja-JP" sz="2800" dirty="0">
                      <a:latin typeface="+mj-lt"/>
                    </a:rPr>
                    <a:t>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𝑛</m:t>
                          </m:r>
                        </m:sub>
                      </m:sSub>
                    </m:oMath>
                  </a14:m>
                  <a:r>
                    <a:rPr kumimoji="1" lang="ja-JP" altLang="en-US" sz="2800" dirty="0">
                      <a:latin typeface="+mj-lt"/>
                    </a:rPr>
                    <a:t> </a:t>
                  </a:r>
                  <a:r>
                    <a:rPr kumimoji="1" lang="en-US" altLang="ja-JP" sz="2800" dirty="0">
                      <a:latin typeface="+mj-lt"/>
                    </a:rPr>
                    <a:t>is </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𝐴</m:t>
                          </m:r>
                        </m:e>
                        <m:sub>
                          <m:r>
                            <a:rPr kumimoji="1" lang="en-US" altLang="ja-JP" sz="2800" b="0" i="1" smtClean="0">
                              <a:latin typeface="Cambria Math" panose="02040503050406030204" pitchFamily="18" charset="0"/>
                            </a:rPr>
                            <m:t>𝑛</m:t>
                          </m:r>
                        </m:sub>
                      </m:sSub>
                    </m:oMath>
                  </a14:m>
                  <a:endParaRPr kumimoji="1" lang="ja-JP" altLang="en-US" sz="28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474004" y="2071383"/>
                  <a:ext cx="4631396" cy="523220"/>
                </a:xfrm>
                <a:prstGeom prst="rect">
                  <a:avLst/>
                </a:prstGeom>
                <a:blipFill>
                  <a:blip r:embed="rId3"/>
                  <a:stretch>
                    <a:fillRect l="-2459" t="-11905" b="-30952"/>
                  </a:stretch>
                </a:blipFill>
              </p:spPr>
              <p:txBody>
                <a:bodyPr/>
                <a:lstStyle/>
                <a:p>
                  <a:r>
                    <a:rPr lang="ja-JP" altLang="en-US">
                      <a:noFill/>
                    </a:rPr>
                    <a:t> </a:t>
                  </a:r>
                </a:p>
              </p:txBody>
            </p:sp>
          </mc:Fallback>
        </mc:AlternateContent>
        <p:sp>
          <p:nvSpPr>
            <p:cNvPr id="5" name="テキスト ボックス 4"/>
            <p:cNvSpPr txBox="1"/>
            <p:nvPr/>
          </p:nvSpPr>
          <p:spPr>
            <a:xfrm>
              <a:off x="2061950" y="2467167"/>
              <a:ext cx="3272050" cy="523220"/>
            </a:xfrm>
            <a:prstGeom prst="rect">
              <a:avLst/>
            </a:prstGeom>
            <a:noFill/>
          </p:spPr>
          <p:txBody>
            <a:bodyPr wrap="none" rtlCol="0">
              <a:spAutoFit/>
            </a:bodyPr>
            <a:lstStyle/>
            <a:p>
              <a:r>
                <a:rPr lang="en-US" altLang="ja-JP" sz="2800" dirty="0">
                  <a:latin typeface="+mj-lt"/>
                </a:rPr>
                <a:t>t</a:t>
              </a:r>
              <a:r>
                <a:rPr kumimoji="1" lang="en-US" altLang="ja-JP" sz="2800" dirty="0">
                  <a:latin typeface="+mj-lt"/>
                </a:rPr>
                <a:t>hen Class </a:t>
              </a:r>
              <a:r>
                <a:rPr kumimoji="1" lang="en-US" altLang="ja-JP" sz="2800" i="1" dirty="0">
                  <a:latin typeface="+mj-lt"/>
                </a:rPr>
                <a:t>C </a:t>
              </a:r>
              <a:r>
                <a:rPr lang="en-US" altLang="ja-JP" sz="2800" dirty="0">
                  <a:latin typeface="+mj-lt"/>
                </a:rPr>
                <a:t>with </a:t>
              </a:r>
              <a:r>
                <a:rPr lang="en-US" altLang="ja-JP" sz="2800" i="1" dirty="0">
                  <a:latin typeface="+mj-lt"/>
                </a:rPr>
                <a:t>CF</a:t>
              </a:r>
              <a:endParaRPr kumimoji="1" lang="ja-JP" altLang="en-US" sz="28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103909" y="1646841"/>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多目的ファジィ遺伝的機械</a:t>
            </a:r>
            <a:r>
              <a:rPr kumimoji="1" lang="ja-JP" altLang="en-US" dirty="0" smtClean="0"/>
              <a:t>学習</a:t>
            </a:r>
            <a:r>
              <a:rPr kumimoji="1" lang="en-US" altLang="ja-JP" dirty="0" smtClean="0"/>
              <a:t/>
            </a:r>
            <a:br>
              <a:rPr kumimoji="1" lang="en-US" altLang="ja-JP" dirty="0" smtClean="0"/>
            </a:br>
            <a:r>
              <a:rPr lang="en-US" altLang="ja-JP" sz="3200" dirty="0" smtClean="0">
                <a:solidFill>
                  <a:srgbClr val="FFFF00"/>
                </a:solidFill>
                <a:latin typeface="+mn-lt"/>
              </a:rPr>
              <a:t>2. </a:t>
            </a:r>
            <a:r>
              <a:rPr lang="ja-JP" altLang="en-US" sz="3200" dirty="0" smtClean="0">
                <a:solidFill>
                  <a:srgbClr val="FFFF00"/>
                </a:solidFill>
                <a:latin typeface="+mn-lt"/>
              </a:rPr>
              <a:t>解釈性能と識別性能の同時最適化</a:t>
            </a:r>
            <a:endParaRPr kumimoji="1" lang="ja-JP" altLang="en-US" dirty="0">
              <a:latin typeface="+mn-lt"/>
            </a:endParaRP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1</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𝑓</m:t>
                                    </m:r>
                                  </m:e>
                                  <m:sub>
                                    <m:r>
                                      <a:rPr kumimoji="1" lang="en-US" altLang="ja-JP" sz="1800" b="0" i="1" smtClean="0">
                                        <a:latin typeface="Cambria Math" panose="02040503050406030204" pitchFamily="18" charset="0"/>
                                      </a:rPr>
                                      <m:t>2</m:t>
                                    </m:r>
                                  </m:sub>
                                </m:sSub>
                                <m:d>
                                  <m:dPr>
                                    <m:ctrlPr>
                                      <a:rPr kumimoji="1" lang="en-US" altLang="ja-JP" sz="1800" i="1" smtClean="0">
                                        <a:latin typeface="Cambria Math" panose="02040503050406030204" pitchFamily="18" charset="0"/>
                                      </a:rPr>
                                    </m:ctrlPr>
                                  </m:dPr>
                                  <m:e>
                                    <m:r>
                                      <a:rPr kumimoji="1" lang="en-US" altLang="ja-JP" sz="1800" b="1" i="1" smtClean="0">
                                        <a:latin typeface="Cambria Math" panose="02040503050406030204" pitchFamily="18" charset="0"/>
                                      </a:rPr>
                                      <m:t>𝒙</m:t>
                                    </m:r>
                                  </m:e>
                                </m:d>
                              </m:oMath>
                            </m:oMathPara>
                          </a14:m>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2907016182"/>
                  </p:ext>
                </p:extLst>
              </p:nvPr>
            </p:nvGraphicFramePr>
            <p:xfrm>
              <a:off x="6629400" y="2555240"/>
              <a:ext cx="2288794" cy="148336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345" r="-223214" b="-327586"/>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誤識別率</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endParaRPr lang="ja-JP"/>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786" t="-106667" r="-223214" b="-216667"/>
                          </a:stretch>
                        </a:blipFill>
                      </a:tcPr>
                    </a:tc>
                    <a:tc>
                      <a:txBody>
                        <a:bodyPr/>
                        <a:lstStyle/>
                        <a:p>
                          <a:pPr algn="ctr"/>
                          <a:r>
                            <a:rPr kumimoji="1" lang="ja-JP" altLang="en-US" sz="1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ルール数</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識別器</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800" dirty="0"/>
                            <a:t>:</a:t>
                          </a:r>
                          <a:endParaRPr kumimoji="1" lang="ja-JP" alt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800" dirty="0"/>
                            <a:t>探索方向</a:t>
                          </a:r>
                        </a:p>
                      </a:txBody>
                      <a:tcP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8824355"/>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4591633"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a:t>進化型多目的最適化手法を</a:t>
            </a:r>
            <a:r>
              <a:rPr lang="en-US" altLang="ja-JP" sz="2800" kern="0" dirty="0"/>
              <a:t/>
            </a:r>
            <a:br>
              <a:rPr lang="en-US" altLang="ja-JP" sz="2800" kern="0" dirty="0"/>
            </a:br>
            <a:r>
              <a:rPr lang="ja-JP" altLang="en-US" sz="2800" kern="0" dirty="0"/>
              <a:t>ファジィ識別器の設計に応用</a:t>
            </a:r>
          </a:p>
          <a:p>
            <a:pPr marL="0" indent="0" algn="just">
              <a:buNone/>
            </a:pPr>
            <a:endParaRPr lang="en-US" altLang="ja-JP" sz="2800" kern="0" dirty="0"/>
          </a:p>
        </p:txBody>
      </p:sp>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1" y="4126468"/>
            <a:ext cx="3856256"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b="1" u="sng" kern="0" dirty="0"/>
              <a:t>誤識別率の最小化</a:t>
            </a:r>
            <a:endParaRPr lang="en-US" altLang="ja-JP" sz="1100" b="1" kern="0" dirty="0"/>
          </a:p>
          <a:p>
            <a:pPr marL="0" indent="0" algn="just">
              <a:buNone/>
            </a:pPr>
            <a:r>
              <a:rPr lang="ja-JP" altLang="en-US" sz="2400" b="1" u="sng" kern="0" dirty="0"/>
              <a:t>複雑性（ルール数）の最小化</a:t>
            </a:r>
            <a:endParaRPr lang="en-US" altLang="ja-JP" sz="2400" b="1" u="sng" kern="0" dirty="0"/>
          </a:p>
          <a:p>
            <a:pPr marL="0" indent="0" algn="just">
              <a:buNone/>
            </a:pPr>
            <a:r>
              <a:rPr lang="ja-JP" altLang="en-US" sz="2400" kern="0" dirty="0"/>
              <a:t>これらの</a:t>
            </a:r>
            <a:r>
              <a:rPr lang="en-US" altLang="ja-JP" sz="2400" kern="0" dirty="0"/>
              <a:t>2</a:t>
            </a:r>
            <a:r>
              <a:rPr lang="ja-JP" altLang="en-US" sz="2400" kern="0" dirty="0"/>
              <a:t>目的における</a:t>
            </a:r>
            <a:r>
              <a:rPr lang="en-US" altLang="ja-JP" sz="2400" kern="0" dirty="0"/>
              <a:t/>
            </a:r>
            <a:br>
              <a:rPr lang="en-US" altLang="ja-JP" sz="2400" kern="0" dirty="0"/>
            </a:br>
            <a:r>
              <a:rPr lang="ja-JP" altLang="en-US" sz="2400" kern="0" dirty="0"/>
              <a:t>トレードオフ曲線に沿った</a:t>
            </a:r>
            <a:r>
              <a:rPr lang="en-US" altLang="ja-JP" sz="2400" kern="0" dirty="0"/>
              <a:t/>
            </a:r>
            <a:br>
              <a:rPr lang="en-US" altLang="ja-JP" sz="2400" kern="0" dirty="0"/>
            </a:br>
            <a:r>
              <a:rPr lang="ja-JP" altLang="en-US" sz="2400" kern="0" dirty="0"/>
              <a:t>識別器集合の獲得が可能．</a:t>
            </a:r>
            <a:endParaRPr lang="en-US" altLang="ja-JP" sz="2400" kern="0" dirty="0"/>
          </a:p>
        </p:txBody>
      </p:sp>
      <p:grpSp>
        <p:nvGrpSpPr>
          <p:cNvPr id="19" name="グループ化 18">
            <a:extLst>
              <a:ext uri="{FF2B5EF4-FFF2-40B4-BE49-F238E27FC236}">
                <a16:creationId xmlns:a16="http://schemas.microsoft.com/office/drawing/2014/main" id="{D3381325-CC5F-A24E-B3E1-0D60990BB4BD}"/>
              </a:ext>
            </a:extLst>
          </p:cNvPr>
          <p:cNvGrpSpPr/>
          <p:nvPr/>
        </p:nvGrpSpPr>
        <p:grpSpPr>
          <a:xfrm>
            <a:off x="4682633" y="3429059"/>
            <a:ext cx="3394567" cy="3352741"/>
            <a:chOff x="5063633" y="2983468"/>
            <a:chExt cx="3394567" cy="3352741"/>
          </a:xfrm>
        </p:grpSpPr>
        <p:sp>
          <p:nvSpPr>
            <p:cNvPr id="37" name="フリーフォーム 36">
              <a:extLst>
                <a:ext uri="{FF2B5EF4-FFF2-40B4-BE49-F238E27FC236}">
                  <a16:creationId xmlns:a16="http://schemas.microsoft.com/office/drawing/2014/main" id="{32C2D938-8C25-3643-8D03-FEF8A8FE4679}"/>
                </a:ext>
              </a:extLst>
            </p:cNvPr>
            <p:cNvSpPr/>
            <p:nvPr/>
          </p:nvSpPr>
          <p:spPr>
            <a:xfrm>
              <a:off x="6582747" y="3528122"/>
              <a:ext cx="1231222" cy="1272499"/>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a:extLst>
                <a:ext uri="{FF2B5EF4-FFF2-40B4-BE49-F238E27FC236}">
                  <a16:creationId xmlns:a16="http://schemas.microsoft.com/office/drawing/2014/main" id="{B4BBE129-3FD4-184D-B92C-2B8729CC0C90}"/>
                </a:ext>
              </a:extLst>
            </p:cNvPr>
            <p:cNvSpPr/>
            <p:nvPr/>
          </p:nvSpPr>
          <p:spPr>
            <a:xfrm>
              <a:off x="5673012" y="3722914"/>
              <a:ext cx="1819470" cy="2090057"/>
            </a:xfrm>
            <a:custGeom>
              <a:avLst/>
              <a:gdLst>
                <a:gd name="connsiteX0" fmla="*/ 0 w 1819470"/>
                <a:gd name="connsiteY0" fmla="*/ 0 h 2090057"/>
                <a:gd name="connsiteX1" fmla="*/ 326572 w 1819470"/>
                <a:gd name="connsiteY1" fmla="*/ 1520890 h 2090057"/>
                <a:gd name="connsiteX2" fmla="*/ 1819470 w 1819470"/>
                <a:gd name="connsiteY2" fmla="*/ 2090057 h 2090057"/>
                <a:gd name="connsiteX3" fmla="*/ 1819470 w 1819470"/>
                <a:gd name="connsiteY3" fmla="*/ 2090057 h 2090057"/>
              </a:gdLst>
              <a:ahLst/>
              <a:cxnLst>
                <a:cxn ang="0">
                  <a:pos x="connsiteX0" y="connsiteY0"/>
                </a:cxn>
                <a:cxn ang="0">
                  <a:pos x="connsiteX1" y="connsiteY1"/>
                </a:cxn>
                <a:cxn ang="0">
                  <a:pos x="connsiteX2" y="connsiteY2"/>
                </a:cxn>
                <a:cxn ang="0">
                  <a:pos x="connsiteX3" y="connsiteY3"/>
                </a:cxn>
              </a:cxnLst>
              <a:rect l="l" t="t" r="r" b="b"/>
              <a:pathLst>
                <a:path w="1819470" h="2090057">
                  <a:moveTo>
                    <a:pt x="0" y="0"/>
                  </a:moveTo>
                  <a:cubicBezTo>
                    <a:pt x="11663" y="586273"/>
                    <a:pt x="23327" y="1172547"/>
                    <a:pt x="326572" y="1520890"/>
                  </a:cubicBezTo>
                  <a:cubicBezTo>
                    <a:pt x="629817" y="1869233"/>
                    <a:pt x="1819470" y="2090057"/>
                    <a:pt x="1819470" y="2090057"/>
                  </a:cubicBezTo>
                  <a:lnTo>
                    <a:pt x="1819470" y="2090057"/>
                  </a:lnTo>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6594080" y="3409159"/>
              <a:ext cx="1335438" cy="1360564"/>
              <a:chOff x="6659211" y="3522558"/>
              <a:chExt cx="1335438" cy="1360564"/>
            </a:xfrm>
          </p:grpSpPr>
          <p:sp>
            <p:nvSpPr>
              <p:cNvPr id="29" name="円/楕円 2">
                <a:extLst>
                  <a:ext uri="{FF2B5EF4-FFF2-40B4-BE49-F238E27FC236}">
                    <a16:creationId xmlns:a16="http://schemas.microsoft.com/office/drawing/2014/main" id="{DD1BBC0C-57B0-CC4F-9DDD-5AB120EB530A}"/>
                  </a:ext>
                </a:extLst>
              </p:cNvPr>
              <p:cNvSpPr/>
              <p:nvPr/>
            </p:nvSpPr>
            <p:spPr>
              <a:xfrm>
                <a:off x="6659211" y="3522558"/>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84079" y="3943783"/>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36479" y="4292246"/>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47792" y="4478099"/>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689849" y="457832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p:nvGrpSpPr>
          <p:grpSpPr>
            <a:xfrm>
              <a:off x="5699221" y="3731451"/>
              <a:ext cx="1859379" cy="2032559"/>
              <a:chOff x="6441021" y="3429056"/>
              <a:chExt cx="1859379" cy="2032559"/>
            </a:xfrm>
          </p:grpSpPr>
          <p:sp>
            <p:nvSpPr>
              <p:cNvPr id="8" name="円/楕円 2">
                <a:extLst>
                  <a:ext uri="{FF2B5EF4-FFF2-40B4-BE49-F238E27FC236}">
                    <a16:creationId xmlns:a16="http://schemas.microsoft.com/office/drawing/2014/main" id="{DD1BBC0C-57B0-CC4F-9DDD-5AB120EB530A}"/>
                  </a:ext>
                </a:extLst>
              </p:cNvPr>
              <p:cNvSpPr/>
              <p:nvPr/>
            </p:nvSpPr>
            <p:spPr>
              <a:xfrm>
                <a:off x="6441021" y="34290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497551" y="400360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703135" y="4653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261681" y="496116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7995600" y="515681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5063633" y="2983468"/>
              <a:ext cx="3394567" cy="3352741"/>
              <a:chOff x="5519148" y="3276600"/>
              <a:chExt cx="3394567" cy="3352741"/>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4843707" y="4808357"/>
                    <a:ext cx="1658659"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4843707" y="4808357"/>
                    <a:ext cx="1658659" cy="307777"/>
                  </a:xfrm>
                  <a:prstGeom prst="rect">
                    <a:avLst/>
                  </a:prstGeom>
                  <a:blipFill>
                    <a:blip r:embed="rId3"/>
                    <a:stretch>
                      <a:fillRect l="-24000" r="-48000"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6568010" y="6321564"/>
                    <a:ext cx="1664623" cy="307777"/>
                  </a:xfrm>
                  <a:prstGeom prst="rect">
                    <a:avLst/>
                  </a:prstGeom>
                  <a:noFill/>
                </p:spPr>
                <p:txBody>
                  <a:bodyPr wrap="none" lIns="0" tIns="0" rIns="0" bIns="0" rtlCol="0">
                    <a:spAutoFit/>
                  </a:bodyPr>
                  <a:lstStyle/>
                  <a:p>
                    <a:r>
                      <a:rPr kumimoji="1" lang="en-US" altLang="ja-JP" sz="2000">
                        <a:latin typeface="Times New Roman" panose="02020603050405020304" pitchFamily="18" charset="0"/>
                        <a:cs typeface="Times New Roman" panose="02020603050405020304" pitchFamily="18" charset="0"/>
                      </a:rPr>
                      <a:t>Minimize</a:t>
                    </a:r>
                    <a:r>
                      <a:rPr kumimoji="1" lang="en-US" altLang="ja-JP" sz="2000"/>
                      <a:t> </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568010" y="6321564"/>
                    <a:ext cx="1664623" cy="307777"/>
                  </a:xfrm>
                  <a:prstGeom prst="rect">
                    <a:avLst/>
                  </a:prstGeom>
                  <a:blipFill>
                    <a:blip r:embed="rId4"/>
                    <a:stretch>
                      <a:fillRect l="-8333" t="-24000" b="-48000"/>
                    </a:stretch>
                  </a:blipFill>
                </p:spPr>
                <p:txBody>
                  <a:bodyPr/>
                  <a:lstStyle/>
                  <a:p>
                    <a:r>
                      <a:rPr lang="ja-JP" altLang="en-US">
                        <a:noFill/>
                      </a:rPr>
                      <a:t> </a:t>
                    </a:r>
                  </a:p>
                </p:txBody>
              </p:sp>
            </mc:Fallback>
          </mc:AlternateContent>
        </p:grpSp>
        <p:sp>
          <p:nvSpPr>
            <p:cNvPr id="39" name="左矢印 38"/>
            <p:cNvSpPr/>
            <p:nvPr/>
          </p:nvSpPr>
          <p:spPr>
            <a:xfrm rot="20599922">
              <a:off x="5988388" y="3952050"/>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941622" y="492629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272818" y="4552633"/>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294046" y="3562692"/>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6905086" y="3375810"/>
            <a:ext cx="260392" cy="26039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左矢印 34">
            <a:extLst>
              <a:ext uri="{FF2B5EF4-FFF2-40B4-BE49-F238E27FC236}">
                <a16:creationId xmlns:a16="http://schemas.microsoft.com/office/drawing/2014/main" id="{984CCFC8-1515-5247-9986-D1CBA7FA5FFA}"/>
              </a:ext>
            </a:extLst>
          </p:cNvPr>
          <p:cNvSpPr/>
          <p:nvPr/>
        </p:nvSpPr>
        <p:spPr>
          <a:xfrm>
            <a:off x="6839367" y="3741641"/>
            <a:ext cx="391830" cy="248798"/>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グループ化 70">
            <a:extLst>
              <a:ext uri="{FF2B5EF4-FFF2-40B4-BE49-F238E27FC236}">
                <a16:creationId xmlns:a16="http://schemas.microsoft.com/office/drawing/2014/main" id="{F3B87C7E-5AB4-D24B-8716-83138925E459}"/>
              </a:ext>
            </a:extLst>
          </p:cNvPr>
          <p:cNvGrpSpPr/>
          <p:nvPr/>
        </p:nvGrpSpPr>
        <p:grpSpPr>
          <a:xfrm>
            <a:off x="4876800" y="2625080"/>
            <a:ext cx="4096094" cy="4222896"/>
            <a:chOff x="1035708" y="1531606"/>
            <a:chExt cx="4096094" cy="4222896"/>
          </a:xfrm>
        </p:grpSpPr>
        <p:grpSp>
          <p:nvGrpSpPr>
            <p:cNvPr id="72" name="グループ化 71">
              <a:extLst>
                <a:ext uri="{FF2B5EF4-FFF2-40B4-BE49-F238E27FC236}">
                  <a16:creationId xmlns:a16="http://schemas.microsoft.com/office/drawing/2014/main" id="{5CD797BE-5A72-4B4B-86C4-402049C1F272}"/>
                </a:ext>
              </a:extLst>
            </p:cNvPr>
            <p:cNvGrpSpPr/>
            <p:nvPr/>
          </p:nvGrpSpPr>
          <p:grpSpPr>
            <a:xfrm>
              <a:off x="1401873" y="2015772"/>
              <a:ext cx="1038283" cy="3242028"/>
              <a:chOff x="1401873" y="2015772"/>
              <a:chExt cx="1038283" cy="3242028"/>
            </a:xfrm>
          </p:grpSpPr>
          <p:sp>
            <p:nvSpPr>
              <p:cNvPr id="115" name="角丸四角形 114">
                <a:extLst>
                  <a:ext uri="{FF2B5EF4-FFF2-40B4-BE49-F238E27FC236}">
                    <a16:creationId xmlns:a16="http://schemas.microsoft.com/office/drawing/2014/main" id="{94D2D4EC-A7AB-9B42-890C-BFF22FF73C51}"/>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1310CFFA-4FEB-934C-9EF9-A42567229A9C}"/>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a:extLst>
                  <a:ext uri="{FF2B5EF4-FFF2-40B4-BE49-F238E27FC236}">
                    <a16:creationId xmlns:a16="http://schemas.microsoft.com/office/drawing/2014/main" id="{7122B57F-F228-C04D-9AD5-B916D0E5C478}"/>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a:extLst>
                  <a:ext uri="{FF2B5EF4-FFF2-40B4-BE49-F238E27FC236}">
                    <a16:creationId xmlns:a16="http://schemas.microsoft.com/office/drawing/2014/main" id="{4A4D4268-30BF-C446-9B04-029271A2AF4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B0EC1771-0674-494E-85BB-CC6B56766A61}"/>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a:extLst>
                  <a:ext uri="{FF2B5EF4-FFF2-40B4-BE49-F238E27FC236}">
                    <a16:creationId xmlns:a16="http://schemas.microsoft.com/office/drawing/2014/main" id="{F4B865AB-4D26-D042-94E4-CB9BF47FA9DF}"/>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a:extLst>
                  <a:ext uri="{FF2B5EF4-FFF2-40B4-BE49-F238E27FC236}">
                    <a16:creationId xmlns:a16="http://schemas.microsoft.com/office/drawing/2014/main" id="{6CD5C430-988C-5C45-88F3-7E39FCD9E2E1}"/>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a:extLst>
                  <a:ext uri="{FF2B5EF4-FFF2-40B4-BE49-F238E27FC236}">
                    <a16:creationId xmlns:a16="http://schemas.microsoft.com/office/drawing/2014/main" id="{76559EA1-8579-5145-A147-8EBECBA48F5E}"/>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円柱 122">
                <a:extLst>
                  <a:ext uri="{FF2B5EF4-FFF2-40B4-BE49-F238E27FC236}">
                    <a16:creationId xmlns:a16="http://schemas.microsoft.com/office/drawing/2014/main" id="{2B076942-F04C-4240-AB06-1B0DF9167F0F}"/>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上下矢印 123">
                <a:extLst>
                  <a:ext uri="{FF2B5EF4-FFF2-40B4-BE49-F238E27FC236}">
                    <a16:creationId xmlns:a16="http://schemas.microsoft.com/office/drawing/2014/main" id="{473126C0-98FC-4843-90A5-538B19F3CB6A}"/>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30B3BBBB-459D-6C4E-964E-AF971C2E85F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26" name="テキスト ボックス 125">
                <a:extLst>
                  <a:ext uri="{FF2B5EF4-FFF2-40B4-BE49-F238E27FC236}">
                    <a16:creationId xmlns:a16="http://schemas.microsoft.com/office/drawing/2014/main" id="{D097ED46-767D-6442-A641-3D4E45C6634B}"/>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7" name="円/楕円 126">
                <a:extLst>
                  <a:ext uri="{FF2B5EF4-FFF2-40B4-BE49-F238E27FC236}">
                    <a16:creationId xmlns:a16="http://schemas.microsoft.com/office/drawing/2014/main" id="{68A0FB1E-EB21-B24F-9CD1-D862E8D25569}"/>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75" name="左矢印 74">
              <a:extLst>
                <a:ext uri="{FF2B5EF4-FFF2-40B4-BE49-F238E27FC236}">
                  <a16:creationId xmlns:a16="http://schemas.microsoft.com/office/drawing/2014/main" id="{3909832B-38F7-6C4F-883E-AEEF75D7F94A}"/>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9068E5-C574-B643-BA40-9F6E9D6D58B6}"/>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7" name="U ターン矢印 76">
              <a:extLst>
                <a:ext uri="{FF2B5EF4-FFF2-40B4-BE49-F238E27FC236}">
                  <a16:creationId xmlns:a16="http://schemas.microsoft.com/office/drawing/2014/main" id="{BE136A55-5AD1-7545-AD1B-A6CB85522DA6}"/>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8" name="グループ化 77">
              <a:extLst>
                <a:ext uri="{FF2B5EF4-FFF2-40B4-BE49-F238E27FC236}">
                  <a16:creationId xmlns:a16="http://schemas.microsoft.com/office/drawing/2014/main" id="{FADC8E7C-57AB-D041-BFF4-6265D8F1F021}"/>
                </a:ext>
              </a:extLst>
            </p:cNvPr>
            <p:cNvGrpSpPr/>
            <p:nvPr/>
          </p:nvGrpSpPr>
          <p:grpSpPr>
            <a:xfrm>
              <a:off x="2562878" y="2015772"/>
              <a:ext cx="1038283" cy="3242028"/>
              <a:chOff x="1401873" y="2015772"/>
              <a:chExt cx="1038283" cy="3242028"/>
            </a:xfrm>
          </p:grpSpPr>
          <p:sp>
            <p:nvSpPr>
              <p:cNvPr id="102" name="角丸四角形 101">
                <a:extLst>
                  <a:ext uri="{FF2B5EF4-FFF2-40B4-BE49-F238E27FC236}">
                    <a16:creationId xmlns:a16="http://schemas.microsoft.com/office/drawing/2014/main" id="{BA68ECCB-E17C-6F45-8D0B-AA638CCBE022}"/>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5DCD0EBA-1C7B-464C-8C86-3615EBF95D99}"/>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6E2F973-6441-8A4E-8630-B8B28CA69299}"/>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64472016-F94A-4C43-8131-6FDF65E4EC75}"/>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323280A8-40F7-7346-A392-7A1A480DCFEC}"/>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a:extLst>
                  <a:ext uri="{FF2B5EF4-FFF2-40B4-BE49-F238E27FC236}">
                    <a16:creationId xmlns:a16="http://schemas.microsoft.com/office/drawing/2014/main" id="{D6CB8BCE-535E-654E-BEAE-93C76F88A7B0}"/>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a:extLst>
                  <a:ext uri="{FF2B5EF4-FFF2-40B4-BE49-F238E27FC236}">
                    <a16:creationId xmlns:a16="http://schemas.microsoft.com/office/drawing/2014/main" id="{4BA72FB9-3419-F649-A3F7-B28BB9CBB682}"/>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a:extLst>
                  <a:ext uri="{FF2B5EF4-FFF2-40B4-BE49-F238E27FC236}">
                    <a16:creationId xmlns:a16="http://schemas.microsoft.com/office/drawing/2014/main" id="{19A895EF-223C-5D4F-A247-3125A125FBFD}"/>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柱 109">
                <a:extLst>
                  <a:ext uri="{FF2B5EF4-FFF2-40B4-BE49-F238E27FC236}">
                    <a16:creationId xmlns:a16="http://schemas.microsoft.com/office/drawing/2014/main" id="{5B74247C-4181-6C42-B274-A0560C543BB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上下矢印 110">
                <a:extLst>
                  <a:ext uri="{FF2B5EF4-FFF2-40B4-BE49-F238E27FC236}">
                    <a16:creationId xmlns:a16="http://schemas.microsoft.com/office/drawing/2014/main" id="{306396FD-7F1D-1249-9193-AD0AD09CC29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931628ED-CB33-834B-8D00-97B39845B58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3" name="テキスト ボックス 112">
                <a:extLst>
                  <a:ext uri="{FF2B5EF4-FFF2-40B4-BE49-F238E27FC236}">
                    <a16:creationId xmlns:a16="http://schemas.microsoft.com/office/drawing/2014/main" id="{D3BA3912-398B-8643-8554-C529C148D8B8}"/>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14" name="円/楕円 113">
                <a:extLst>
                  <a:ext uri="{FF2B5EF4-FFF2-40B4-BE49-F238E27FC236}">
                    <a16:creationId xmlns:a16="http://schemas.microsoft.com/office/drawing/2014/main" id="{CABC8EDF-4BD0-CF44-BA13-43CA3DEAFEA5}"/>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9" name="グループ化 78">
              <a:extLst>
                <a:ext uri="{FF2B5EF4-FFF2-40B4-BE49-F238E27FC236}">
                  <a16:creationId xmlns:a16="http://schemas.microsoft.com/office/drawing/2014/main" id="{1730BE1C-A612-E443-A101-1AFAFE59D919}"/>
                </a:ext>
              </a:extLst>
            </p:cNvPr>
            <p:cNvGrpSpPr/>
            <p:nvPr/>
          </p:nvGrpSpPr>
          <p:grpSpPr>
            <a:xfrm>
              <a:off x="3723883" y="2015772"/>
              <a:ext cx="1038283" cy="3242028"/>
              <a:chOff x="1401873" y="2015772"/>
              <a:chExt cx="1038283" cy="3242028"/>
            </a:xfrm>
          </p:grpSpPr>
          <p:sp>
            <p:nvSpPr>
              <p:cNvPr id="89" name="角丸四角形 88">
                <a:extLst>
                  <a:ext uri="{FF2B5EF4-FFF2-40B4-BE49-F238E27FC236}">
                    <a16:creationId xmlns:a16="http://schemas.microsoft.com/office/drawing/2014/main" id="{711B9B3A-42BA-F74B-9A46-5BC7371BF836}"/>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71289E32-A3F3-3043-9009-86405DFE51F0}"/>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89F5333D-715B-0A4E-91E1-EEDC01209F6F}"/>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00D8D3AA-194E-F741-9FE9-5C2EC275DFFC}"/>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D926EC56-55EB-324A-B4C7-FDB9A23F15CE}"/>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41F12EB7-6D1D-5C43-9D4A-3C64A15EFE1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D9F8882E-A094-CA4D-B173-3602095592B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DB2247D7-547E-1246-A90C-3533A4449CEF}"/>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柱 96">
                <a:extLst>
                  <a:ext uri="{FF2B5EF4-FFF2-40B4-BE49-F238E27FC236}">
                    <a16:creationId xmlns:a16="http://schemas.microsoft.com/office/drawing/2014/main" id="{E4F453A1-E699-4347-B721-C3C09A37B619}"/>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上下矢印 97">
                <a:extLst>
                  <a:ext uri="{FF2B5EF4-FFF2-40B4-BE49-F238E27FC236}">
                    <a16:creationId xmlns:a16="http://schemas.microsoft.com/office/drawing/2014/main" id="{10DF63FF-868D-8746-B41B-F473C7CF3087}"/>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6ACCACC1-4CE6-2844-BFC1-70E394C3FB25}"/>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00" name="テキスト ボックス 99">
                <a:extLst>
                  <a:ext uri="{FF2B5EF4-FFF2-40B4-BE49-F238E27FC236}">
                    <a16:creationId xmlns:a16="http://schemas.microsoft.com/office/drawing/2014/main" id="{392922FB-B13E-6A47-A478-2B12AD8FDFB0}"/>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01" name="円/楕円 100">
                <a:extLst>
                  <a:ext uri="{FF2B5EF4-FFF2-40B4-BE49-F238E27FC236}">
                    <a16:creationId xmlns:a16="http://schemas.microsoft.com/office/drawing/2014/main" id="{C0F856E9-BD99-2846-BDC3-B0DF4614C17A}"/>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80" name="U ターン矢印 79">
              <a:extLst>
                <a:ext uri="{FF2B5EF4-FFF2-40B4-BE49-F238E27FC236}">
                  <a16:creationId xmlns:a16="http://schemas.microsoft.com/office/drawing/2014/main" id="{CB380361-B630-5E40-8BF9-BA443409596F}"/>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左矢印 80">
              <a:extLst>
                <a:ext uri="{FF2B5EF4-FFF2-40B4-BE49-F238E27FC236}">
                  <a16:creationId xmlns:a16="http://schemas.microsoft.com/office/drawing/2014/main" id="{01A2861C-46C3-4A4C-82F1-9A5B3FCB324C}"/>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左矢印 81">
              <a:extLst>
                <a:ext uri="{FF2B5EF4-FFF2-40B4-BE49-F238E27FC236}">
                  <a16:creationId xmlns:a16="http://schemas.microsoft.com/office/drawing/2014/main" id="{87F47DE4-3E86-1A48-9657-18E54036F867}"/>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U ターン矢印 82">
              <a:extLst>
                <a:ext uri="{FF2B5EF4-FFF2-40B4-BE49-F238E27FC236}">
                  <a16:creationId xmlns:a16="http://schemas.microsoft.com/office/drawing/2014/main" id="{C5CDC5AA-FA67-AC43-B494-6EB6A855B8A9}"/>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4" name="左矢印 83">
              <a:extLst>
                <a:ext uri="{FF2B5EF4-FFF2-40B4-BE49-F238E27FC236}">
                  <a16:creationId xmlns:a16="http://schemas.microsoft.com/office/drawing/2014/main" id="{051D5555-AB24-BD4D-A52C-57627B174599}"/>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5" name="U ターン矢印 84">
              <a:extLst>
                <a:ext uri="{FF2B5EF4-FFF2-40B4-BE49-F238E27FC236}">
                  <a16:creationId xmlns:a16="http://schemas.microsoft.com/office/drawing/2014/main" id="{AC8EB72B-1406-4542-A79E-7F6B4143591F}"/>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6" name="左矢印 85">
              <a:extLst>
                <a:ext uri="{FF2B5EF4-FFF2-40B4-BE49-F238E27FC236}">
                  <a16:creationId xmlns:a16="http://schemas.microsoft.com/office/drawing/2014/main" id="{7465E6E0-11AF-EE40-9D34-890B8F4E2D24}"/>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7" name="左矢印 86">
              <a:extLst>
                <a:ext uri="{FF2B5EF4-FFF2-40B4-BE49-F238E27FC236}">
                  <a16:creationId xmlns:a16="http://schemas.microsoft.com/office/drawing/2014/main" id="{BE068256-6D18-F64B-A3D3-16BF43EDA0DF}"/>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88" name="テキスト ボックス 87">
              <a:extLst>
                <a:ext uri="{FF2B5EF4-FFF2-40B4-BE49-F238E27FC236}">
                  <a16:creationId xmlns:a16="http://schemas.microsoft.com/office/drawing/2014/main" id="{6B68028B-C367-264E-B40F-8A92F2A8AB32}"/>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
        <p:nvSpPr>
          <p:cNvPr id="2" name="タイトル 1"/>
          <p:cNvSpPr>
            <a:spLocks noGrp="1"/>
          </p:cNvSpPr>
          <p:nvPr>
            <p:ph type="title"/>
          </p:nvPr>
        </p:nvSpPr>
        <p:spPr/>
        <p:txBody>
          <a:bodyPr/>
          <a:lstStyle/>
          <a:p>
            <a:pPr algn="l"/>
            <a:r>
              <a:rPr lang="ja-JP" altLang="en-US" dirty="0">
                <a:latin typeface="+mn-lt"/>
              </a:rPr>
              <a:t>並列分散型</a:t>
            </a:r>
            <a:r>
              <a:rPr lang="en-US" altLang="ja-JP" dirty="0" err="1" smtClean="0">
                <a:latin typeface="+mn-lt"/>
              </a:rPr>
              <a:t>MoFGBML</a:t>
            </a:r>
            <a:r>
              <a:rPr lang="en-US" altLang="ja-JP" dirty="0" smtClean="0">
                <a:latin typeface="+mn-lt"/>
              </a:rPr>
              <a:t/>
            </a:r>
            <a:br>
              <a:rPr lang="en-US" altLang="ja-JP" dirty="0" smtClean="0">
                <a:latin typeface="+mn-lt"/>
              </a:rPr>
            </a:br>
            <a:r>
              <a:rPr lang="en-US" altLang="ja-JP" sz="3200" dirty="0" smtClean="0">
                <a:solidFill>
                  <a:srgbClr val="FFFF00"/>
                </a:solidFill>
                <a:latin typeface="+mn-lt"/>
              </a:rPr>
              <a:t>3. </a:t>
            </a:r>
            <a:r>
              <a:rPr lang="ja-JP" altLang="en-US" sz="3200" dirty="0" smtClean="0">
                <a:solidFill>
                  <a:srgbClr val="FFFF00"/>
                </a:solidFill>
                <a:latin typeface="+mn-lt"/>
              </a:rPr>
              <a:t>機械学習にかかる計算時間短縮</a:t>
            </a:r>
            <a:endParaRPr kumimoji="1" lang="ja-JP" altLang="en-US" dirty="0">
              <a:latin typeface="+mn-lt"/>
            </a:endParaRPr>
          </a:p>
        </p:txBody>
      </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1219201"/>
            <a:ext cx="398758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400" kern="0" dirty="0"/>
              <a:t>個体群と学習用データを</a:t>
            </a:r>
            <a:r>
              <a:rPr lang="en-US" altLang="ja-JP" sz="2400" kern="0" dirty="0"/>
              <a:t/>
            </a:r>
            <a:br>
              <a:rPr lang="en-US" altLang="ja-JP" sz="2400" kern="0" dirty="0"/>
            </a:br>
            <a:r>
              <a:rPr lang="ja-JP" altLang="en-US" sz="2400" kern="0" dirty="0"/>
              <a:t>分割し，それらの組を一つの島としてモデル化する</a:t>
            </a:r>
            <a:r>
              <a:rPr lang="en-US" altLang="ja-JP" sz="2400" kern="0" dirty="0"/>
              <a:t>.</a:t>
            </a:r>
            <a:br>
              <a:rPr lang="en-US" altLang="ja-JP" sz="2400" kern="0" dirty="0"/>
            </a:br>
            <a:r>
              <a:rPr lang="ja-JP" altLang="en-US" sz="2400" kern="0" dirty="0"/>
              <a:t>各島を一つの</a:t>
            </a:r>
            <a:r>
              <a:rPr lang="en-US" altLang="ja-JP" sz="2400" kern="0" dirty="0"/>
              <a:t>CPU</a:t>
            </a:r>
            <a:r>
              <a:rPr lang="ja-JP" altLang="en-US" sz="2400" kern="0" dirty="0"/>
              <a:t>コアに割り当て，</a:t>
            </a:r>
            <a:r>
              <a:rPr lang="en-US" altLang="ja-JP" sz="2400" kern="0" dirty="0"/>
              <a:t>MoFGBML</a:t>
            </a:r>
            <a:r>
              <a:rPr lang="ja-JP" altLang="en-US" sz="2400" kern="0" dirty="0"/>
              <a:t>を行う．</a:t>
            </a:r>
            <a:endParaRPr lang="en-US" altLang="ja-JP" sz="2400" kern="0" dirty="0"/>
          </a:p>
          <a:p>
            <a:pPr marL="0" indent="0" algn="just">
              <a:buNone/>
            </a:pPr>
            <a:endParaRPr lang="en-US" altLang="ja-JP" sz="1200" kern="0" dirty="0"/>
          </a:p>
          <a:p>
            <a:pPr marL="0" indent="0" algn="just">
              <a:spcBef>
                <a:spcPts val="0"/>
              </a:spcBef>
              <a:buNone/>
            </a:pPr>
            <a:r>
              <a:rPr lang="ja-JP" altLang="en-US" sz="2400" kern="0" dirty="0"/>
              <a:t>島間の最良個体の移住操作と，部分個体群の移住操作を一定間隔で行う．</a:t>
            </a:r>
            <a:endParaRPr lang="en-US" altLang="ja-JP" sz="2400" kern="0" dirty="0"/>
          </a:p>
          <a:p>
            <a:pPr marL="0" indent="0" algn="just">
              <a:buNone/>
            </a:pPr>
            <a:endParaRPr lang="en-US" altLang="ja-JP" sz="2400" kern="0" dirty="0"/>
          </a:p>
        </p:txBody>
      </p:sp>
      <p:grpSp>
        <p:nvGrpSpPr>
          <p:cNvPr id="65" name="グループ化 64"/>
          <p:cNvGrpSpPr/>
          <p:nvPr/>
        </p:nvGrpSpPr>
        <p:grpSpPr>
          <a:xfrm>
            <a:off x="5581689" y="1206666"/>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584420" y="5102830"/>
            <a:ext cx="3945809" cy="160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ja-JP" sz="2400" kern="0" dirty="0" err="1"/>
              <a:t>MoFGBML</a:t>
            </a:r>
            <a:r>
              <a:rPr lang="ja-JP" altLang="en-US" sz="2400" kern="0" dirty="0"/>
              <a:t>の適用にかかる</a:t>
            </a:r>
            <a:r>
              <a:rPr lang="en-US" altLang="ja-JP" sz="2400" kern="0" dirty="0"/>
              <a:t/>
            </a:r>
            <a:br>
              <a:rPr lang="en-US" altLang="ja-JP" sz="2400" kern="0" dirty="0"/>
            </a:br>
            <a:r>
              <a:rPr lang="ja-JP" altLang="en-US" sz="2400" kern="0" dirty="0"/>
              <a:t>計算時間が短縮される．</a:t>
            </a:r>
            <a:endParaRPr lang="en-US" altLang="ja-JP" sz="2400" kern="0" dirty="0"/>
          </a:p>
          <a:p>
            <a:pPr marL="0" indent="0" algn="just">
              <a:buNone/>
            </a:pPr>
            <a:r>
              <a:rPr lang="ja-JP" altLang="en-US" sz="2400" kern="0" dirty="0"/>
              <a:t>移住操作によって，部分学習用データへの過学習を防ぐ．</a:t>
            </a:r>
            <a:endParaRPr lang="en-US" altLang="ja-JP" sz="24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a:t>アンサンブル</a:t>
            </a:r>
            <a:r>
              <a:rPr kumimoji="1" lang="ja-JP" altLang="en-US" dirty="0" smtClean="0"/>
              <a:t>識別器</a:t>
            </a:r>
            <a:r>
              <a:rPr kumimoji="1" lang="en-US" altLang="ja-JP" dirty="0" smtClean="0"/>
              <a:t/>
            </a:r>
            <a:br>
              <a:rPr kumimoji="1" lang="en-US" altLang="ja-JP" dirty="0" smtClean="0"/>
            </a:br>
            <a:r>
              <a:rPr lang="en-US" altLang="ja-JP" sz="3200" dirty="0" smtClean="0">
                <a:solidFill>
                  <a:srgbClr val="FFFF00"/>
                </a:solidFill>
                <a:latin typeface="+mn-lt"/>
              </a:rPr>
              <a:t>4. </a:t>
            </a:r>
            <a:r>
              <a:rPr lang="ja-JP" altLang="en-US" sz="3200" dirty="0" smtClean="0">
                <a:solidFill>
                  <a:srgbClr val="FFFF00"/>
                </a:solidFill>
              </a:rPr>
              <a:t>汎化性能の高い識別器の設計</a:t>
            </a:r>
            <a:endParaRPr kumimoji="1" lang="ja-JP" altLang="en-US" dirty="0"/>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14300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複数の弱識別器を用いて識別を行う．</a:t>
            </a:r>
            <a:endParaRPr lang="en-US" altLang="ja-JP" sz="2800" kern="0" dirty="0"/>
          </a:p>
        </p:txBody>
      </p:sp>
      <p:grpSp>
        <p:nvGrpSpPr>
          <p:cNvPr id="10" name="グループ化 9"/>
          <p:cNvGrpSpPr/>
          <p:nvPr/>
        </p:nvGrpSpPr>
        <p:grpSpPr>
          <a:xfrm>
            <a:off x="674879" y="1772479"/>
            <a:ext cx="4231099" cy="1034194"/>
            <a:chOff x="2033509" y="2414636"/>
            <a:chExt cx="4231099" cy="1034194"/>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2033509" y="2414636"/>
              <a:ext cx="423109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例</a:t>
              </a:r>
              <a:r>
                <a:rPr kumimoji="1" lang="en-US" altLang="ja-JP" sz="2000" dirty="0"/>
                <a:t>: </a:t>
              </a:r>
              <a:r>
                <a:rPr kumimoji="1" lang="ja-JP" altLang="en-US" sz="2000" dirty="0"/>
                <a:t>多数決を行うアンサンブル識別器</a:t>
              </a:r>
            </a:p>
          </p:txBody>
        </p:sp>
      </p:grpSp>
      <p:grpSp>
        <p:nvGrpSpPr>
          <p:cNvPr id="19" name="グループ化 18"/>
          <p:cNvGrpSpPr/>
          <p:nvPr/>
        </p:nvGrpSpPr>
        <p:grpSpPr>
          <a:xfrm>
            <a:off x="5029200" y="174670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354192" y="2928119"/>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612364" y="2880709"/>
              <a:ext cx="1236236" cy="369332"/>
            </a:xfrm>
            <a:prstGeom prst="rect">
              <a:avLst/>
            </a:prstGeom>
            <a:noFill/>
          </p:spPr>
          <p:txBody>
            <a:bodyPr wrap="none" rtlCol="0">
              <a:spAutoFit/>
            </a:bodyPr>
            <a:lstStyle/>
            <a:p>
              <a:r>
                <a:rPr lang="en-US" altLang="ja-JP" dirty="0"/>
                <a:t>: </a:t>
              </a:r>
              <a:r>
                <a:rPr lang="ja-JP" altLang="en-US" dirty="0"/>
                <a:t>弱</a:t>
              </a:r>
              <a:r>
                <a:rPr kumimoji="1" lang="ja-JP" altLang="en-US" dirty="0"/>
                <a:t>識別器</a:t>
              </a:r>
            </a:p>
          </p:txBody>
        </p:sp>
      </p:grpSp>
      <p:cxnSp>
        <p:nvCxnSpPr>
          <p:cNvPr id="20" name="直線矢印コネクタ 19"/>
          <p:cNvCxnSpPr>
            <a:stCxn id="8" idx="4"/>
            <a:endCxn id="27" idx="0"/>
          </p:cNvCxnSpPr>
          <p:nvPr/>
        </p:nvCxnSpPr>
        <p:spPr>
          <a:xfrm flipH="1">
            <a:off x="1586952" y="2660359"/>
            <a:ext cx="4449"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a:endCxn id="28" idx="0"/>
          </p:cNvCxnSpPr>
          <p:nvPr/>
        </p:nvCxnSpPr>
        <p:spPr>
          <a:xfrm flipH="1">
            <a:off x="2774096" y="2660359"/>
            <a:ext cx="154"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a:endCxn id="29" idx="0"/>
          </p:cNvCxnSpPr>
          <p:nvPr/>
        </p:nvCxnSpPr>
        <p:spPr>
          <a:xfrm flipH="1">
            <a:off x="3952648" y="2660359"/>
            <a:ext cx="4452" cy="85650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294112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516868"/>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516868"/>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2438400"/>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2878990"/>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039844"/>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418156"/>
            <a:ext cx="8029074" cy="236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smtClean="0"/>
              <a:t>単一の識別器には，特定の苦手なパターンが存在し得るが，</a:t>
            </a:r>
            <a:r>
              <a:rPr lang="ja-JP" altLang="en-US" sz="2800" kern="0" dirty="0" smtClean="0"/>
              <a:t>複数の弱識別器に</a:t>
            </a:r>
            <a:r>
              <a:rPr lang="ja-JP" altLang="en-US" sz="2800" kern="0" dirty="0" smtClean="0"/>
              <a:t>よる識別が</a:t>
            </a:r>
            <a:r>
              <a:rPr lang="ja-JP" altLang="en-US" sz="2800" kern="0" dirty="0"/>
              <a:t>行われる</a:t>
            </a:r>
            <a:r>
              <a:rPr lang="ja-JP" altLang="en-US" sz="2800" kern="0" dirty="0" smtClean="0"/>
              <a:t>ため</a:t>
            </a:r>
            <a:r>
              <a:rPr lang="ja-JP" altLang="en-US" sz="2800" u="sng" kern="0" dirty="0" smtClean="0">
                <a:solidFill>
                  <a:srgbClr val="C00000"/>
                </a:solidFill>
              </a:rPr>
              <a:t>高い汎化性能</a:t>
            </a:r>
            <a:r>
              <a:rPr lang="ja-JP" altLang="en-US" sz="2800" kern="0" dirty="0" smtClean="0"/>
              <a:t>が期待される．</a:t>
            </a:r>
            <a:endParaRPr lang="en-US" altLang="ja-JP" sz="2800" kern="0" dirty="0" smtClean="0"/>
          </a:p>
          <a:p>
            <a:pPr marL="0" indent="0">
              <a:buNone/>
            </a:pPr>
            <a:r>
              <a:rPr lang="ja-JP" altLang="en-US" sz="2800" kern="0" dirty="0" smtClean="0"/>
              <a:t>苦手なパターンの割合を少なくするため，弱識別器の間には</a:t>
            </a:r>
            <a:r>
              <a:rPr lang="ja-JP" altLang="en-US" sz="2800" u="sng" kern="0" dirty="0" smtClean="0">
                <a:solidFill>
                  <a:srgbClr val="C00000"/>
                </a:solidFill>
              </a:rPr>
              <a:t>多様性</a:t>
            </a:r>
            <a:r>
              <a:rPr lang="ja-JP" altLang="en-US" sz="2800" kern="0" dirty="0" smtClean="0"/>
              <a:t>が求められる．</a:t>
            </a:r>
            <a:endParaRPr lang="en-US" altLang="ja-JP" sz="2800" kern="0" dirty="0" smtClean="0"/>
          </a:p>
          <a:p>
            <a:pPr marL="0" indent="0">
              <a:buNone/>
            </a:pP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3901733"/>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371600"/>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並列分散型</a:t>
            </a:r>
            <a:r>
              <a:rPr lang="en-US" altLang="ja-JP" sz="2800" kern="0" dirty="0" err="1"/>
              <a:t>MoFGBML</a:t>
            </a:r>
            <a:r>
              <a:rPr lang="ja-JP" altLang="en-US" sz="2800" kern="0" dirty="0"/>
              <a:t>で獲得した</a:t>
            </a:r>
            <a:r>
              <a:rPr lang="ja-JP" altLang="en-US" sz="2800" kern="0" dirty="0" smtClean="0"/>
              <a:t>識別器集合から</a:t>
            </a:r>
            <a:r>
              <a:rPr lang="en-US" altLang="ja-JP" sz="2800" kern="0" dirty="0" smtClean="0"/>
              <a:t/>
            </a:r>
            <a:br>
              <a:rPr lang="en-US" altLang="ja-JP" sz="2800" kern="0" dirty="0" smtClean="0"/>
            </a:br>
            <a:r>
              <a:rPr lang="ja-JP" altLang="en-US" sz="2800" kern="0" dirty="0" smtClean="0"/>
              <a:t>アンサンブル</a:t>
            </a:r>
            <a:r>
              <a:rPr lang="ja-JP" altLang="en-US" sz="2800" kern="0" dirty="0"/>
              <a:t>識別器を設計し</a:t>
            </a:r>
            <a:r>
              <a:rPr lang="ja-JP" altLang="en-US" sz="2800" kern="0" dirty="0" smtClean="0"/>
              <a:t>，識別性能</a:t>
            </a:r>
            <a:r>
              <a:rPr lang="ja-JP" altLang="en-US" sz="2800" kern="0" dirty="0"/>
              <a:t>の向上を図る．</a:t>
            </a:r>
            <a:endParaRPr lang="en-US" altLang="ja-JP" sz="2800" kern="0" dirty="0"/>
          </a:p>
        </p:txBody>
      </p:sp>
      <p:pic>
        <p:nvPicPr>
          <p:cNvPr id="19" name="図 18"/>
          <p:cNvPicPr>
            <a:picLocks noChangeAspect="1"/>
          </p:cNvPicPr>
          <p:nvPr/>
        </p:nvPicPr>
        <p:blipFill>
          <a:blip r:embed="rId2"/>
          <a:stretch>
            <a:fillRect/>
          </a:stretch>
        </p:blipFill>
        <p:spPr>
          <a:xfrm>
            <a:off x="3101636" y="2667000"/>
            <a:ext cx="3016928" cy="3698543"/>
          </a:xfrm>
          <a:prstGeom prst="rect">
            <a:avLst/>
          </a:prstGeom>
        </p:spPr>
      </p:pic>
    </p:spTree>
    <p:extLst>
      <p:ext uri="{BB962C8B-B14F-4D97-AF65-F5344CB8AC3E}">
        <p14:creationId xmlns:p14="http://schemas.microsoft.com/office/powerpoint/2010/main" val="16880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従来手法との変更点</a:t>
            </a:r>
            <a:endParaRPr kumimoji="1" lang="ja-JP" altLang="en-US" dirty="0"/>
          </a:p>
        </p:txBody>
      </p:sp>
      <p:sp>
        <p:nvSpPr>
          <p:cNvPr id="5" name="テキスト ボックス 4"/>
          <p:cNvSpPr txBox="1"/>
          <p:nvPr/>
        </p:nvSpPr>
        <p:spPr>
          <a:xfrm>
            <a:off x="914400" y="2743200"/>
            <a:ext cx="3475631" cy="400110"/>
          </a:xfrm>
          <a:prstGeom prst="rect">
            <a:avLst/>
          </a:prstGeom>
          <a:noFill/>
        </p:spPr>
        <p:txBody>
          <a:bodyPr wrap="none" rtlCol="0">
            <a:spAutoFit/>
          </a:bodyPr>
          <a:lstStyle/>
          <a:p>
            <a:r>
              <a:rPr lang="ja-JP" altLang="en-US" sz="2000" dirty="0"/>
              <a:t>従来</a:t>
            </a:r>
            <a:r>
              <a:rPr lang="ja-JP" altLang="en-US" sz="2000" dirty="0" smtClean="0"/>
              <a:t>の並列分散型</a:t>
            </a:r>
            <a:r>
              <a:rPr lang="en-US" altLang="ja-JP" sz="2000" dirty="0" err="1" smtClean="0"/>
              <a:t>MoFGBML</a:t>
            </a:r>
            <a:endParaRPr kumimoji="1" lang="ja-JP" altLang="en-US" sz="2000" dirty="0"/>
          </a:p>
        </p:txBody>
      </p:sp>
      <p:pic>
        <p:nvPicPr>
          <p:cNvPr id="7" name="図 6"/>
          <p:cNvPicPr>
            <a:picLocks noChangeAspect="1"/>
          </p:cNvPicPr>
          <p:nvPr/>
        </p:nvPicPr>
        <p:blipFill>
          <a:blip r:embed="rId2"/>
          <a:stretch>
            <a:fillRect/>
          </a:stretch>
        </p:blipFill>
        <p:spPr>
          <a:xfrm>
            <a:off x="5181599" y="3334705"/>
            <a:ext cx="2720347" cy="3334956"/>
          </a:xfrm>
          <a:prstGeom prst="rect">
            <a:avLst/>
          </a:prstGeom>
        </p:spPr>
      </p:pic>
      <p:sp>
        <p:nvSpPr>
          <p:cNvPr id="8" name="テキスト ボックス 7"/>
          <p:cNvSpPr txBox="1"/>
          <p:nvPr/>
        </p:nvSpPr>
        <p:spPr>
          <a:xfrm>
            <a:off x="5936479" y="2743200"/>
            <a:ext cx="1210588" cy="400110"/>
          </a:xfrm>
          <a:prstGeom prst="rect">
            <a:avLst/>
          </a:prstGeom>
          <a:noFill/>
        </p:spPr>
        <p:txBody>
          <a:bodyPr wrap="none" rtlCol="0">
            <a:spAutoFit/>
          </a:bodyPr>
          <a:lstStyle/>
          <a:p>
            <a:r>
              <a:rPr lang="ja-JP" altLang="en-US" sz="2000" dirty="0" smtClean="0"/>
              <a:t>提案手法</a:t>
            </a:r>
            <a:endParaRPr lang="en-US" altLang="ja-JP" sz="2000" dirty="0" smtClean="0"/>
          </a:p>
        </p:txBody>
      </p:sp>
      <p:sp>
        <p:nvSpPr>
          <p:cNvPr id="9"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381000" y="1267879"/>
            <a:ext cx="8458200"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ja-JP" altLang="en-US" sz="2800" kern="0" dirty="0" smtClean="0"/>
              <a:t>アンサンブル識別器の設計に移住操作を行わない</a:t>
            </a:r>
            <a:r>
              <a:rPr lang="en-US" altLang="ja-JP" sz="2800" kern="0" dirty="0" err="1" smtClean="0"/>
              <a:t>MoFGBML</a:t>
            </a:r>
            <a:r>
              <a:rPr lang="ja-JP" altLang="en-US" sz="2800" kern="0" dirty="0" smtClean="0"/>
              <a:t>を用いることで，</a:t>
            </a:r>
            <a:r>
              <a:rPr lang="ja-JP" altLang="en-US" sz="2800" u="sng" kern="0" dirty="0" smtClean="0">
                <a:solidFill>
                  <a:srgbClr val="C00000"/>
                </a:solidFill>
              </a:rPr>
              <a:t>部分学習用データを過学習</a:t>
            </a:r>
            <a:r>
              <a:rPr lang="ja-JP" altLang="en-US" sz="2800" kern="0" dirty="0" smtClean="0"/>
              <a:t>した弱識別器を獲得することができる．</a:t>
            </a:r>
            <a:endParaRPr lang="en-US" altLang="ja-JP" sz="2800" kern="0" dirty="0" smtClean="0"/>
          </a:p>
        </p:txBody>
      </p:sp>
      <p:pic>
        <p:nvPicPr>
          <p:cNvPr id="13" name="図 12"/>
          <p:cNvPicPr>
            <a:picLocks noChangeAspect="1"/>
          </p:cNvPicPr>
          <p:nvPr/>
        </p:nvPicPr>
        <p:blipFill>
          <a:blip r:embed="rId3"/>
          <a:stretch>
            <a:fillRect/>
          </a:stretch>
        </p:blipFill>
        <p:spPr>
          <a:xfrm>
            <a:off x="1119334" y="3146366"/>
            <a:ext cx="3065762" cy="3711634"/>
          </a:xfrm>
          <a:prstGeom prst="rect">
            <a:avLst/>
          </a:prstGeom>
        </p:spPr>
      </p:pic>
    </p:spTree>
    <p:extLst>
      <p:ext uri="{BB962C8B-B14F-4D97-AF65-F5344CB8AC3E}">
        <p14:creationId xmlns:p14="http://schemas.microsoft.com/office/powerpoint/2010/main" val="247153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識別器の設計</a:t>
            </a:r>
          </a:p>
        </p:txBody>
      </p:sp>
      <p:grpSp>
        <p:nvGrpSpPr>
          <p:cNvPr id="9" name="グループ化 8"/>
          <p:cNvGrpSpPr/>
          <p:nvPr/>
        </p:nvGrpSpPr>
        <p:grpSpPr>
          <a:xfrm>
            <a:off x="5029200" y="1524000"/>
            <a:ext cx="3664551" cy="4612194"/>
            <a:chOff x="5022249" y="1331406"/>
            <a:chExt cx="3664551" cy="4612194"/>
          </a:xfrm>
        </p:grpSpPr>
        <p:pic>
          <p:nvPicPr>
            <p:cNvPr id="5" name="図 4"/>
            <p:cNvPicPr>
              <a:picLocks noChangeAspect="1"/>
            </p:cNvPicPr>
            <p:nvPr/>
          </p:nvPicPr>
          <p:blipFill>
            <a:blip r:embed="rId2"/>
            <a:stretch>
              <a:fillRect/>
            </a:stretch>
          </p:blipFill>
          <p:spPr>
            <a:xfrm>
              <a:off x="5022249" y="1331406"/>
              <a:ext cx="3664551" cy="3316297"/>
            </a:xfrm>
            <a:prstGeom prst="rect">
              <a:avLst/>
            </a:prstGeom>
          </p:spPr>
        </p:pic>
        <p:sp>
          <p:nvSpPr>
            <p:cNvPr id="63" name="角丸四角形 62"/>
            <p:cNvSpPr/>
            <p:nvPr/>
          </p:nvSpPr>
          <p:spPr>
            <a:xfrm>
              <a:off x="5116662" y="54538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38">
              <a:extLst>
                <a:ext uri="{FF2B5EF4-FFF2-40B4-BE49-F238E27FC236}">
                  <a16:creationId xmlns:a16="http://schemas.microsoft.com/office/drawing/2014/main" id="{937CEA22-1651-9542-B0EB-B0F3A21EF70C}"/>
                </a:ext>
              </a:extLst>
            </p:cNvPr>
            <p:cNvSpPr/>
            <p:nvPr/>
          </p:nvSpPr>
          <p:spPr>
            <a:xfrm>
              <a:off x="7914879"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734942"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512531" y="55415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endCxn id="62" idx="0"/>
            </p:cNvCxnSpPr>
            <p:nvPr/>
          </p:nvCxnSpPr>
          <p:spPr>
            <a:xfrm flipH="1">
              <a:off x="5664931" y="4204415"/>
              <a:ext cx="4644" cy="133714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endCxn id="61" idx="0"/>
            </p:cNvCxnSpPr>
            <p:nvPr/>
          </p:nvCxnSpPr>
          <p:spPr>
            <a:xfrm>
              <a:off x="6869597" y="4198150"/>
              <a:ext cx="17745" cy="134340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endCxn id="60" idx="0"/>
            </p:cNvCxnSpPr>
            <p:nvPr/>
          </p:nvCxnSpPr>
          <p:spPr>
            <a:xfrm flipH="1">
              <a:off x="8067279" y="4206809"/>
              <a:ext cx="2" cy="13347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297289" y="4812268"/>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grpSp>
      <p:sp>
        <p:nvSpPr>
          <p:cNvPr id="58" name="角丸四角形 57">
            <a:extLst>
              <a:ext uri="{FF2B5EF4-FFF2-40B4-BE49-F238E27FC236}">
                <a16:creationId xmlns:a16="http://schemas.microsoft.com/office/drawing/2014/main" id="{651BED7A-8D98-5044-AD1D-FB40AF7217EA}"/>
              </a:ext>
            </a:extLst>
          </p:cNvPr>
          <p:cNvSpPr/>
          <p:nvPr/>
        </p:nvSpPr>
        <p:spPr>
          <a:xfrm>
            <a:off x="381000" y="1524000"/>
            <a:ext cx="4114800"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移住操作を行わず各島で独立に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1830110" y="2685258"/>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583354" y="3340479"/>
            <a:ext cx="371009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島ごとに最良な識別器</a:t>
            </a:r>
            <a:endParaRPr kumimoji="1" lang="en-US" altLang="ja-JP" sz="2800">
              <a:solidFill>
                <a:schemeClr val="tx1"/>
              </a:solidFill>
            </a:endParaRPr>
          </a:p>
          <a:p>
            <a:pPr algn="just"/>
            <a:r>
              <a:rPr kumimoji="1" lang="ja-JP" altLang="en-US" sz="2800">
                <a:solidFill>
                  <a:schemeClr val="tx1"/>
                </a:solidFill>
              </a:rPr>
              <a:t>を弱識別器として抽出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1830110" y="4501739"/>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830149" y="5157508"/>
            <a:ext cx="321650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800">
                <a:solidFill>
                  <a:schemeClr val="tx1"/>
                </a:solidFill>
              </a:rPr>
              <a:t>弱識別器の多数決</a:t>
            </a:r>
            <a:endParaRPr kumimoji="1" lang="en-US" altLang="ja-JP" sz="2800">
              <a:solidFill>
                <a:schemeClr val="tx1"/>
              </a:solidFill>
            </a:endParaRPr>
          </a:p>
          <a:p>
            <a:pPr algn="just"/>
            <a:r>
              <a:rPr kumimoji="1" lang="ja-JP" altLang="en-US" sz="2800">
                <a:solidFill>
                  <a:schemeClr val="tx1"/>
                </a:solidFill>
              </a:rPr>
              <a:t>でパターンを識別</a:t>
            </a:r>
          </a:p>
        </p:txBody>
      </p:sp>
    </p:spTree>
    <p:extLst>
      <p:ext uri="{BB962C8B-B14F-4D97-AF65-F5344CB8AC3E}">
        <p14:creationId xmlns:p14="http://schemas.microsoft.com/office/powerpoint/2010/main" val="3153569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4596</TotalTime>
  <Words>874</Words>
  <Application>Microsoft Office PowerPoint</Application>
  <PresentationFormat>画面に合わせる (4:3)</PresentationFormat>
  <Paragraphs>199</Paragraphs>
  <Slides>23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23</vt:i4>
      </vt:variant>
    </vt:vector>
  </HeadingPairs>
  <TitlesOfParts>
    <vt:vector size="30" baseType="lpstr">
      <vt:lpstr>ＭＳ Ｐゴシック</vt:lpstr>
      <vt:lpstr>ＭＳ Ｐ明朝</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 1. 解釈性能の高い識別器の設計</vt:lpstr>
      <vt:lpstr>多目的ファジィ遺伝的機械学習 2. 解釈性能と識別性能の同時最適化</vt:lpstr>
      <vt:lpstr>並列分散型MoFGBML 3. 機械学習にかかる計算時間短縮</vt:lpstr>
      <vt:lpstr>アンサンブル識別器 4. 汎化性能の高い識別器の設計</vt:lpstr>
      <vt:lpstr>本研究の目的</vt:lpstr>
      <vt:lpstr>従来手法との変更点</vt:lpstr>
      <vt:lpstr>識別器の設計</vt:lpstr>
      <vt:lpstr>弱識別器の抽出</vt:lpstr>
      <vt:lpstr>重み付け多数決</vt:lpstr>
      <vt:lpstr>実験目的</vt:lpstr>
      <vt:lpstr>実験設定</vt:lpstr>
      <vt:lpstr>PowerPoint プレゼンテーション</vt:lpstr>
      <vt:lpstr>単一識別器との比較結果 評価用データに対する誤識別率</vt:lpstr>
      <vt:lpstr>移住操作の有無における比較 評価用データに対する誤識別率</vt:lpstr>
      <vt:lpstr>単一識別器との比較</vt:lpstr>
      <vt:lpstr>まとめ</vt:lpstr>
      <vt:lpstr>今後の課題</vt:lpstr>
      <vt:lpstr>PowerPoint プレゼンテーション</vt:lpstr>
      <vt:lpstr>非劣な弱識別器集合 評価用データに対する誤識別率</vt:lpstr>
      <vt:lpstr>非劣な弱識別器集合 評価用データに対する誤識別率</vt:lpstr>
      <vt:lpstr>ルール数最小化への偏り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202</cp:revision>
  <cp:lastPrinted>2019-01-21T08:54:39Z</cp:lastPrinted>
  <dcterms:created xsi:type="dcterms:W3CDTF">1601-01-01T00:00:00Z</dcterms:created>
  <dcterms:modified xsi:type="dcterms:W3CDTF">2019-01-21T13:08:12Z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