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1" r:id="rId4"/>
    <p:sldId id="264" r:id="rId5"/>
    <p:sldId id="270" r:id="rId6"/>
    <p:sldId id="271" r:id="rId7"/>
    <p:sldId id="273" r:id="rId8"/>
    <p:sldId id="276" r:id="rId9"/>
    <p:sldId id="268" r:id="rId10"/>
    <p:sldId id="274" r:id="rId11"/>
    <p:sldId id="277" r:id="rId1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04"/>
    <a:srgbClr val="FF3905"/>
    <a:srgbClr val="DFDDE4"/>
    <a:srgbClr val="D3D3E5"/>
    <a:srgbClr val="CFE511"/>
    <a:srgbClr val="FFFAA5"/>
    <a:srgbClr val="F2E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1"/>
    <p:restoredTop sz="94318" autoAdjust="0"/>
  </p:normalViewPr>
  <p:slideViewPr>
    <p:cSldViewPr>
      <p:cViewPr>
        <p:scale>
          <a:sx n="113" d="100"/>
          <a:sy n="113" d="100"/>
        </p:scale>
        <p:origin x="1576" y="2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E810EA7-7153-1D4F-A257-256C33543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6F7802-1C48-FF47-B1A3-F944627B8B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A86B7F7-33B0-6645-A87C-EB05C9720CBD}" type="datetimeFigureOut">
              <a:rPr lang="ja-JP" altLang="en-US"/>
              <a:pPr>
                <a:defRPr/>
              </a:pPr>
              <a:t>2019/1/14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DABCFD-79B2-B842-B2DF-851D514A76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B7B44A-FF9D-8946-836C-96FE9A06FC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002DB51F-6795-F646-88BC-A3D98791A60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704762-29C4-C543-96C2-B79D5F0BA0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44BEE0-D628-AE45-9350-72156847DD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7D29D86-EACA-804F-B280-48E2326A15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4C04905-AAF8-2948-931D-E0A60D8EB2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93DAFFF-D8E2-CD46-9706-D6A24181DB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E2EBFB65-3C8B-3448-AD0A-8E22E818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6AF993FB-784A-624D-9487-CA229CBFB3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E1DE312D-E44E-3E40-AC03-8C69B00F4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0B0240D-683F-E645-802C-943F5CBD61DB}" type="slidenum">
              <a:rPr lang="en-US" altLang="ja-JP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43A7AE5-AB31-2F45-BF83-AE0D293D7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0BDBFDA-6A4D-204B-92F7-253C1A11F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F993FB-784A-624D-9487-CA229CBFB36A}" type="slidenum">
              <a:rPr lang="en-US" altLang="ja-JP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0481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E99077B-ED04-964F-80EA-BF189D7D97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77C68-52A1-E347-8E62-016C771EB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AEE0C-BF47-0847-98DF-E4EA0CB4A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9D977-704B-A845-BF76-C5E44C4ABD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1EF457-A44D-294F-9786-8AF2D9091FB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615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7A34-D2C7-234D-83A9-A66D7108B5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27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21CD55-30CD-F447-A788-B6BBD3886E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45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388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224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57920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9935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7021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50611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500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468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23BB95-5631-524B-A300-D1D93E26D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4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75828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1857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913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D91210-3E4F-9648-A484-238025C3E6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801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539A1D-4163-354A-B4FD-AD296A7024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647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F63639-6CDD-BD4D-963D-8CC786B648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4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E86085-7C33-C74A-94D0-20F6D2C75E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8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E5B5E-8299-E442-A96D-91037D19B0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33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47F4D9-6A26-B54C-BC48-6B9908E490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7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CA9D95-6790-2243-BA64-40297AADDD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7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FE52D979-C57D-8940-A6CF-83B86111EF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28094F7-B29B-9842-B2C5-1FA7D0E71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10704-BB70-0D41-A249-30850B8DF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B794D833-842C-8840-9A87-B1C18A6DBA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7422BAE-C33D-5946-AA19-2F582FD37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7837C8A-0792-DF40-B0E7-BE70C7D3A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>
            <a:extLst>
              <a:ext uri="{FF2B5EF4-FFF2-40B4-BE49-F238E27FC236}">
                <a16:creationId xmlns:a16="http://schemas.microsoft.com/office/drawing/2014/main" id="{8131BCAC-0A6A-FC4A-86DA-CC0779BE6C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ja-JP" altLang="en-US">
                <a:latin typeface="Arial" panose="020B0604020202020204" pitchFamily="34" charset="0"/>
              </a:rPr>
              <a:t>進捗報告</a:t>
            </a:r>
            <a:r>
              <a:rPr lang="en-US" altLang="ja-JP">
                <a:latin typeface="Arial" panose="020B0604020202020204" pitchFamily="34" charset="0"/>
              </a:rPr>
              <a:t> </a:t>
            </a:r>
            <a:r>
              <a:rPr lang="ja-JP" altLang="en-US">
                <a:latin typeface="Arial" panose="020B0604020202020204" pitchFamily="34" charset="0"/>
              </a:rPr>
              <a:t>第</a:t>
            </a:r>
            <a:r>
              <a:rPr lang="en-US" altLang="ja-JP">
                <a:latin typeface="Arial" panose="020B0604020202020204" pitchFamily="34" charset="0"/>
              </a:rPr>
              <a:t>2</a:t>
            </a:r>
            <a:r>
              <a:rPr lang="ja-JP" altLang="en-US">
                <a:latin typeface="Arial" panose="020B0604020202020204" pitchFamily="34" charset="0"/>
              </a:rPr>
              <a:t>回</a:t>
            </a:r>
            <a:br>
              <a:rPr lang="en-US" altLang="ja-JP">
                <a:latin typeface="Arial" panose="020B0604020202020204" pitchFamily="34" charset="0"/>
              </a:rPr>
            </a:br>
            <a:r>
              <a:rPr lang="en-US" altLang="ja-JP">
                <a:latin typeface="Arial" panose="020B0604020202020204" pitchFamily="34" charset="0"/>
              </a:rPr>
              <a:t>2019</a:t>
            </a:r>
            <a:r>
              <a:rPr lang="ja-JP" altLang="en-US">
                <a:latin typeface="Arial" panose="020B0604020202020204" pitchFamily="34" charset="0"/>
              </a:rPr>
              <a:t>年</a:t>
            </a:r>
            <a:r>
              <a:rPr lang="en-US" altLang="ja-JP">
                <a:latin typeface="Arial" panose="020B0604020202020204" pitchFamily="34" charset="0"/>
              </a:rPr>
              <a:t>1</a:t>
            </a:r>
            <a:r>
              <a:rPr lang="ja-JP" altLang="en-US">
                <a:latin typeface="Arial" panose="020B0604020202020204" pitchFamily="34" charset="0"/>
              </a:rPr>
              <a:t>月</a:t>
            </a:r>
            <a:r>
              <a:rPr lang="en-US" altLang="ja-JP">
                <a:latin typeface="Arial" panose="020B0604020202020204" pitchFamily="34" charset="0"/>
              </a:rPr>
              <a:t>15</a:t>
            </a:r>
            <a:r>
              <a:rPr lang="ja-JP" altLang="en-US">
                <a:latin typeface="Arial" panose="020B0604020202020204" pitchFamily="34" charset="0"/>
              </a:rPr>
              <a:t>日</a:t>
            </a:r>
            <a:endParaRPr lang="en-US" altLang="ja-JP">
              <a:latin typeface="Arial" panose="020B0604020202020204" pitchFamily="34" charset="0"/>
            </a:endParaRPr>
          </a:p>
        </p:txBody>
      </p:sp>
      <p:sp>
        <p:nvSpPr>
          <p:cNvPr id="7170" name="Rectangle 6">
            <a:extLst>
              <a:ext uri="{FF2B5EF4-FFF2-40B4-BE49-F238E27FC236}">
                <a16:creationId xmlns:a16="http://schemas.microsoft.com/office/drawing/2014/main" id="{EBF5C9FD-3D78-7F45-A1C5-C4908DCE45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/>
              <a:t>面﨑</a:t>
            </a:r>
            <a:r>
              <a:rPr lang="en-US" altLang="ja-JP" sz="3600" b="1"/>
              <a:t> </a:t>
            </a:r>
            <a:r>
              <a:rPr lang="ja-JP" altLang="en-US" sz="3600" b="1"/>
              <a:t>祐一</a:t>
            </a:r>
            <a:endParaRPr lang="en-US" altLang="ja-JP" sz="3600" b="1"/>
          </a:p>
          <a:p>
            <a:pPr eaLnBrk="1" hangingPunct="1">
              <a:lnSpc>
                <a:spcPct val="90000"/>
              </a:lnSpc>
            </a:pPr>
            <a:r>
              <a:rPr lang="ja-JP" altLang="en-US" b="1"/>
              <a:t>大阪府立大学　計算知能工学研究室</a:t>
            </a:r>
            <a:endParaRPr lang="en-US" altLang="ja-JP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946CE-9F12-204B-8F5C-905116DA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非劣解集合</a:t>
            </a:r>
            <a:r>
              <a:rPr kumimoji="1" lang="en-US" altLang="ja-JP"/>
              <a:t> </a:t>
            </a:r>
            <a:r>
              <a:rPr kumimoji="1" lang="ja-JP" altLang="en-US"/>
              <a:t>弱識別器</a:t>
            </a:r>
          </a:p>
        </p:txBody>
      </p:sp>
      <p:pic>
        <p:nvPicPr>
          <p:cNvPr id="4" name="図 3" descr="地図 が含まれている画像&#10;&#10;&#10;&#10;自動的に生成された説明">
            <a:extLst>
              <a:ext uri="{FF2B5EF4-FFF2-40B4-BE49-F238E27FC236}">
                <a16:creationId xmlns:a16="http://schemas.microsoft.com/office/drawing/2014/main" id="{4177BABE-FCF9-3C44-A958-F8265485F9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00" y="1066800"/>
            <a:ext cx="5040000" cy="504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E4F9B2-B99A-FD4D-B18C-225C649360F5}"/>
              </a:ext>
            </a:extLst>
          </p:cNvPr>
          <p:cNvSpPr txBox="1"/>
          <p:nvPr/>
        </p:nvSpPr>
        <p:spPr>
          <a:xfrm>
            <a:off x="76200" y="1200090"/>
            <a:ext cx="3635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/>
              <a:t>島数</a:t>
            </a:r>
            <a:r>
              <a:rPr kumimoji="1" lang="en-US" altLang="ja-JP" sz="2000"/>
              <a:t>5, satimage, Local</a:t>
            </a:r>
            <a:r>
              <a:rPr kumimoji="1" lang="ja-JP" altLang="en-US" sz="2000"/>
              <a:t>最良</a:t>
            </a:r>
          </a:p>
        </p:txBody>
      </p:sp>
      <p:pic>
        <p:nvPicPr>
          <p:cNvPr id="7" name="図 6" descr="地図, テキス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E6B773ED-7684-6C4F-8C75-4C495CF9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66800"/>
            <a:ext cx="5040000" cy="5040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286047-8CB1-2E4A-9194-AA1EF681BEA5}"/>
              </a:ext>
            </a:extLst>
          </p:cNvPr>
          <p:cNvSpPr txBox="1"/>
          <p:nvPr/>
        </p:nvSpPr>
        <p:spPr>
          <a:xfrm>
            <a:off x="1608037" y="573746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過剰適合あり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F79A82-68CC-AD43-AF59-6A66190FF08F}"/>
              </a:ext>
            </a:extLst>
          </p:cNvPr>
          <p:cNvSpPr txBox="1"/>
          <p:nvPr/>
        </p:nvSpPr>
        <p:spPr>
          <a:xfrm>
            <a:off x="6038437" y="57374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過剰適合なし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E2FB28-8682-D948-B8DF-ADD5198A76A6}"/>
              </a:ext>
            </a:extLst>
          </p:cNvPr>
          <p:cNvSpPr txBox="1"/>
          <p:nvPr/>
        </p:nvSpPr>
        <p:spPr>
          <a:xfrm>
            <a:off x="697885" y="6106800"/>
            <a:ext cx="7824429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過剰適合ありの方が</a:t>
            </a:r>
            <a:r>
              <a:rPr lang="en-US" altLang="ja-JP"/>
              <a:t>2</a:t>
            </a:r>
            <a:r>
              <a:rPr lang="ja-JP" altLang="en-US"/>
              <a:t>目的空間において広く分布した非劣解が得られる．</a:t>
            </a:r>
            <a:endParaRPr lang="en-US" altLang="ja-JP"/>
          </a:p>
          <a:p>
            <a:r>
              <a:rPr lang="ja-JP" altLang="en-US"/>
              <a:t>過剰適合なしの方が識別率が高い個体を得ているが，重複した個体も多い．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425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6C8B9-C81E-1B47-BA83-C0E09154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並列分散型ファジィ</a:t>
            </a:r>
            <a:r>
              <a:rPr kumimoji="1" lang="en-US" altLang="ja-JP"/>
              <a:t>GBML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EFB2B9-0084-BE43-9245-6FFDEB967997}"/>
              </a:ext>
            </a:extLst>
          </p:cNvPr>
          <p:cNvSpPr/>
          <p:nvPr/>
        </p:nvSpPr>
        <p:spPr>
          <a:xfrm>
            <a:off x="1800132" y="2969189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75204F-B586-E44C-BD0C-60A1F102975D}"/>
              </a:ext>
            </a:extLst>
          </p:cNvPr>
          <p:cNvSpPr txBox="1"/>
          <p:nvPr/>
        </p:nvSpPr>
        <p:spPr>
          <a:xfrm>
            <a:off x="7207692" y="1516301"/>
            <a:ext cx="17652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並列分割</a:t>
            </a:r>
            <a:r>
              <a:rPr kumimoji="1" lang="ja-JP" altLang="en-US"/>
              <a:t>数</a:t>
            </a:r>
            <a:r>
              <a:rPr lang="ja-JP" altLang="en-US"/>
              <a:t>：</a:t>
            </a:r>
            <a:r>
              <a:rPr kumimoji="1" lang="en-US" altLang="ja-JP"/>
              <a:t>3</a:t>
            </a:r>
            <a:endParaRPr lang="en-US" altLang="ja-JP"/>
          </a:p>
          <a:p>
            <a:r>
              <a:rPr kumimoji="1" lang="ja-JP" altLang="en-US"/>
              <a:t>個体群サイズ：</a:t>
            </a:r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055ED69-EDA8-EB46-8F8A-A255DFEF4FFA}"/>
              </a:ext>
            </a:extLst>
          </p:cNvPr>
          <p:cNvSpPr/>
          <p:nvPr/>
        </p:nvSpPr>
        <p:spPr>
          <a:xfrm>
            <a:off x="1685832" y="4162660"/>
            <a:ext cx="1295400" cy="1295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F5FF7A3-5C0F-2D44-844E-CD2235D51C53}"/>
              </a:ext>
            </a:extLst>
          </p:cNvPr>
          <p:cNvSpPr/>
          <p:nvPr/>
        </p:nvSpPr>
        <p:spPr>
          <a:xfrm>
            <a:off x="2485932" y="457059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36EA75B-2E8E-A747-91F8-C53485475BD6}"/>
              </a:ext>
            </a:extLst>
          </p:cNvPr>
          <p:cNvSpPr/>
          <p:nvPr/>
        </p:nvSpPr>
        <p:spPr>
          <a:xfrm>
            <a:off x="2090689" y="497061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D52963E-B563-114E-BEA1-4D181720D790}"/>
              </a:ext>
            </a:extLst>
          </p:cNvPr>
          <p:cNvSpPr/>
          <p:nvPr/>
        </p:nvSpPr>
        <p:spPr>
          <a:xfrm>
            <a:off x="1964019" y="448400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D7F26AD-E493-984F-859A-0A690D4FEE15}"/>
              </a:ext>
            </a:extLst>
          </p:cNvPr>
          <p:cNvSpPr txBox="1"/>
          <p:nvPr/>
        </p:nvSpPr>
        <p:spPr>
          <a:xfrm>
            <a:off x="984965" y="160869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学習データセット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AB5D20E-A4C5-A94E-A241-1D85399E58E7}"/>
              </a:ext>
            </a:extLst>
          </p:cNvPr>
          <p:cNvSpPr txBox="1"/>
          <p:nvPr/>
        </p:nvSpPr>
        <p:spPr>
          <a:xfrm>
            <a:off x="538229" y="3977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個体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00C58D6-3804-1B45-AA55-B8FDE2CE051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84560" y="4162660"/>
            <a:ext cx="752633" cy="321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671A898A-CA23-3F4E-8634-4AD97520CB7C}"/>
              </a:ext>
            </a:extLst>
          </p:cNvPr>
          <p:cNvSpPr/>
          <p:nvPr/>
        </p:nvSpPr>
        <p:spPr>
          <a:xfrm>
            <a:off x="1404431" y="2689752"/>
            <a:ext cx="1858201" cy="2973005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上下矢印 33">
            <a:extLst>
              <a:ext uri="{FF2B5EF4-FFF2-40B4-BE49-F238E27FC236}">
                <a16:creationId xmlns:a16="http://schemas.microsoft.com/office/drawing/2014/main" id="{4CA690B5-3FB2-8349-9F88-E757D05ABB48}"/>
              </a:ext>
            </a:extLst>
          </p:cNvPr>
          <p:cNvSpPr/>
          <p:nvPr/>
        </p:nvSpPr>
        <p:spPr>
          <a:xfrm>
            <a:off x="2172632" y="3565924"/>
            <a:ext cx="293313" cy="5334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D61D07FA-A124-4340-B18F-961CFB237007}"/>
              </a:ext>
            </a:extLst>
          </p:cNvPr>
          <p:cNvSpPr/>
          <p:nvPr/>
        </p:nvSpPr>
        <p:spPr>
          <a:xfrm>
            <a:off x="2501854" y="6045182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711A7C8E-C723-F344-AC6F-31C123556E78}"/>
              </a:ext>
            </a:extLst>
          </p:cNvPr>
          <p:cNvSpPr/>
          <p:nvPr/>
        </p:nvSpPr>
        <p:spPr>
          <a:xfrm>
            <a:off x="2219232" y="604518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DF1F9CDA-A379-D94E-A4D8-494CA2B90E6A}"/>
              </a:ext>
            </a:extLst>
          </p:cNvPr>
          <p:cNvSpPr/>
          <p:nvPr/>
        </p:nvSpPr>
        <p:spPr>
          <a:xfrm>
            <a:off x="1937193" y="604518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下矢印 45">
            <a:extLst>
              <a:ext uri="{FF2B5EF4-FFF2-40B4-BE49-F238E27FC236}">
                <a16:creationId xmlns:a16="http://schemas.microsoft.com/office/drawing/2014/main" id="{059346F8-52E2-DC48-8FCF-A50E1B9B8DAC}"/>
              </a:ext>
            </a:extLst>
          </p:cNvPr>
          <p:cNvSpPr/>
          <p:nvPr/>
        </p:nvSpPr>
        <p:spPr>
          <a:xfrm>
            <a:off x="2152953" y="5528322"/>
            <a:ext cx="342900" cy="4762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AD04175-DF06-194F-BE48-B44950F5459A}"/>
              </a:ext>
            </a:extLst>
          </p:cNvPr>
          <p:cNvSpPr txBox="1"/>
          <p:nvPr/>
        </p:nvSpPr>
        <p:spPr>
          <a:xfrm>
            <a:off x="425892" y="59790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最終世代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74FF568-8069-EB4B-8620-E5DA388F1C30}"/>
              </a:ext>
            </a:extLst>
          </p:cNvPr>
          <p:cNvSpPr txBox="1"/>
          <p:nvPr/>
        </p:nvSpPr>
        <p:spPr>
          <a:xfrm>
            <a:off x="2380823" y="364271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NSGA2</a:t>
            </a:r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35D43CF-2463-BD43-A206-7F21268D343B}"/>
              </a:ext>
            </a:extLst>
          </p:cNvPr>
          <p:cNvSpPr/>
          <p:nvPr/>
        </p:nvSpPr>
        <p:spPr>
          <a:xfrm>
            <a:off x="3886200" y="2974930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CAF7197F-3E37-3A4F-AEBD-2456D104FA51}"/>
              </a:ext>
            </a:extLst>
          </p:cNvPr>
          <p:cNvSpPr/>
          <p:nvPr/>
        </p:nvSpPr>
        <p:spPr>
          <a:xfrm>
            <a:off x="3771900" y="4168401"/>
            <a:ext cx="1295400" cy="1295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6DAFBE74-A847-EB41-935C-547FD5C4D449}"/>
              </a:ext>
            </a:extLst>
          </p:cNvPr>
          <p:cNvSpPr/>
          <p:nvPr/>
        </p:nvSpPr>
        <p:spPr>
          <a:xfrm>
            <a:off x="4572000" y="457633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152139BF-6AFD-434B-B0C7-1C41A4FF7093}"/>
              </a:ext>
            </a:extLst>
          </p:cNvPr>
          <p:cNvSpPr/>
          <p:nvPr/>
        </p:nvSpPr>
        <p:spPr>
          <a:xfrm>
            <a:off x="4176757" y="497635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30C19EE8-0ECC-3742-9A3D-DFA869249C13}"/>
              </a:ext>
            </a:extLst>
          </p:cNvPr>
          <p:cNvSpPr/>
          <p:nvPr/>
        </p:nvSpPr>
        <p:spPr>
          <a:xfrm>
            <a:off x="4050087" y="448974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角丸四角形 92">
            <a:extLst>
              <a:ext uri="{FF2B5EF4-FFF2-40B4-BE49-F238E27FC236}">
                <a16:creationId xmlns:a16="http://schemas.microsoft.com/office/drawing/2014/main" id="{9B7152F3-5F30-834B-BF68-439D03E6FE5D}"/>
              </a:ext>
            </a:extLst>
          </p:cNvPr>
          <p:cNvSpPr/>
          <p:nvPr/>
        </p:nvSpPr>
        <p:spPr>
          <a:xfrm>
            <a:off x="3490499" y="2695493"/>
            <a:ext cx="1858201" cy="2973005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上下矢印 93">
            <a:extLst>
              <a:ext uri="{FF2B5EF4-FFF2-40B4-BE49-F238E27FC236}">
                <a16:creationId xmlns:a16="http://schemas.microsoft.com/office/drawing/2014/main" id="{025E9D77-F685-9C4E-A82E-28591B29F9F4}"/>
              </a:ext>
            </a:extLst>
          </p:cNvPr>
          <p:cNvSpPr/>
          <p:nvPr/>
        </p:nvSpPr>
        <p:spPr>
          <a:xfrm>
            <a:off x="4258700" y="3571665"/>
            <a:ext cx="293313" cy="5334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4A925EC4-1221-EA47-81EE-87B4C5B03DA2}"/>
              </a:ext>
            </a:extLst>
          </p:cNvPr>
          <p:cNvSpPr/>
          <p:nvPr/>
        </p:nvSpPr>
        <p:spPr>
          <a:xfrm>
            <a:off x="4587922" y="605092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84A7839D-B71D-1148-A577-78DC16C34E59}"/>
              </a:ext>
            </a:extLst>
          </p:cNvPr>
          <p:cNvSpPr/>
          <p:nvPr/>
        </p:nvSpPr>
        <p:spPr>
          <a:xfrm>
            <a:off x="4305300" y="605092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2387E49C-1F48-AD44-A03D-B51E7B918AE9}"/>
              </a:ext>
            </a:extLst>
          </p:cNvPr>
          <p:cNvSpPr/>
          <p:nvPr/>
        </p:nvSpPr>
        <p:spPr>
          <a:xfrm>
            <a:off x="4023261" y="605092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下矢印 97">
            <a:extLst>
              <a:ext uri="{FF2B5EF4-FFF2-40B4-BE49-F238E27FC236}">
                <a16:creationId xmlns:a16="http://schemas.microsoft.com/office/drawing/2014/main" id="{AB267B41-5818-714C-816F-605417604B25}"/>
              </a:ext>
            </a:extLst>
          </p:cNvPr>
          <p:cNvSpPr/>
          <p:nvPr/>
        </p:nvSpPr>
        <p:spPr>
          <a:xfrm>
            <a:off x="4239021" y="5534063"/>
            <a:ext cx="342900" cy="4762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2D2DFA6-5C92-8A4F-B59D-111D89E33B99}"/>
              </a:ext>
            </a:extLst>
          </p:cNvPr>
          <p:cNvSpPr txBox="1"/>
          <p:nvPr/>
        </p:nvSpPr>
        <p:spPr>
          <a:xfrm>
            <a:off x="4466891" y="364845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NSGA2</a:t>
            </a:r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2A845B49-CBE9-2A45-B733-DD11997F3877}"/>
              </a:ext>
            </a:extLst>
          </p:cNvPr>
          <p:cNvSpPr/>
          <p:nvPr/>
        </p:nvSpPr>
        <p:spPr>
          <a:xfrm>
            <a:off x="5972268" y="2969189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345051E7-35D6-BC40-A61F-8A5CD8D9ED3D}"/>
              </a:ext>
            </a:extLst>
          </p:cNvPr>
          <p:cNvSpPr/>
          <p:nvPr/>
        </p:nvSpPr>
        <p:spPr>
          <a:xfrm>
            <a:off x="5857968" y="4162660"/>
            <a:ext cx="1295400" cy="1295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2B2ED7AA-C6E6-0743-BDDD-AA404CB29611}"/>
              </a:ext>
            </a:extLst>
          </p:cNvPr>
          <p:cNvSpPr/>
          <p:nvPr/>
        </p:nvSpPr>
        <p:spPr>
          <a:xfrm>
            <a:off x="6658068" y="457059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261EEDCB-EC38-EA42-89E5-8CFF81A48134}"/>
              </a:ext>
            </a:extLst>
          </p:cNvPr>
          <p:cNvSpPr/>
          <p:nvPr/>
        </p:nvSpPr>
        <p:spPr>
          <a:xfrm>
            <a:off x="6262825" y="497061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0C5F6357-8095-D24F-B0D6-C595B20E6AE8}"/>
              </a:ext>
            </a:extLst>
          </p:cNvPr>
          <p:cNvSpPr/>
          <p:nvPr/>
        </p:nvSpPr>
        <p:spPr>
          <a:xfrm>
            <a:off x="6136155" y="448400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角丸四角形 104">
            <a:extLst>
              <a:ext uri="{FF2B5EF4-FFF2-40B4-BE49-F238E27FC236}">
                <a16:creationId xmlns:a16="http://schemas.microsoft.com/office/drawing/2014/main" id="{5241632F-80A6-FA4F-96A7-BECF7DF63DF9}"/>
              </a:ext>
            </a:extLst>
          </p:cNvPr>
          <p:cNvSpPr/>
          <p:nvPr/>
        </p:nvSpPr>
        <p:spPr>
          <a:xfrm>
            <a:off x="5576567" y="2689752"/>
            <a:ext cx="1858201" cy="2973005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上下矢印 105">
            <a:extLst>
              <a:ext uri="{FF2B5EF4-FFF2-40B4-BE49-F238E27FC236}">
                <a16:creationId xmlns:a16="http://schemas.microsoft.com/office/drawing/2014/main" id="{007852C6-8EFE-9345-9055-3C1FA9FCE506}"/>
              </a:ext>
            </a:extLst>
          </p:cNvPr>
          <p:cNvSpPr/>
          <p:nvPr/>
        </p:nvSpPr>
        <p:spPr>
          <a:xfrm>
            <a:off x="6344768" y="3565924"/>
            <a:ext cx="293313" cy="533400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0318E04E-D182-3C4F-80B1-5B389B37DCE6}"/>
              </a:ext>
            </a:extLst>
          </p:cNvPr>
          <p:cNvSpPr/>
          <p:nvPr/>
        </p:nvSpPr>
        <p:spPr>
          <a:xfrm>
            <a:off x="6673990" y="604518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1C6B8BA9-D463-E744-955E-7ACC08A57860}"/>
              </a:ext>
            </a:extLst>
          </p:cNvPr>
          <p:cNvSpPr/>
          <p:nvPr/>
        </p:nvSpPr>
        <p:spPr>
          <a:xfrm>
            <a:off x="6391368" y="604518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67CBA390-D543-3346-B894-1BB77E468426}"/>
              </a:ext>
            </a:extLst>
          </p:cNvPr>
          <p:cNvSpPr/>
          <p:nvPr/>
        </p:nvSpPr>
        <p:spPr>
          <a:xfrm>
            <a:off x="6109329" y="604518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下矢印 109">
            <a:extLst>
              <a:ext uri="{FF2B5EF4-FFF2-40B4-BE49-F238E27FC236}">
                <a16:creationId xmlns:a16="http://schemas.microsoft.com/office/drawing/2014/main" id="{89DDAB64-C1BE-584C-AF41-843B65FC978D}"/>
              </a:ext>
            </a:extLst>
          </p:cNvPr>
          <p:cNvSpPr/>
          <p:nvPr/>
        </p:nvSpPr>
        <p:spPr>
          <a:xfrm>
            <a:off x="6325089" y="5528322"/>
            <a:ext cx="342900" cy="4762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634C30E8-0BF6-AB41-94D8-72A4A68B7259}"/>
              </a:ext>
            </a:extLst>
          </p:cNvPr>
          <p:cNvSpPr txBox="1"/>
          <p:nvPr/>
        </p:nvSpPr>
        <p:spPr>
          <a:xfrm>
            <a:off x="6552959" y="364271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NSGA2</a:t>
            </a:r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65C58A37-04CC-2B4C-AA66-1AB94EE8DDDB}"/>
              </a:ext>
            </a:extLst>
          </p:cNvPr>
          <p:cNvSpPr/>
          <p:nvPr/>
        </p:nvSpPr>
        <p:spPr>
          <a:xfrm>
            <a:off x="2819400" y="1526660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7E463C9E-34FA-5948-83F9-98827F2B5A21}"/>
              </a:ext>
            </a:extLst>
          </p:cNvPr>
          <p:cNvSpPr/>
          <p:nvPr/>
        </p:nvSpPr>
        <p:spPr>
          <a:xfrm>
            <a:off x="3886200" y="1524000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6581CA34-B7B6-7740-B207-8996ED7BA71F}"/>
              </a:ext>
            </a:extLst>
          </p:cNvPr>
          <p:cNvSpPr/>
          <p:nvPr/>
        </p:nvSpPr>
        <p:spPr>
          <a:xfrm>
            <a:off x="4953000" y="1526660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94ADC24B-52ED-2848-AFFF-8C276442CD84}"/>
              </a:ext>
            </a:extLst>
          </p:cNvPr>
          <p:cNvCxnSpPr>
            <a:stCxn id="112" idx="2"/>
            <a:endCxn id="6" idx="0"/>
          </p:cNvCxnSpPr>
          <p:nvPr/>
        </p:nvCxnSpPr>
        <p:spPr>
          <a:xfrm flipH="1">
            <a:off x="2333532" y="2060060"/>
            <a:ext cx="1019268" cy="909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242890AD-6F02-AC43-A52D-8C9D0D3CFCF4}"/>
              </a:ext>
            </a:extLst>
          </p:cNvPr>
          <p:cNvCxnSpPr>
            <a:cxnSpLocks/>
            <a:stCxn id="113" idx="2"/>
            <a:endCxn id="88" idx="0"/>
          </p:cNvCxnSpPr>
          <p:nvPr/>
        </p:nvCxnSpPr>
        <p:spPr>
          <a:xfrm>
            <a:off x="4419600" y="2057400"/>
            <a:ext cx="0" cy="91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B191BFD4-CA54-A142-9C7E-A84B5734E7B7}"/>
              </a:ext>
            </a:extLst>
          </p:cNvPr>
          <p:cNvCxnSpPr>
            <a:cxnSpLocks/>
            <a:stCxn id="114" idx="2"/>
            <a:endCxn id="100" idx="0"/>
          </p:cNvCxnSpPr>
          <p:nvPr/>
        </p:nvCxnSpPr>
        <p:spPr>
          <a:xfrm>
            <a:off x="5486400" y="2060060"/>
            <a:ext cx="1019268" cy="909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線コネクタ 148">
            <a:extLst>
              <a:ext uri="{FF2B5EF4-FFF2-40B4-BE49-F238E27FC236}">
                <a16:creationId xmlns:a16="http://schemas.microsoft.com/office/drawing/2014/main" id="{6443990A-C2FA-8346-A1AC-32A2795ADB9E}"/>
              </a:ext>
            </a:extLst>
          </p:cNvPr>
          <p:cNvCxnSpPr>
            <a:stCxn id="6" idx="1"/>
            <a:endCxn id="100" idx="3"/>
          </p:cNvCxnSpPr>
          <p:nvPr/>
        </p:nvCxnSpPr>
        <p:spPr>
          <a:xfrm rot="10800000" flipH="1">
            <a:off x="1800132" y="3235889"/>
            <a:ext cx="5238936" cy="12700"/>
          </a:xfrm>
          <a:prstGeom prst="curvedConnector5">
            <a:avLst>
              <a:gd name="adj1" fmla="val -4363"/>
              <a:gd name="adj2" fmla="val 6050654"/>
              <a:gd name="adj3" fmla="val 104363"/>
            </a:avLst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58B5EAC0-5DED-E740-9179-7D7975737AC6}"/>
              </a:ext>
            </a:extLst>
          </p:cNvPr>
          <p:cNvCxnSpPr>
            <a:stCxn id="88" idx="1"/>
            <a:endCxn id="6" idx="3"/>
          </p:cNvCxnSpPr>
          <p:nvPr/>
        </p:nvCxnSpPr>
        <p:spPr>
          <a:xfrm flipH="1" flipV="1">
            <a:off x="2866932" y="3235889"/>
            <a:ext cx="1019268" cy="5741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D0733D58-03A3-1A46-8E50-D5485CB92326}"/>
              </a:ext>
            </a:extLst>
          </p:cNvPr>
          <p:cNvCxnSpPr>
            <a:cxnSpLocks/>
            <a:stCxn id="100" idx="1"/>
            <a:endCxn id="88" idx="3"/>
          </p:cNvCxnSpPr>
          <p:nvPr/>
        </p:nvCxnSpPr>
        <p:spPr>
          <a:xfrm flipH="1">
            <a:off x="4953000" y="3235889"/>
            <a:ext cx="1019268" cy="5741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7DC12427-49A0-F442-B6C1-1CA2D80E2C6F}"/>
              </a:ext>
            </a:extLst>
          </p:cNvPr>
          <p:cNvCxnSpPr>
            <a:cxnSpLocks/>
          </p:cNvCxnSpPr>
          <p:nvPr/>
        </p:nvCxnSpPr>
        <p:spPr>
          <a:xfrm>
            <a:off x="2819400" y="4799194"/>
            <a:ext cx="1075957" cy="1116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E9DC43DC-0BB1-8E4A-862A-4F32EFD20BD6}"/>
              </a:ext>
            </a:extLst>
          </p:cNvPr>
          <p:cNvCxnSpPr>
            <a:cxnSpLocks/>
          </p:cNvCxnSpPr>
          <p:nvPr/>
        </p:nvCxnSpPr>
        <p:spPr>
          <a:xfrm>
            <a:off x="4921583" y="4820578"/>
            <a:ext cx="1075957" cy="1116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曲線コネクタ 159">
            <a:extLst>
              <a:ext uri="{FF2B5EF4-FFF2-40B4-BE49-F238E27FC236}">
                <a16:creationId xmlns:a16="http://schemas.microsoft.com/office/drawing/2014/main" id="{6B9A627E-EA19-7146-A782-D20A2D500DB2}"/>
              </a:ext>
            </a:extLst>
          </p:cNvPr>
          <p:cNvCxnSpPr>
            <a:cxnSpLocks/>
            <a:stCxn id="101" idx="6"/>
            <a:endCxn id="10" idx="2"/>
          </p:cNvCxnSpPr>
          <p:nvPr/>
        </p:nvCxnSpPr>
        <p:spPr>
          <a:xfrm flipH="1">
            <a:off x="1685832" y="4810360"/>
            <a:ext cx="5467536" cy="12700"/>
          </a:xfrm>
          <a:prstGeom prst="curvedConnector5">
            <a:avLst>
              <a:gd name="adj1" fmla="val -4181"/>
              <a:gd name="adj2" fmla="val 4094803"/>
              <a:gd name="adj3" fmla="val 104181"/>
            </a:avLst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B5A45B25-76A6-3941-AAA3-D72A17E2ACF5}"/>
              </a:ext>
            </a:extLst>
          </p:cNvPr>
          <p:cNvSpPr txBox="1"/>
          <p:nvPr/>
        </p:nvSpPr>
        <p:spPr>
          <a:xfrm>
            <a:off x="1480374" y="631441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単一の最良な識別器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0E0A821F-9969-2540-8BA9-E3F683344FB6}"/>
              </a:ext>
            </a:extLst>
          </p:cNvPr>
          <p:cNvSpPr txBox="1"/>
          <p:nvPr/>
        </p:nvSpPr>
        <p:spPr>
          <a:xfrm>
            <a:off x="6100529" y="2267834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B050"/>
                </a:solidFill>
              </a:rPr>
              <a:t>データセット交換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56C63A39-88AC-F241-8775-B40B229AEDCA}"/>
              </a:ext>
            </a:extLst>
          </p:cNvPr>
          <p:cNvSpPr txBox="1"/>
          <p:nvPr/>
        </p:nvSpPr>
        <p:spPr>
          <a:xfrm>
            <a:off x="6939378" y="51131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B050"/>
                </a:solidFill>
              </a:rPr>
              <a:t>個体の移住操作</a:t>
            </a:r>
          </a:p>
        </p:txBody>
      </p:sp>
    </p:spTree>
    <p:extLst>
      <p:ext uri="{BB962C8B-B14F-4D97-AF65-F5344CB8AC3E}">
        <p14:creationId xmlns:p14="http://schemas.microsoft.com/office/powerpoint/2010/main" val="11740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6C8B9-C81E-1B47-BA83-C0E09154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設計するアンサンブル識別器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EFB2B9-0084-BE43-9245-6FFDEB967997}"/>
              </a:ext>
            </a:extLst>
          </p:cNvPr>
          <p:cNvSpPr/>
          <p:nvPr/>
        </p:nvSpPr>
        <p:spPr>
          <a:xfrm>
            <a:off x="1800132" y="1573764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055ED69-EDA8-EB46-8F8A-A255DFEF4FFA}"/>
              </a:ext>
            </a:extLst>
          </p:cNvPr>
          <p:cNvSpPr/>
          <p:nvPr/>
        </p:nvSpPr>
        <p:spPr>
          <a:xfrm>
            <a:off x="1685832" y="2767235"/>
            <a:ext cx="1295400" cy="1295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F5FF7A3-5C0F-2D44-844E-CD2235D51C53}"/>
              </a:ext>
            </a:extLst>
          </p:cNvPr>
          <p:cNvSpPr/>
          <p:nvPr/>
        </p:nvSpPr>
        <p:spPr>
          <a:xfrm>
            <a:off x="2485932" y="317516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36EA75B-2E8E-A747-91F8-C53485475BD6}"/>
              </a:ext>
            </a:extLst>
          </p:cNvPr>
          <p:cNvSpPr/>
          <p:nvPr/>
        </p:nvSpPr>
        <p:spPr>
          <a:xfrm>
            <a:off x="2090689" y="357518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D52963E-B563-114E-BEA1-4D181720D790}"/>
              </a:ext>
            </a:extLst>
          </p:cNvPr>
          <p:cNvSpPr/>
          <p:nvPr/>
        </p:nvSpPr>
        <p:spPr>
          <a:xfrm>
            <a:off x="1964019" y="308857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AB5D20E-A4C5-A94E-A241-1D85399E58E7}"/>
              </a:ext>
            </a:extLst>
          </p:cNvPr>
          <p:cNvSpPr txBox="1"/>
          <p:nvPr/>
        </p:nvSpPr>
        <p:spPr>
          <a:xfrm>
            <a:off x="538229" y="25825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個体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00C58D6-3804-1B45-AA55-B8FDE2CE051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84560" y="2767235"/>
            <a:ext cx="752633" cy="321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671A898A-CA23-3F4E-8634-4AD97520CB7C}"/>
              </a:ext>
            </a:extLst>
          </p:cNvPr>
          <p:cNvSpPr/>
          <p:nvPr/>
        </p:nvSpPr>
        <p:spPr>
          <a:xfrm>
            <a:off x="1404431" y="1294327"/>
            <a:ext cx="1858201" cy="2973005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上下矢印 33">
            <a:extLst>
              <a:ext uri="{FF2B5EF4-FFF2-40B4-BE49-F238E27FC236}">
                <a16:creationId xmlns:a16="http://schemas.microsoft.com/office/drawing/2014/main" id="{4CA690B5-3FB2-8349-9F88-E757D05ABB48}"/>
              </a:ext>
            </a:extLst>
          </p:cNvPr>
          <p:cNvSpPr/>
          <p:nvPr/>
        </p:nvSpPr>
        <p:spPr>
          <a:xfrm>
            <a:off x="2172632" y="2170499"/>
            <a:ext cx="293313" cy="5334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D61D07FA-A124-4340-B18F-961CFB237007}"/>
              </a:ext>
            </a:extLst>
          </p:cNvPr>
          <p:cNvSpPr/>
          <p:nvPr/>
        </p:nvSpPr>
        <p:spPr>
          <a:xfrm>
            <a:off x="2501854" y="4649757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711A7C8E-C723-F344-AC6F-31C123556E78}"/>
              </a:ext>
            </a:extLst>
          </p:cNvPr>
          <p:cNvSpPr/>
          <p:nvPr/>
        </p:nvSpPr>
        <p:spPr>
          <a:xfrm>
            <a:off x="2219232" y="464975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DF1F9CDA-A379-D94E-A4D8-494CA2B90E6A}"/>
              </a:ext>
            </a:extLst>
          </p:cNvPr>
          <p:cNvSpPr/>
          <p:nvPr/>
        </p:nvSpPr>
        <p:spPr>
          <a:xfrm>
            <a:off x="1937193" y="464975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下矢印 45">
            <a:extLst>
              <a:ext uri="{FF2B5EF4-FFF2-40B4-BE49-F238E27FC236}">
                <a16:creationId xmlns:a16="http://schemas.microsoft.com/office/drawing/2014/main" id="{059346F8-52E2-DC48-8FCF-A50E1B9B8DAC}"/>
              </a:ext>
            </a:extLst>
          </p:cNvPr>
          <p:cNvSpPr/>
          <p:nvPr/>
        </p:nvSpPr>
        <p:spPr>
          <a:xfrm>
            <a:off x="2152953" y="4132897"/>
            <a:ext cx="342900" cy="4762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AD04175-DF06-194F-BE48-B44950F5459A}"/>
              </a:ext>
            </a:extLst>
          </p:cNvPr>
          <p:cNvSpPr txBox="1"/>
          <p:nvPr/>
        </p:nvSpPr>
        <p:spPr>
          <a:xfrm>
            <a:off x="425892" y="4583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最終世代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74FF568-8069-EB4B-8620-E5DA388F1C30}"/>
              </a:ext>
            </a:extLst>
          </p:cNvPr>
          <p:cNvSpPr txBox="1"/>
          <p:nvPr/>
        </p:nvSpPr>
        <p:spPr>
          <a:xfrm>
            <a:off x="2380823" y="224728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NSGA2</a:t>
            </a:r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35D43CF-2463-BD43-A206-7F21268D343B}"/>
              </a:ext>
            </a:extLst>
          </p:cNvPr>
          <p:cNvSpPr/>
          <p:nvPr/>
        </p:nvSpPr>
        <p:spPr>
          <a:xfrm>
            <a:off x="3886200" y="1579505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CAF7197F-3E37-3A4F-AEBD-2456D104FA51}"/>
              </a:ext>
            </a:extLst>
          </p:cNvPr>
          <p:cNvSpPr/>
          <p:nvPr/>
        </p:nvSpPr>
        <p:spPr>
          <a:xfrm>
            <a:off x="3771900" y="2772976"/>
            <a:ext cx="1295400" cy="1295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6DAFBE74-A847-EB41-935C-547FD5C4D449}"/>
              </a:ext>
            </a:extLst>
          </p:cNvPr>
          <p:cNvSpPr/>
          <p:nvPr/>
        </p:nvSpPr>
        <p:spPr>
          <a:xfrm>
            <a:off x="4572000" y="318091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152139BF-6AFD-434B-B0C7-1C41A4FF7093}"/>
              </a:ext>
            </a:extLst>
          </p:cNvPr>
          <p:cNvSpPr/>
          <p:nvPr/>
        </p:nvSpPr>
        <p:spPr>
          <a:xfrm>
            <a:off x="4176757" y="358092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30C19EE8-0ECC-3742-9A3D-DFA869249C13}"/>
              </a:ext>
            </a:extLst>
          </p:cNvPr>
          <p:cNvSpPr/>
          <p:nvPr/>
        </p:nvSpPr>
        <p:spPr>
          <a:xfrm>
            <a:off x="4050087" y="309431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角丸四角形 92">
            <a:extLst>
              <a:ext uri="{FF2B5EF4-FFF2-40B4-BE49-F238E27FC236}">
                <a16:creationId xmlns:a16="http://schemas.microsoft.com/office/drawing/2014/main" id="{9B7152F3-5F30-834B-BF68-439D03E6FE5D}"/>
              </a:ext>
            </a:extLst>
          </p:cNvPr>
          <p:cNvSpPr/>
          <p:nvPr/>
        </p:nvSpPr>
        <p:spPr>
          <a:xfrm>
            <a:off x="3490499" y="1300068"/>
            <a:ext cx="1858201" cy="2973005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上下矢印 93">
            <a:extLst>
              <a:ext uri="{FF2B5EF4-FFF2-40B4-BE49-F238E27FC236}">
                <a16:creationId xmlns:a16="http://schemas.microsoft.com/office/drawing/2014/main" id="{025E9D77-F685-9C4E-A82E-28591B29F9F4}"/>
              </a:ext>
            </a:extLst>
          </p:cNvPr>
          <p:cNvSpPr/>
          <p:nvPr/>
        </p:nvSpPr>
        <p:spPr>
          <a:xfrm>
            <a:off x="4258700" y="2176240"/>
            <a:ext cx="293313" cy="5334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4A925EC4-1221-EA47-81EE-87B4C5B03DA2}"/>
              </a:ext>
            </a:extLst>
          </p:cNvPr>
          <p:cNvSpPr/>
          <p:nvPr/>
        </p:nvSpPr>
        <p:spPr>
          <a:xfrm>
            <a:off x="4587922" y="465549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84A7839D-B71D-1148-A577-78DC16C34E59}"/>
              </a:ext>
            </a:extLst>
          </p:cNvPr>
          <p:cNvSpPr/>
          <p:nvPr/>
        </p:nvSpPr>
        <p:spPr>
          <a:xfrm>
            <a:off x="4305300" y="465549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2387E49C-1F48-AD44-A03D-B51E7B918AE9}"/>
              </a:ext>
            </a:extLst>
          </p:cNvPr>
          <p:cNvSpPr/>
          <p:nvPr/>
        </p:nvSpPr>
        <p:spPr>
          <a:xfrm>
            <a:off x="4023261" y="465549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下矢印 97">
            <a:extLst>
              <a:ext uri="{FF2B5EF4-FFF2-40B4-BE49-F238E27FC236}">
                <a16:creationId xmlns:a16="http://schemas.microsoft.com/office/drawing/2014/main" id="{AB267B41-5818-714C-816F-605417604B25}"/>
              </a:ext>
            </a:extLst>
          </p:cNvPr>
          <p:cNvSpPr/>
          <p:nvPr/>
        </p:nvSpPr>
        <p:spPr>
          <a:xfrm>
            <a:off x="4239021" y="4138638"/>
            <a:ext cx="342900" cy="4762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2D2DFA6-5C92-8A4F-B59D-111D89E33B99}"/>
              </a:ext>
            </a:extLst>
          </p:cNvPr>
          <p:cNvSpPr txBox="1"/>
          <p:nvPr/>
        </p:nvSpPr>
        <p:spPr>
          <a:xfrm>
            <a:off x="4466891" y="225303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NSGA2</a:t>
            </a:r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2A845B49-CBE9-2A45-B733-DD11997F3877}"/>
              </a:ext>
            </a:extLst>
          </p:cNvPr>
          <p:cNvSpPr/>
          <p:nvPr/>
        </p:nvSpPr>
        <p:spPr>
          <a:xfrm>
            <a:off x="5972268" y="1573764"/>
            <a:ext cx="1066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345051E7-35D6-BC40-A61F-8A5CD8D9ED3D}"/>
              </a:ext>
            </a:extLst>
          </p:cNvPr>
          <p:cNvSpPr/>
          <p:nvPr/>
        </p:nvSpPr>
        <p:spPr>
          <a:xfrm>
            <a:off x="5857968" y="2767235"/>
            <a:ext cx="1295400" cy="1295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2B2ED7AA-C6E6-0743-BDDD-AA404CB29611}"/>
              </a:ext>
            </a:extLst>
          </p:cNvPr>
          <p:cNvSpPr/>
          <p:nvPr/>
        </p:nvSpPr>
        <p:spPr>
          <a:xfrm>
            <a:off x="6658068" y="317516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261EEDCB-EC38-EA42-89E5-8CFF81A48134}"/>
              </a:ext>
            </a:extLst>
          </p:cNvPr>
          <p:cNvSpPr/>
          <p:nvPr/>
        </p:nvSpPr>
        <p:spPr>
          <a:xfrm>
            <a:off x="6262825" y="357518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0C5F6357-8095-D24F-B0D6-C595B20E6AE8}"/>
              </a:ext>
            </a:extLst>
          </p:cNvPr>
          <p:cNvSpPr/>
          <p:nvPr/>
        </p:nvSpPr>
        <p:spPr>
          <a:xfrm>
            <a:off x="6136155" y="308857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角丸四角形 104">
            <a:extLst>
              <a:ext uri="{FF2B5EF4-FFF2-40B4-BE49-F238E27FC236}">
                <a16:creationId xmlns:a16="http://schemas.microsoft.com/office/drawing/2014/main" id="{5241632F-80A6-FA4F-96A7-BECF7DF63DF9}"/>
              </a:ext>
            </a:extLst>
          </p:cNvPr>
          <p:cNvSpPr/>
          <p:nvPr/>
        </p:nvSpPr>
        <p:spPr>
          <a:xfrm>
            <a:off x="5576567" y="1294327"/>
            <a:ext cx="1858201" cy="2973005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上下矢印 105">
            <a:extLst>
              <a:ext uri="{FF2B5EF4-FFF2-40B4-BE49-F238E27FC236}">
                <a16:creationId xmlns:a16="http://schemas.microsoft.com/office/drawing/2014/main" id="{007852C6-8EFE-9345-9055-3C1FA9FCE506}"/>
              </a:ext>
            </a:extLst>
          </p:cNvPr>
          <p:cNvSpPr/>
          <p:nvPr/>
        </p:nvSpPr>
        <p:spPr>
          <a:xfrm>
            <a:off x="6344768" y="2170499"/>
            <a:ext cx="293313" cy="5334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0318E04E-D182-3C4F-80B1-5B389B37DCE6}"/>
              </a:ext>
            </a:extLst>
          </p:cNvPr>
          <p:cNvSpPr/>
          <p:nvPr/>
        </p:nvSpPr>
        <p:spPr>
          <a:xfrm>
            <a:off x="6673990" y="464975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1C6B8BA9-D463-E744-955E-7ACC08A57860}"/>
              </a:ext>
            </a:extLst>
          </p:cNvPr>
          <p:cNvSpPr/>
          <p:nvPr/>
        </p:nvSpPr>
        <p:spPr>
          <a:xfrm>
            <a:off x="6391368" y="4649757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67CBA390-D543-3346-B894-1BB77E468426}"/>
              </a:ext>
            </a:extLst>
          </p:cNvPr>
          <p:cNvSpPr/>
          <p:nvPr/>
        </p:nvSpPr>
        <p:spPr>
          <a:xfrm>
            <a:off x="6109329" y="464975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下矢印 109">
            <a:extLst>
              <a:ext uri="{FF2B5EF4-FFF2-40B4-BE49-F238E27FC236}">
                <a16:creationId xmlns:a16="http://schemas.microsoft.com/office/drawing/2014/main" id="{89DDAB64-C1BE-584C-AF41-843B65FC978D}"/>
              </a:ext>
            </a:extLst>
          </p:cNvPr>
          <p:cNvSpPr/>
          <p:nvPr/>
        </p:nvSpPr>
        <p:spPr>
          <a:xfrm>
            <a:off x="6325089" y="4132897"/>
            <a:ext cx="342900" cy="4762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634C30E8-0BF6-AB41-94D8-72A4A68B7259}"/>
              </a:ext>
            </a:extLst>
          </p:cNvPr>
          <p:cNvSpPr txBox="1"/>
          <p:nvPr/>
        </p:nvSpPr>
        <p:spPr>
          <a:xfrm>
            <a:off x="6552959" y="224728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NSGA2</a:t>
            </a:r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8654825-1796-1F4C-9CA3-338ECB9E24A5}"/>
              </a:ext>
            </a:extLst>
          </p:cNvPr>
          <p:cNvSpPr txBox="1"/>
          <p:nvPr/>
        </p:nvSpPr>
        <p:spPr>
          <a:xfrm>
            <a:off x="2768586" y="48840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弱識別器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C3C5801F-F2ED-634E-A59E-3DFBA9FA4E14}"/>
              </a:ext>
            </a:extLst>
          </p:cNvPr>
          <p:cNvSpPr txBox="1"/>
          <p:nvPr/>
        </p:nvSpPr>
        <p:spPr>
          <a:xfrm>
            <a:off x="4851709" y="4889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弱識別器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5E9C326-927A-F749-9B57-912C3CDDA1E6}"/>
              </a:ext>
            </a:extLst>
          </p:cNvPr>
          <p:cNvSpPr txBox="1"/>
          <p:nvPr/>
        </p:nvSpPr>
        <p:spPr>
          <a:xfrm>
            <a:off x="6655154" y="48840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弱識別器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5" name="下矢印 54">
            <a:extLst>
              <a:ext uri="{FF2B5EF4-FFF2-40B4-BE49-F238E27FC236}">
                <a16:creationId xmlns:a16="http://schemas.microsoft.com/office/drawing/2014/main" id="{087E02E6-7929-7D42-9FE0-0C9B63EA379C}"/>
              </a:ext>
            </a:extLst>
          </p:cNvPr>
          <p:cNvSpPr/>
          <p:nvPr/>
        </p:nvSpPr>
        <p:spPr>
          <a:xfrm>
            <a:off x="2456333" y="4964592"/>
            <a:ext cx="342900" cy="270057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下矢印 55">
            <a:extLst>
              <a:ext uri="{FF2B5EF4-FFF2-40B4-BE49-F238E27FC236}">
                <a16:creationId xmlns:a16="http://schemas.microsoft.com/office/drawing/2014/main" id="{AD2A9043-4155-CD45-A855-1F296BC7D888}"/>
              </a:ext>
            </a:extLst>
          </p:cNvPr>
          <p:cNvSpPr/>
          <p:nvPr/>
        </p:nvSpPr>
        <p:spPr>
          <a:xfrm>
            <a:off x="4514850" y="4964591"/>
            <a:ext cx="342900" cy="270057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144FC154-CD0B-4543-90F2-61C52E341DB1}"/>
              </a:ext>
            </a:extLst>
          </p:cNvPr>
          <p:cNvSpPr/>
          <p:nvPr/>
        </p:nvSpPr>
        <p:spPr>
          <a:xfrm>
            <a:off x="6333550" y="4970345"/>
            <a:ext cx="342900" cy="270057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F0733EFF-FAEE-F74E-9740-5C6A48003089}"/>
              </a:ext>
            </a:extLst>
          </p:cNvPr>
          <p:cNvSpPr/>
          <p:nvPr/>
        </p:nvSpPr>
        <p:spPr>
          <a:xfrm>
            <a:off x="2491474" y="5416127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47BA2B05-EB6A-ED47-8916-CFBEBB2C9711}"/>
              </a:ext>
            </a:extLst>
          </p:cNvPr>
          <p:cNvSpPr/>
          <p:nvPr/>
        </p:nvSpPr>
        <p:spPr>
          <a:xfrm>
            <a:off x="4577542" y="542186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3D918CAD-EF53-AE45-A4A1-67B92BC3E464}"/>
              </a:ext>
            </a:extLst>
          </p:cNvPr>
          <p:cNvSpPr/>
          <p:nvPr/>
        </p:nvSpPr>
        <p:spPr>
          <a:xfrm>
            <a:off x="6380988" y="5416127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326C92AB-E8F8-F94D-A9BC-689649FCD320}"/>
              </a:ext>
            </a:extLst>
          </p:cNvPr>
          <p:cNvSpPr/>
          <p:nvPr/>
        </p:nvSpPr>
        <p:spPr>
          <a:xfrm>
            <a:off x="1839945" y="5325919"/>
            <a:ext cx="5475255" cy="47623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45C274D-19EF-8E45-961F-88B500DD1FC0}"/>
              </a:ext>
            </a:extLst>
          </p:cNvPr>
          <p:cNvSpPr txBox="1"/>
          <p:nvPr/>
        </p:nvSpPr>
        <p:spPr>
          <a:xfrm>
            <a:off x="249807" y="520726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アンサンブル</a:t>
            </a:r>
            <a:endParaRPr kumimoji="1" lang="en-US" altLang="ja-JP"/>
          </a:p>
          <a:p>
            <a:pPr algn="ctr"/>
            <a:r>
              <a:rPr kumimoji="1" lang="ja-JP" altLang="en-US"/>
              <a:t>識別器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726692-7DD2-0340-99F1-696E0767A806}"/>
              </a:ext>
            </a:extLst>
          </p:cNvPr>
          <p:cNvSpPr txBox="1"/>
          <p:nvPr/>
        </p:nvSpPr>
        <p:spPr>
          <a:xfrm>
            <a:off x="2042162" y="5968346"/>
            <a:ext cx="1116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Class A</a:t>
            </a:r>
            <a:endParaRPr kumimoji="1" lang="ja-JP" altLang="en-US" sz="2000" b="1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5A21118-0BE4-5143-B24F-550244D9EB77}"/>
              </a:ext>
            </a:extLst>
          </p:cNvPr>
          <p:cNvSpPr txBox="1"/>
          <p:nvPr/>
        </p:nvSpPr>
        <p:spPr>
          <a:xfrm>
            <a:off x="4128230" y="59721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Class B</a:t>
            </a:r>
            <a:endParaRPr kumimoji="1" lang="ja-JP" altLang="en-US" sz="2000" b="1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A4C0D4C-5381-9E48-9327-89A68E1B18C0}"/>
              </a:ext>
            </a:extLst>
          </p:cNvPr>
          <p:cNvSpPr txBox="1"/>
          <p:nvPr/>
        </p:nvSpPr>
        <p:spPr>
          <a:xfrm>
            <a:off x="5938764" y="5980726"/>
            <a:ext cx="1116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Class A</a:t>
            </a:r>
            <a:endParaRPr kumimoji="1" lang="ja-JP" altLang="en-US" sz="2000" b="1"/>
          </a:p>
        </p:txBody>
      </p:sp>
      <p:sp>
        <p:nvSpPr>
          <p:cNvPr id="66" name="下矢印 65">
            <a:extLst>
              <a:ext uri="{FF2B5EF4-FFF2-40B4-BE49-F238E27FC236}">
                <a16:creationId xmlns:a16="http://schemas.microsoft.com/office/drawing/2014/main" id="{2104A4EC-6C92-1341-A359-B2B90FBB3503}"/>
              </a:ext>
            </a:extLst>
          </p:cNvPr>
          <p:cNvSpPr/>
          <p:nvPr/>
        </p:nvSpPr>
        <p:spPr>
          <a:xfrm>
            <a:off x="2450292" y="5717956"/>
            <a:ext cx="342900" cy="31596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下矢印 66">
            <a:extLst>
              <a:ext uri="{FF2B5EF4-FFF2-40B4-BE49-F238E27FC236}">
                <a16:creationId xmlns:a16="http://schemas.microsoft.com/office/drawing/2014/main" id="{327DC001-EC0D-5D43-80F4-55C32B215875}"/>
              </a:ext>
            </a:extLst>
          </p:cNvPr>
          <p:cNvSpPr/>
          <p:nvPr/>
        </p:nvSpPr>
        <p:spPr>
          <a:xfrm>
            <a:off x="4508809" y="5717955"/>
            <a:ext cx="342900" cy="31596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下矢印 67">
            <a:extLst>
              <a:ext uri="{FF2B5EF4-FFF2-40B4-BE49-F238E27FC236}">
                <a16:creationId xmlns:a16="http://schemas.microsoft.com/office/drawing/2014/main" id="{BA67CB96-D1D6-E745-B221-231E64D07F1C}"/>
              </a:ext>
            </a:extLst>
          </p:cNvPr>
          <p:cNvSpPr/>
          <p:nvPr/>
        </p:nvSpPr>
        <p:spPr>
          <a:xfrm>
            <a:off x="6327509" y="5723709"/>
            <a:ext cx="342900" cy="31596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C273F229-2C4F-074C-AB01-A11E568B2CF3}"/>
              </a:ext>
            </a:extLst>
          </p:cNvPr>
          <p:cNvSpPr/>
          <p:nvPr/>
        </p:nvSpPr>
        <p:spPr>
          <a:xfrm>
            <a:off x="2090689" y="6444997"/>
            <a:ext cx="860726" cy="280736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43745EB-ECD0-6849-9F16-521105907585}"/>
              </a:ext>
            </a:extLst>
          </p:cNvPr>
          <p:cNvSpPr txBox="1"/>
          <p:nvPr/>
        </p:nvSpPr>
        <p:spPr>
          <a:xfrm>
            <a:off x="2981232" y="6410595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多数決の結果</a:t>
            </a:r>
            <a:r>
              <a:rPr lang="ja-JP" altLang="en-US"/>
              <a:t>「</a:t>
            </a:r>
            <a:r>
              <a:rPr lang="en-US" altLang="ja-JP" b="1"/>
              <a:t>Class A</a:t>
            </a:r>
            <a:r>
              <a:rPr lang="ja-JP" altLang="en-US"/>
              <a:t>」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46139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A5E64-A181-4645-8860-F2224AE1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F3E71-B973-C84C-AD02-E69CC912B50B}"/>
              </a:ext>
            </a:extLst>
          </p:cNvPr>
          <p:cNvSpPr txBox="1">
            <a:spLocks/>
          </p:cNvSpPr>
          <p:nvPr/>
        </p:nvSpPr>
        <p:spPr>
          <a:xfrm>
            <a:off x="384958" y="1859478"/>
            <a:ext cx="8682842" cy="21029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大きなサイズのデータセットの進化計算にかかる</a:t>
            </a:r>
            <a:br>
              <a:rPr lang="en-US" altLang="ja-JP" sz="2800" kern="0"/>
            </a:br>
            <a:r>
              <a:rPr lang="ja-JP" altLang="en-US" sz="2800" kern="0"/>
              <a:t>計算時間の短縮</a:t>
            </a:r>
            <a:endParaRPr lang="en-US" altLang="ja-JP" sz="2800" kern="0"/>
          </a:p>
          <a:p>
            <a:r>
              <a:rPr lang="ja-JP" altLang="en-US" sz="2800" kern="0"/>
              <a:t>部分学習用データの交換操作・部分個体群の</a:t>
            </a:r>
            <a:br>
              <a:rPr lang="en-US" altLang="ja-JP" sz="2800" kern="0"/>
            </a:br>
            <a:r>
              <a:rPr lang="ja-JP" altLang="en-US" sz="2800" kern="0"/>
              <a:t>移住操作による過剰適合の防止</a:t>
            </a:r>
            <a:endParaRPr lang="en-US" altLang="ja-JP" sz="2800" kern="0"/>
          </a:p>
          <a:p>
            <a:endParaRPr lang="en-US" altLang="ja-JP" sz="2800" kern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097132-DD18-454A-9FF6-5987FE4EBE1B}"/>
              </a:ext>
            </a:extLst>
          </p:cNvPr>
          <p:cNvSpPr txBox="1"/>
          <p:nvPr/>
        </p:nvSpPr>
        <p:spPr>
          <a:xfrm>
            <a:off x="381000" y="1314839"/>
            <a:ext cx="5867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従来の並列分散型</a:t>
            </a:r>
            <a:r>
              <a:rPr kumimoji="1" lang="en-US" altLang="ja-JP" sz="2800"/>
              <a:t>MoFGBML</a:t>
            </a:r>
            <a:r>
              <a:rPr kumimoji="1" lang="ja-JP" altLang="en-US" sz="2800"/>
              <a:t>の目的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7F171D2-273A-7B47-AB4F-7DD1F75ECE0A}"/>
              </a:ext>
            </a:extLst>
          </p:cNvPr>
          <p:cNvSpPr txBox="1">
            <a:spLocks/>
          </p:cNvSpPr>
          <p:nvPr/>
        </p:nvSpPr>
        <p:spPr bwMode="auto">
          <a:xfrm>
            <a:off x="384958" y="4696549"/>
            <a:ext cx="8378042" cy="210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部分学習用データへの過剰適合による</a:t>
            </a:r>
            <a:br>
              <a:rPr lang="en-US" altLang="ja-JP" sz="2800" kern="0"/>
            </a:br>
            <a:r>
              <a:rPr lang="ja-JP" altLang="en-US" sz="2800" kern="0"/>
              <a:t>識別性能の劣化の懸念</a:t>
            </a:r>
            <a:endParaRPr lang="ja-JP" altLang="en-US" sz="2400" kern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F25B6-A024-0149-9A3A-BE401FD23D67}"/>
              </a:ext>
            </a:extLst>
          </p:cNvPr>
          <p:cNvSpPr txBox="1"/>
          <p:nvPr/>
        </p:nvSpPr>
        <p:spPr>
          <a:xfrm>
            <a:off x="384958" y="4114800"/>
            <a:ext cx="5863442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従来の並列分散型</a:t>
            </a:r>
            <a:r>
              <a:rPr kumimoji="1" lang="en-US" altLang="ja-JP" sz="2800"/>
              <a:t>MoFGBML</a:t>
            </a:r>
            <a:r>
              <a:rPr kumimoji="1" lang="ja-JP" altLang="en-US" sz="2800"/>
              <a:t>の課題</a:t>
            </a:r>
          </a:p>
        </p:txBody>
      </p:sp>
    </p:spTree>
    <p:extLst>
      <p:ext uri="{BB962C8B-B14F-4D97-AF65-F5344CB8AC3E}">
        <p14:creationId xmlns:p14="http://schemas.microsoft.com/office/powerpoint/2010/main" val="66170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8ABD0-2D5B-1744-AB4A-8AFDB5BB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D95F6-0BDE-3D47-A774-B5C16F9BE91E}"/>
              </a:ext>
            </a:extLst>
          </p:cNvPr>
          <p:cNvSpPr txBox="1">
            <a:spLocks/>
          </p:cNvSpPr>
          <p:nvPr/>
        </p:nvSpPr>
        <p:spPr>
          <a:xfrm>
            <a:off x="384958" y="1859478"/>
            <a:ext cx="8682842" cy="31604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並列分散型</a:t>
            </a:r>
            <a:r>
              <a:rPr lang="en-US" altLang="ja-JP" sz="2800" kern="0"/>
              <a:t>MoFGBML</a:t>
            </a:r>
            <a:r>
              <a:rPr lang="ja-JP" altLang="en-US" sz="2800" kern="0"/>
              <a:t>で獲得できる識別器の</a:t>
            </a:r>
            <a:br>
              <a:rPr lang="en-US" altLang="ja-JP" sz="2800" kern="0"/>
            </a:br>
            <a:r>
              <a:rPr lang="ja-JP" altLang="en-US" sz="2800" kern="0"/>
              <a:t>識別性能向上</a:t>
            </a:r>
            <a:endParaRPr lang="en-US" altLang="ja-JP" sz="2800" kern="0"/>
          </a:p>
          <a:p>
            <a:r>
              <a:rPr lang="ja-JP" altLang="en-US" sz="2800" kern="0"/>
              <a:t>過剰適合した弱識別器でアンサンブル識別器を</a:t>
            </a:r>
            <a:br>
              <a:rPr lang="en-US" altLang="ja-JP" sz="2800" kern="0"/>
            </a:br>
            <a:r>
              <a:rPr lang="ja-JP" altLang="en-US" sz="2800" kern="0"/>
              <a:t>構成することによる識別器の多様性向上</a:t>
            </a:r>
            <a:endParaRPr lang="en-US" altLang="ja-JP" sz="2800" kern="0"/>
          </a:p>
          <a:p>
            <a:endParaRPr lang="en-US" altLang="ja-JP" sz="2800" kern="0"/>
          </a:p>
          <a:p>
            <a:endParaRPr lang="en-US" altLang="ja-JP" sz="2800" kern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A2B24A-5F59-544B-8D76-756BA47A7E45}"/>
              </a:ext>
            </a:extLst>
          </p:cNvPr>
          <p:cNvSpPr txBox="1"/>
          <p:nvPr/>
        </p:nvSpPr>
        <p:spPr>
          <a:xfrm>
            <a:off x="381000" y="1314839"/>
            <a:ext cx="78486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並列分散型</a:t>
            </a:r>
            <a:r>
              <a:rPr kumimoji="1" lang="en-US" altLang="ja-JP" sz="2800"/>
              <a:t>MoFGBML</a:t>
            </a:r>
            <a:r>
              <a:rPr kumimoji="1" lang="ja-JP" altLang="en-US" sz="2800"/>
              <a:t>によるアンサンブル識別器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384958" y="4696549"/>
            <a:ext cx="8378042" cy="210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従来の単一識別器と各種アンサンブル識別器の</a:t>
            </a:r>
            <a:br>
              <a:rPr lang="en-US" altLang="ja-JP" sz="2800" kern="0"/>
            </a:br>
            <a:r>
              <a:rPr lang="ja-JP" altLang="en-US" sz="2800" kern="0"/>
              <a:t>汎化性能比較</a:t>
            </a:r>
            <a:endParaRPr lang="en-US" altLang="ja-JP" sz="2800" kern="0"/>
          </a:p>
          <a:p>
            <a:r>
              <a:rPr lang="ja-JP" altLang="en-US" sz="2800" kern="0"/>
              <a:t>過剰適合の有無による各種識別器の汎化性能比較</a:t>
            </a:r>
            <a:endParaRPr lang="en-US" altLang="ja-JP" sz="2800" kern="0"/>
          </a:p>
          <a:p>
            <a:r>
              <a:rPr lang="ja-JP" altLang="en-US" sz="2800" kern="0"/>
              <a:t>得られる識別器の過剰適合の有無による分布比較</a:t>
            </a:r>
            <a:endParaRPr lang="en-US" altLang="ja-JP" sz="2800" kern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E21094-7193-CD45-8555-376133617532}"/>
              </a:ext>
            </a:extLst>
          </p:cNvPr>
          <p:cNvSpPr txBox="1"/>
          <p:nvPr/>
        </p:nvSpPr>
        <p:spPr>
          <a:xfrm>
            <a:off x="384958" y="4114800"/>
            <a:ext cx="1672442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/>
              <a:t>検証</a:t>
            </a:r>
            <a:r>
              <a:rPr kumimoji="1" lang="ja-JP" altLang="en-US" sz="2800"/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417427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66FEEF55-8AC3-7041-9755-3CA78C57813F}"/>
              </a:ext>
            </a:extLst>
          </p:cNvPr>
          <p:cNvSpPr/>
          <p:nvPr/>
        </p:nvSpPr>
        <p:spPr>
          <a:xfrm>
            <a:off x="3114532" y="4493421"/>
            <a:ext cx="5877068" cy="22934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100F01EB-74C8-5B4F-95F7-0A32E8AFBCA5}"/>
              </a:ext>
            </a:extLst>
          </p:cNvPr>
          <p:cNvSpPr/>
          <p:nvPr/>
        </p:nvSpPr>
        <p:spPr>
          <a:xfrm>
            <a:off x="3114531" y="2354323"/>
            <a:ext cx="3276600" cy="823181"/>
          </a:xfrm>
          <a:prstGeom prst="roundRect">
            <a:avLst/>
          </a:prstGeom>
          <a:solidFill>
            <a:srgbClr val="FFFAA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AD9312CE-4B69-B346-B5B9-035B4B6B6C9A}"/>
              </a:ext>
            </a:extLst>
          </p:cNvPr>
          <p:cNvSpPr/>
          <p:nvPr/>
        </p:nvSpPr>
        <p:spPr>
          <a:xfrm>
            <a:off x="3114531" y="1259498"/>
            <a:ext cx="4648201" cy="82318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A2704E-1644-8441-8A42-675258E4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kumimoji="1" lang="en-US" altLang="ja-JP">
                <a:latin typeface="+mn-lt"/>
              </a:rPr>
              <a:t>1</a:t>
            </a:r>
            <a:r>
              <a:rPr kumimoji="1" lang="ja-JP" altLang="en-US"/>
              <a:t>試行で得られる各種識別器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5025063C-7151-2941-BF44-024F5303C211}"/>
              </a:ext>
            </a:extLst>
          </p:cNvPr>
          <p:cNvSpPr/>
          <p:nvPr/>
        </p:nvSpPr>
        <p:spPr>
          <a:xfrm>
            <a:off x="5895832" y="13335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DB07E2-C689-DD47-97B9-225035A2F0ED}"/>
              </a:ext>
            </a:extLst>
          </p:cNvPr>
          <p:cNvSpPr/>
          <p:nvPr/>
        </p:nvSpPr>
        <p:spPr>
          <a:xfrm>
            <a:off x="7965358" y="245891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75E650B0-C009-5549-A512-BC58A8998CFC}"/>
              </a:ext>
            </a:extLst>
          </p:cNvPr>
          <p:cNvSpPr/>
          <p:nvPr/>
        </p:nvSpPr>
        <p:spPr>
          <a:xfrm>
            <a:off x="4733781" y="246111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627741E-86B5-FF4B-A743-D819C59E1C22}"/>
              </a:ext>
            </a:extLst>
          </p:cNvPr>
          <p:cNvCxnSpPr>
            <a:cxnSpLocks/>
          </p:cNvCxnSpPr>
          <p:nvPr/>
        </p:nvCxnSpPr>
        <p:spPr>
          <a:xfrm flipH="1">
            <a:off x="4848081" y="1449998"/>
            <a:ext cx="1162050" cy="1125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B36323E-C5F8-634A-96DD-B1D5507B57BB}"/>
              </a:ext>
            </a:extLst>
          </p:cNvPr>
          <p:cNvCxnSpPr>
            <a:cxnSpLocks/>
          </p:cNvCxnSpPr>
          <p:nvPr/>
        </p:nvCxnSpPr>
        <p:spPr>
          <a:xfrm flipH="1">
            <a:off x="4081028" y="2575414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44925848-31C0-2441-8019-4F528B4E8845}"/>
              </a:ext>
            </a:extLst>
          </p:cNvPr>
          <p:cNvSpPr/>
          <p:nvPr/>
        </p:nvSpPr>
        <p:spPr>
          <a:xfrm>
            <a:off x="5526742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CBF75B37-179E-DD4D-B0C1-DAC4970E3D2B}"/>
              </a:ext>
            </a:extLst>
          </p:cNvPr>
          <p:cNvSpPr/>
          <p:nvPr/>
        </p:nvSpPr>
        <p:spPr>
          <a:xfrm>
            <a:off x="3964159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02D138-796D-3F48-839C-C7C3BDBE624A}"/>
              </a:ext>
            </a:extLst>
          </p:cNvPr>
          <p:cNvCxnSpPr>
            <a:cxnSpLocks/>
          </p:cNvCxnSpPr>
          <p:nvPr/>
        </p:nvCxnSpPr>
        <p:spPr>
          <a:xfrm flipH="1">
            <a:off x="3618689" y="3637818"/>
            <a:ext cx="457324" cy="154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265E581-E724-B145-BE24-D3E7DC8FCC8B}"/>
              </a:ext>
            </a:extLst>
          </p:cNvPr>
          <p:cNvCxnSpPr>
            <a:cxnSpLocks/>
          </p:cNvCxnSpPr>
          <p:nvPr/>
        </p:nvCxnSpPr>
        <p:spPr>
          <a:xfrm>
            <a:off x="4076012" y="3637818"/>
            <a:ext cx="455820" cy="1538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109B9A-515B-6740-B3CA-3F2BF200F061}"/>
              </a:ext>
            </a:extLst>
          </p:cNvPr>
          <p:cNvCxnSpPr>
            <a:cxnSpLocks/>
          </p:cNvCxnSpPr>
          <p:nvPr/>
        </p:nvCxnSpPr>
        <p:spPr>
          <a:xfrm flipH="1">
            <a:off x="5187393" y="3645144"/>
            <a:ext cx="45365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D1C1D43-C09C-6440-9A0C-58F2940EC381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453649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2AE164-9B3E-2F46-B158-D79F09E2AEAD}"/>
              </a:ext>
            </a:extLst>
          </p:cNvPr>
          <p:cNvCxnSpPr>
            <a:cxnSpLocks/>
          </p:cNvCxnSpPr>
          <p:nvPr/>
        </p:nvCxnSpPr>
        <p:spPr>
          <a:xfrm flipH="1">
            <a:off x="7593704" y="2569552"/>
            <a:ext cx="485957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06C4A43-3093-EF44-93AD-5CF2C1DC5482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930F4BE-49A7-8745-9C0C-0FBC43584B5C}"/>
              </a:ext>
            </a:extLst>
          </p:cNvPr>
          <p:cNvCxnSpPr>
            <a:cxnSpLocks/>
          </p:cNvCxnSpPr>
          <p:nvPr/>
        </p:nvCxnSpPr>
        <p:spPr>
          <a:xfrm>
            <a:off x="4076012" y="3658332"/>
            <a:ext cx="0" cy="1523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4A0772-F426-8043-940A-43A681A42CF9}"/>
              </a:ext>
            </a:extLst>
          </p:cNvPr>
          <p:cNvCxnSpPr>
            <a:cxnSpLocks/>
          </p:cNvCxnSpPr>
          <p:nvPr/>
        </p:nvCxnSpPr>
        <p:spPr>
          <a:xfrm>
            <a:off x="4848080" y="2569552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F914E16-9A6E-8D41-8808-6DA63D60E8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10131" y="1447800"/>
            <a:ext cx="1988705" cy="10445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C20C6B6-6711-DC4D-9E49-2962A2AF152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079658" y="2687516"/>
            <a:ext cx="0" cy="2489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DDB1261-61CB-C647-A5BC-5E0F5CEFA09B}"/>
              </a:ext>
            </a:extLst>
          </p:cNvPr>
          <p:cNvCxnSpPr>
            <a:cxnSpLocks/>
          </p:cNvCxnSpPr>
          <p:nvPr/>
        </p:nvCxnSpPr>
        <p:spPr>
          <a:xfrm>
            <a:off x="8089510" y="2569552"/>
            <a:ext cx="485956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BEAA87-F543-C346-ACF3-32859BBBBDEB}"/>
              </a:ext>
            </a:extLst>
          </p:cNvPr>
          <p:cNvSpPr txBox="1"/>
          <p:nvPr/>
        </p:nvSpPr>
        <p:spPr>
          <a:xfrm>
            <a:off x="6999429" y="1681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単一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D79E82-B4B1-1741-8750-2C5527F903FE}"/>
              </a:ext>
            </a:extLst>
          </p:cNvPr>
          <p:cNvSpPr txBox="1"/>
          <p:nvPr/>
        </p:nvSpPr>
        <p:spPr>
          <a:xfrm>
            <a:off x="4233155" y="16814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非劣解集合</a:t>
            </a:r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FE353A0-AC85-8940-B981-F1974FB27955}"/>
              </a:ext>
            </a:extLst>
          </p:cNvPr>
          <p:cNvSpPr txBox="1"/>
          <p:nvPr/>
        </p:nvSpPr>
        <p:spPr>
          <a:xfrm>
            <a:off x="5191007" y="2796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全島統合</a:t>
            </a:r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6AAC29-A13A-0A46-8174-F823388E2960}"/>
              </a:ext>
            </a:extLst>
          </p:cNvPr>
          <p:cNvSpPr txBox="1"/>
          <p:nvPr/>
        </p:nvSpPr>
        <p:spPr>
          <a:xfrm>
            <a:off x="3208501" y="27904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島内多数決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ED1BA99-B4F5-6443-AC0B-16D061DE28FF}"/>
              </a:ext>
            </a:extLst>
          </p:cNvPr>
          <p:cNvSpPr txBox="1"/>
          <p:nvPr/>
        </p:nvSpPr>
        <p:spPr>
          <a:xfrm>
            <a:off x="3378007" y="5176525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0DC55BE-34A1-7049-A660-B52B94223BAA}"/>
              </a:ext>
            </a:extLst>
          </p:cNvPr>
          <p:cNvSpPr txBox="1"/>
          <p:nvPr/>
        </p:nvSpPr>
        <p:spPr>
          <a:xfrm>
            <a:off x="3845181" y="5134842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394A8A9-68DE-4F47-9703-208D144C3CDE}"/>
              </a:ext>
            </a:extLst>
          </p:cNvPr>
          <p:cNvSpPr txBox="1"/>
          <p:nvPr/>
        </p:nvSpPr>
        <p:spPr>
          <a:xfrm>
            <a:off x="4309594" y="5176525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AA64B3-1DBF-2243-A02B-A70940712BDA}"/>
              </a:ext>
            </a:extLst>
          </p:cNvPr>
          <p:cNvSpPr txBox="1"/>
          <p:nvPr/>
        </p:nvSpPr>
        <p:spPr>
          <a:xfrm>
            <a:off x="4932271" y="5222221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CFAAF4A-5E32-4446-9C2A-5CF417AF7058}"/>
              </a:ext>
            </a:extLst>
          </p:cNvPr>
          <p:cNvSpPr txBox="1"/>
          <p:nvPr/>
        </p:nvSpPr>
        <p:spPr>
          <a:xfrm>
            <a:off x="5399445" y="5180538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FC229D8-F55C-DA48-BA63-0B0FECD1AA63}"/>
              </a:ext>
            </a:extLst>
          </p:cNvPr>
          <p:cNvSpPr txBox="1"/>
          <p:nvPr/>
        </p:nvSpPr>
        <p:spPr>
          <a:xfrm>
            <a:off x="5863858" y="5222221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C8BE77-A164-8C4E-8930-FBA5F165947D}"/>
              </a:ext>
            </a:extLst>
          </p:cNvPr>
          <p:cNvSpPr txBox="1"/>
          <p:nvPr/>
        </p:nvSpPr>
        <p:spPr>
          <a:xfrm>
            <a:off x="7399177" y="5176681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4B97E3-C910-B743-9A2A-FFFE887A6563}"/>
              </a:ext>
            </a:extLst>
          </p:cNvPr>
          <p:cNvSpPr txBox="1"/>
          <p:nvPr/>
        </p:nvSpPr>
        <p:spPr>
          <a:xfrm>
            <a:off x="7866351" y="5134998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D7A9764-39C7-034A-89C2-F97AD2B8E37F}"/>
              </a:ext>
            </a:extLst>
          </p:cNvPr>
          <p:cNvSpPr txBox="1"/>
          <p:nvPr/>
        </p:nvSpPr>
        <p:spPr>
          <a:xfrm>
            <a:off x="8330764" y="5176681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993442" y="1486422"/>
            <a:ext cx="1800493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弱識別器の</a:t>
            </a:r>
            <a:r>
              <a:rPr lang="ja-JP" altLang="en-US"/>
              <a:t>構成</a:t>
            </a:r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4958462-D058-324C-AC1E-E853BEEA807F}"/>
              </a:ext>
            </a:extLst>
          </p:cNvPr>
          <p:cNvSpPr txBox="1"/>
          <p:nvPr/>
        </p:nvSpPr>
        <p:spPr>
          <a:xfrm>
            <a:off x="990600" y="2439734"/>
            <a:ext cx="1800492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非劣解集合の</a:t>
            </a:r>
            <a:endParaRPr lang="en-US" altLang="ja-JP"/>
          </a:p>
          <a:p>
            <a:pPr algn="ctr"/>
            <a:r>
              <a:rPr kumimoji="1" lang="ja-JP" altLang="en-US"/>
              <a:t>多数決方法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FFCA07E-6D98-A644-853F-94A1FB2CE10C}"/>
              </a:ext>
            </a:extLst>
          </p:cNvPr>
          <p:cNvSpPr txBox="1"/>
          <p:nvPr/>
        </p:nvSpPr>
        <p:spPr>
          <a:xfrm>
            <a:off x="994555" y="5398070"/>
            <a:ext cx="1796537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多数決重みの</a:t>
            </a:r>
            <a:endParaRPr lang="en-US" altLang="ja-JP"/>
          </a:p>
          <a:p>
            <a:pPr algn="ctr"/>
            <a:r>
              <a:rPr lang="ja-JP" altLang="en-US"/>
              <a:t>計算方法</a:t>
            </a:r>
            <a:endParaRPr kumimoji="1" lang="ja-JP" altLang="en-US"/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85A6FBBA-E475-464F-93A4-1EC917FFA38D}"/>
              </a:ext>
            </a:extLst>
          </p:cNvPr>
          <p:cNvSpPr/>
          <p:nvPr/>
        </p:nvSpPr>
        <p:spPr>
          <a:xfrm>
            <a:off x="867390" y="3606750"/>
            <a:ext cx="438882" cy="4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454870B6-1B59-AD4B-BBEC-C9BAEE6DFF4A}"/>
              </a:ext>
            </a:extLst>
          </p:cNvPr>
          <p:cNvSpPr/>
          <p:nvPr/>
        </p:nvSpPr>
        <p:spPr>
          <a:xfrm>
            <a:off x="1467760" y="3606018"/>
            <a:ext cx="438882" cy="4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8C4682F-FE91-114B-86E3-44ADDD4B88C3}"/>
              </a:ext>
            </a:extLst>
          </p:cNvPr>
          <p:cNvSpPr/>
          <p:nvPr/>
        </p:nvSpPr>
        <p:spPr>
          <a:xfrm>
            <a:off x="2063161" y="3606018"/>
            <a:ext cx="438882" cy="4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9BF882-0BA8-304C-9A6F-95A7006A6693}"/>
              </a:ext>
            </a:extLst>
          </p:cNvPr>
          <p:cNvSpPr txBox="1"/>
          <p:nvPr/>
        </p:nvSpPr>
        <p:spPr>
          <a:xfrm>
            <a:off x="624941" y="3276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kumimoji="1" lang="ja-JP" altLang="en-US"/>
              <a:t>島内多数決</a:t>
            </a: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B90F3C98-2AAB-9245-B607-819A9A4DEA5D}"/>
              </a:ext>
            </a:extLst>
          </p:cNvPr>
          <p:cNvSpPr/>
          <p:nvPr/>
        </p:nvSpPr>
        <p:spPr>
          <a:xfrm>
            <a:off x="956962" y="3694396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E59295EE-73C5-114F-BADE-1D46A3FEC03E}"/>
              </a:ext>
            </a:extLst>
          </p:cNvPr>
          <p:cNvSpPr/>
          <p:nvPr/>
        </p:nvSpPr>
        <p:spPr>
          <a:xfrm>
            <a:off x="1133393" y="3740090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25DEDADD-52DF-414E-9287-A33493B53642}"/>
              </a:ext>
            </a:extLst>
          </p:cNvPr>
          <p:cNvSpPr/>
          <p:nvPr/>
        </p:nvSpPr>
        <p:spPr>
          <a:xfrm>
            <a:off x="994476" y="3869282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BC70062D-3C75-2446-AAAE-D2C52A20E86F}"/>
              </a:ext>
            </a:extLst>
          </p:cNvPr>
          <p:cNvSpPr/>
          <p:nvPr/>
        </p:nvSpPr>
        <p:spPr>
          <a:xfrm>
            <a:off x="1535909" y="3711159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97421D64-4288-C04E-AEE6-DD0D139796F7}"/>
              </a:ext>
            </a:extLst>
          </p:cNvPr>
          <p:cNvSpPr/>
          <p:nvPr/>
        </p:nvSpPr>
        <p:spPr>
          <a:xfrm>
            <a:off x="1723198" y="3721028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AC6A65B5-28BC-4D4D-8507-8DF2B17EE223}"/>
              </a:ext>
            </a:extLst>
          </p:cNvPr>
          <p:cNvSpPr/>
          <p:nvPr/>
        </p:nvSpPr>
        <p:spPr>
          <a:xfrm>
            <a:off x="1621081" y="3875831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34CFCA2B-7EBF-404B-BFB9-6CBEFCABE790}"/>
              </a:ext>
            </a:extLst>
          </p:cNvPr>
          <p:cNvSpPr/>
          <p:nvPr/>
        </p:nvSpPr>
        <p:spPr>
          <a:xfrm>
            <a:off x="2132738" y="3709426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5927A8CE-DE45-5843-ADCD-973E5D686D3F}"/>
              </a:ext>
            </a:extLst>
          </p:cNvPr>
          <p:cNvSpPr/>
          <p:nvPr/>
        </p:nvSpPr>
        <p:spPr>
          <a:xfrm>
            <a:off x="2322776" y="3716421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3F1ABF4E-A421-0040-98A6-7CBE584E98C4}"/>
              </a:ext>
            </a:extLst>
          </p:cNvPr>
          <p:cNvSpPr/>
          <p:nvPr/>
        </p:nvSpPr>
        <p:spPr>
          <a:xfrm>
            <a:off x="2202224" y="3875831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2FC80054-C885-2B4C-A440-EE8CBFF9D91A}"/>
              </a:ext>
            </a:extLst>
          </p:cNvPr>
          <p:cNvSpPr txBox="1"/>
          <p:nvPr/>
        </p:nvSpPr>
        <p:spPr>
          <a:xfrm>
            <a:off x="910252" y="43084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sp>
        <p:nvSpPr>
          <p:cNvPr id="111" name="下矢印 110">
            <a:extLst>
              <a:ext uri="{FF2B5EF4-FFF2-40B4-BE49-F238E27FC236}">
                <a16:creationId xmlns:a16="http://schemas.microsoft.com/office/drawing/2014/main" id="{B223A659-6CA5-9846-9B78-BC893AFB96E3}"/>
              </a:ext>
            </a:extLst>
          </p:cNvPr>
          <p:cNvSpPr/>
          <p:nvPr/>
        </p:nvSpPr>
        <p:spPr>
          <a:xfrm>
            <a:off x="967417" y="4086352"/>
            <a:ext cx="238827" cy="220066"/>
          </a:xfrm>
          <a:prstGeom prst="downArrow">
            <a:avLst>
              <a:gd name="adj1" fmla="val 3794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下矢印 111">
            <a:extLst>
              <a:ext uri="{FF2B5EF4-FFF2-40B4-BE49-F238E27FC236}">
                <a16:creationId xmlns:a16="http://schemas.microsoft.com/office/drawing/2014/main" id="{3E8C75B6-4EF9-2449-939C-28BE9BBD70FE}"/>
              </a:ext>
            </a:extLst>
          </p:cNvPr>
          <p:cNvSpPr/>
          <p:nvPr/>
        </p:nvSpPr>
        <p:spPr>
          <a:xfrm>
            <a:off x="1559774" y="4086518"/>
            <a:ext cx="238827" cy="220066"/>
          </a:xfrm>
          <a:prstGeom prst="downArrow">
            <a:avLst>
              <a:gd name="adj1" fmla="val 3794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下矢印 112">
            <a:extLst>
              <a:ext uri="{FF2B5EF4-FFF2-40B4-BE49-F238E27FC236}">
                <a16:creationId xmlns:a16="http://schemas.microsoft.com/office/drawing/2014/main" id="{A0A2D607-FDBF-754E-AD59-4D62CCC8EC63}"/>
              </a:ext>
            </a:extLst>
          </p:cNvPr>
          <p:cNvSpPr/>
          <p:nvPr/>
        </p:nvSpPr>
        <p:spPr>
          <a:xfrm>
            <a:off x="2163188" y="4086352"/>
            <a:ext cx="238827" cy="220066"/>
          </a:xfrm>
          <a:prstGeom prst="downArrow">
            <a:avLst>
              <a:gd name="adj1" fmla="val 3794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D521594-FF9D-A345-9EEE-9971061824F0}"/>
              </a:ext>
            </a:extLst>
          </p:cNvPr>
          <p:cNvSpPr txBox="1"/>
          <p:nvPr/>
        </p:nvSpPr>
        <p:spPr>
          <a:xfrm>
            <a:off x="1507627" y="4306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B</a:t>
            </a:r>
            <a:endParaRPr kumimoji="1" lang="ja-JP" altLang="en-US" b="1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E724A79-B994-4541-A72F-5EFA2DF1770E}"/>
              </a:ext>
            </a:extLst>
          </p:cNvPr>
          <p:cNvSpPr txBox="1"/>
          <p:nvPr/>
        </p:nvSpPr>
        <p:spPr>
          <a:xfrm>
            <a:off x="2106246" y="43109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257EA04-40BD-1A4E-8C97-FD77BB923B65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1085941" y="4677801"/>
            <a:ext cx="525316" cy="2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58AA108-EDD2-CA43-8C01-2E4B6949B600}"/>
              </a:ext>
            </a:extLst>
          </p:cNvPr>
          <p:cNvCxnSpPr>
            <a:cxnSpLocks/>
            <a:stCxn id="115" idx="2"/>
            <a:endCxn id="128" idx="0"/>
          </p:cNvCxnSpPr>
          <p:nvPr/>
        </p:nvCxnSpPr>
        <p:spPr>
          <a:xfrm>
            <a:off x="1683316" y="4675750"/>
            <a:ext cx="8322" cy="21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1DF3AB13-4972-F048-BEE9-2132F5ACE6ED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55376" y="4680297"/>
            <a:ext cx="526559" cy="23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E4DBE69-D219-4C4F-98EB-DE806D5B5686}"/>
              </a:ext>
            </a:extLst>
          </p:cNvPr>
          <p:cNvSpPr txBox="1"/>
          <p:nvPr/>
        </p:nvSpPr>
        <p:spPr>
          <a:xfrm>
            <a:off x="1515949" y="48884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4E6366D-9540-CB49-86D3-4AC200F85CF6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2194601" y="3116722"/>
            <a:ext cx="1340149" cy="344544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1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66FEEF55-8AC3-7041-9755-3CA78C57813F}"/>
              </a:ext>
            </a:extLst>
          </p:cNvPr>
          <p:cNvSpPr/>
          <p:nvPr/>
        </p:nvSpPr>
        <p:spPr>
          <a:xfrm>
            <a:off x="3114532" y="4493421"/>
            <a:ext cx="5877068" cy="22934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100F01EB-74C8-5B4F-95F7-0A32E8AFBCA5}"/>
              </a:ext>
            </a:extLst>
          </p:cNvPr>
          <p:cNvSpPr/>
          <p:nvPr/>
        </p:nvSpPr>
        <p:spPr>
          <a:xfrm>
            <a:off x="3114531" y="2354323"/>
            <a:ext cx="3276600" cy="823181"/>
          </a:xfrm>
          <a:prstGeom prst="roundRect">
            <a:avLst/>
          </a:prstGeom>
          <a:solidFill>
            <a:srgbClr val="FFFAA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AD9312CE-4B69-B346-B5B9-035B4B6B6C9A}"/>
              </a:ext>
            </a:extLst>
          </p:cNvPr>
          <p:cNvSpPr/>
          <p:nvPr/>
        </p:nvSpPr>
        <p:spPr>
          <a:xfrm>
            <a:off x="3114531" y="1259498"/>
            <a:ext cx="4648201" cy="82318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A2704E-1644-8441-8A42-675258E4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kumimoji="1" lang="en-US" altLang="ja-JP">
                <a:latin typeface="+mn-lt"/>
              </a:rPr>
              <a:t>1</a:t>
            </a:r>
            <a:r>
              <a:rPr kumimoji="1" lang="ja-JP" altLang="en-US"/>
              <a:t>試行で得られる各種識別器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5025063C-7151-2941-BF44-024F5303C211}"/>
              </a:ext>
            </a:extLst>
          </p:cNvPr>
          <p:cNvSpPr/>
          <p:nvPr/>
        </p:nvSpPr>
        <p:spPr>
          <a:xfrm>
            <a:off x="5895832" y="13335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DB07E2-C689-DD47-97B9-225035A2F0ED}"/>
              </a:ext>
            </a:extLst>
          </p:cNvPr>
          <p:cNvSpPr/>
          <p:nvPr/>
        </p:nvSpPr>
        <p:spPr>
          <a:xfrm>
            <a:off x="7965358" y="245891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75E650B0-C009-5549-A512-BC58A8998CFC}"/>
              </a:ext>
            </a:extLst>
          </p:cNvPr>
          <p:cNvSpPr/>
          <p:nvPr/>
        </p:nvSpPr>
        <p:spPr>
          <a:xfrm>
            <a:off x="4733781" y="246111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627741E-86B5-FF4B-A743-D819C59E1C22}"/>
              </a:ext>
            </a:extLst>
          </p:cNvPr>
          <p:cNvCxnSpPr>
            <a:cxnSpLocks/>
          </p:cNvCxnSpPr>
          <p:nvPr/>
        </p:nvCxnSpPr>
        <p:spPr>
          <a:xfrm flipH="1">
            <a:off x="4848081" y="1449998"/>
            <a:ext cx="1162050" cy="1125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B36323E-C5F8-634A-96DD-B1D5507B57BB}"/>
              </a:ext>
            </a:extLst>
          </p:cNvPr>
          <p:cNvCxnSpPr>
            <a:cxnSpLocks/>
          </p:cNvCxnSpPr>
          <p:nvPr/>
        </p:nvCxnSpPr>
        <p:spPr>
          <a:xfrm flipH="1">
            <a:off x="4081028" y="2575414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44925848-31C0-2441-8019-4F528B4E8845}"/>
              </a:ext>
            </a:extLst>
          </p:cNvPr>
          <p:cNvSpPr/>
          <p:nvPr/>
        </p:nvSpPr>
        <p:spPr>
          <a:xfrm>
            <a:off x="5526742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CBF75B37-179E-DD4D-B0C1-DAC4970E3D2B}"/>
              </a:ext>
            </a:extLst>
          </p:cNvPr>
          <p:cNvSpPr/>
          <p:nvPr/>
        </p:nvSpPr>
        <p:spPr>
          <a:xfrm>
            <a:off x="3964159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02D138-796D-3F48-839C-C7C3BDBE624A}"/>
              </a:ext>
            </a:extLst>
          </p:cNvPr>
          <p:cNvCxnSpPr>
            <a:cxnSpLocks/>
          </p:cNvCxnSpPr>
          <p:nvPr/>
        </p:nvCxnSpPr>
        <p:spPr>
          <a:xfrm flipH="1">
            <a:off x="3618689" y="3637818"/>
            <a:ext cx="457324" cy="154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265E581-E724-B145-BE24-D3E7DC8FCC8B}"/>
              </a:ext>
            </a:extLst>
          </p:cNvPr>
          <p:cNvCxnSpPr>
            <a:cxnSpLocks/>
          </p:cNvCxnSpPr>
          <p:nvPr/>
        </p:nvCxnSpPr>
        <p:spPr>
          <a:xfrm>
            <a:off x="4076012" y="3637818"/>
            <a:ext cx="455820" cy="1538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109B9A-515B-6740-B3CA-3F2BF200F061}"/>
              </a:ext>
            </a:extLst>
          </p:cNvPr>
          <p:cNvCxnSpPr>
            <a:cxnSpLocks/>
          </p:cNvCxnSpPr>
          <p:nvPr/>
        </p:nvCxnSpPr>
        <p:spPr>
          <a:xfrm flipH="1">
            <a:off x="5187393" y="3645144"/>
            <a:ext cx="45365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D1C1D43-C09C-6440-9A0C-58F2940EC381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453649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2AE164-9B3E-2F46-B158-D79F09E2AEAD}"/>
              </a:ext>
            </a:extLst>
          </p:cNvPr>
          <p:cNvCxnSpPr>
            <a:cxnSpLocks/>
          </p:cNvCxnSpPr>
          <p:nvPr/>
        </p:nvCxnSpPr>
        <p:spPr>
          <a:xfrm flipH="1">
            <a:off x="7593704" y="2569552"/>
            <a:ext cx="485957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06C4A43-3093-EF44-93AD-5CF2C1DC5482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930F4BE-49A7-8745-9C0C-0FBC43584B5C}"/>
              </a:ext>
            </a:extLst>
          </p:cNvPr>
          <p:cNvCxnSpPr>
            <a:cxnSpLocks/>
          </p:cNvCxnSpPr>
          <p:nvPr/>
        </p:nvCxnSpPr>
        <p:spPr>
          <a:xfrm>
            <a:off x="4076012" y="3658332"/>
            <a:ext cx="0" cy="1523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4A0772-F426-8043-940A-43A681A42CF9}"/>
              </a:ext>
            </a:extLst>
          </p:cNvPr>
          <p:cNvCxnSpPr>
            <a:cxnSpLocks/>
          </p:cNvCxnSpPr>
          <p:nvPr/>
        </p:nvCxnSpPr>
        <p:spPr>
          <a:xfrm>
            <a:off x="4848080" y="2569552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F914E16-9A6E-8D41-8808-6DA63D60E8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10131" y="1447800"/>
            <a:ext cx="1988705" cy="10445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C20C6B6-6711-DC4D-9E49-2962A2AF152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079658" y="2687516"/>
            <a:ext cx="0" cy="2489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DDB1261-61CB-C647-A5BC-5E0F5CEFA09B}"/>
              </a:ext>
            </a:extLst>
          </p:cNvPr>
          <p:cNvCxnSpPr>
            <a:cxnSpLocks/>
          </p:cNvCxnSpPr>
          <p:nvPr/>
        </p:nvCxnSpPr>
        <p:spPr>
          <a:xfrm>
            <a:off x="8089510" y="2569552"/>
            <a:ext cx="485956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BEAA87-F543-C346-ACF3-32859BBBBDEB}"/>
              </a:ext>
            </a:extLst>
          </p:cNvPr>
          <p:cNvSpPr txBox="1"/>
          <p:nvPr/>
        </p:nvSpPr>
        <p:spPr>
          <a:xfrm>
            <a:off x="6999429" y="1681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単一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D79E82-B4B1-1741-8750-2C5527F903FE}"/>
              </a:ext>
            </a:extLst>
          </p:cNvPr>
          <p:cNvSpPr txBox="1"/>
          <p:nvPr/>
        </p:nvSpPr>
        <p:spPr>
          <a:xfrm>
            <a:off x="4233155" y="16814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非劣解集合</a:t>
            </a:r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FE353A0-AC85-8940-B981-F1974FB27955}"/>
              </a:ext>
            </a:extLst>
          </p:cNvPr>
          <p:cNvSpPr txBox="1"/>
          <p:nvPr/>
        </p:nvSpPr>
        <p:spPr>
          <a:xfrm>
            <a:off x="5191007" y="2796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全島統合</a:t>
            </a:r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6AAC29-A13A-0A46-8174-F823388E2960}"/>
              </a:ext>
            </a:extLst>
          </p:cNvPr>
          <p:cNvSpPr txBox="1"/>
          <p:nvPr/>
        </p:nvSpPr>
        <p:spPr>
          <a:xfrm>
            <a:off x="3208501" y="27904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島内多数決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ED1BA99-B4F5-6443-AC0B-16D061DE28FF}"/>
              </a:ext>
            </a:extLst>
          </p:cNvPr>
          <p:cNvSpPr txBox="1"/>
          <p:nvPr/>
        </p:nvSpPr>
        <p:spPr>
          <a:xfrm>
            <a:off x="3378007" y="5176525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0DC55BE-34A1-7049-A660-B52B94223BAA}"/>
              </a:ext>
            </a:extLst>
          </p:cNvPr>
          <p:cNvSpPr txBox="1"/>
          <p:nvPr/>
        </p:nvSpPr>
        <p:spPr>
          <a:xfrm>
            <a:off x="3845181" y="5134842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394A8A9-68DE-4F47-9703-208D144C3CDE}"/>
              </a:ext>
            </a:extLst>
          </p:cNvPr>
          <p:cNvSpPr txBox="1"/>
          <p:nvPr/>
        </p:nvSpPr>
        <p:spPr>
          <a:xfrm>
            <a:off x="4309594" y="5176525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AA64B3-1DBF-2243-A02B-A70940712BDA}"/>
              </a:ext>
            </a:extLst>
          </p:cNvPr>
          <p:cNvSpPr txBox="1"/>
          <p:nvPr/>
        </p:nvSpPr>
        <p:spPr>
          <a:xfrm>
            <a:off x="4932271" y="5222221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CFAAF4A-5E32-4446-9C2A-5CF417AF7058}"/>
              </a:ext>
            </a:extLst>
          </p:cNvPr>
          <p:cNvSpPr txBox="1"/>
          <p:nvPr/>
        </p:nvSpPr>
        <p:spPr>
          <a:xfrm>
            <a:off x="5399445" y="5180538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FC229D8-F55C-DA48-BA63-0B0FECD1AA63}"/>
              </a:ext>
            </a:extLst>
          </p:cNvPr>
          <p:cNvSpPr txBox="1"/>
          <p:nvPr/>
        </p:nvSpPr>
        <p:spPr>
          <a:xfrm>
            <a:off x="5863858" y="5222221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C8BE77-A164-8C4E-8930-FBA5F165947D}"/>
              </a:ext>
            </a:extLst>
          </p:cNvPr>
          <p:cNvSpPr txBox="1"/>
          <p:nvPr/>
        </p:nvSpPr>
        <p:spPr>
          <a:xfrm>
            <a:off x="7399177" y="5176681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4B97E3-C910-B743-9A2A-FFFE887A6563}"/>
              </a:ext>
            </a:extLst>
          </p:cNvPr>
          <p:cNvSpPr txBox="1"/>
          <p:nvPr/>
        </p:nvSpPr>
        <p:spPr>
          <a:xfrm>
            <a:off x="7866351" y="5134998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D7A9764-39C7-034A-89C2-F97AD2B8E37F}"/>
              </a:ext>
            </a:extLst>
          </p:cNvPr>
          <p:cNvSpPr txBox="1"/>
          <p:nvPr/>
        </p:nvSpPr>
        <p:spPr>
          <a:xfrm>
            <a:off x="8330764" y="5176681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993442" y="1486422"/>
            <a:ext cx="1800493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弱識別器の</a:t>
            </a:r>
            <a:r>
              <a:rPr lang="ja-JP" altLang="en-US"/>
              <a:t>構成</a:t>
            </a:r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4958462-D058-324C-AC1E-E853BEEA807F}"/>
              </a:ext>
            </a:extLst>
          </p:cNvPr>
          <p:cNvSpPr txBox="1"/>
          <p:nvPr/>
        </p:nvSpPr>
        <p:spPr>
          <a:xfrm>
            <a:off x="990600" y="2439734"/>
            <a:ext cx="1800492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非劣解集合の</a:t>
            </a:r>
            <a:endParaRPr lang="en-US" altLang="ja-JP"/>
          </a:p>
          <a:p>
            <a:pPr algn="ctr"/>
            <a:r>
              <a:rPr kumimoji="1" lang="ja-JP" altLang="en-US"/>
              <a:t>多数決方法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8ED38CA-4E56-3541-8C9B-92A5B3A49E32}"/>
              </a:ext>
            </a:extLst>
          </p:cNvPr>
          <p:cNvSpPr txBox="1"/>
          <p:nvPr/>
        </p:nvSpPr>
        <p:spPr>
          <a:xfrm>
            <a:off x="154787" y="3406997"/>
            <a:ext cx="2836457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弱識別器の選択方法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全データに対して最良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サブデータに対して最良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FB43E04-3D37-5F4B-BD6D-2D9DD0F9668F}"/>
              </a:ext>
            </a:extLst>
          </p:cNvPr>
          <p:cNvSpPr txBox="1"/>
          <p:nvPr/>
        </p:nvSpPr>
        <p:spPr>
          <a:xfrm>
            <a:off x="154786" y="4419600"/>
            <a:ext cx="283645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並列分割数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578121A-599C-4A47-9A6D-D27D25ED6628}"/>
              </a:ext>
            </a:extLst>
          </p:cNvPr>
          <p:cNvSpPr txBox="1"/>
          <p:nvPr/>
        </p:nvSpPr>
        <p:spPr>
          <a:xfrm>
            <a:off x="148758" y="4876800"/>
            <a:ext cx="283645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過剰適合の有無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B3EE053-E4B1-BE48-9EBD-74494D7BD247}"/>
              </a:ext>
            </a:extLst>
          </p:cNvPr>
          <p:cNvSpPr txBox="1"/>
          <p:nvPr/>
        </p:nvSpPr>
        <p:spPr>
          <a:xfrm>
            <a:off x="994555" y="5398070"/>
            <a:ext cx="1796537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多数決重みの</a:t>
            </a:r>
            <a:endParaRPr lang="en-US" altLang="ja-JP"/>
          </a:p>
          <a:p>
            <a:pPr algn="ctr"/>
            <a:r>
              <a:rPr lang="ja-JP" altLang="en-US"/>
              <a:t>計算方法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7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C6E67-8F0E-B04F-BBE7-336663ED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実験の実施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65383B-EC3F-5444-B0B7-2BC1AB06F20F}"/>
              </a:ext>
            </a:extLst>
          </p:cNvPr>
          <p:cNvSpPr txBox="1">
            <a:spLocks/>
          </p:cNvSpPr>
          <p:nvPr/>
        </p:nvSpPr>
        <p:spPr>
          <a:xfrm>
            <a:off x="384958" y="1859477"/>
            <a:ext cx="8378042" cy="47699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/>
              <a:t>使用するデータセット：</a:t>
            </a:r>
            <a:r>
              <a:rPr lang="en-US" altLang="ja-JP" sz="2800"/>
              <a:t>satimage, phoneme</a:t>
            </a:r>
          </a:p>
          <a:p>
            <a:r>
              <a:rPr lang="ja-JP" altLang="en-US" sz="2800"/>
              <a:t>個体群サイズ：</a:t>
            </a:r>
            <a:r>
              <a:rPr lang="en-US" altLang="ja-JP" sz="2800"/>
              <a:t>300</a:t>
            </a:r>
          </a:p>
          <a:p>
            <a:r>
              <a:rPr lang="ja-JP" altLang="en-US" sz="2800"/>
              <a:t>世代数：</a:t>
            </a:r>
            <a:r>
              <a:rPr lang="en-US" altLang="ja-JP" sz="2800"/>
              <a:t>50,000</a:t>
            </a:r>
          </a:p>
          <a:p>
            <a:r>
              <a:rPr lang="en-US" altLang="ja-JP" sz="2800"/>
              <a:t>EMO</a:t>
            </a:r>
            <a:r>
              <a:rPr lang="ja-JP" altLang="en-US" sz="2800"/>
              <a:t>アルゴリズム：</a:t>
            </a:r>
            <a:r>
              <a:rPr lang="en-US" altLang="ja-JP" sz="2800"/>
              <a:t>NSGA-II</a:t>
            </a:r>
          </a:p>
          <a:p>
            <a:r>
              <a:rPr lang="ja-JP" altLang="en-US" sz="2800"/>
              <a:t>並列分割数：</a:t>
            </a:r>
            <a:r>
              <a:rPr lang="en-US" altLang="ja-JP" sz="2800"/>
              <a:t>2, 3, 4, 5</a:t>
            </a:r>
          </a:p>
          <a:p>
            <a:r>
              <a:rPr lang="ja-JP" altLang="en-US" sz="2800"/>
              <a:t>過剰適合</a:t>
            </a:r>
            <a:r>
              <a:rPr lang="en-US" altLang="ja-JP" sz="2800"/>
              <a:t> </a:t>
            </a:r>
            <a:r>
              <a:rPr lang="ja-JP" altLang="en-US" sz="2800"/>
              <a:t>あり</a:t>
            </a:r>
            <a:r>
              <a:rPr lang="en-US" altLang="ja-JP" sz="2800"/>
              <a:t>, </a:t>
            </a:r>
            <a:r>
              <a:rPr lang="ja-JP" altLang="en-US" sz="2800"/>
              <a:t>なし</a:t>
            </a:r>
            <a:endParaRPr lang="en-US" altLang="ja-JP" sz="2800"/>
          </a:p>
          <a:p>
            <a:r>
              <a:rPr lang="en-US" altLang="ja-JP" sz="2800"/>
              <a:t>3 x 10-fold Cross-Validation</a:t>
            </a:r>
          </a:p>
          <a:p>
            <a:endParaRPr lang="en-US" altLang="ja-JP" sz="2800"/>
          </a:p>
          <a:p>
            <a:endParaRPr lang="en-US" altLang="ja-JP" sz="2800"/>
          </a:p>
          <a:p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EAF4A7-4983-6D43-A8A6-87AAE5E359E9}"/>
              </a:ext>
            </a:extLst>
          </p:cNvPr>
          <p:cNvSpPr txBox="1"/>
          <p:nvPr/>
        </p:nvSpPr>
        <p:spPr>
          <a:xfrm>
            <a:off x="381000" y="1314839"/>
            <a:ext cx="1676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/>
              <a:t>実験設定</a:t>
            </a:r>
            <a:endParaRPr kumimoji="1" lang="ja-JP" altLang="en-US" sz="280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7B6EA56-2D13-AA49-91B4-9A28700BC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22881"/>
              </p:ext>
            </p:extLst>
          </p:nvPr>
        </p:nvGraphicFramePr>
        <p:xfrm>
          <a:off x="689757" y="1859477"/>
          <a:ext cx="8225643" cy="31089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7542610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93669718"/>
                    </a:ext>
                  </a:extLst>
                </a:gridCol>
                <a:gridCol w="4568043">
                  <a:extLst>
                    <a:ext uri="{9D8B030D-6E8A-4147-A177-3AD203B41FA5}">
                      <a16:colId xmlns:a16="http://schemas.microsoft.com/office/drawing/2014/main" val="96977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世代数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50,000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941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個体群サイズ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300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016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EMO</a:t>
                      </a:r>
                      <a:r>
                        <a:rPr kumimoji="1" lang="ja-JP" altLang="en-US" sz="2800"/>
                        <a:t>アルゴリズム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NSGA-II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77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並列（島）分割数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2, 3, 4, 5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442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過剰適合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あり</a:t>
                      </a:r>
                      <a:r>
                        <a:rPr kumimoji="1" lang="en-US" altLang="ja-JP" sz="2800"/>
                        <a:t>, </a:t>
                      </a:r>
                      <a:r>
                        <a:rPr kumimoji="1" lang="ja-JP" altLang="en-US" sz="2800"/>
                        <a:t>なし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850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移住操作・交換操作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50 </a:t>
                      </a:r>
                      <a:r>
                        <a:rPr kumimoji="1" lang="ja-JP" altLang="en-US" sz="2800"/>
                        <a:t>世代間隔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764204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0BD3F0B-082F-5140-B6D5-F30909173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94024"/>
              </p:ext>
            </p:extLst>
          </p:nvPr>
        </p:nvGraphicFramePr>
        <p:xfrm>
          <a:off x="1104900" y="5543161"/>
          <a:ext cx="7010400" cy="1188720"/>
        </p:xfrm>
        <a:graphic>
          <a:graphicData uri="http://schemas.openxmlformats.org/drawingml/2006/table">
            <a:tbl>
              <a:tblPr firstRow="1">
                <a:tableStyleId>{EB344D84-9AFB-497E-A393-DC336BA19D2E}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5428344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224444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435553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58512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データセット名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属性数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パターン数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クラス数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323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Phoneme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5404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382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Satimage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36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6435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23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901D6-943B-E742-9C6E-92E972FA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現段階で得ている結果一部</a:t>
            </a:r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0C856C0-42B9-C943-8CA8-D9EE131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06119"/>
              </p:ext>
            </p:extLst>
          </p:nvPr>
        </p:nvGraphicFramePr>
        <p:xfrm>
          <a:off x="266700" y="1676400"/>
          <a:ext cx="8610600" cy="4588429"/>
        </p:xfrm>
        <a:graphic>
          <a:graphicData uri="http://schemas.openxmlformats.org/drawingml/2006/table">
            <a:tbl>
              <a:tblPr firstRow="1" bandCol="1">
                <a:tableStyleId>{16D9F66E-5EB9-4882-86FB-DCBF35E3C3E4}</a:tableStyleId>
              </a:tblPr>
              <a:tblGrid>
                <a:gridCol w="965675">
                  <a:extLst>
                    <a:ext uri="{9D8B030D-6E8A-4147-A177-3AD203B41FA5}">
                      <a16:colId xmlns:a16="http://schemas.microsoft.com/office/drawing/2014/main" val="1519893624"/>
                    </a:ext>
                  </a:extLst>
                </a:gridCol>
                <a:gridCol w="756445">
                  <a:extLst>
                    <a:ext uri="{9D8B030D-6E8A-4147-A177-3AD203B41FA5}">
                      <a16:colId xmlns:a16="http://schemas.microsoft.com/office/drawing/2014/main" val="2337627718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3462607007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3109822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1414043117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3490844078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645293817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61088883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70629551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1301455998"/>
                    </a:ext>
                  </a:extLst>
                </a:gridCol>
              </a:tblGrid>
              <a:tr h="370125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単一</a:t>
                      </a:r>
                      <a:endParaRPr kumimoji="1" lang="en-US" altLang="ja-JP"/>
                    </a:p>
                    <a:p>
                      <a:pPr algn="ctr"/>
                      <a:r>
                        <a:rPr kumimoji="1" lang="ja-JP" altLang="en-US"/>
                        <a:t>識別器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単一弱識別器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非劣解集合</a:t>
                      </a:r>
                      <a:r>
                        <a:rPr kumimoji="1" lang="en-US" altLang="ja-JP"/>
                        <a:t> </a:t>
                      </a:r>
                      <a:r>
                        <a:rPr kumimoji="1" lang="ja-JP" altLang="en-US"/>
                        <a:t>弱識別器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64302"/>
                  </a:ext>
                </a:extLst>
              </a:tr>
              <a:tr h="37012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全島統合</a:t>
                      </a:r>
                    </a:p>
                  </a:txBody>
                  <a:tcPr>
                    <a:solidFill>
                      <a:srgbClr val="FFF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島内</a:t>
                      </a:r>
                    </a:p>
                  </a:txBody>
                  <a:tcPr>
                    <a:solidFill>
                      <a:srgbClr val="FFF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91211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単純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サブデータ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全データ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単純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サブデータ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全データ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単純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サブデータ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全データ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930595"/>
                  </a:ext>
                </a:extLst>
              </a:tr>
              <a:tr h="309600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Global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最良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5, </a:t>
                      </a:r>
                      <a:r>
                        <a:rPr lang="ja-JP" alt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過剰適合あり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satimage, 3x10CV</a:t>
                      </a:r>
                    </a:p>
                  </a:txBody>
                  <a:tcPr marL="9525" marR="9525" marT="9525" marB="0" anchor="ctr">
                    <a:solidFill>
                      <a:srgbClr val="DFDD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7246655"/>
                  </a:ext>
                </a:extLst>
              </a:tr>
              <a:tr h="52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84.82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86.04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84.72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85.01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27.39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27.40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372932"/>
                  </a:ext>
                </a:extLst>
              </a:tr>
              <a:tr h="238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4654105"/>
                  </a:ext>
                </a:extLst>
              </a:tr>
              <a:tr h="308714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Global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最良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5, </a:t>
                      </a:r>
                      <a:r>
                        <a:rPr lang="ja-JP" altLang="en-US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過剰適合なし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satimage, 3x10CV</a:t>
                      </a:r>
                    </a:p>
                  </a:txBody>
                  <a:tcPr marL="9525" marR="9525" marT="9525" marB="0" anchor="ctr">
                    <a:solidFill>
                      <a:srgbClr val="DFDD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253135"/>
                  </a:ext>
                </a:extLst>
              </a:tr>
              <a:tr h="52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86.23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81.30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84.21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26.12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26.11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162719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9067692"/>
                  </a:ext>
                </a:extLst>
              </a:tr>
              <a:tr h="309600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Global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最良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過剰適合あり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satimage, </a:t>
                      </a:r>
                      <a:r>
                        <a:rPr lang="en-US" altLang="ja-JP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1x10CV</a:t>
                      </a:r>
                    </a:p>
                  </a:txBody>
                  <a:tcPr marL="9525" marR="9525" marT="9525" marB="0" anchor="ctr">
                    <a:solidFill>
                      <a:srgbClr val="DFDD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863402"/>
                  </a:ext>
                </a:extLst>
              </a:tr>
              <a:tr h="52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86.56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86.42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86.09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86.22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24.10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24.07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24.04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628980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430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7719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3609</TotalTime>
  <Words>494</Words>
  <Application>Microsoft Macintosh PowerPoint</Application>
  <PresentationFormat>画面に合わせる (4:3)</PresentationFormat>
  <Paragraphs>219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Times New Roman</vt:lpstr>
      <vt:lpstr>標準デザイン</vt:lpstr>
      <vt:lpstr>デザインの設定</vt:lpstr>
      <vt:lpstr>進捗報告 第2回 2019年1月15日</vt:lpstr>
      <vt:lpstr>並列分散型ファジィGBML</vt:lpstr>
      <vt:lpstr>設計するアンサンブル識別器</vt:lpstr>
      <vt:lpstr>研究背景</vt:lpstr>
      <vt:lpstr>実験の目的</vt:lpstr>
      <vt:lpstr>1試行で得られる各種識別器</vt:lpstr>
      <vt:lpstr>1試行で得られる各種識別器</vt:lpstr>
      <vt:lpstr>実験の実施</vt:lpstr>
      <vt:lpstr>現段階で得ている結果一部</vt:lpstr>
      <vt:lpstr>非劣解集合 弱識別器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139</cp:revision>
  <cp:lastPrinted>1601-01-01T00:00:00Z</cp:lastPrinted>
  <dcterms:created xsi:type="dcterms:W3CDTF">1601-01-01T00:00:00Z</dcterms:created>
  <dcterms:modified xsi:type="dcterms:W3CDTF">2019-01-14T18:02:07Z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