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0" r:id="rId2"/>
  </p:sldMasterIdLst>
  <p:notesMasterIdLst>
    <p:notesMasterId r:id="rId29"/>
  </p:notesMasterIdLst>
  <p:handoutMasterIdLst>
    <p:handoutMasterId r:id="rId30"/>
  </p:handoutMasterIdLst>
  <p:sldIdLst>
    <p:sldId id="256" r:id="rId3"/>
    <p:sldId id="303" r:id="rId4"/>
    <p:sldId id="274" r:id="rId5"/>
    <p:sldId id="275" r:id="rId6"/>
    <p:sldId id="276" r:id="rId7"/>
    <p:sldId id="278" r:id="rId8"/>
    <p:sldId id="277" r:id="rId9"/>
    <p:sldId id="323" r:id="rId10"/>
    <p:sldId id="280" r:id="rId11"/>
    <p:sldId id="285" r:id="rId12"/>
    <p:sldId id="286" r:id="rId13"/>
    <p:sldId id="305" r:id="rId14"/>
    <p:sldId id="289" r:id="rId15"/>
    <p:sldId id="308" r:id="rId16"/>
    <p:sldId id="331" r:id="rId17"/>
    <p:sldId id="333" r:id="rId18"/>
    <p:sldId id="319" r:id="rId19"/>
    <p:sldId id="322" r:id="rId20"/>
    <p:sldId id="311" r:id="rId21"/>
    <p:sldId id="320" r:id="rId22"/>
    <p:sldId id="336" r:id="rId23"/>
    <p:sldId id="337" r:id="rId24"/>
    <p:sldId id="338" r:id="rId25"/>
    <p:sldId id="339" r:id="rId26"/>
    <p:sldId id="335" r:id="rId27"/>
    <p:sldId id="329" r:id="rId28"/>
  </p:sldIdLst>
  <p:sldSz cx="9144000" cy="6858000" type="screen4x3"/>
  <p:notesSz cx="6797675" cy="9926638"/>
  <p:defaultTextStyle>
    <a:defPPr>
      <a:defRPr lang="ja-JP"/>
    </a:defPPr>
    <a:lvl1pPr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CE33"/>
    <a:srgbClr val="EF4111"/>
    <a:srgbClr val="0432FF"/>
    <a:srgbClr val="00B0F0"/>
    <a:srgbClr val="EB7171"/>
    <a:srgbClr val="FFF2CC"/>
    <a:srgbClr val="FFE285"/>
    <a:srgbClr val="FF6201"/>
    <a:srgbClr val="FFD9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 uri="{1BD7E111-0CB8-44D6-8891-C1BB2F81B7CC}">
      <p1710:readonlyRecommended xmlns=""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濃色スタイル 2 - アクセント 5/アクセント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スタイル (濃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14"/>
    <p:restoredTop sz="93579" autoAdjust="0"/>
  </p:normalViewPr>
  <p:slideViewPr>
    <p:cSldViewPr>
      <p:cViewPr>
        <p:scale>
          <a:sx n="100" d="100"/>
          <a:sy n="100" d="100"/>
        </p:scale>
        <p:origin x="2328" y="258"/>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9" d="100"/>
          <a:sy n="59" d="100"/>
        </p:scale>
        <p:origin x="300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E810EA7-7153-1D4F-A257-256C33543747}"/>
              </a:ext>
            </a:extLst>
          </p:cNvPr>
          <p:cNvSpPr>
            <a:spLocks noGrp="1"/>
          </p:cNvSpPr>
          <p:nvPr>
            <p:ph type="hdr" sz="quarter"/>
          </p:nvPr>
        </p:nvSpPr>
        <p:spPr>
          <a:xfrm>
            <a:off x="0" y="1"/>
            <a:ext cx="2945659" cy="498056"/>
          </a:xfrm>
          <a:prstGeom prst="rect">
            <a:avLst/>
          </a:prstGeom>
        </p:spPr>
        <p:txBody>
          <a:bodyPr vert="horz" lIns="91440" tIns="45720" rIns="91440" bIns="45720" rtlCol="0"/>
          <a:lstStyle>
            <a:lvl1pPr algn="l" eaLnBrk="1" hangingPunct="1">
              <a:defRPr sz="1200">
                <a:ea typeface="ＭＳ Ｐゴシック" panose="020B0600070205080204" pitchFamily="50" charset="-128"/>
              </a:defRPr>
            </a:lvl1pPr>
          </a:lstStyle>
          <a:p>
            <a:pPr>
              <a:defRPr/>
            </a:pPr>
            <a:endParaRPr lang="ja-JP" altLang="en-US"/>
          </a:p>
        </p:txBody>
      </p:sp>
      <p:sp>
        <p:nvSpPr>
          <p:cNvPr id="3" name="日付プレースホルダー 2">
            <a:extLst>
              <a:ext uri="{FF2B5EF4-FFF2-40B4-BE49-F238E27FC236}">
                <a16:creationId xmlns:a16="http://schemas.microsoft.com/office/drawing/2014/main" id="{D66F7802-1C48-FF47-B1A3-F944627B8B00}"/>
              </a:ext>
            </a:extLst>
          </p:cNvPr>
          <p:cNvSpPr>
            <a:spLocks noGrp="1"/>
          </p:cNvSpPr>
          <p:nvPr>
            <p:ph type="dt" sz="quarter" idx="1"/>
          </p:nvPr>
        </p:nvSpPr>
        <p:spPr>
          <a:xfrm>
            <a:off x="3850443" y="1"/>
            <a:ext cx="2945659" cy="498056"/>
          </a:xfrm>
          <a:prstGeom prst="rect">
            <a:avLst/>
          </a:prstGeom>
        </p:spPr>
        <p:txBody>
          <a:bodyPr vert="horz" lIns="91440" tIns="45720" rIns="91440" bIns="45720" rtlCol="0"/>
          <a:lstStyle>
            <a:lvl1pPr algn="r" eaLnBrk="1" hangingPunct="1">
              <a:defRPr sz="1200">
                <a:ea typeface="ＭＳ Ｐゴシック" panose="020B0600070205080204" pitchFamily="50" charset="-128"/>
              </a:defRPr>
            </a:lvl1pPr>
          </a:lstStyle>
          <a:p>
            <a:pPr>
              <a:defRPr/>
            </a:pPr>
            <a:fld id="{FA86B7F7-33B0-6645-A87C-EB05C9720CBD}" type="datetimeFigureOut">
              <a:rPr lang="ja-JP" altLang="en-US"/>
              <a:pPr>
                <a:defRPr/>
              </a:pPr>
              <a:t>2019/1/22</a:t>
            </a:fld>
            <a:endParaRPr lang="ja-JP" altLang="en-US"/>
          </a:p>
        </p:txBody>
      </p:sp>
      <p:sp>
        <p:nvSpPr>
          <p:cNvPr id="4" name="フッター プレースホルダー 3">
            <a:extLst>
              <a:ext uri="{FF2B5EF4-FFF2-40B4-BE49-F238E27FC236}">
                <a16:creationId xmlns:a16="http://schemas.microsoft.com/office/drawing/2014/main" id="{7DDABCFD-79B2-B842-B2DF-851D514A76D7}"/>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eaLnBrk="1" hangingPunct="1">
              <a:defRPr sz="1200">
                <a:ea typeface="ＭＳ Ｐゴシック" panose="020B0600070205080204" pitchFamily="50" charset="-128"/>
              </a:defRPr>
            </a:lvl1pPr>
          </a:lstStyle>
          <a:p>
            <a:pPr>
              <a:defRPr/>
            </a:pPr>
            <a:endParaRPr lang="ja-JP" altLang="en-US"/>
          </a:p>
        </p:txBody>
      </p:sp>
      <p:sp>
        <p:nvSpPr>
          <p:cNvPr id="5" name="スライド番号プレースホルダー 4">
            <a:extLst>
              <a:ext uri="{FF2B5EF4-FFF2-40B4-BE49-F238E27FC236}">
                <a16:creationId xmlns:a16="http://schemas.microsoft.com/office/drawing/2014/main" id="{2EB7B44A-FF9D-8946-836C-96FE9A06FC2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eaLnBrk="1" hangingPunct="1">
              <a:defRPr sz="1200">
                <a:ea typeface="ＭＳ Ｐゴシック" panose="020B0600070205080204" pitchFamily="50" charset="-128"/>
              </a:defRPr>
            </a:lvl1pPr>
          </a:lstStyle>
          <a:p>
            <a:pPr>
              <a:defRPr/>
            </a:pPr>
            <a:fld id="{002DB51F-6795-F646-88BC-A3D98791A60C}"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4704762-29C4-C543-96C2-B79D5F0BA0CD}"/>
              </a:ext>
            </a:extLst>
          </p:cNvPr>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3" name="Rectangle 3">
            <a:extLst>
              <a:ext uri="{FF2B5EF4-FFF2-40B4-BE49-F238E27FC236}">
                <a16:creationId xmlns:a16="http://schemas.microsoft.com/office/drawing/2014/main" id="{3C44BEE0-D628-AE45-9350-72156847DD81}"/>
              </a:ext>
            </a:extLst>
          </p:cNvPr>
          <p:cNvSpPr>
            <a:spLocks noGrp="1" noChangeArrowheads="1"/>
          </p:cNvSpPr>
          <p:nvPr>
            <p:ph type="dt"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panose="020B0600070205080204"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A7D29D86-EACA-804F-B280-48E2326A15C5}"/>
              </a:ext>
            </a:extLst>
          </p:cNvPr>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44C04905-AAF8-2948-931D-E0A60D8EB2C5}"/>
              </a:ext>
            </a:extLst>
          </p:cNvPr>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0246" name="Rectangle 6">
            <a:extLst>
              <a:ext uri="{FF2B5EF4-FFF2-40B4-BE49-F238E27FC236}">
                <a16:creationId xmlns:a16="http://schemas.microsoft.com/office/drawing/2014/main" id="{393DAFFF-D8E2-CD46-9706-D6A24181DBB9}"/>
              </a:ext>
            </a:extLst>
          </p:cNvPr>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7" name="Rectangle 7">
            <a:extLst>
              <a:ext uri="{FF2B5EF4-FFF2-40B4-BE49-F238E27FC236}">
                <a16:creationId xmlns:a16="http://schemas.microsoft.com/office/drawing/2014/main" id="{E2EBFB65-3C8B-3448-AD0A-8E22E818FFA9}"/>
              </a:ext>
            </a:extLst>
          </p:cNvPr>
          <p:cNvSpPr>
            <a:spLocks noGrp="1" noChangeArrowheads="1"/>
          </p:cNvSpPr>
          <p:nvPr>
            <p:ph type="sldNum" sz="quarter" idx="5"/>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ＭＳ Ｐゴシック" panose="020B0600070205080204" pitchFamily="50" charset="-128"/>
              </a:defRPr>
            </a:lvl1pPr>
          </a:lstStyle>
          <a:p>
            <a:pPr>
              <a:defRPr/>
            </a:pPr>
            <a:fld id="{6AF993FB-784A-624D-9487-CA229CBFB36A}"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E1DE312D-E44E-3E40-AC03-8C69B00F4F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B0B0240D-683F-E645-802C-943F5CBD61DB}" type="slidenum">
              <a:rPr lang="en-US" altLang="ja-JP" smtClean="0">
                <a:ea typeface="ＭＳ Ｐゴシック" panose="020B0600070205080204" pitchFamily="34" charset="-128"/>
              </a:rPr>
              <a:pPr>
                <a:spcBef>
                  <a:spcPct val="0"/>
                </a:spcBef>
              </a:pPr>
              <a:t>1</a:t>
            </a:fld>
            <a:endParaRPr lang="en-US" altLang="ja-JP">
              <a:ea typeface="ＭＳ Ｐゴシック" panose="020B0600070205080204" pitchFamily="34" charset="-128"/>
            </a:endParaRPr>
          </a:p>
        </p:txBody>
      </p:sp>
      <p:sp>
        <p:nvSpPr>
          <p:cNvPr id="8194" name="Rectangle 2">
            <a:extLst>
              <a:ext uri="{FF2B5EF4-FFF2-40B4-BE49-F238E27FC236}">
                <a16:creationId xmlns:a16="http://schemas.microsoft.com/office/drawing/2014/main" id="{043A7AE5-AB31-2F45-BF83-AE0D293D797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0BDBFDA-6A4D-204B-92F7-253C1A11F6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2</a:t>
            </a:fld>
            <a:endParaRPr lang="en-US" altLang="ja-JP"/>
          </a:p>
        </p:txBody>
      </p:sp>
    </p:spTree>
    <p:extLst>
      <p:ext uri="{BB962C8B-B14F-4D97-AF65-F5344CB8AC3E}">
        <p14:creationId xmlns:p14="http://schemas.microsoft.com/office/powerpoint/2010/main" val="615274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8E99077B-ED04-964F-80EA-BF189D7D97CB}"/>
              </a:ext>
            </a:extLst>
          </p:cNvPr>
          <p:cNvSpPr>
            <a:spLocks noChangeArrowheads="1"/>
          </p:cNvSpPr>
          <p:nvPr userDrawn="1"/>
        </p:nvSpPr>
        <p:spPr bwMode="auto">
          <a:xfrm>
            <a:off x="0" y="0"/>
            <a:ext cx="9144000" cy="41148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9218" name="Rectangle 2"/>
          <p:cNvSpPr>
            <a:spLocks noGrp="1" noChangeArrowheads="1"/>
          </p:cNvSpPr>
          <p:nvPr>
            <p:ph type="ctrTitle"/>
          </p:nvPr>
        </p:nvSpPr>
        <p:spPr>
          <a:xfrm>
            <a:off x="685800" y="2130425"/>
            <a:ext cx="7772400" cy="1470025"/>
          </a:xfrm>
        </p:spPr>
        <p:txBody>
          <a:bodyPr/>
          <a:lstStyle>
            <a:lvl1pPr>
              <a:defRPr/>
            </a:lvl1pPr>
          </a:lstStyle>
          <a:p>
            <a:r>
              <a:rPr lang="ja-JP" altLang="en-US"/>
              <a:t>マスタ タイトルの書式設定</a:t>
            </a:r>
          </a:p>
        </p:txBody>
      </p:sp>
      <p:sp>
        <p:nvSpPr>
          <p:cNvPr id="9219" name="Rectangle 3"/>
          <p:cNvSpPr>
            <a:spLocks noGrp="1" noChangeArrowheads="1"/>
          </p:cNvSpPr>
          <p:nvPr>
            <p:ph type="subTitle" idx="1"/>
          </p:nvPr>
        </p:nvSpPr>
        <p:spPr>
          <a:xfrm>
            <a:off x="1371600" y="4267200"/>
            <a:ext cx="6400800" cy="1371600"/>
          </a:xfrm>
        </p:spPr>
        <p:txBody>
          <a:bodyPr/>
          <a:lstStyle>
            <a:lvl1pPr marL="0" indent="0" algn="ctr">
              <a:buFontTx/>
              <a:buNone/>
              <a:defRPr/>
            </a:lvl1pPr>
          </a:lstStyle>
          <a:p>
            <a:r>
              <a:rPr lang="ja-JP" altLang="en-US"/>
              <a:t>マスタ サブタイトルの書式設定</a:t>
            </a:r>
          </a:p>
        </p:txBody>
      </p:sp>
      <p:sp>
        <p:nvSpPr>
          <p:cNvPr id="5" name="Rectangle 4">
            <a:extLst>
              <a:ext uri="{FF2B5EF4-FFF2-40B4-BE49-F238E27FC236}">
                <a16:creationId xmlns:a16="http://schemas.microsoft.com/office/drawing/2014/main" id="{72377C68-52A1-E347-8E62-016C771EB380}"/>
              </a:ext>
            </a:extLst>
          </p:cNvPr>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6" name="Rectangle 5">
            <a:extLst>
              <a:ext uri="{FF2B5EF4-FFF2-40B4-BE49-F238E27FC236}">
                <a16:creationId xmlns:a16="http://schemas.microsoft.com/office/drawing/2014/main" id="{316AEE0C-BF47-0847-98DF-E4EA0CB4A14A}"/>
              </a:ext>
            </a:extLst>
          </p:cNvPr>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7" name="Rectangle 6">
            <a:extLst>
              <a:ext uri="{FF2B5EF4-FFF2-40B4-BE49-F238E27FC236}">
                <a16:creationId xmlns:a16="http://schemas.microsoft.com/office/drawing/2014/main" id="{7789D977-704B-A845-BF76-C5E44C4ABD21}"/>
              </a:ext>
            </a:extLst>
          </p:cNvPr>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kumimoji="0" sz="1400">
                <a:ea typeface="ＭＳ Ｐゴシック" panose="020B0600070205080204" pitchFamily="50" charset="-128"/>
              </a:defRPr>
            </a:lvl1pPr>
          </a:lstStyle>
          <a:p>
            <a:pPr>
              <a:defRPr/>
            </a:pPr>
            <a:fld id="{F21EF457-A44D-294F-9786-8AF2D9091FB5}" type="slidenum">
              <a:rPr lang="en-US" altLang="ja-JP"/>
              <a:pPr>
                <a:defRPr/>
              </a:pPr>
              <a:t>‹#›</a:t>
            </a:fld>
            <a:endParaRPr lang="en-US" altLang="ja-JP"/>
          </a:p>
        </p:txBody>
      </p:sp>
    </p:spTree>
    <p:extLst>
      <p:ext uri="{BB962C8B-B14F-4D97-AF65-F5344CB8AC3E}">
        <p14:creationId xmlns:p14="http://schemas.microsoft.com/office/powerpoint/2010/main" val="222615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ボックス 3">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smtClean="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smtClean="0">
                <a:solidFill>
                  <a:srgbClr val="FFC000"/>
                </a:solidFill>
                <a:latin typeface="ＭＳ Ｐゴシック" panose="020B0600070205080204" pitchFamily="34" charset="-128"/>
              </a:rPr>
              <a:t>/22)</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425827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77050" y="0"/>
            <a:ext cx="2266950" cy="65532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76200" y="0"/>
            <a:ext cx="6648450" cy="65532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ボックス 3">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smtClean="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smtClean="0">
                <a:solidFill>
                  <a:srgbClr val="FFC000"/>
                </a:solidFill>
                <a:latin typeface="ＭＳ Ｐゴシック" panose="020B0600070205080204" pitchFamily="34" charset="-128"/>
              </a:rPr>
              <a:t>/22)</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960459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 サブタイトルの書式設定</a:t>
            </a:r>
          </a:p>
        </p:txBody>
      </p:sp>
    </p:spTree>
    <p:extLst>
      <p:ext uri="{BB962C8B-B14F-4D97-AF65-F5344CB8AC3E}">
        <p14:creationId xmlns:p14="http://schemas.microsoft.com/office/powerpoint/2010/main" val="1493880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32243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extLst>
      <p:ext uri="{BB962C8B-B14F-4D97-AF65-F5344CB8AC3E}">
        <p14:creationId xmlns:p14="http://schemas.microsoft.com/office/powerpoint/2010/main" val="1757920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999356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870211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extLst>
      <p:ext uri="{BB962C8B-B14F-4D97-AF65-F5344CB8AC3E}">
        <p14:creationId xmlns:p14="http://schemas.microsoft.com/office/powerpoint/2010/main" val="2350611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500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64681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smtClean="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smtClean="0">
                <a:solidFill>
                  <a:srgbClr val="FFC000"/>
                </a:solidFill>
                <a:latin typeface="ＭＳ Ｐゴシック" panose="020B0600070205080204" pitchFamily="34" charset="-128"/>
              </a:rPr>
              <a:t>/20)</a:t>
            </a:r>
            <a:endParaRPr lang="ja-JP" altLang="en-US" sz="2800" b="1" dirty="0">
              <a:solidFill>
                <a:srgbClr val="FFC000"/>
              </a:solidFill>
              <a:latin typeface="ＭＳ Ｐゴシック" panose="020B0600070205080204" pitchFamily="34" charset="-128"/>
            </a:endParaRPr>
          </a:p>
        </p:txBody>
      </p:sp>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06344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375828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9185788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291335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テキスト ボックス 3">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smtClean="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smtClean="0">
                <a:solidFill>
                  <a:srgbClr val="FFC000"/>
                </a:solidFill>
                <a:latin typeface="ＭＳ Ｐゴシック" panose="020B0600070205080204" pitchFamily="34" charset="-128"/>
              </a:rPr>
              <a:t>/20)</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219801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
        <p:nvSpPr>
          <p:cNvPr id="3" name="コンテンツ プレースホルダ 2"/>
          <p:cNvSpPr>
            <a:spLocks noGrp="1"/>
          </p:cNvSpPr>
          <p:nvPr>
            <p:ph sz="half" idx="1"/>
          </p:nvPr>
        </p:nvSpPr>
        <p:spPr>
          <a:xfrm>
            <a:off x="2286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ボックス 4">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smtClean="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smtClean="0">
                <a:solidFill>
                  <a:srgbClr val="FFC000"/>
                </a:solidFill>
                <a:latin typeface="ＭＳ Ｐゴシック" panose="020B0600070205080204" pitchFamily="34" charset="-128"/>
              </a:rPr>
              <a:t>/20)</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372647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
        <p:nvSpPr>
          <p:cNvPr id="8" name="テキスト ボックス 7">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smtClean="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smtClean="0">
                <a:solidFill>
                  <a:srgbClr val="FFC000"/>
                </a:solidFill>
                <a:latin typeface="ＭＳ Ｐゴシック" panose="020B0600070205080204" pitchFamily="34" charset="-128"/>
              </a:rPr>
              <a:t>/20)</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36841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テキスト ボックス 2">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smtClean="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smtClean="0">
                <a:solidFill>
                  <a:srgbClr val="FFC000"/>
                </a:solidFill>
                <a:latin typeface="ＭＳ Ｐゴシック" panose="020B0600070205080204" pitchFamily="34" charset="-128"/>
              </a:rPr>
              <a:t>/20)</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4002880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smtClean="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smtClean="0">
                <a:solidFill>
                  <a:srgbClr val="FFC000"/>
                </a:solidFill>
                <a:latin typeface="ＭＳ Ｐゴシック" panose="020B0600070205080204" pitchFamily="34" charset="-128"/>
              </a:rPr>
              <a:t>/20)</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254233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テキスト ボックス 4">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smtClean="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smtClean="0">
                <a:solidFill>
                  <a:srgbClr val="FFC000"/>
                </a:solidFill>
                <a:latin typeface="ＭＳ Ｐゴシック" panose="020B0600070205080204" pitchFamily="34" charset="-128"/>
              </a:rPr>
              <a:t>/22)</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1303799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テキスト ボックス 4">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smtClean="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smtClean="0">
                <a:solidFill>
                  <a:srgbClr val="FFC000"/>
                </a:solidFill>
                <a:latin typeface="ＭＳ Ｐゴシック" panose="020B0600070205080204" pitchFamily="34" charset="-128"/>
              </a:rPr>
              <a:t>/22)</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265278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FE52D979-C57D-8940-A6CF-83B86111EFE7}"/>
              </a:ext>
            </a:extLst>
          </p:cNvPr>
          <p:cNvSpPr>
            <a:spLocks noChangeArrowheads="1"/>
          </p:cNvSpPr>
          <p:nvPr userDrawn="1"/>
        </p:nvSpPr>
        <p:spPr bwMode="auto">
          <a:xfrm>
            <a:off x="0" y="0"/>
            <a:ext cx="9144000" cy="1143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1027" name="Rectangle 2">
            <a:extLst>
              <a:ext uri="{FF2B5EF4-FFF2-40B4-BE49-F238E27FC236}">
                <a16:creationId xmlns:a16="http://schemas.microsoft.com/office/drawing/2014/main" id="{B28094F7-B29B-9842-B2C5-1FA7D0E7162C}"/>
              </a:ext>
            </a:extLst>
          </p:cNvPr>
          <p:cNvSpPr>
            <a:spLocks noGrp="1" noChangeArrowheads="1"/>
          </p:cNvSpPr>
          <p:nvPr>
            <p:ph type="title"/>
          </p:nvPr>
        </p:nvSpPr>
        <p:spPr bwMode="auto">
          <a:xfrm>
            <a:off x="76200" y="0"/>
            <a:ext cx="9067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8" name="Rectangle 3">
            <a:extLst>
              <a:ext uri="{FF2B5EF4-FFF2-40B4-BE49-F238E27FC236}">
                <a16:creationId xmlns:a16="http://schemas.microsoft.com/office/drawing/2014/main" id="{35A10704-BB70-0D41-A249-30850B8DF180}"/>
              </a:ext>
            </a:extLst>
          </p:cNvPr>
          <p:cNvSpPr>
            <a:spLocks noGrp="1" noChangeArrowheads="1"/>
          </p:cNvSpPr>
          <p:nvPr>
            <p:ph type="body" idx="1"/>
          </p:nvPr>
        </p:nvSpPr>
        <p:spPr bwMode="auto">
          <a:xfrm>
            <a:off x="228600" y="1371600"/>
            <a:ext cx="8686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hdr="0" ftr="0" dt="0"/>
  <p:txStyles>
    <p:title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7">
            <a:extLst>
              <a:ext uri="{FF2B5EF4-FFF2-40B4-BE49-F238E27FC236}">
                <a16:creationId xmlns:a16="http://schemas.microsoft.com/office/drawing/2014/main" id="{B794D833-842C-8840-9A87-B1C18A6DBA31}"/>
              </a:ext>
            </a:extLst>
          </p:cNvPr>
          <p:cNvSpPr>
            <a:spLocks noChangeArrowheads="1"/>
          </p:cNvSpPr>
          <p:nvPr userDrawn="1"/>
        </p:nvSpPr>
        <p:spPr bwMode="auto">
          <a:xfrm>
            <a:off x="0" y="0"/>
            <a:ext cx="9144000" cy="6858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4099" name="Rectangle 2">
            <a:extLst>
              <a:ext uri="{FF2B5EF4-FFF2-40B4-BE49-F238E27FC236}">
                <a16:creationId xmlns:a16="http://schemas.microsoft.com/office/drawing/2014/main" id="{17422BAE-C33D-5946-AA19-2F582FD37B19}"/>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4100" name="Rectangle 3">
            <a:extLst>
              <a:ext uri="{FF2B5EF4-FFF2-40B4-BE49-F238E27FC236}">
                <a16:creationId xmlns:a16="http://schemas.microsoft.com/office/drawing/2014/main" id="{57837C8A-0792-DF40-B0E7-BE70C7D3A5B3}"/>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44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44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6.xml"/><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6.xml"/><Relationship Id="rId5" Type="http://schemas.openxmlformats.org/officeDocument/2006/relationships/image" Target="../media/image26.emf"/><Relationship Id="rId4" Type="http://schemas.openxmlformats.org/officeDocument/2006/relationships/image" Target="../media/image25.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5">
            <a:extLst>
              <a:ext uri="{FF2B5EF4-FFF2-40B4-BE49-F238E27FC236}">
                <a16:creationId xmlns:a16="http://schemas.microsoft.com/office/drawing/2014/main" id="{8131BCAC-0A6A-FC4A-86DA-CC0779BE6C2F}"/>
              </a:ext>
            </a:extLst>
          </p:cNvPr>
          <p:cNvSpPr>
            <a:spLocks noGrp="1" noChangeArrowheads="1"/>
          </p:cNvSpPr>
          <p:nvPr>
            <p:ph type="ctrTitle"/>
          </p:nvPr>
        </p:nvSpPr>
        <p:spPr>
          <a:xfrm>
            <a:off x="0" y="685800"/>
            <a:ext cx="9144000" cy="3124200"/>
          </a:xfrm>
        </p:spPr>
        <p:txBody>
          <a:bodyPr/>
          <a:lstStyle/>
          <a:p>
            <a:pPr algn="ctr" eaLnBrk="1" hangingPunct="1"/>
            <a:r>
              <a:rPr lang="ja-JP" altLang="en-US">
                <a:latin typeface="Arial" panose="020B0604020202020204" pitchFamily="34" charset="0"/>
              </a:rPr>
              <a:t>並列分散型</a:t>
            </a:r>
            <a:r>
              <a:rPr lang="en-US" altLang="ja-JP">
                <a:latin typeface="Arial" panose="020B0604020202020204" pitchFamily="34" charset="0"/>
              </a:rPr>
              <a:t/>
            </a:r>
            <a:br>
              <a:rPr lang="en-US" altLang="ja-JP">
                <a:latin typeface="Arial" panose="020B0604020202020204" pitchFamily="34" charset="0"/>
              </a:rPr>
            </a:br>
            <a:r>
              <a:rPr lang="ja-JP" altLang="en-US">
                <a:latin typeface="Arial" panose="020B0604020202020204" pitchFamily="34" charset="0"/>
              </a:rPr>
              <a:t>多目的ファジィ遺伝的機械学習</a:t>
            </a:r>
            <a:r>
              <a:rPr lang="en-US" altLang="ja-JP">
                <a:latin typeface="Arial" panose="020B0604020202020204" pitchFamily="34" charset="0"/>
              </a:rPr>
              <a:t/>
            </a:r>
            <a:br>
              <a:rPr lang="en-US" altLang="ja-JP">
                <a:latin typeface="Arial" panose="020B0604020202020204" pitchFamily="34" charset="0"/>
              </a:rPr>
            </a:br>
            <a:r>
              <a:rPr lang="ja-JP" altLang="en-US">
                <a:latin typeface="Arial" panose="020B0604020202020204" pitchFamily="34" charset="0"/>
              </a:rPr>
              <a:t>を用いたアンサンブル識別器設計</a:t>
            </a:r>
            <a:endParaRPr lang="en-US" altLang="ja-JP">
              <a:latin typeface="Arial" panose="020B0604020202020204" pitchFamily="34" charset="0"/>
            </a:endParaRPr>
          </a:p>
        </p:txBody>
      </p:sp>
      <p:sp>
        <p:nvSpPr>
          <p:cNvPr id="7170" name="Rectangle 6">
            <a:extLst>
              <a:ext uri="{FF2B5EF4-FFF2-40B4-BE49-F238E27FC236}">
                <a16:creationId xmlns:a16="http://schemas.microsoft.com/office/drawing/2014/main" id="{EBF5C9FD-3D78-7F45-A1C5-C4908DCE45B3}"/>
              </a:ext>
            </a:extLst>
          </p:cNvPr>
          <p:cNvSpPr>
            <a:spLocks noGrp="1" noChangeArrowheads="1"/>
          </p:cNvSpPr>
          <p:nvPr>
            <p:ph type="subTitle" idx="1"/>
          </p:nvPr>
        </p:nvSpPr>
        <p:spPr>
          <a:xfrm>
            <a:off x="152400" y="4495800"/>
            <a:ext cx="8839200" cy="1981200"/>
          </a:xfrm>
        </p:spPr>
        <p:txBody>
          <a:bodyPr anchor="ctr"/>
          <a:lstStyle/>
          <a:p>
            <a:pPr eaLnBrk="1" hangingPunct="1">
              <a:lnSpc>
                <a:spcPct val="90000"/>
              </a:lnSpc>
            </a:pPr>
            <a:r>
              <a:rPr lang="ja-JP" altLang="en-US" sz="3600" b="1"/>
              <a:t>面﨑</a:t>
            </a:r>
            <a:r>
              <a:rPr lang="en-US" altLang="ja-JP" sz="3600" b="1"/>
              <a:t> </a:t>
            </a:r>
            <a:r>
              <a:rPr lang="ja-JP" altLang="en-US" sz="3600" b="1"/>
              <a:t>祐一</a:t>
            </a:r>
            <a:endParaRPr lang="en-US" altLang="ja-JP" sz="3600" b="1"/>
          </a:p>
          <a:p>
            <a:pPr eaLnBrk="1" hangingPunct="1">
              <a:lnSpc>
                <a:spcPct val="90000"/>
              </a:lnSpc>
            </a:pPr>
            <a:r>
              <a:rPr lang="ja-JP" altLang="en-US" b="1"/>
              <a:t>大阪府立大学　計算知能工学研究室</a:t>
            </a:r>
            <a:endParaRPr lang="en-US" altLang="ja-JP"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94CBF9-D933-6547-9A9C-778BA5368481}"/>
              </a:ext>
            </a:extLst>
          </p:cNvPr>
          <p:cNvSpPr>
            <a:spLocks noGrp="1"/>
          </p:cNvSpPr>
          <p:nvPr>
            <p:ph type="title"/>
          </p:nvPr>
        </p:nvSpPr>
        <p:spPr>
          <a:xfrm>
            <a:off x="76200" y="0"/>
            <a:ext cx="9067800" cy="1143000"/>
          </a:xfrm>
        </p:spPr>
        <p:txBody>
          <a:bodyPr/>
          <a:lstStyle/>
          <a:p>
            <a:r>
              <a:rPr kumimoji="1" lang="ja-JP" altLang="en-US"/>
              <a:t>弱識別器の抽出</a:t>
            </a:r>
          </a:p>
        </p:txBody>
      </p:sp>
      <p:sp>
        <p:nvSpPr>
          <p:cNvPr id="3" name="コンテンツ プレースホルダー 2">
            <a:extLst>
              <a:ext uri="{FF2B5EF4-FFF2-40B4-BE49-F238E27FC236}">
                <a16:creationId xmlns:a16="http://schemas.microsoft.com/office/drawing/2014/main" id="{B2111D58-56CD-5B4F-902D-40D3D36843D5}"/>
              </a:ext>
            </a:extLst>
          </p:cNvPr>
          <p:cNvSpPr txBox="1">
            <a:spLocks/>
          </p:cNvSpPr>
          <p:nvPr/>
        </p:nvSpPr>
        <p:spPr bwMode="auto">
          <a:xfrm>
            <a:off x="304800" y="1771770"/>
            <a:ext cx="8534400"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各島内で全データセットに</a:t>
            </a:r>
            <a:r>
              <a:rPr lang="ja-JP" altLang="en-US" sz="2800" kern="0" dirty="0" smtClean="0"/>
              <a:t>対する</a:t>
            </a:r>
            <a:r>
              <a:rPr lang="ja-JP" altLang="en-US" sz="2800" kern="0" dirty="0"/>
              <a:t>誤</a:t>
            </a:r>
            <a:r>
              <a:rPr lang="ja-JP" altLang="en-US" sz="2800" kern="0" dirty="0" smtClean="0"/>
              <a:t>識別率が</a:t>
            </a:r>
            <a:r>
              <a:rPr lang="ja-JP" altLang="en-US" sz="2800" kern="0" dirty="0"/>
              <a:t>最小</a:t>
            </a:r>
            <a:r>
              <a:rPr lang="ja-JP" altLang="en-US" sz="2800" kern="0" dirty="0" smtClean="0"/>
              <a:t>の</a:t>
            </a:r>
            <a:r>
              <a:rPr lang="ja-JP" altLang="en-US" sz="2800" kern="0" dirty="0"/>
              <a:t>ものをそれぞれ一つずつ</a:t>
            </a:r>
            <a:r>
              <a:rPr lang="ja-JP" altLang="en-US" sz="2800" kern="0" dirty="0" smtClean="0"/>
              <a:t>抽出（</a:t>
            </a:r>
            <a:r>
              <a:rPr lang="ja-JP" altLang="en-US" sz="2800" u="sng" kern="0" dirty="0" smtClean="0"/>
              <a:t>図の</a:t>
            </a:r>
            <a:r>
              <a:rPr lang="en-US" altLang="ja-JP" sz="2800" u="sng" kern="0" dirty="0" smtClean="0"/>
              <a:t>C</a:t>
            </a:r>
            <a:r>
              <a:rPr lang="ja-JP" altLang="en-US" sz="2800" kern="0" dirty="0" smtClean="0"/>
              <a:t>）</a:t>
            </a:r>
            <a:endParaRPr lang="en-US" altLang="ja-JP" sz="2800" kern="0" dirty="0"/>
          </a:p>
        </p:txBody>
      </p:sp>
      <p:sp>
        <p:nvSpPr>
          <p:cNvPr id="4" name="テキスト ボックス 3">
            <a:extLst>
              <a:ext uri="{FF2B5EF4-FFF2-40B4-BE49-F238E27FC236}">
                <a16:creationId xmlns:a16="http://schemas.microsoft.com/office/drawing/2014/main" id="{5C890EC3-9A21-214A-9052-7AC60C23AB53}"/>
              </a:ext>
            </a:extLst>
          </p:cNvPr>
          <p:cNvSpPr txBox="1"/>
          <p:nvPr/>
        </p:nvSpPr>
        <p:spPr>
          <a:xfrm>
            <a:off x="304800" y="1280411"/>
            <a:ext cx="2667000" cy="523220"/>
          </a:xfrm>
          <a:prstGeom prst="rect">
            <a:avLst/>
          </a:prstGeom>
          <a:noFill/>
          <a:ln w="19050">
            <a:solidFill>
              <a:schemeClr val="accent6"/>
            </a:solidFill>
          </a:ln>
        </p:spPr>
        <p:txBody>
          <a:bodyPr wrap="square" rtlCol="0">
            <a:spAutoFit/>
          </a:bodyPr>
          <a:lstStyle/>
          <a:p>
            <a:r>
              <a:rPr kumimoji="1" lang="ja-JP" altLang="en-US" sz="2800" dirty="0"/>
              <a:t>単一な弱識別器</a:t>
            </a:r>
          </a:p>
        </p:txBody>
      </p:sp>
      <p:sp>
        <p:nvSpPr>
          <p:cNvPr id="5" name="コンテンツ プレースホルダー 2">
            <a:extLst>
              <a:ext uri="{FF2B5EF4-FFF2-40B4-BE49-F238E27FC236}">
                <a16:creationId xmlns:a16="http://schemas.microsoft.com/office/drawing/2014/main" id="{5706C4E5-7E5F-AA4E-AA48-0F6014FC8C61}"/>
              </a:ext>
            </a:extLst>
          </p:cNvPr>
          <p:cNvSpPr txBox="1">
            <a:spLocks/>
          </p:cNvSpPr>
          <p:nvPr/>
        </p:nvSpPr>
        <p:spPr bwMode="auto">
          <a:xfrm>
            <a:off x="304800" y="3480031"/>
            <a:ext cx="8382000"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全データセットに対して島内で非劣となる識別器集合を弱識別器として</a:t>
            </a:r>
            <a:r>
              <a:rPr lang="ja-JP" altLang="en-US" sz="2800" kern="0" dirty="0" smtClean="0"/>
              <a:t>抽出（</a:t>
            </a:r>
            <a:r>
              <a:rPr lang="ja-JP" altLang="en-US" sz="2800" u="sng" kern="0" dirty="0" smtClean="0"/>
              <a:t>図の</a:t>
            </a:r>
            <a:r>
              <a:rPr lang="en-US" altLang="ja-JP" sz="2800" u="sng" kern="0" dirty="0" smtClean="0"/>
              <a:t>A, B, C</a:t>
            </a:r>
            <a:r>
              <a:rPr lang="ja-JP" altLang="en-US" sz="2800" kern="0" dirty="0" smtClean="0"/>
              <a:t>）</a:t>
            </a:r>
            <a:endParaRPr lang="en-US" altLang="ja-JP" sz="2800" kern="0" dirty="0" smtClean="0"/>
          </a:p>
        </p:txBody>
      </p:sp>
      <p:sp>
        <p:nvSpPr>
          <p:cNvPr id="6" name="テキスト ボックス 5">
            <a:extLst>
              <a:ext uri="{FF2B5EF4-FFF2-40B4-BE49-F238E27FC236}">
                <a16:creationId xmlns:a16="http://schemas.microsoft.com/office/drawing/2014/main" id="{1ADE812A-A29B-9C46-83E1-B597890139DB}"/>
              </a:ext>
            </a:extLst>
          </p:cNvPr>
          <p:cNvSpPr txBox="1"/>
          <p:nvPr/>
        </p:nvSpPr>
        <p:spPr>
          <a:xfrm>
            <a:off x="304800" y="2956811"/>
            <a:ext cx="5105400" cy="523220"/>
          </a:xfrm>
          <a:prstGeom prst="rect">
            <a:avLst/>
          </a:prstGeom>
          <a:noFill/>
          <a:ln w="19050">
            <a:solidFill>
              <a:schemeClr val="accent6"/>
            </a:solidFill>
          </a:ln>
        </p:spPr>
        <p:txBody>
          <a:bodyPr wrap="square" rtlCol="0">
            <a:spAutoFit/>
          </a:bodyPr>
          <a:lstStyle/>
          <a:p>
            <a:r>
              <a:rPr kumimoji="1" lang="ja-JP" altLang="en-US" sz="2800" dirty="0"/>
              <a:t>非劣解集合による弱識別器集合</a:t>
            </a:r>
          </a:p>
        </p:txBody>
      </p:sp>
      <p:pic>
        <p:nvPicPr>
          <p:cNvPr id="7" name="図 6"/>
          <p:cNvPicPr>
            <a:picLocks noChangeAspect="1"/>
          </p:cNvPicPr>
          <p:nvPr/>
        </p:nvPicPr>
        <p:blipFill>
          <a:blip r:embed="rId2"/>
          <a:stretch>
            <a:fillRect/>
          </a:stretch>
        </p:blipFill>
        <p:spPr>
          <a:xfrm>
            <a:off x="1905000" y="4578797"/>
            <a:ext cx="2395855" cy="2338842"/>
          </a:xfrm>
          <a:prstGeom prst="rect">
            <a:avLst/>
          </a:prstGeom>
        </p:spPr>
      </p:pic>
      <p:sp>
        <p:nvSpPr>
          <p:cNvPr id="11" name="テキスト ボックス 10">
            <a:extLst>
              <a:ext uri="{FF2B5EF4-FFF2-40B4-BE49-F238E27FC236}">
                <a16:creationId xmlns:a16="http://schemas.microsoft.com/office/drawing/2014/main" id="{8A622EB5-A4E2-8447-9A5F-5CDA2D207408}"/>
              </a:ext>
            </a:extLst>
          </p:cNvPr>
          <p:cNvSpPr txBox="1"/>
          <p:nvPr/>
        </p:nvSpPr>
        <p:spPr>
          <a:xfrm flipH="1">
            <a:off x="4649755" y="4652215"/>
            <a:ext cx="3124201" cy="919401"/>
          </a:xfrm>
          <a:prstGeom prst="roundRect">
            <a:avLst/>
          </a:prstGeom>
          <a:noFill/>
          <a:ln>
            <a:solidFill>
              <a:schemeClr val="accent2"/>
            </a:solidFill>
          </a:ln>
        </p:spPr>
        <p:txBody>
          <a:bodyPr wrap="square" rtlCol="0">
            <a:spAutoFit/>
          </a:bodyPr>
          <a:lstStyle/>
          <a:p>
            <a:pPr algn="just"/>
            <a:r>
              <a:rPr kumimoji="1" lang="ja-JP" altLang="en-US" sz="2400" dirty="0"/>
              <a:t>単一な弱識別器と</a:t>
            </a:r>
            <a:r>
              <a:rPr kumimoji="1" lang="ja-JP" altLang="en-US" sz="2400" dirty="0" smtClean="0"/>
              <a:t>して</a:t>
            </a:r>
            <a:endParaRPr kumimoji="1" lang="en-US" altLang="ja-JP" sz="2400" dirty="0"/>
          </a:p>
          <a:p>
            <a:pPr algn="just"/>
            <a:r>
              <a:rPr kumimoji="1" lang="en-US" altLang="ja-JP" sz="2400" dirty="0"/>
              <a:t>C</a:t>
            </a:r>
            <a:r>
              <a:rPr kumimoji="1" lang="ja-JP" altLang="en-US" sz="2400" dirty="0"/>
              <a:t>が抽出される．</a:t>
            </a:r>
            <a:endParaRPr kumimoji="1" lang="en-US" altLang="ja-JP" sz="2400" dirty="0"/>
          </a:p>
        </p:txBody>
      </p:sp>
      <p:sp>
        <p:nvSpPr>
          <p:cNvPr id="12" name="テキスト ボックス 11">
            <a:extLst>
              <a:ext uri="{FF2B5EF4-FFF2-40B4-BE49-F238E27FC236}">
                <a16:creationId xmlns:a16="http://schemas.microsoft.com/office/drawing/2014/main" id="{94C7644D-546A-CB41-BAB1-FFA69962B749}"/>
              </a:ext>
            </a:extLst>
          </p:cNvPr>
          <p:cNvSpPr txBox="1"/>
          <p:nvPr/>
        </p:nvSpPr>
        <p:spPr>
          <a:xfrm flipH="1">
            <a:off x="4648200" y="5638800"/>
            <a:ext cx="3735356" cy="919401"/>
          </a:xfrm>
          <a:prstGeom prst="roundRect">
            <a:avLst/>
          </a:prstGeom>
          <a:noFill/>
          <a:ln>
            <a:solidFill>
              <a:schemeClr val="accent2"/>
            </a:solidFill>
          </a:ln>
        </p:spPr>
        <p:txBody>
          <a:bodyPr wrap="square" rtlCol="0">
            <a:spAutoFit/>
          </a:bodyPr>
          <a:lstStyle/>
          <a:p>
            <a:pPr algn="just"/>
            <a:r>
              <a:rPr lang="ja-JP" altLang="en-US" sz="2400" dirty="0"/>
              <a:t>非劣な弱識別器集合と</a:t>
            </a:r>
            <a:r>
              <a:rPr lang="ja-JP" altLang="en-US" sz="2400" dirty="0" smtClean="0"/>
              <a:t>して</a:t>
            </a:r>
            <a:endParaRPr lang="en-US" altLang="ja-JP" sz="2400" dirty="0"/>
          </a:p>
          <a:p>
            <a:pPr algn="just"/>
            <a:r>
              <a:rPr kumimoji="1" lang="en-US" altLang="ja-JP" sz="2400" dirty="0"/>
              <a:t>A, B, C</a:t>
            </a:r>
            <a:r>
              <a:rPr kumimoji="1" lang="ja-JP" altLang="en-US" sz="2400" dirty="0"/>
              <a:t>が抽出される．</a:t>
            </a:r>
          </a:p>
        </p:txBody>
      </p:sp>
    </p:spTree>
    <p:extLst>
      <p:ext uri="{BB962C8B-B14F-4D97-AF65-F5344CB8AC3E}">
        <p14:creationId xmlns:p14="http://schemas.microsoft.com/office/powerpoint/2010/main" val="4338017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7AB015-A40A-0340-9311-10DAD592CCC3}"/>
              </a:ext>
            </a:extLst>
          </p:cNvPr>
          <p:cNvSpPr>
            <a:spLocks noGrp="1"/>
          </p:cNvSpPr>
          <p:nvPr>
            <p:ph type="title"/>
          </p:nvPr>
        </p:nvSpPr>
        <p:spPr/>
        <p:txBody>
          <a:bodyPr/>
          <a:lstStyle/>
          <a:p>
            <a:r>
              <a:rPr kumimoji="1" lang="ja-JP" altLang="en-US"/>
              <a:t>重み付け多数決</a:t>
            </a:r>
          </a:p>
        </p:txBody>
      </p:sp>
      <p:grpSp>
        <p:nvGrpSpPr>
          <p:cNvPr id="12" name="グループ化 11">
            <a:extLst>
              <a:ext uri="{FF2B5EF4-FFF2-40B4-BE49-F238E27FC236}">
                <a16:creationId xmlns:a16="http://schemas.microsoft.com/office/drawing/2014/main" id="{82530C26-2AC1-1741-8737-4215ACE8C8D8}"/>
              </a:ext>
            </a:extLst>
          </p:cNvPr>
          <p:cNvGrpSpPr/>
          <p:nvPr/>
        </p:nvGrpSpPr>
        <p:grpSpPr>
          <a:xfrm>
            <a:off x="533400" y="3083229"/>
            <a:ext cx="4025919" cy="1219200"/>
            <a:chOff x="1295400" y="2057400"/>
            <a:chExt cx="4025919" cy="1219200"/>
          </a:xfrm>
        </p:grpSpPr>
        <p:grpSp>
          <p:nvGrpSpPr>
            <p:cNvPr id="3" name="グループ化 2">
              <a:extLst>
                <a:ext uri="{FF2B5EF4-FFF2-40B4-BE49-F238E27FC236}">
                  <a16:creationId xmlns:a16="http://schemas.microsoft.com/office/drawing/2014/main" id="{306A7920-6F73-2F4B-997C-754C6D93068C}"/>
                </a:ext>
              </a:extLst>
            </p:cNvPr>
            <p:cNvGrpSpPr/>
            <p:nvPr/>
          </p:nvGrpSpPr>
          <p:grpSpPr>
            <a:xfrm>
              <a:off x="1295400" y="2057400"/>
              <a:ext cx="4025919" cy="1219200"/>
              <a:chOff x="1892030" y="2440742"/>
              <a:chExt cx="4025919" cy="1219200"/>
            </a:xfrm>
          </p:grpSpPr>
          <p:sp>
            <p:nvSpPr>
              <p:cNvPr id="4" name="角丸四角形 3">
                <a:extLst>
                  <a:ext uri="{FF2B5EF4-FFF2-40B4-BE49-F238E27FC236}">
                    <a16:creationId xmlns:a16="http://schemas.microsoft.com/office/drawing/2014/main" id="{E266556D-4F55-B447-992A-4F114B9CC5C2}"/>
                  </a:ext>
                </a:extLst>
              </p:cNvPr>
              <p:cNvSpPr/>
              <p:nvPr/>
            </p:nvSpPr>
            <p:spPr>
              <a:xfrm>
                <a:off x="2347811" y="2716069"/>
                <a:ext cx="3570138" cy="943873"/>
              </a:xfrm>
              <a:prstGeom prst="roundRec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38">
                <a:extLst>
                  <a:ext uri="{FF2B5EF4-FFF2-40B4-BE49-F238E27FC236}">
                    <a16:creationId xmlns:a16="http://schemas.microsoft.com/office/drawing/2014/main" id="{A8C61D29-6AF6-D54F-A21C-D2C98441999F}"/>
                  </a:ext>
                </a:extLst>
              </p:cNvPr>
              <p:cNvSpPr/>
              <p:nvPr/>
            </p:nvSpPr>
            <p:spPr>
              <a:xfrm>
                <a:off x="5163330"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38">
                <a:extLst>
                  <a:ext uri="{FF2B5EF4-FFF2-40B4-BE49-F238E27FC236}">
                    <a16:creationId xmlns:a16="http://schemas.microsoft.com/office/drawing/2014/main" id="{4D7020E5-DDBD-E843-B476-48D2F6C61E52}"/>
                  </a:ext>
                </a:extLst>
              </p:cNvPr>
              <p:cNvSpPr/>
              <p:nvPr/>
            </p:nvSpPr>
            <p:spPr>
              <a:xfrm>
                <a:off x="3980480"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38">
                <a:extLst>
                  <a:ext uri="{FF2B5EF4-FFF2-40B4-BE49-F238E27FC236}">
                    <a16:creationId xmlns:a16="http://schemas.microsoft.com/office/drawing/2014/main" id="{B7D9DAFC-1467-C845-9E9B-ABC104832190}"/>
                  </a:ext>
                </a:extLst>
              </p:cNvPr>
              <p:cNvSpPr/>
              <p:nvPr/>
            </p:nvSpPr>
            <p:spPr>
              <a:xfrm>
                <a:off x="2797631"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A8B8708-F6C1-2A40-95D1-A6CE87434D23}"/>
                  </a:ext>
                </a:extLst>
              </p:cNvPr>
              <p:cNvSpPr txBox="1"/>
              <p:nvPr/>
            </p:nvSpPr>
            <p:spPr>
              <a:xfrm>
                <a:off x="1892030" y="2440742"/>
                <a:ext cx="2389239" cy="442674"/>
              </a:xfrm>
              <a:prstGeom prst="roundRect">
                <a:avLst/>
              </a:prstGeom>
              <a:ln w="12700"/>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000" dirty="0"/>
                  <a:t>アンサンブル識別器</a:t>
                </a:r>
              </a:p>
            </p:txBody>
          </p:sp>
        </p:grpSp>
        <p:sp>
          <p:nvSpPr>
            <p:cNvPr id="9" name="テキスト ボックス 8">
              <a:extLst>
                <a:ext uri="{FF2B5EF4-FFF2-40B4-BE49-F238E27FC236}">
                  <a16:creationId xmlns:a16="http://schemas.microsoft.com/office/drawing/2014/main" id="{0FE40FD5-9837-934E-8E50-AFB8693A97C0}"/>
                </a:ext>
              </a:extLst>
            </p:cNvPr>
            <p:cNvSpPr txBox="1"/>
            <p:nvPr/>
          </p:nvSpPr>
          <p:spPr>
            <a:xfrm>
              <a:off x="2036647" y="2514600"/>
              <a:ext cx="633507" cy="369332"/>
            </a:xfrm>
            <a:prstGeom prst="rect">
              <a:avLst/>
            </a:prstGeom>
            <a:noFill/>
          </p:spPr>
          <p:txBody>
            <a:bodyPr wrap="none" rtlCol="0">
              <a:spAutoFit/>
            </a:bodyPr>
            <a:lstStyle/>
            <a:p>
              <a:r>
                <a:rPr kumimoji="1" lang="en-US" altLang="ja-JP"/>
                <a:t>0.40</a:t>
              </a:r>
              <a:endParaRPr kumimoji="1" lang="ja-JP" altLang="en-US"/>
            </a:p>
          </p:txBody>
        </p:sp>
        <p:sp>
          <p:nvSpPr>
            <p:cNvPr id="10" name="テキスト ボックス 9">
              <a:extLst>
                <a:ext uri="{FF2B5EF4-FFF2-40B4-BE49-F238E27FC236}">
                  <a16:creationId xmlns:a16="http://schemas.microsoft.com/office/drawing/2014/main" id="{ABD38B3E-5448-8D4D-BE6B-7544C4D02368}"/>
                </a:ext>
              </a:extLst>
            </p:cNvPr>
            <p:cNvSpPr txBox="1"/>
            <p:nvPr/>
          </p:nvSpPr>
          <p:spPr>
            <a:xfrm>
              <a:off x="3219496" y="2514600"/>
              <a:ext cx="633507" cy="369332"/>
            </a:xfrm>
            <a:prstGeom prst="rect">
              <a:avLst/>
            </a:prstGeom>
            <a:noFill/>
          </p:spPr>
          <p:txBody>
            <a:bodyPr wrap="none" rtlCol="0">
              <a:spAutoFit/>
            </a:bodyPr>
            <a:lstStyle/>
            <a:p>
              <a:r>
                <a:rPr kumimoji="1" lang="en-US" altLang="ja-JP"/>
                <a:t>0.80</a:t>
              </a:r>
              <a:endParaRPr kumimoji="1" lang="ja-JP" altLang="en-US"/>
            </a:p>
          </p:txBody>
        </p:sp>
        <p:sp>
          <p:nvSpPr>
            <p:cNvPr id="11" name="テキスト ボックス 10">
              <a:extLst>
                <a:ext uri="{FF2B5EF4-FFF2-40B4-BE49-F238E27FC236}">
                  <a16:creationId xmlns:a16="http://schemas.microsoft.com/office/drawing/2014/main" id="{186F5D1F-D469-7142-988E-758008F188DF}"/>
                </a:ext>
              </a:extLst>
            </p:cNvPr>
            <p:cNvSpPr txBox="1"/>
            <p:nvPr/>
          </p:nvSpPr>
          <p:spPr>
            <a:xfrm>
              <a:off x="4414298" y="2514600"/>
              <a:ext cx="633507" cy="369332"/>
            </a:xfrm>
            <a:prstGeom prst="rect">
              <a:avLst/>
            </a:prstGeom>
            <a:noFill/>
          </p:spPr>
          <p:txBody>
            <a:bodyPr wrap="none" rtlCol="0">
              <a:spAutoFit/>
            </a:bodyPr>
            <a:lstStyle/>
            <a:p>
              <a:r>
                <a:rPr kumimoji="1" lang="en-US" altLang="ja-JP"/>
                <a:t>0.30</a:t>
              </a:r>
              <a:endParaRPr kumimoji="1" lang="ja-JP" altLang="en-US"/>
            </a:p>
          </p:txBody>
        </p:sp>
      </p:grpSp>
      <p:sp>
        <p:nvSpPr>
          <p:cNvPr id="13" name="コンテンツ プレースホルダー 2">
            <a:extLst>
              <a:ext uri="{FF2B5EF4-FFF2-40B4-BE49-F238E27FC236}">
                <a16:creationId xmlns:a16="http://schemas.microsoft.com/office/drawing/2014/main" id="{13E6EA0F-EBC8-A94F-97D4-A9AF35CDC8A4}"/>
              </a:ext>
            </a:extLst>
          </p:cNvPr>
          <p:cNvSpPr txBox="1">
            <a:spLocks/>
          </p:cNvSpPr>
          <p:nvPr/>
        </p:nvSpPr>
        <p:spPr bwMode="auto">
          <a:xfrm>
            <a:off x="657726" y="1413469"/>
            <a:ext cx="7267074" cy="142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各弱識別器の全学習用データに対する識別率を重みとして与えた重み付け多数決</a:t>
            </a:r>
            <a:r>
              <a:rPr lang="en-US" altLang="ja-JP" sz="2800" kern="0" dirty="0"/>
              <a:t/>
            </a:r>
            <a:br>
              <a:rPr lang="en-US" altLang="ja-JP" sz="2800" kern="0" dirty="0"/>
            </a:br>
            <a:r>
              <a:rPr lang="ja-JP" altLang="en-US" sz="2800" kern="0" dirty="0"/>
              <a:t>による識別．</a:t>
            </a:r>
            <a:endParaRPr lang="en-US" altLang="ja-JP" sz="2800" kern="0" dirty="0"/>
          </a:p>
        </p:txBody>
      </p:sp>
      <p:cxnSp>
        <p:nvCxnSpPr>
          <p:cNvPr id="14" name="直線矢印コネクタ 13">
            <a:extLst>
              <a:ext uri="{FF2B5EF4-FFF2-40B4-BE49-F238E27FC236}">
                <a16:creationId xmlns:a16="http://schemas.microsoft.com/office/drawing/2014/main" id="{02DFFC14-F2DE-6447-B194-638F7127860B}"/>
              </a:ext>
            </a:extLst>
          </p:cNvPr>
          <p:cNvCxnSpPr/>
          <p:nvPr/>
        </p:nvCxnSpPr>
        <p:spPr>
          <a:xfrm flipH="1">
            <a:off x="1578567" y="41500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4405E4FF-D4FC-B34F-9062-00E951DC6C0C}"/>
              </a:ext>
            </a:extLst>
          </p:cNvPr>
          <p:cNvCxnSpPr/>
          <p:nvPr/>
        </p:nvCxnSpPr>
        <p:spPr>
          <a:xfrm flipH="1">
            <a:off x="2761415" y="4150029"/>
            <a:ext cx="154"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ABC69ADD-8190-A848-ACE4-629250387335}"/>
              </a:ext>
            </a:extLst>
          </p:cNvPr>
          <p:cNvCxnSpPr/>
          <p:nvPr/>
        </p:nvCxnSpPr>
        <p:spPr>
          <a:xfrm flipH="1">
            <a:off x="3944266" y="41500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1F3D5143-F6DD-8349-B8E1-E676EBD19474}"/>
              </a:ext>
            </a:extLst>
          </p:cNvPr>
          <p:cNvSpPr txBox="1"/>
          <p:nvPr/>
        </p:nvSpPr>
        <p:spPr>
          <a:xfrm>
            <a:off x="1206519" y="4430792"/>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パターンの識別</a:t>
            </a:r>
          </a:p>
        </p:txBody>
      </p:sp>
      <p:sp>
        <p:nvSpPr>
          <p:cNvPr id="18" name="テキスト ボックス 17">
            <a:extLst>
              <a:ext uri="{FF2B5EF4-FFF2-40B4-BE49-F238E27FC236}">
                <a16:creationId xmlns:a16="http://schemas.microsoft.com/office/drawing/2014/main" id="{90CE1CCB-37DD-4449-A19D-0853723C5D5E}"/>
              </a:ext>
            </a:extLst>
          </p:cNvPr>
          <p:cNvSpPr txBox="1"/>
          <p:nvPr/>
        </p:nvSpPr>
        <p:spPr>
          <a:xfrm>
            <a:off x="1063041" y="5192792"/>
            <a:ext cx="1022459" cy="646331"/>
          </a:xfrm>
          <a:prstGeom prst="rect">
            <a:avLst/>
          </a:prstGeom>
          <a:noFill/>
        </p:spPr>
        <p:txBody>
          <a:bodyPr wrap="none" rtlCol="0">
            <a:spAutoFit/>
          </a:bodyPr>
          <a:lstStyle/>
          <a:p>
            <a:r>
              <a:rPr lang="en-US" altLang="ja-JP" b="1" dirty="0"/>
              <a:t>Class A</a:t>
            </a:r>
          </a:p>
          <a:p>
            <a:pPr algn="ctr"/>
            <a:r>
              <a:rPr lang="en-US" altLang="ja-JP" dirty="0"/>
              <a:t>0.40</a:t>
            </a:r>
            <a:endParaRPr kumimoji="1" lang="ja-JP" altLang="en-US" dirty="0"/>
          </a:p>
        </p:txBody>
      </p:sp>
      <p:sp>
        <p:nvSpPr>
          <p:cNvPr id="19" name="テキスト ボックス 18">
            <a:extLst>
              <a:ext uri="{FF2B5EF4-FFF2-40B4-BE49-F238E27FC236}">
                <a16:creationId xmlns:a16="http://schemas.microsoft.com/office/drawing/2014/main" id="{8C6FB0EA-78EB-AC47-978B-26AB67D1280D}"/>
              </a:ext>
            </a:extLst>
          </p:cNvPr>
          <p:cNvSpPr txBox="1"/>
          <p:nvPr/>
        </p:nvSpPr>
        <p:spPr>
          <a:xfrm>
            <a:off x="2245889" y="5192792"/>
            <a:ext cx="1031051" cy="646331"/>
          </a:xfrm>
          <a:prstGeom prst="rect">
            <a:avLst/>
          </a:prstGeom>
          <a:noFill/>
        </p:spPr>
        <p:txBody>
          <a:bodyPr wrap="none" rtlCol="0">
            <a:spAutoFit/>
          </a:bodyPr>
          <a:lstStyle/>
          <a:p>
            <a:r>
              <a:rPr lang="en-US" altLang="ja-JP" b="1" dirty="0"/>
              <a:t>Class B</a:t>
            </a:r>
          </a:p>
          <a:p>
            <a:pPr algn="ctr"/>
            <a:r>
              <a:rPr lang="en-US" altLang="ja-JP" dirty="0"/>
              <a:t>0.80</a:t>
            </a:r>
            <a:endParaRPr kumimoji="1" lang="ja-JP" altLang="en-US" dirty="0"/>
          </a:p>
        </p:txBody>
      </p:sp>
      <p:sp>
        <p:nvSpPr>
          <p:cNvPr id="20" name="テキスト ボックス 19">
            <a:extLst>
              <a:ext uri="{FF2B5EF4-FFF2-40B4-BE49-F238E27FC236}">
                <a16:creationId xmlns:a16="http://schemas.microsoft.com/office/drawing/2014/main" id="{C6314D73-DC41-474F-BA2A-34E4F47B77B5}"/>
              </a:ext>
            </a:extLst>
          </p:cNvPr>
          <p:cNvSpPr txBox="1"/>
          <p:nvPr/>
        </p:nvSpPr>
        <p:spPr>
          <a:xfrm>
            <a:off x="3428737" y="5192792"/>
            <a:ext cx="1022459" cy="646331"/>
          </a:xfrm>
          <a:prstGeom prst="rect">
            <a:avLst/>
          </a:prstGeom>
          <a:noFill/>
        </p:spPr>
        <p:txBody>
          <a:bodyPr wrap="none" rtlCol="0">
            <a:spAutoFit/>
          </a:bodyPr>
          <a:lstStyle/>
          <a:p>
            <a:r>
              <a:rPr lang="en-US" altLang="ja-JP" b="1" dirty="0"/>
              <a:t>Class A</a:t>
            </a:r>
          </a:p>
          <a:p>
            <a:pPr algn="ctr"/>
            <a:r>
              <a:rPr lang="en-US" altLang="ja-JP" dirty="0"/>
              <a:t>0.30</a:t>
            </a:r>
            <a:endParaRPr kumimoji="1" lang="ja-JP" altLang="en-US" dirty="0"/>
          </a:p>
        </p:txBody>
      </p:sp>
      <p:sp>
        <p:nvSpPr>
          <p:cNvPr id="21" name="テキスト ボックス 20">
            <a:extLst>
              <a:ext uri="{FF2B5EF4-FFF2-40B4-BE49-F238E27FC236}">
                <a16:creationId xmlns:a16="http://schemas.microsoft.com/office/drawing/2014/main" id="{76F171B0-23AD-7F44-A71B-893219A67ADF}"/>
              </a:ext>
            </a:extLst>
          </p:cNvPr>
          <p:cNvSpPr txBox="1"/>
          <p:nvPr/>
        </p:nvSpPr>
        <p:spPr>
          <a:xfrm>
            <a:off x="5471651" y="4487347"/>
            <a:ext cx="1910452" cy="408623"/>
          </a:xfrm>
          <a:prstGeom prst="roundRect">
            <a:avLst/>
          </a:prstGeom>
          <a:solidFill>
            <a:schemeClr val="bg1"/>
          </a:solidFill>
          <a:ln w="19050">
            <a:solidFill>
              <a:schemeClr val="accent2">
                <a:lumMod val="75000"/>
              </a:schemeClr>
            </a:solidFill>
          </a:ln>
        </p:spPr>
        <p:txBody>
          <a:bodyPr wrap="square" rtlCol="0" anchor="ctr">
            <a:spAutoFit/>
          </a:bodyPr>
          <a:lstStyle/>
          <a:p>
            <a:pPr algn="ctr"/>
            <a:r>
              <a:rPr lang="ja-JP" altLang="en-US" b="1" dirty="0"/>
              <a:t>多数決投票結果</a:t>
            </a:r>
            <a:endParaRPr kumimoji="1" lang="ja-JP" altLang="en-US" b="1" dirty="0"/>
          </a:p>
        </p:txBody>
      </p:sp>
      <p:sp>
        <p:nvSpPr>
          <p:cNvPr id="22" name="テキスト ボックス 21">
            <a:extLst>
              <a:ext uri="{FF2B5EF4-FFF2-40B4-BE49-F238E27FC236}">
                <a16:creationId xmlns:a16="http://schemas.microsoft.com/office/drawing/2014/main" id="{317045CF-5F01-474C-B578-D8731F6C8C08}"/>
              </a:ext>
            </a:extLst>
          </p:cNvPr>
          <p:cNvSpPr txBox="1"/>
          <p:nvPr/>
        </p:nvSpPr>
        <p:spPr>
          <a:xfrm>
            <a:off x="5665778" y="4927937"/>
            <a:ext cx="3020405" cy="1015663"/>
          </a:xfrm>
          <a:prstGeom prst="rect">
            <a:avLst/>
          </a:prstGeom>
          <a:noFill/>
          <a:ln w="19050">
            <a:noFill/>
          </a:ln>
        </p:spPr>
        <p:txBody>
          <a:bodyPr wrap="square" rtlCol="0" anchor="ctr">
            <a:spAutoFit/>
          </a:bodyPr>
          <a:lstStyle/>
          <a:p>
            <a:r>
              <a:rPr kumimoji="1" lang="en-US" altLang="ja-JP" sz="2000" dirty="0"/>
              <a:t>Class A : 0.4 + 0.3 = 0.7</a:t>
            </a:r>
          </a:p>
          <a:p>
            <a:r>
              <a:rPr lang="en-US" altLang="ja-JP" sz="2000" dirty="0"/>
              <a:t>Class B : 0.8</a:t>
            </a:r>
          </a:p>
          <a:p>
            <a:r>
              <a:rPr lang="ja-JP" altLang="en-US" sz="2000" dirty="0"/>
              <a:t>⇒ 識別結果 </a:t>
            </a:r>
            <a:r>
              <a:rPr lang="en-US" altLang="ja-JP" sz="2000" dirty="0"/>
              <a:t>Class B</a:t>
            </a:r>
            <a:endParaRPr kumimoji="1" lang="ja-JP" altLang="en-US" sz="2000" dirty="0"/>
          </a:p>
        </p:txBody>
      </p:sp>
      <p:sp>
        <p:nvSpPr>
          <p:cNvPr id="23" name="右矢印 22">
            <a:extLst>
              <a:ext uri="{FF2B5EF4-FFF2-40B4-BE49-F238E27FC236}">
                <a16:creationId xmlns:a16="http://schemas.microsoft.com/office/drawing/2014/main" id="{200E4169-03F5-AE45-8D99-5D923E5F8DC4}"/>
              </a:ext>
            </a:extLst>
          </p:cNvPr>
          <p:cNvSpPr/>
          <p:nvPr/>
        </p:nvSpPr>
        <p:spPr>
          <a:xfrm>
            <a:off x="4810508" y="5088791"/>
            <a:ext cx="495958" cy="577334"/>
          </a:xfrm>
          <a:prstGeom prst="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420552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FF83E8-7632-8D40-B99D-74C387C73F1A}"/>
              </a:ext>
            </a:extLst>
          </p:cNvPr>
          <p:cNvSpPr>
            <a:spLocks noGrp="1"/>
          </p:cNvSpPr>
          <p:nvPr>
            <p:ph type="title"/>
          </p:nvPr>
        </p:nvSpPr>
        <p:spPr/>
        <p:txBody>
          <a:bodyPr/>
          <a:lstStyle/>
          <a:p>
            <a:r>
              <a:rPr kumimoji="1" lang="ja-JP" altLang="en-US" dirty="0" smtClean="0"/>
              <a:t>実験目的</a:t>
            </a:r>
            <a:endParaRPr kumimoji="1" lang="ja-JP" altLang="en-US" dirty="0"/>
          </a:p>
        </p:txBody>
      </p:sp>
      <p:sp>
        <p:nvSpPr>
          <p:cNvPr id="3" name="コンテンツ プレースホルダー 2">
            <a:extLst>
              <a:ext uri="{FF2B5EF4-FFF2-40B4-BE49-F238E27FC236}">
                <a16:creationId xmlns:a16="http://schemas.microsoft.com/office/drawing/2014/main" id="{87B5ED51-BDA9-CC40-8207-35F5A7C32095}"/>
              </a:ext>
            </a:extLst>
          </p:cNvPr>
          <p:cNvSpPr>
            <a:spLocks noGrp="1"/>
          </p:cNvSpPr>
          <p:nvPr>
            <p:ph idx="1"/>
          </p:nvPr>
        </p:nvSpPr>
        <p:spPr/>
        <p:txBody>
          <a:bodyPr/>
          <a:lstStyle/>
          <a:p>
            <a:pPr>
              <a:spcAft>
                <a:spcPts val="1400"/>
              </a:spcAft>
            </a:pPr>
            <a:r>
              <a:rPr lang="ja-JP" altLang="en-US" sz="2800" dirty="0" smtClean="0"/>
              <a:t>提案手法の汎化性能を調べる</a:t>
            </a:r>
            <a:r>
              <a:rPr lang="ja-JP" altLang="en-US" sz="2800" dirty="0"/>
              <a:t>ため</a:t>
            </a:r>
            <a:r>
              <a:rPr lang="ja-JP" altLang="en-US" sz="2800" dirty="0" smtClean="0"/>
              <a:t>，</a:t>
            </a:r>
            <a:r>
              <a:rPr lang="ja-JP" altLang="en-US" sz="2800" u="sng" dirty="0" smtClean="0">
                <a:solidFill>
                  <a:srgbClr val="C00000"/>
                </a:solidFill>
              </a:rPr>
              <a:t>全島から最良の識別器を単一識別器</a:t>
            </a:r>
            <a:r>
              <a:rPr lang="ja-JP" altLang="en-US" sz="2800" dirty="0" smtClean="0"/>
              <a:t>とした場合と比較する．</a:t>
            </a:r>
            <a:endParaRPr lang="en-US" altLang="ja-JP" sz="2800" dirty="0"/>
          </a:p>
          <a:p>
            <a:pPr>
              <a:spcAft>
                <a:spcPts val="1400"/>
              </a:spcAft>
            </a:pPr>
            <a:r>
              <a:rPr kumimoji="1" lang="ja-JP" altLang="en-US" sz="2800" u="sng" dirty="0"/>
              <a:t>移住操作</a:t>
            </a:r>
            <a:r>
              <a:rPr kumimoji="1" lang="ja-JP" altLang="en-US" sz="2800" u="sng" dirty="0" smtClean="0"/>
              <a:t>を行わない</a:t>
            </a:r>
            <a:r>
              <a:rPr lang="en-US" altLang="ja-JP" sz="2800" u="sng" dirty="0" err="1" smtClean="0"/>
              <a:t>MoFGBML</a:t>
            </a:r>
            <a:r>
              <a:rPr lang="ja-JP" altLang="en-US" sz="2800" dirty="0" smtClean="0"/>
              <a:t>で得られる</a:t>
            </a:r>
            <a:r>
              <a:rPr kumimoji="1" lang="ja-JP" altLang="en-US" sz="2800" dirty="0" smtClean="0"/>
              <a:t>識別器の汎化性能を</a:t>
            </a:r>
            <a:r>
              <a:rPr kumimoji="1" lang="ja-JP" altLang="en-US" sz="2800" dirty="0"/>
              <a:t>調べるため</a:t>
            </a:r>
            <a:r>
              <a:rPr kumimoji="1" lang="ja-JP" altLang="en-US" sz="2800" dirty="0" smtClean="0"/>
              <a:t>，移住操作を行った</a:t>
            </a:r>
            <a:r>
              <a:rPr kumimoji="1" lang="en-US" altLang="ja-JP" sz="2800" dirty="0" err="1" smtClean="0"/>
              <a:t>MoFGBML</a:t>
            </a:r>
            <a:r>
              <a:rPr kumimoji="1" lang="ja-JP" altLang="en-US" sz="2800" dirty="0" smtClean="0"/>
              <a:t>と</a:t>
            </a:r>
            <a:r>
              <a:rPr kumimoji="1" lang="ja-JP" altLang="en-US" sz="2800" dirty="0"/>
              <a:t>比較する</a:t>
            </a:r>
            <a:r>
              <a:rPr kumimoji="1" lang="en-US" altLang="ja-JP" sz="2800" dirty="0"/>
              <a:t>.</a:t>
            </a:r>
          </a:p>
          <a:p>
            <a:pPr>
              <a:spcAft>
                <a:spcPts val="1400"/>
              </a:spcAft>
            </a:pPr>
            <a:r>
              <a:rPr kumimoji="1" lang="ja-JP" altLang="en-US" sz="2800" dirty="0"/>
              <a:t>島数の違いによるアンサンブル</a:t>
            </a:r>
            <a:r>
              <a:rPr kumimoji="1" lang="ja-JP" altLang="en-US" sz="2800" dirty="0" smtClean="0"/>
              <a:t>識別器の汎化性能への影響</a:t>
            </a:r>
            <a:r>
              <a:rPr kumimoji="1" lang="ja-JP" altLang="en-US" sz="2800" dirty="0"/>
              <a:t>を調べるため，</a:t>
            </a:r>
            <a:r>
              <a:rPr lang="ja-JP" altLang="en-US" sz="2800" u="sng" dirty="0"/>
              <a:t>島数を変更</a:t>
            </a:r>
            <a:r>
              <a:rPr lang="ja-JP" altLang="en-US" sz="2800" dirty="0"/>
              <a:t>して実験を行う</a:t>
            </a:r>
            <a:r>
              <a:rPr lang="ja-JP" altLang="en-US" sz="2800" dirty="0" smtClean="0"/>
              <a:t>．</a:t>
            </a:r>
            <a:endParaRPr lang="en-US" altLang="ja-JP" sz="2800" dirty="0" smtClean="0"/>
          </a:p>
          <a:p>
            <a:r>
              <a:rPr kumimoji="1" lang="ja-JP" altLang="en-US" sz="2800" u="sng" dirty="0" smtClean="0"/>
              <a:t>重み付け多数決</a:t>
            </a:r>
            <a:r>
              <a:rPr kumimoji="1" lang="ja-JP" altLang="en-US" sz="2800" dirty="0" smtClean="0"/>
              <a:t>を用いた場合の識別性能への影響を調べるため，</a:t>
            </a:r>
            <a:r>
              <a:rPr kumimoji="1" lang="ja-JP" altLang="en-US" sz="2800" u="sng" dirty="0" smtClean="0"/>
              <a:t>単純多数決</a:t>
            </a:r>
            <a:r>
              <a:rPr kumimoji="1" lang="ja-JP" altLang="en-US" sz="2800" dirty="0" smtClean="0"/>
              <a:t>を用いた場合と比較する．</a:t>
            </a:r>
            <a:endParaRPr kumimoji="1" lang="ja-JP" altLang="en-US" sz="2800" dirty="0"/>
          </a:p>
        </p:txBody>
      </p:sp>
    </p:spTree>
    <p:extLst>
      <p:ext uri="{BB962C8B-B14F-4D97-AF65-F5344CB8AC3E}">
        <p14:creationId xmlns:p14="http://schemas.microsoft.com/office/powerpoint/2010/main" val="12979762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006285990"/>
              </p:ext>
            </p:extLst>
          </p:nvPr>
        </p:nvGraphicFramePr>
        <p:xfrm>
          <a:off x="689757" y="1763838"/>
          <a:ext cx="7994991" cy="1828800"/>
        </p:xfrm>
        <a:graphic>
          <a:graphicData uri="http://schemas.openxmlformats.org/drawingml/2006/table">
            <a:tbl>
              <a:tblPr bandRow="1">
                <a:tableStyleId>{F5AB1C69-6EDB-4FF4-983F-18BD219EF322}</a:tableStyleId>
              </a:tblPr>
              <a:tblGrid>
                <a:gridCol w="2967843">
                  <a:extLst>
                    <a:ext uri="{9D8B030D-6E8A-4147-A177-3AD203B41FA5}">
                      <a16:colId xmlns:a16="http://schemas.microsoft.com/office/drawing/2014/main" val="1754261082"/>
                    </a:ext>
                  </a:extLst>
                </a:gridCol>
                <a:gridCol w="228600">
                  <a:extLst>
                    <a:ext uri="{9D8B030D-6E8A-4147-A177-3AD203B41FA5}">
                      <a16:colId xmlns:a16="http://schemas.microsoft.com/office/drawing/2014/main" val="1093669718"/>
                    </a:ext>
                  </a:extLst>
                </a:gridCol>
                <a:gridCol w="4798548">
                  <a:extLst>
                    <a:ext uri="{9D8B030D-6E8A-4147-A177-3AD203B41FA5}">
                      <a16:colId xmlns:a16="http://schemas.microsoft.com/office/drawing/2014/main" val="969770553"/>
                    </a:ext>
                  </a:extLst>
                </a:gridCol>
              </a:tblGrid>
              <a:tr h="370840">
                <a:tc>
                  <a:txBody>
                    <a:bodyPr/>
                    <a:lstStyle/>
                    <a:p>
                      <a:pPr marL="342900" indent="-342900">
                        <a:buFont typeface="Arial" panose="020B0604020202020204" pitchFamily="34" charset="0"/>
                        <a:buChar char="•"/>
                      </a:pPr>
                      <a:r>
                        <a:rPr kumimoji="1" lang="ja-JP" altLang="en-US" sz="2400" dirty="0"/>
                        <a:t>試行回数</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dirty="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dirty="0"/>
                        <a:t>30 (10-fold cross-validation x 3)</a:t>
                      </a:r>
                      <a:endParaRPr kumimoji="1" lang="ja-JP" altLang="en-US" sz="2400" dirty="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23599683"/>
                  </a:ext>
                </a:extLst>
              </a:tr>
              <a:tr h="370840">
                <a:tc>
                  <a:txBody>
                    <a:bodyPr/>
                    <a:lstStyle/>
                    <a:p>
                      <a:pPr marL="342900" indent="-342900">
                        <a:buFont typeface="Arial" panose="020B0604020202020204" pitchFamily="34" charset="0"/>
                        <a:buChar char="•"/>
                      </a:pPr>
                      <a:r>
                        <a:rPr kumimoji="1" lang="ja-JP" altLang="en-US" sz="2400" dirty="0"/>
                        <a:t>世代数</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a:t>50,000</a:t>
                      </a:r>
                      <a:endParaRPr kumimoji="1" lang="ja-JP" altLang="en-US" sz="240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49416475"/>
                  </a:ext>
                </a:extLst>
              </a:tr>
              <a:tr h="370840">
                <a:tc>
                  <a:txBody>
                    <a:bodyPr/>
                    <a:lstStyle/>
                    <a:p>
                      <a:pPr marL="342900" indent="-342900">
                        <a:buFont typeface="Arial" panose="020B0604020202020204" pitchFamily="34" charset="0"/>
                        <a:buChar char="•"/>
                      </a:pPr>
                      <a:r>
                        <a:rPr kumimoji="1" lang="ja-JP" altLang="en-US" sz="2400"/>
                        <a:t>個体群サイズ</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a:t>300</a:t>
                      </a:r>
                      <a:endParaRPr kumimoji="1" lang="ja-JP" altLang="en-US" sz="240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0163968"/>
                  </a:ext>
                </a:extLst>
              </a:tr>
              <a:tr h="370840">
                <a:tc>
                  <a:txBody>
                    <a:bodyPr/>
                    <a:lstStyle/>
                    <a:p>
                      <a:pPr marL="342900" indent="-342900">
                        <a:buFont typeface="Arial" panose="020B0604020202020204" pitchFamily="34" charset="0"/>
                        <a:buChar char="•"/>
                      </a:pPr>
                      <a:r>
                        <a:rPr kumimoji="1" lang="en-US" altLang="ja-JP" sz="2400" dirty="0"/>
                        <a:t>EMO</a:t>
                      </a:r>
                      <a:r>
                        <a:rPr kumimoji="1" lang="ja-JP" altLang="en-US" sz="2400" dirty="0"/>
                        <a:t>アルゴリズム</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dirty="0"/>
                        <a:t>NSGA-II</a:t>
                      </a:r>
                      <a:endParaRPr kumimoji="1" lang="ja-JP" altLang="en-US" sz="2400" dirty="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02779322"/>
                  </a:ext>
                </a:extLst>
              </a:tr>
            </a:tbl>
          </a:graphicData>
        </a:graphic>
      </p:graphicFrame>
      <p:sp>
        <p:nvSpPr>
          <p:cNvPr id="2" name="タイトル 1">
            <a:extLst>
              <a:ext uri="{FF2B5EF4-FFF2-40B4-BE49-F238E27FC236}">
                <a16:creationId xmlns:a16="http://schemas.microsoft.com/office/drawing/2014/main" id="{AA1C6E67-8F0E-B04F-BBE7-336663ED62EE}"/>
              </a:ext>
            </a:extLst>
          </p:cNvPr>
          <p:cNvSpPr>
            <a:spLocks noGrp="1"/>
          </p:cNvSpPr>
          <p:nvPr>
            <p:ph type="title"/>
          </p:nvPr>
        </p:nvSpPr>
        <p:spPr/>
        <p:txBody>
          <a:bodyPr/>
          <a:lstStyle/>
          <a:p>
            <a:r>
              <a:rPr kumimoji="1" lang="ja-JP" altLang="en-US"/>
              <a:t>実験設定</a:t>
            </a:r>
          </a:p>
        </p:txBody>
      </p:sp>
      <p:sp>
        <p:nvSpPr>
          <p:cNvPr id="4" name="テキスト ボックス 3">
            <a:extLst>
              <a:ext uri="{FF2B5EF4-FFF2-40B4-BE49-F238E27FC236}">
                <a16:creationId xmlns:a16="http://schemas.microsoft.com/office/drawing/2014/main" id="{21EAF4A7-4983-6D43-A8A6-87AAE5E359E9}"/>
              </a:ext>
            </a:extLst>
          </p:cNvPr>
          <p:cNvSpPr txBox="1"/>
          <p:nvPr/>
        </p:nvSpPr>
        <p:spPr>
          <a:xfrm>
            <a:off x="381000" y="1219200"/>
            <a:ext cx="1676400" cy="523220"/>
          </a:xfrm>
          <a:prstGeom prst="rect">
            <a:avLst/>
          </a:prstGeom>
          <a:noFill/>
          <a:ln w="19050">
            <a:solidFill>
              <a:schemeClr val="accent6"/>
            </a:solidFill>
          </a:ln>
        </p:spPr>
        <p:txBody>
          <a:bodyPr wrap="square" rtlCol="0">
            <a:spAutoFit/>
          </a:bodyPr>
          <a:lstStyle/>
          <a:p>
            <a:r>
              <a:rPr lang="ja-JP" altLang="en-US" sz="2800"/>
              <a:t>共通設定</a:t>
            </a:r>
            <a:endParaRPr kumimoji="1" lang="ja-JP" altLang="en-US" sz="2800"/>
          </a:p>
        </p:txBody>
      </p:sp>
      <p:graphicFrame>
        <p:nvGraphicFramePr>
          <p:cNvPr id="9" name="表 8">
            <a:extLst>
              <a:ext uri="{FF2B5EF4-FFF2-40B4-BE49-F238E27FC236}">
                <a16:creationId xmlns:a16="http://schemas.microsoft.com/office/drawing/2014/main" id="{60BD3F0B-082F-5140-B6D5-F30909173746}"/>
              </a:ext>
            </a:extLst>
          </p:cNvPr>
          <p:cNvGraphicFramePr>
            <a:graphicFrameLocks noGrp="1"/>
          </p:cNvGraphicFramePr>
          <p:nvPr>
            <p:extLst>
              <p:ext uri="{D42A27DB-BD31-4B8C-83A1-F6EECF244321}">
                <p14:modId xmlns:p14="http://schemas.microsoft.com/office/powerpoint/2010/main" val="455185841"/>
              </p:ext>
            </p:extLst>
          </p:nvPr>
        </p:nvGraphicFramePr>
        <p:xfrm>
          <a:off x="1104900" y="5486400"/>
          <a:ext cx="7010400" cy="1188720"/>
        </p:xfrm>
        <a:graphic>
          <a:graphicData uri="http://schemas.openxmlformats.org/drawingml/2006/table">
            <a:tbl>
              <a:tblPr firstRow="1">
                <a:tableStyleId>{EB344D84-9AFB-497E-A393-DC336BA19D2E}</a:tableStyleId>
              </a:tblPr>
              <a:tblGrid>
                <a:gridCol w="1752600">
                  <a:extLst>
                    <a:ext uri="{9D8B030D-6E8A-4147-A177-3AD203B41FA5}">
                      <a16:colId xmlns:a16="http://schemas.microsoft.com/office/drawing/2014/main" val="454283448"/>
                    </a:ext>
                  </a:extLst>
                </a:gridCol>
                <a:gridCol w="1752600">
                  <a:extLst>
                    <a:ext uri="{9D8B030D-6E8A-4147-A177-3AD203B41FA5}">
                      <a16:colId xmlns:a16="http://schemas.microsoft.com/office/drawing/2014/main" val="2722444460"/>
                    </a:ext>
                  </a:extLst>
                </a:gridCol>
                <a:gridCol w="1752600">
                  <a:extLst>
                    <a:ext uri="{9D8B030D-6E8A-4147-A177-3AD203B41FA5}">
                      <a16:colId xmlns:a16="http://schemas.microsoft.com/office/drawing/2014/main" val="3143555364"/>
                    </a:ext>
                  </a:extLst>
                </a:gridCol>
                <a:gridCol w="1752600">
                  <a:extLst>
                    <a:ext uri="{9D8B030D-6E8A-4147-A177-3AD203B41FA5}">
                      <a16:colId xmlns:a16="http://schemas.microsoft.com/office/drawing/2014/main" val="2558512104"/>
                    </a:ext>
                  </a:extLst>
                </a:gridCol>
              </a:tblGrid>
              <a:tr h="370840">
                <a:tc>
                  <a:txBody>
                    <a:bodyPr/>
                    <a:lstStyle/>
                    <a:p>
                      <a:pPr algn="ctr"/>
                      <a:r>
                        <a:rPr kumimoji="1" lang="ja-JP" altLang="en-US" sz="2000">
                          <a:solidFill>
                            <a:schemeClr val="tx1"/>
                          </a:solidFill>
                        </a:rPr>
                        <a:t>データセット名</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属性数</a:t>
                      </a:r>
                    </a:p>
                  </a:txBody>
                  <a:tcPr>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パターン数</a:t>
                      </a:r>
                    </a:p>
                  </a:txBody>
                  <a:tcPr>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クラス数</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73234841"/>
                  </a:ext>
                </a:extLst>
              </a:tr>
              <a:tr h="370840">
                <a:tc>
                  <a:txBody>
                    <a:bodyPr/>
                    <a:lstStyle/>
                    <a:p>
                      <a:pPr algn="ctr"/>
                      <a:r>
                        <a:rPr kumimoji="1" lang="en-US" altLang="ja-JP" sz="2000">
                          <a:solidFill>
                            <a:schemeClr val="tx1"/>
                          </a:solidFill>
                        </a:rPr>
                        <a:t>Phoneme</a:t>
                      </a:r>
                      <a:endParaRPr kumimoji="1" lang="ja-JP" altLang="en-US" sz="2000">
                        <a:solidFill>
                          <a:schemeClr val="tx1"/>
                        </a:solidFill>
                      </a:endParaRPr>
                    </a:p>
                  </a:txBody>
                  <a:tcPr>
                    <a:lnL w="19050" cap="flat" cmpd="sng" algn="ctr">
                      <a:solidFill>
                        <a:schemeClr val="tx1"/>
                      </a:solidFill>
                      <a:prstDash val="solid"/>
                      <a:round/>
                      <a:headEnd type="none" w="med" len="med"/>
                      <a:tailEnd type="none" w="med" len="med"/>
                    </a:lnL>
                  </a:tcPr>
                </a:tc>
                <a:tc>
                  <a:txBody>
                    <a:bodyPr/>
                    <a:lstStyle/>
                    <a:p>
                      <a:pPr algn="ctr"/>
                      <a:r>
                        <a:rPr kumimoji="1" lang="en-US" altLang="ja-JP" sz="2000">
                          <a:solidFill>
                            <a:schemeClr val="tx1"/>
                          </a:solidFill>
                        </a:rPr>
                        <a:t>5</a:t>
                      </a:r>
                      <a:endParaRPr kumimoji="1" lang="ja-JP" altLang="en-US" sz="2000">
                        <a:solidFill>
                          <a:schemeClr val="tx1"/>
                        </a:solidFill>
                      </a:endParaRPr>
                    </a:p>
                  </a:txBody>
                  <a:tcPr/>
                </a:tc>
                <a:tc>
                  <a:txBody>
                    <a:bodyPr/>
                    <a:lstStyle/>
                    <a:p>
                      <a:pPr algn="ctr"/>
                      <a:r>
                        <a:rPr kumimoji="1" lang="en-US" altLang="ja-JP" sz="2000">
                          <a:solidFill>
                            <a:schemeClr val="tx1"/>
                          </a:solidFill>
                        </a:rPr>
                        <a:t>5404</a:t>
                      </a:r>
                      <a:endParaRPr kumimoji="1" lang="ja-JP" altLang="en-US" sz="2000">
                        <a:solidFill>
                          <a:schemeClr val="tx1"/>
                        </a:solidFill>
                      </a:endParaRPr>
                    </a:p>
                  </a:txBody>
                  <a:tcPr/>
                </a:tc>
                <a:tc>
                  <a:txBody>
                    <a:bodyPr/>
                    <a:lstStyle/>
                    <a:p>
                      <a:pPr algn="ctr"/>
                      <a:r>
                        <a:rPr kumimoji="1" lang="en-US" altLang="ja-JP" sz="2000">
                          <a:solidFill>
                            <a:schemeClr val="tx1"/>
                          </a:solidFill>
                        </a:rPr>
                        <a:t>2</a:t>
                      </a:r>
                      <a:endParaRPr kumimoji="1" lang="ja-JP" altLang="en-US" sz="2000">
                        <a:solidFill>
                          <a:schemeClr val="tx1"/>
                        </a:solidFill>
                      </a:endParaRPr>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3824590"/>
                  </a:ext>
                </a:extLst>
              </a:tr>
              <a:tr h="370840">
                <a:tc>
                  <a:txBody>
                    <a:bodyPr/>
                    <a:lstStyle/>
                    <a:p>
                      <a:pPr algn="ctr"/>
                      <a:r>
                        <a:rPr kumimoji="1" lang="en-US" altLang="ja-JP" sz="2000">
                          <a:solidFill>
                            <a:schemeClr val="tx1"/>
                          </a:solidFill>
                        </a:rPr>
                        <a:t>Satimage</a:t>
                      </a:r>
                      <a:endParaRPr kumimoji="1" lang="ja-JP" altLang="en-US" sz="2000">
                        <a:solidFill>
                          <a:schemeClr val="tx1"/>
                        </a:solidFill>
                      </a:endParaRP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36</a:t>
                      </a:r>
                      <a:endParaRPr kumimoji="1" lang="ja-JP" altLang="en-US" sz="2000">
                        <a:solidFill>
                          <a:schemeClr val="tx1"/>
                        </a:solidFill>
                      </a:endParaRPr>
                    </a:p>
                  </a:txBody>
                  <a:tcPr>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6435</a:t>
                      </a:r>
                      <a:endParaRPr kumimoji="1" lang="ja-JP" altLang="en-US" sz="2000">
                        <a:solidFill>
                          <a:schemeClr val="tx1"/>
                        </a:solidFill>
                      </a:endParaRPr>
                    </a:p>
                  </a:txBody>
                  <a:tcPr>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6</a:t>
                      </a:r>
                      <a:endParaRPr kumimoji="1" lang="ja-JP" altLang="en-US" sz="2000">
                        <a:solidFill>
                          <a:schemeClr val="tx1"/>
                        </a:solidFill>
                      </a:endParaRPr>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784879"/>
                  </a:ext>
                </a:extLst>
              </a:tr>
            </a:tbl>
          </a:graphicData>
        </a:graphic>
      </p:graphicFrame>
      <p:graphicFrame>
        <p:nvGraphicFramePr>
          <p:cNvPr id="7" name="表 6">
            <a:extLst>
              <a:ext uri="{FF2B5EF4-FFF2-40B4-BE49-F238E27FC236}">
                <a16:creationId xmlns:a16="http://schemas.microsoft.com/office/drawing/2014/main" id="{0B5AAC54-3B87-DF44-BD27-E6B5C24B0A57}"/>
              </a:ext>
            </a:extLst>
          </p:cNvPr>
          <p:cNvGraphicFramePr>
            <a:graphicFrameLocks noGrp="1"/>
          </p:cNvGraphicFramePr>
          <p:nvPr>
            <p:extLst>
              <p:ext uri="{D42A27DB-BD31-4B8C-83A1-F6EECF244321}">
                <p14:modId xmlns:p14="http://schemas.microsoft.com/office/powerpoint/2010/main" val="4165109103"/>
              </p:ext>
            </p:extLst>
          </p:nvPr>
        </p:nvGraphicFramePr>
        <p:xfrm>
          <a:off x="689757" y="4419600"/>
          <a:ext cx="8225643" cy="914400"/>
        </p:xfrm>
        <a:graphic>
          <a:graphicData uri="http://schemas.openxmlformats.org/drawingml/2006/table">
            <a:tbl>
              <a:tblPr bandRow="1">
                <a:tableStyleId>{F5AB1C69-6EDB-4FF4-983F-18BD219EF322}</a:tableStyleId>
              </a:tblPr>
              <a:tblGrid>
                <a:gridCol w="1748643">
                  <a:extLst>
                    <a:ext uri="{9D8B030D-6E8A-4147-A177-3AD203B41FA5}">
                      <a16:colId xmlns:a16="http://schemas.microsoft.com/office/drawing/2014/main" val="1754261082"/>
                    </a:ext>
                  </a:extLst>
                </a:gridCol>
                <a:gridCol w="228600">
                  <a:extLst>
                    <a:ext uri="{9D8B030D-6E8A-4147-A177-3AD203B41FA5}">
                      <a16:colId xmlns:a16="http://schemas.microsoft.com/office/drawing/2014/main" val="1093669718"/>
                    </a:ext>
                  </a:extLst>
                </a:gridCol>
                <a:gridCol w="6248400">
                  <a:extLst>
                    <a:ext uri="{9D8B030D-6E8A-4147-A177-3AD203B41FA5}">
                      <a16:colId xmlns:a16="http://schemas.microsoft.com/office/drawing/2014/main" val="969770553"/>
                    </a:ext>
                  </a:extLst>
                </a:gridCol>
              </a:tblGrid>
              <a:tr h="370840">
                <a:tc>
                  <a:txBody>
                    <a:bodyPr/>
                    <a:lstStyle/>
                    <a:p>
                      <a:pPr marL="342900" indent="-342900">
                        <a:buFont typeface="Arial" panose="020B0604020202020204" pitchFamily="34" charset="0"/>
                        <a:buChar char="•"/>
                      </a:pPr>
                      <a:r>
                        <a:rPr kumimoji="1" lang="ja-JP" altLang="en-US" sz="2400"/>
                        <a:t>島数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dirty="0"/>
                        <a:t>3, 5, 7, 9</a:t>
                      </a:r>
                      <a:endParaRPr kumimoji="1" lang="ja-JP"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74425007"/>
                  </a:ext>
                </a:extLst>
              </a:tr>
              <a:tr h="370840">
                <a:tc>
                  <a:txBody>
                    <a:bodyPr/>
                    <a:lstStyle/>
                    <a:p>
                      <a:pPr marL="342900" indent="-342900">
                        <a:buFont typeface="Arial" panose="020B0604020202020204" pitchFamily="34" charset="0"/>
                        <a:buChar char="•"/>
                      </a:pPr>
                      <a:r>
                        <a:rPr kumimoji="1" lang="ja-JP" altLang="en-US" sz="2400" dirty="0"/>
                        <a:t>移住操作</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dirty="0"/>
                        <a:t>50 </a:t>
                      </a:r>
                      <a:r>
                        <a:rPr kumimoji="1" lang="ja-JP" altLang="en-US" sz="2400" dirty="0"/>
                        <a:t>世代間隔</a:t>
                      </a:r>
                      <a:r>
                        <a:rPr kumimoji="1" lang="en-US" altLang="ja-JP" sz="2400" dirty="0"/>
                        <a:t> or </a:t>
                      </a:r>
                      <a:r>
                        <a:rPr kumimoji="1" lang="ja-JP" altLang="en-US" sz="2400" dirty="0"/>
                        <a:t>移住操作なし</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5764204"/>
                  </a:ext>
                </a:extLst>
              </a:tr>
            </a:tbl>
          </a:graphicData>
        </a:graphic>
      </p:graphicFrame>
      <p:sp>
        <p:nvSpPr>
          <p:cNvPr id="8" name="テキスト ボックス 7">
            <a:extLst>
              <a:ext uri="{FF2B5EF4-FFF2-40B4-BE49-F238E27FC236}">
                <a16:creationId xmlns:a16="http://schemas.microsoft.com/office/drawing/2014/main" id="{6A7C92EA-1704-8E47-AF8E-D8EA1A20E20F}"/>
              </a:ext>
            </a:extLst>
          </p:cNvPr>
          <p:cNvSpPr txBox="1"/>
          <p:nvPr/>
        </p:nvSpPr>
        <p:spPr>
          <a:xfrm>
            <a:off x="379444" y="3886200"/>
            <a:ext cx="4040156" cy="523220"/>
          </a:xfrm>
          <a:prstGeom prst="rect">
            <a:avLst/>
          </a:prstGeom>
          <a:noFill/>
          <a:ln w="19050">
            <a:solidFill>
              <a:schemeClr val="accent6"/>
            </a:solidFill>
          </a:ln>
        </p:spPr>
        <p:txBody>
          <a:bodyPr wrap="square" rtlCol="0">
            <a:spAutoFit/>
          </a:bodyPr>
          <a:lstStyle/>
          <a:p>
            <a:r>
              <a:rPr kumimoji="1" lang="ja-JP" altLang="en-US" sz="2800"/>
              <a:t>対照実験で変更する設定</a:t>
            </a:r>
          </a:p>
        </p:txBody>
      </p:sp>
    </p:spTree>
    <p:extLst>
      <p:ext uri="{BB962C8B-B14F-4D97-AF65-F5344CB8AC3E}">
        <p14:creationId xmlns:p14="http://schemas.microsoft.com/office/powerpoint/2010/main" val="2922422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ja-JP" altLang="en-US" dirty="0"/>
              <a:t>単一識別器との比較</a:t>
            </a:r>
            <a:r>
              <a:rPr lang="ja-JP" altLang="en-US" dirty="0" smtClean="0"/>
              <a:t>結果</a:t>
            </a:r>
            <a:r>
              <a:rPr lang="en-US" altLang="ja-JP" dirty="0" smtClean="0"/>
              <a:t/>
            </a:r>
            <a:br>
              <a:rPr lang="en-US" altLang="ja-JP" dirty="0" smtClean="0"/>
            </a:br>
            <a:r>
              <a:rPr lang="ja-JP" altLang="en-US" sz="3200" dirty="0" smtClean="0">
                <a:solidFill>
                  <a:srgbClr val="FFFF00"/>
                </a:solidFill>
              </a:rPr>
              <a:t>評価用データに対する誤識別率</a:t>
            </a:r>
            <a:endParaRPr kumimoji="1" lang="ja-JP" altLang="en-US" sz="3200" dirty="0">
              <a:solidFill>
                <a:srgbClr val="FFFF00"/>
              </a:solidFill>
            </a:endParaRPr>
          </a:p>
        </p:txBody>
      </p:sp>
      <p:sp>
        <p:nvSpPr>
          <p:cNvPr id="20" name="コンテンツ プレースホルダー 2">
            <a:extLst>
              <a:ext uri="{FF2B5EF4-FFF2-40B4-BE49-F238E27FC236}">
                <a16:creationId xmlns:a16="http://schemas.microsoft.com/office/drawing/2014/main" id="{7C970811-1B02-7E41-B3C3-8065B5976A80}"/>
              </a:ext>
            </a:extLst>
          </p:cNvPr>
          <p:cNvSpPr txBox="1">
            <a:spLocks/>
          </p:cNvSpPr>
          <p:nvPr/>
        </p:nvSpPr>
        <p:spPr bwMode="auto">
          <a:xfrm>
            <a:off x="304800" y="1219200"/>
            <a:ext cx="850783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smtClean="0"/>
              <a:t>全ての島数において，移住操作を行わない</a:t>
            </a:r>
            <a:r>
              <a:rPr lang="en-US" altLang="ja-JP" sz="2800" kern="0" dirty="0" err="1" smtClean="0"/>
              <a:t>MoFGBMLで得られた</a:t>
            </a:r>
            <a:r>
              <a:rPr lang="ja-JP" altLang="en-US" sz="2800" kern="0" dirty="0" smtClean="0"/>
              <a:t>単一識別器よりも低い誤識別</a:t>
            </a:r>
            <a:r>
              <a:rPr lang="ja-JP" altLang="en-US" sz="2800" kern="0" dirty="0" smtClean="0"/>
              <a:t>が得られた．</a:t>
            </a:r>
            <a:endParaRPr lang="en-US" altLang="ja-JP" sz="2800" kern="0" dirty="0"/>
          </a:p>
        </p:txBody>
      </p:sp>
      <p:sp>
        <p:nvSpPr>
          <p:cNvPr id="8" name="テキスト ボックス 7"/>
          <p:cNvSpPr txBox="1"/>
          <p:nvPr/>
        </p:nvSpPr>
        <p:spPr>
          <a:xfrm>
            <a:off x="3414813" y="6457795"/>
            <a:ext cx="2287806" cy="369332"/>
          </a:xfrm>
          <a:prstGeom prst="rect">
            <a:avLst/>
          </a:prstGeom>
          <a:noFill/>
        </p:spPr>
        <p:txBody>
          <a:bodyPr wrap="none" rtlCol="0">
            <a:spAutoFit/>
          </a:bodyPr>
          <a:lstStyle/>
          <a:p>
            <a:r>
              <a:rPr lang="ja-JP" altLang="en-US" dirty="0" smtClean="0"/>
              <a:t>（</a:t>
            </a:r>
            <a:r>
              <a:rPr lang="en-US" altLang="ja-JP" dirty="0" smtClean="0"/>
              <a:t>30回試行の平均値）</a:t>
            </a:r>
            <a:endParaRPr kumimoji="1" lang="ja-JP" altLang="en-US" dirty="0"/>
          </a:p>
        </p:txBody>
      </p:sp>
      <p:sp>
        <p:nvSpPr>
          <p:cNvPr id="23" name="テキスト ボックス 22"/>
          <p:cNvSpPr txBox="1"/>
          <p:nvPr/>
        </p:nvSpPr>
        <p:spPr>
          <a:xfrm>
            <a:off x="1830748" y="2195861"/>
            <a:ext cx="1138453" cy="400110"/>
          </a:xfrm>
          <a:prstGeom prst="rect">
            <a:avLst/>
          </a:prstGeom>
          <a:noFill/>
        </p:spPr>
        <p:txBody>
          <a:bodyPr wrap="none" rtlCol="0">
            <a:spAutoFit/>
          </a:bodyPr>
          <a:lstStyle/>
          <a:p>
            <a:r>
              <a:rPr kumimoji="1" lang="en-US" altLang="ja-JP" sz="2000" dirty="0" smtClean="0">
                <a:latin typeface="+mj-lt"/>
              </a:rPr>
              <a:t>Phoneme</a:t>
            </a:r>
            <a:endParaRPr kumimoji="1" lang="ja-JP" altLang="en-US" sz="2000" dirty="0">
              <a:latin typeface="+mj-lt"/>
            </a:endParaRPr>
          </a:p>
        </p:txBody>
      </p:sp>
      <p:sp>
        <p:nvSpPr>
          <p:cNvPr id="24" name="テキスト ボックス 23"/>
          <p:cNvSpPr txBox="1"/>
          <p:nvPr/>
        </p:nvSpPr>
        <p:spPr>
          <a:xfrm>
            <a:off x="6225972" y="2210556"/>
            <a:ext cx="1043876" cy="369332"/>
          </a:xfrm>
          <a:prstGeom prst="rect">
            <a:avLst/>
          </a:prstGeom>
          <a:noFill/>
        </p:spPr>
        <p:txBody>
          <a:bodyPr wrap="none" rtlCol="0">
            <a:spAutoFit/>
          </a:bodyPr>
          <a:lstStyle/>
          <a:p>
            <a:r>
              <a:rPr lang="en-US" altLang="ja-JP" dirty="0" err="1" smtClean="0">
                <a:latin typeface="+mj-lt"/>
              </a:rPr>
              <a:t>Satimage</a:t>
            </a:r>
            <a:endParaRPr kumimoji="1" lang="ja-JP" altLang="en-US" dirty="0">
              <a:latin typeface="+mj-lt"/>
            </a:endParaRPr>
          </a:p>
        </p:txBody>
      </p:sp>
      <mc:AlternateContent xmlns:mc="http://schemas.openxmlformats.org/markup-compatibility/2006">
        <mc:Choice xmlns:a14="http://schemas.microsoft.com/office/drawing/2010/main" Requires="a14">
          <p:sp>
            <p:nvSpPr>
              <p:cNvPr id="28" name="テキスト ボックス 27"/>
              <p:cNvSpPr txBox="1"/>
              <p:nvPr/>
            </p:nvSpPr>
            <p:spPr>
              <a:xfrm rot="16200000">
                <a:off x="-397066" y="4060546"/>
                <a:ext cx="1672253" cy="400110"/>
              </a:xfrm>
              <a:prstGeom prst="rect">
                <a:avLst/>
              </a:prstGeom>
              <a:noFill/>
            </p:spPr>
            <p:txBody>
              <a:bodyPr wrap="none" rtlCol="0">
                <a:spAutoFit/>
              </a:bodyPr>
              <a:lstStyle/>
              <a:p>
                <a:r>
                  <a:rPr lang="ja-JP" altLang="en-US" sz="2000" dirty="0" smtClean="0">
                    <a:latin typeface="+mj-lt"/>
                  </a:rPr>
                  <a:t>誤識別率 </a:t>
                </a:r>
                <a:r>
                  <a:rPr lang="en-US" altLang="ja-JP" sz="2000" dirty="0" smtClean="0">
                    <a:latin typeface="+mj-lt"/>
                  </a:rPr>
                  <a:t>[</a:t>
                </a:r>
                <a14:m>
                  <m:oMath xmlns:m="http://schemas.openxmlformats.org/officeDocument/2006/math">
                    <m:r>
                      <a:rPr lang="en-US" altLang="ja-JP" sz="2000" i="1" smtClean="0">
                        <a:latin typeface="Cambria Math" panose="02040503050406030204" pitchFamily="18" charset="0"/>
                        <a:ea typeface="Cambria Math" panose="02040503050406030204" pitchFamily="18" charset="0"/>
                      </a:rPr>
                      <m:t>%</m:t>
                    </m:r>
                  </m:oMath>
                </a14:m>
                <a:r>
                  <a:rPr lang="en-US" altLang="ja-JP" sz="2000" dirty="0" smtClean="0">
                    <a:latin typeface="+mj-lt"/>
                  </a:rPr>
                  <a:t>]</a:t>
                </a:r>
                <a:endParaRPr kumimoji="1" lang="ja-JP" altLang="en-US" sz="2000" dirty="0">
                  <a:latin typeface="+mj-lt"/>
                </a:endParaRPr>
              </a:p>
            </p:txBody>
          </p:sp>
        </mc:Choice>
        <mc:Fallback>
          <p:sp>
            <p:nvSpPr>
              <p:cNvPr id="28" name="テキスト ボックス 27"/>
              <p:cNvSpPr txBox="1">
                <a:spLocks noRot="1" noChangeAspect="1" noMove="1" noResize="1" noEditPoints="1" noAdjustHandles="1" noChangeArrowheads="1" noChangeShapeType="1" noTextEdit="1"/>
              </p:cNvSpPr>
              <p:nvPr/>
            </p:nvSpPr>
            <p:spPr>
              <a:xfrm rot="16200000">
                <a:off x="-397066" y="4060546"/>
                <a:ext cx="1672253" cy="400110"/>
              </a:xfrm>
              <a:prstGeom prst="rect">
                <a:avLst/>
              </a:prstGeom>
              <a:blipFill>
                <a:blip r:embed="rId2"/>
                <a:stretch>
                  <a:fillRect l="-10606" t="-2920" r="-27273" b="-401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9" name="テキスト ボックス 28"/>
              <p:cNvSpPr txBox="1"/>
              <p:nvPr/>
            </p:nvSpPr>
            <p:spPr>
              <a:xfrm rot="16200000">
                <a:off x="3959859" y="4060545"/>
                <a:ext cx="1672253" cy="400110"/>
              </a:xfrm>
              <a:prstGeom prst="rect">
                <a:avLst/>
              </a:prstGeom>
              <a:noFill/>
            </p:spPr>
            <p:txBody>
              <a:bodyPr wrap="none" rtlCol="0">
                <a:spAutoFit/>
              </a:bodyPr>
              <a:lstStyle/>
              <a:p>
                <a:r>
                  <a:rPr lang="ja-JP" altLang="en-US" sz="2000" dirty="0" smtClean="0">
                    <a:latin typeface="+mj-lt"/>
                  </a:rPr>
                  <a:t>誤識別率 </a:t>
                </a:r>
                <a:r>
                  <a:rPr lang="en-US" altLang="ja-JP" sz="2000" dirty="0" smtClean="0">
                    <a:latin typeface="+mj-lt"/>
                  </a:rPr>
                  <a:t>[</a:t>
                </a:r>
                <a14:m>
                  <m:oMath xmlns:m="http://schemas.openxmlformats.org/officeDocument/2006/math">
                    <m:r>
                      <a:rPr lang="en-US" altLang="ja-JP" sz="2000" i="1" smtClean="0">
                        <a:latin typeface="Cambria Math" panose="02040503050406030204" pitchFamily="18" charset="0"/>
                        <a:ea typeface="Cambria Math" panose="02040503050406030204" pitchFamily="18" charset="0"/>
                      </a:rPr>
                      <m:t>%</m:t>
                    </m:r>
                  </m:oMath>
                </a14:m>
                <a:r>
                  <a:rPr lang="en-US" altLang="ja-JP" sz="2000" dirty="0" smtClean="0">
                    <a:latin typeface="+mj-lt"/>
                  </a:rPr>
                  <a:t>]</a:t>
                </a:r>
                <a:endParaRPr kumimoji="1" lang="ja-JP" altLang="en-US" sz="2000" dirty="0">
                  <a:latin typeface="+mj-lt"/>
                </a:endParaRPr>
              </a:p>
            </p:txBody>
          </p:sp>
        </mc:Choice>
        <mc:Fallback>
          <p:sp>
            <p:nvSpPr>
              <p:cNvPr id="29" name="テキスト ボックス 28"/>
              <p:cNvSpPr txBox="1">
                <a:spLocks noRot="1" noChangeAspect="1" noMove="1" noResize="1" noEditPoints="1" noAdjustHandles="1" noChangeArrowheads="1" noChangeShapeType="1" noTextEdit="1"/>
              </p:cNvSpPr>
              <p:nvPr/>
            </p:nvSpPr>
            <p:spPr>
              <a:xfrm rot="16200000">
                <a:off x="3959859" y="4060545"/>
                <a:ext cx="1672253" cy="400110"/>
              </a:xfrm>
              <a:prstGeom prst="rect">
                <a:avLst/>
              </a:prstGeom>
              <a:blipFill>
                <a:blip r:embed="rId3"/>
                <a:stretch>
                  <a:fillRect l="-12121" t="-2920" r="-27273" b="-4015"/>
                </a:stretch>
              </a:blipFill>
            </p:spPr>
            <p:txBody>
              <a:bodyPr/>
              <a:lstStyle/>
              <a:p>
                <a:r>
                  <a:rPr lang="ja-JP" altLang="en-US">
                    <a:noFill/>
                  </a:rPr>
                  <a:t> </a:t>
                </a:r>
              </a:p>
            </p:txBody>
          </p:sp>
        </mc:Fallback>
      </mc:AlternateContent>
      <p:pic>
        <p:nvPicPr>
          <p:cNvPr id="31" name="図 30"/>
          <p:cNvPicPr>
            <a:picLocks noChangeAspect="1"/>
          </p:cNvPicPr>
          <p:nvPr/>
        </p:nvPicPr>
        <p:blipFill rotWithShape="1">
          <a:blip r:embed="rId4"/>
          <a:srcRect l="8764" t="90683" r="8000" b="2242"/>
          <a:stretch/>
        </p:blipFill>
        <p:spPr>
          <a:xfrm>
            <a:off x="405816" y="6156736"/>
            <a:ext cx="8305800" cy="304799"/>
          </a:xfrm>
          <a:prstGeom prst="rect">
            <a:avLst/>
          </a:prstGeom>
          <a:ln>
            <a:solidFill>
              <a:schemeClr val="tx1"/>
            </a:solidFill>
          </a:ln>
        </p:spPr>
      </p:pic>
      <p:pic>
        <p:nvPicPr>
          <p:cNvPr id="44" name="図 43"/>
          <p:cNvPicPr>
            <a:picLocks noChangeAspect="1"/>
          </p:cNvPicPr>
          <p:nvPr/>
        </p:nvPicPr>
        <p:blipFill rotWithShape="1">
          <a:blip r:embed="rId5"/>
          <a:srcRect l="2415" t="1868" r="2168" b="2118"/>
          <a:stretch/>
        </p:blipFill>
        <p:spPr>
          <a:xfrm>
            <a:off x="5071509" y="2544968"/>
            <a:ext cx="3352801" cy="3352800"/>
          </a:xfrm>
          <a:prstGeom prst="rect">
            <a:avLst/>
          </a:prstGeom>
        </p:spPr>
      </p:pic>
      <p:pic>
        <p:nvPicPr>
          <p:cNvPr id="45" name="図 44"/>
          <p:cNvPicPr>
            <a:picLocks noChangeAspect="1"/>
          </p:cNvPicPr>
          <p:nvPr/>
        </p:nvPicPr>
        <p:blipFill rotWithShape="1">
          <a:blip r:embed="rId6">
            <a:clrChange>
              <a:clrFrom>
                <a:srgbClr val="FFFFFF"/>
              </a:clrFrom>
              <a:clrTo>
                <a:srgbClr val="FFFFFF">
                  <a:alpha val="0"/>
                </a:srgbClr>
              </a:clrTo>
            </a:clrChange>
          </a:blip>
          <a:srcRect l="2401" t="2331" r="2181" b="1657"/>
          <a:stretch/>
        </p:blipFill>
        <p:spPr>
          <a:xfrm>
            <a:off x="723574" y="2544968"/>
            <a:ext cx="3352800" cy="3352801"/>
          </a:xfrm>
          <a:prstGeom prst="rect">
            <a:avLst/>
          </a:prstGeom>
        </p:spPr>
      </p:pic>
    </p:spTree>
    <p:extLst>
      <p:ext uri="{BB962C8B-B14F-4D97-AF65-F5344CB8AC3E}">
        <p14:creationId xmlns:p14="http://schemas.microsoft.com/office/powerpoint/2010/main" val="24726502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ja-JP" altLang="en-US" dirty="0" smtClean="0"/>
              <a:t>移住操作の有無における比較</a:t>
            </a:r>
            <a:r>
              <a:rPr lang="en-US" altLang="ja-JP" dirty="0" smtClean="0"/>
              <a:t/>
            </a:r>
            <a:br>
              <a:rPr lang="en-US" altLang="ja-JP" dirty="0" smtClean="0"/>
            </a:br>
            <a:r>
              <a:rPr lang="ja-JP" altLang="en-US" sz="3200" dirty="0" smtClean="0">
                <a:solidFill>
                  <a:srgbClr val="FFFF00"/>
                </a:solidFill>
              </a:rPr>
              <a:t>評価用データに対する誤識別率</a:t>
            </a:r>
            <a:endParaRPr kumimoji="1" lang="ja-JP" altLang="en-US" sz="3200" dirty="0">
              <a:solidFill>
                <a:srgbClr val="FFFF00"/>
              </a:solidFill>
            </a:endParaRPr>
          </a:p>
        </p:txBody>
      </p:sp>
      <p:sp>
        <p:nvSpPr>
          <p:cNvPr id="20" name="コンテンツ プレースホルダー 2">
            <a:extLst>
              <a:ext uri="{FF2B5EF4-FFF2-40B4-BE49-F238E27FC236}">
                <a16:creationId xmlns:a16="http://schemas.microsoft.com/office/drawing/2014/main" id="{7C970811-1B02-7E41-B3C3-8065B5976A80}"/>
              </a:ext>
            </a:extLst>
          </p:cNvPr>
          <p:cNvSpPr txBox="1">
            <a:spLocks/>
          </p:cNvSpPr>
          <p:nvPr/>
        </p:nvSpPr>
        <p:spPr bwMode="auto">
          <a:xfrm>
            <a:off x="304800" y="1219200"/>
            <a:ext cx="850783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smtClean="0"/>
              <a:t>島数</a:t>
            </a:r>
            <a:r>
              <a:rPr lang="en-US" altLang="ja-JP" sz="2800" kern="0" dirty="0" smtClean="0">
                <a:latin typeface="+mj-lt"/>
              </a:rPr>
              <a:t>7</a:t>
            </a:r>
            <a:r>
              <a:rPr lang="en-US" altLang="ja-JP" sz="2800" kern="0" dirty="0" smtClean="0"/>
              <a:t>,</a:t>
            </a:r>
            <a:r>
              <a:rPr lang="en-US" altLang="ja-JP" sz="2800" kern="0" dirty="0" smtClean="0">
                <a:latin typeface="+mj-lt"/>
              </a:rPr>
              <a:t> 9</a:t>
            </a:r>
            <a:r>
              <a:rPr lang="en-US" altLang="ja-JP" sz="2800" kern="0" dirty="0" smtClean="0"/>
              <a:t>の場合，移住操作を行なったMoFGBMLで得た単一識別器よりも低い誤識別率が得られた．</a:t>
            </a:r>
            <a:endParaRPr lang="en-US" altLang="ja-JP" sz="2800" kern="0" dirty="0"/>
          </a:p>
        </p:txBody>
      </p:sp>
      <p:sp>
        <p:nvSpPr>
          <p:cNvPr id="8" name="テキスト ボックス 7"/>
          <p:cNvSpPr txBox="1"/>
          <p:nvPr/>
        </p:nvSpPr>
        <p:spPr>
          <a:xfrm>
            <a:off x="6956334" y="2198880"/>
            <a:ext cx="2287806" cy="369332"/>
          </a:xfrm>
          <a:prstGeom prst="rect">
            <a:avLst/>
          </a:prstGeom>
          <a:noFill/>
        </p:spPr>
        <p:txBody>
          <a:bodyPr wrap="none" rtlCol="0">
            <a:spAutoFit/>
          </a:bodyPr>
          <a:lstStyle/>
          <a:p>
            <a:r>
              <a:rPr lang="ja-JP" altLang="en-US" dirty="0" smtClean="0"/>
              <a:t>（</a:t>
            </a:r>
            <a:r>
              <a:rPr lang="en-US" altLang="ja-JP" dirty="0" smtClean="0"/>
              <a:t>30回試行の平均値）</a:t>
            </a:r>
            <a:endParaRPr kumimoji="1" lang="ja-JP" altLang="en-US" dirty="0"/>
          </a:p>
        </p:txBody>
      </p:sp>
      <p:pic>
        <p:nvPicPr>
          <p:cNvPr id="30" name="図 29"/>
          <p:cNvPicPr>
            <a:picLocks noChangeAspect="1"/>
          </p:cNvPicPr>
          <p:nvPr/>
        </p:nvPicPr>
        <p:blipFill>
          <a:blip r:embed="rId2"/>
          <a:stretch>
            <a:fillRect/>
          </a:stretch>
        </p:blipFill>
        <p:spPr>
          <a:xfrm>
            <a:off x="0" y="2133600"/>
            <a:ext cx="7316957" cy="3505199"/>
          </a:xfrm>
          <a:prstGeom prst="rect">
            <a:avLst/>
          </a:prstGeom>
        </p:spPr>
      </p:pic>
      <p:pic>
        <p:nvPicPr>
          <p:cNvPr id="32" name="図 31"/>
          <p:cNvPicPr>
            <a:picLocks noChangeAspect="1"/>
          </p:cNvPicPr>
          <p:nvPr/>
        </p:nvPicPr>
        <p:blipFill rotWithShape="1">
          <a:blip r:embed="rId3"/>
          <a:srcRect l="83600" t="28774" b="18162"/>
          <a:stretch/>
        </p:blipFill>
        <p:spPr>
          <a:xfrm>
            <a:off x="7391400" y="2743198"/>
            <a:ext cx="1636547" cy="2286001"/>
          </a:xfrm>
          <a:prstGeom prst="rect">
            <a:avLst/>
          </a:prstGeom>
          <a:ln>
            <a:solidFill>
              <a:schemeClr val="tx1"/>
            </a:solidFill>
          </a:ln>
        </p:spPr>
      </p:pic>
      <p:sp>
        <p:nvSpPr>
          <p:cNvPr id="37" name="コンテンツ プレースホルダー 2">
            <a:extLst>
              <a:ext uri="{FF2B5EF4-FFF2-40B4-BE49-F238E27FC236}">
                <a16:creationId xmlns:a16="http://schemas.microsoft.com/office/drawing/2014/main" id="{B2111D58-56CD-5B4F-902D-40D3D36843D5}"/>
              </a:ext>
            </a:extLst>
          </p:cNvPr>
          <p:cNvSpPr txBox="1">
            <a:spLocks/>
          </p:cNvSpPr>
          <p:nvPr/>
        </p:nvSpPr>
        <p:spPr bwMode="auto">
          <a:xfrm>
            <a:off x="888331" y="5730908"/>
            <a:ext cx="7443537" cy="1022566"/>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smtClean="0"/>
              <a:t>島数が大きい場合，提案手法が最も有効であることが予測される．</a:t>
            </a:r>
            <a:endParaRPr lang="en-US" altLang="ja-JP" sz="2800" kern="0" dirty="0"/>
          </a:p>
        </p:txBody>
      </p:sp>
    </p:spTree>
    <p:extLst>
      <p:ext uri="{BB962C8B-B14F-4D97-AF65-F5344CB8AC3E}">
        <p14:creationId xmlns:p14="http://schemas.microsoft.com/office/powerpoint/2010/main" val="17769941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ja-JP" altLang="en-US" dirty="0" smtClean="0"/>
              <a:t>重み付け多数決による違い</a:t>
            </a:r>
            <a:r>
              <a:rPr lang="en-US" altLang="ja-JP" dirty="0" smtClean="0"/>
              <a:t/>
            </a:r>
            <a:br>
              <a:rPr lang="en-US" altLang="ja-JP" dirty="0" smtClean="0"/>
            </a:br>
            <a:r>
              <a:rPr lang="en-US" altLang="ja-JP" sz="3200" dirty="0" err="1" smtClean="0">
                <a:solidFill>
                  <a:srgbClr val="FFFF00"/>
                </a:solidFill>
              </a:rPr>
              <a:t>評価用データに対する誤識別率</a:t>
            </a:r>
            <a:endParaRPr kumimoji="1" lang="ja-JP" altLang="en-US" dirty="0"/>
          </a:p>
        </p:txBody>
      </p:sp>
      <p:pic>
        <p:nvPicPr>
          <p:cNvPr id="44" name="図 43"/>
          <p:cNvPicPr>
            <a:picLocks noChangeAspect="1"/>
          </p:cNvPicPr>
          <p:nvPr/>
        </p:nvPicPr>
        <p:blipFill>
          <a:blip r:embed="rId2"/>
          <a:stretch>
            <a:fillRect/>
          </a:stretch>
        </p:blipFill>
        <p:spPr>
          <a:xfrm>
            <a:off x="160920" y="2938800"/>
            <a:ext cx="3192893" cy="2700000"/>
          </a:xfrm>
          <a:prstGeom prst="rect">
            <a:avLst/>
          </a:prstGeom>
        </p:spPr>
      </p:pic>
      <p:pic>
        <p:nvPicPr>
          <p:cNvPr id="45" name="図 44"/>
          <p:cNvPicPr>
            <a:picLocks noChangeAspect="1"/>
          </p:cNvPicPr>
          <p:nvPr/>
        </p:nvPicPr>
        <p:blipFill>
          <a:blip r:embed="rId3"/>
          <a:stretch>
            <a:fillRect/>
          </a:stretch>
        </p:blipFill>
        <p:spPr>
          <a:xfrm>
            <a:off x="3352800" y="2938800"/>
            <a:ext cx="3186114" cy="2700000"/>
          </a:xfrm>
          <a:prstGeom prst="rect">
            <a:avLst/>
          </a:prstGeom>
        </p:spPr>
      </p:pic>
      <p:sp>
        <p:nvSpPr>
          <p:cNvPr id="46" name="コンテンツ プレースホルダー 2">
            <a:extLst>
              <a:ext uri="{FF2B5EF4-FFF2-40B4-BE49-F238E27FC236}">
                <a16:creationId xmlns:a16="http://schemas.microsoft.com/office/drawing/2014/main" id="{7C970811-1B02-7E41-B3C3-8065B5976A80}"/>
              </a:ext>
            </a:extLst>
          </p:cNvPr>
          <p:cNvSpPr txBox="1">
            <a:spLocks/>
          </p:cNvSpPr>
          <p:nvPr/>
        </p:nvSpPr>
        <p:spPr bwMode="auto">
          <a:xfrm>
            <a:off x="304800" y="1219200"/>
            <a:ext cx="8507832" cy="1287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en-US" altLang="ja-JP" sz="2800" kern="0" dirty="0" err="1" smtClean="0">
                <a:latin typeface="+mj-lt"/>
              </a:rPr>
              <a:t>Phoneme</a:t>
            </a:r>
            <a:r>
              <a:rPr lang="en-US" altLang="ja-JP" sz="2800" kern="0" dirty="0" err="1" smtClean="0"/>
              <a:t>では</a:t>
            </a:r>
            <a:r>
              <a:rPr lang="ja-JP" altLang="en-US" sz="2800" kern="0" dirty="0" smtClean="0"/>
              <a:t>重み付け多数決による識別性能への影響は小さいが，</a:t>
            </a:r>
            <a:r>
              <a:rPr lang="en-US" altLang="ja-JP" sz="2800" kern="0" dirty="0" err="1" smtClean="0">
                <a:latin typeface="+mj-lt"/>
              </a:rPr>
              <a:t>Satimage</a:t>
            </a:r>
            <a:r>
              <a:rPr lang="en-US" altLang="ja-JP" sz="2800" kern="0" dirty="0" err="1" smtClean="0"/>
              <a:t>では</a:t>
            </a:r>
            <a:r>
              <a:rPr lang="ja-JP" altLang="en-US" sz="2800" kern="0" dirty="0" smtClean="0"/>
              <a:t>単純多数決よりも誤識別率が低くなった．</a:t>
            </a:r>
            <a:endParaRPr lang="en-US" altLang="ja-JP" sz="2800" kern="0" dirty="0"/>
          </a:p>
        </p:txBody>
      </p:sp>
      <p:sp>
        <p:nvSpPr>
          <p:cNvPr id="47" name="テキスト ボックス 46"/>
          <p:cNvSpPr txBox="1"/>
          <p:nvPr/>
        </p:nvSpPr>
        <p:spPr>
          <a:xfrm>
            <a:off x="999120" y="2582654"/>
            <a:ext cx="2234907" cy="400110"/>
          </a:xfrm>
          <a:prstGeom prst="rect">
            <a:avLst/>
          </a:prstGeom>
          <a:noFill/>
        </p:spPr>
        <p:txBody>
          <a:bodyPr wrap="none" rtlCol="0">
            <a:spAutoFit/>
          </a:bodyPr>
          <a:lstStyle/>
          <a:p>
            <a:r>
              <a:rPr kumimoji="1" lang="en-US" altLang="ja-JP" sz="2000" dirty="0" smtClean="0">
                <a:latin typeface="+mj-lt"/>
              </a:rPr>
              <a:t>Phoneme （</a:t>
            </a:r>
            <a:r>
              <a:rPr kumimoji="1" lang="en-US" altLang="ja-JP" sz="2000" dirty="0" err="1" smtClean="0">
                <a:latin typeface="+mj-lt"/>
              </a:rPr>
              <a:t>島数</a:t>
            </a:r>
            <a:r>
              <a:rPr kumimoji="1" lang="en-US" altLang="ja-JP" sz="2000" dirty="0" smtClean="0">
                <a:latin typeface="+mj-lt"/>
              </a:rPr>
              <a:t>: 9）</a:t>
            </a:r>
            <a:endParaRPr kumimoji="1" lang="ja-JP" altLang="en-US" sz="2000" dirty="0">
              <a:latin typeface="+mj-lt"/>
            </a:endParaRPr>
          </a:p>
        </p:txBody>
      </p:sp>
      <p:sp>
        <p:nvSpPr>
          <p:cNvPr id="48" name="テキスト ボックス 47"/>
          <p:cNvSpPr txBox="1"/>
          <p:nvPr/>
        </p:nvSpPr>
        <p:spPr>
          <a:xfrm>
            <a:off x="4261434" y="2588518"/>
            <a:ext cx="2031325" cy="369332"/>
          </a:xfrm>
          <a:prstGeom prst="rect">
            <a:avLst/>
          </a:prstGeom>
          <a:noFill/>
        </p:spPr>
        <p:txBody>
          <a:bodyPr wrap="none" rtlCol="0">
            <a:spAutoFit/>
          </a:bodyPr>
          <a:lstStyle/>
          <a:p>
            <a:r>
              <a:rPr lang="en-US" altLang="ja-JP" dirty="0" err="1" smtClean="0">
                <a:latin typeface="+mj-lt"/>
              </a:rPr>
              <a:t>Satimage</a:t>
            </a:r>
            <a:r>
              <a:rPr lang="en-US" altLang="ja-JP" dirty="0" smtClean="0">
                <a:latin typeface="+mj-lt"/>
              </a:rPr>
              <a:t> （</a:t>
            </a:r>
            <a:r>
              <a:rPr lang="en-US" altLang="ja-JP" dirty="0" err="1" smtClean="0">
                <a:latin typeface="+mj-lt"/>
              </a:rPr>
              <a:t>島数</a:t>
            </a:r>
            <a:r>
              <a:rPr lang="en-US" altLang="ja-JP" dirty="0" smtClean="0">
                <a:latin typeface="+mj-lt"/>
              </a:rPr>
              <a:t>: 9）</a:t>
            </a:r>
            <a:endParaRPr kumimoji="1" lang="ja-JP" altLang="en-US" dirty="0">
              <a:latin typeface="+mj-lt"/>
            </a:endParaRPr>
          </a:p>
        </p:txBody>
      </p:sp>
      <p:pic>
        <p:nvPicPr>
          <p:cNvPr id="49" name="図 48"/>
          <p:cNvPicPr>
            <a:picLocks noChangeAspect="1"/>
          </p:cNvPicPr>
          <p:nvPr/>
        </p:nvPicPr>
        <p:blipFill rotWithShape="1">
          <a:blip r:embed="rId4"/>
          <a:srcRect l="64347" t="32313" r="1442" b="45617"/>
          <a:stretch/>
        </p:blipFill>
        <p:spPr>
          <a:xfrm>
            <a:off x="6657687" y="3813407"/>
            <a:ext cx="2362200" cy="950785"/>
          </a:xfrm>
          <a:prstGeom prst="rect">
            <a:avLst/>
          </a:prstGeom>
          <a:ln>
            <a:solidFill>
              <a:schemeClr val="tx1"/>
            </a:solidFill>
          </a:ln>
        </p:spPr>
      </p:pic>
      <p:sp>
        <p:nvSpPr>
          <p:cNvPr id="51" name="コンテンツ プレースホルダー 2">
            <a:extLst>
              <a:ext uri="{FF2B5EF4-FFF2-40B4-BE49-F238E27FC236}">
                <a16:creationId xmlns:a16="http://schemas.microsoft.com/office/drawing/2014/main" id="{B2111D58-56CD-5B4F-902D-40D3D36843D5}"/>
              </a:ext>
            </a:extLst>
          </p:cNvPr>
          <p:cNvSpPr txBox="1">
            <a:spLocks/>
          </p:cNvSpPr>
          <p:nvPr/>
        </p:nvSpPr>
        <p:spPr bwMode="auto">
          <a:xfrm>
            <a:off x="304800" y="5730908"/>
            <a:ext cx="8610599" cy="1022566"/>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smtClean="0"/>
              <a:t>重み付け多数決によって，同票になる確率を低くできるため，クラスが多い</a:t>
            </a:r>
            <a:r>
              <a:rPr lang="en-US" altLang="ja-JP" sz="2800" kern="0" dirty="0" err="1" smtClean="0">
                <a:latin typeface="+mj-lt"/>
              </a:rPr>
              <a:t>Satimage</a:t>
            </a:r>
            <a:r>
              <a:rPr lang="en-US" altLang="ja-JP" sz="2800" kern="0" dirty="0" err="1" smtClean="0"/>
              <a:t>には効果があった</a:t>
            </a:r>
            <a:r>
              <a:rPr lang="ja-JP" altLang="en-US" sz="2800" kern="0" dirty="0" err="1"/>
              <a:t>．</a:t>
            </a:r>
            <a:endParaRPr lang="en-US" altLang="ja-JP" sz="2800" kern="0" dirty="0"/>
          </a:p>
        </p:txBody>
      </p:sp>
    </p:spTree>
    <p:extLst>
      <p:ext uri="{BB962C8B-B14F-4D97-AF65-F5344CB8AC3E}">
        <p14:creationId xmlns:p14="http://schemas.microsoft.com/office/powerpoint/2010/main" val="27100806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まと</a:t>
            </a:r>
            <a:r>
              <a:rPr lang="ja-JP" altLang="en-US" dirty="0"/>
              <a:t>め</a:t>
            </a:r>
            <a:endParaRPr kumimoji="1" lang="ja-JP" altLang="en-US" dirty="0"/>
          </a:p>
        </p:txBody>
      </p:sp>
      <p:sp>
        <p:nvSpPr>
          <p:cNvPr id="4" name="コンテンツ プレースホルダー 2">
            <a:extLst>
              <a:ext uri="{FF2B5EF4-FFF2-40B4-BE49-F238E27FC236}">
                <a16:creationId xmlns:a16="http://schemas.microsoft.com/office/drawing/2014/main" id="{9D68D4A9-644E-0547-B340-7D22C50A17DC}"/>
              </a:ext>
            </a:extLst>
          </p:cNvPr>
          <p:cNvSpPr txBox="1">
            <a:spLocks/>
          </p:cNvSpPr>
          <p:nvPr/>
        </p:nvSpPr>
        <p:spPr bwMode="auto">
          <a:xfrm>
            <a:off x="381000" y="1276584"/>
            <a:ext cx="8382000" cy="527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spcAft>
                <a:spcPts val="1200"/>
              </a:spcAft>
              <a:buNone/>
            </a:pPr>
            <a:r>
              <a:rPr lang="ja-JP" altLang="en-US" sz="2800" kern="0" dirty="0" smtClean="0"/>
              <a:t>本研究では，パターン</a:t>
            </a:r>
            <a:r>
              <a:rPr lang="ja-JP" altLang="en-US" sz="2800" kern="0" dirty="0" smtClean="0"/>
              <a:t>識別</a:t>
            </a:r>
            <a:r>
              <a:rPr lang="ja-JP" altLang="en-US" sz="2800" kern="0" dirty="0"/>
              <a:t>問題</a:t>
            </a:r>
            <a:r>
              <a:rPr lang="ja-JP" altLang="en-US" sz="2800" kern="0" dirty="0" smtClean="0"/>
              <a:t>で期待</a:t>
            </a:r>
            <a:r>
              <a:rPr lang="ja-JP" altLang="en-US" sz="2800" kern="0" dirty="0" smtClean="0"/>
              <a:t>され</a:t>
            </a:r>
            <a:r>
              <a:rPr lang="ja-JP" altLang="en-US" sz="2800" kern="0" dirty="0" smtClean="0"/>
              <a:t>る課題を，</a:t>
            </a:r>
            <a:r>
              <a:rPr lang="ja-JP" altLang="en-US" sz="2800" kern="0" dirty="0" smtClean="0"/>
              <a:t>以下</a:t>
            </a:r>
            <a:r>
              <a:rPr lang="ja-JP" altLang="en-US" sz="2800" kern="0" dirty="0" smtClean="0"/>
              <a:t>のように</a:t>
            </a:r>
            <a:r>
              <a:rPr lang="ja-JP" altLang="en-US" sz="2800" kern="0" dirty="0" smtClean="0"/>
              <a:t>実現し，移住操作を適用しない</a:t>
            </a:r>
            <a:r>
              <a:rPr lang="en-US" altLang="ja-JP" sz="2800" kern="0" dirty="0" err="1" smtClean="0"/>
              <a:t>MoFGBMLによってアンサンブル識別器を設計した</a:t>
            </a:r>
            <a:r>
              <a:rPr lang="en-US" altLang="ja-JP" sz="2800" kern="0" dirty="0" smtClean="0"/>
              <a:t>．</a:t>
            </a:r>
          </a:p>
          <a:p>
            <a:pPr marL="514350" indent="-514350" algn="just">
              <a:buFont typeface="+mj-lt"/>
              <a:buAutoNum type="arabicPeriod"/>
            </a:pPr>
            <a:r>
              <a:rPr lang="ja-JP" altLang="en-US" sz="2800" kern="0" dirty="0" smtClean="0"/>
              <a:t>解釈性能の高いファジィ識別器の設計</a:t>
            </a:r>
            <a:endParaRPr lang="en-US" altLang="ja-JP" sz="2800" kern="0" dirty="0" smtClean="0"/>
          </a:p>
          <a:p>
            <a:pPr marL="514350" indent="-514350" algn="just">
              <a:spcBef>
                <a:spcPts val="0"/>
              </a:spcBef>
              <a:buFont typeface="+mj-lt"/>
              <a:buAutoNum type="arabicPeriod"/>
            </a:pPr>
            <a:r>
              <a:rPr lang="en-US" altLang="ja-JP" sz="2800" kern="0" dirty="0" err="1" smtClean="0"/>
              <a:t>MoFGBML</a:t>
            </a:r>
            <a:r>
              <a:rPr lang="ja-JP" altLang="en-US" sz="2800" kern="0" dirty="0" smtClean="0"/>
              <a:t>による，解釈性能と識別性能</a:t>
            </a:r>
            <a:r>
              <a:rPr lang="ja-JP" altLang="en-US" sz="2800" kern="0" dirty="0" smtClean="0"/>
              <a:t>を同時</a:t>
            </a:r>
            <a:r>
              <a:rPr lang="ja-JP" altLang="en-US" sz="2800" kern="0" dirty="0" smtClean="0"/>
              <a:t>に最適化するファジィ識別器の獲得</a:t>
            </a:r>
            <a:endParaRPr lang="en-US" altLang="ja-JP" sz="2800" kern="0" dirty="0" smtClean="0"/>
          </a:p>
          <a:p>
            <a:pPr marL="514350" indent="-514350" algn="just">
              <a:spcBef>
                <a:spcPts val="0"/>
              </a:spcBef>
              <a:buFont typeface="+mj-lt"/>
              <a:buAutoNum type="arabicPeriod"/>
            </a:pPr>
            <a:r>
              <a:rPr lang="ja-JP" altLang="en-US" sz="2800" kern="0" dirty="0" smtClean="0"/>
              <a:t>並列分散型</a:t>
            </a:r>
            <a:r>
              <a:rPr lang="en-US" altLang="ja-JP" sz="2800" kern="0" dirty="0" err="1" smtClean="0"/>
              <a:t>MoFGBML</a:t>
            </a:r>
            <a:r>
              <a:rPr lang="ja-JP" altLang="en-US" sz="2800" kern="0" dirty="0" smtClean="0"/>
              <a:t>による，機械学習にかかる計算時間の短縮</a:t>
            </a:r>
            <a:endParaRPr lang="en-US" altLang="ja-JP" sz="2800" kern="0" dirty="0"/>
          </a:p>
          <a:p>
            <a:pPr marL="514350" indent="-514350" algn="just">
              <a:spcBef>
                <a:spcPts val="0"/>
              </a:spcBef>
              <a:buFont typeface="+mj-lt"/>
              <a:buAutoNum type="arabicPeriod"/>
            </a:pPr>
            <a:r>
              <a:rPr lang="ja-JP" altLang="en-US" sz="2800" kern="0" dirty="0" smtClean="0"/>
              <a:t>複数の弱識別器で構成されるアンサンブル識別器による</a:t>
            </a:r>
            <a:r>
              <a:rPr lang="ja-JP" altLang="en-US" sz="2800" kern="0" dirty="0" smtClean="0"/>
              <a:t>，汎化性能の向上</a:t>
            </a:r>
            <a:endParaRPr lang="en-US" altLang="ja-JP" sz="2800" kern="0" dirty="0"/>
          </a:p>
        </p:txBody>
      </p:sp>
    </p:spTree>
    <p:extLst>
      <p:ext uri="{BB962C8B-B14F-4D97-AF65-F5344CB8AC3E}">
        <p14:creationId xmlns:p14="http://schemas.microsoft.com/office/powerpoint/2010/main" val="42468847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79855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非劣な弱識別器集合の分布</a:t>
            </a:r>
            <a:endParaRPr kumimoji="1" lang="ja-JP" altLang="en-US" dirty="0"/>
          </a:p>
        </p:txBody>
      </p:sp>
      <p:sp>
        <p:nvSpPr>
          <p:cNvPr id="8" name="テキスト ボックス 7">
            <a:extLst>
              <a:ext uri="{FF2B5EF4-FFF2-40B4-BE49-F238E27FC236}">
                <a16:creationId xmlns:a16="http://schemas.microsoft.com/office/drawing/2014/main" id="{0F56A73E-FADA-0749-BB6B-E78E642A2378}"/>
              </a:ext>
            </a:extLst>
          </p:cNvPr>
          <p:cNvSpPr txBox="1"/>
          <p:nvPr/>
        </p:nvSpPr>
        <p:spPr>
          <a:xfrm>
            <a:off x="2438400" y="3276600"/>
            <a:ext cx="1031051" cy="369332"/>
          </a:xfrm>
          <a:prstGeom prst="rect">
            <a:avLst/>
          </a:prstGeom>
          <a:noFill/>
        </p:spPr>
        <p:txBody>
          <a:bodyPr wrap="none" rtlCol="0">
            <a:spAutoFit/>
          </a:bodyPr>
          <a:lstStyle/>
          <a:p>
            <a:r>
              <a:rPr kumimoji="1" lang="en-US" altLang="ja-JP" dirty="0">
                <a:latin typeface="+mj-lt"/>
              </a:rPr>
              <a:t>phoneme</a:t>
            </a:r>
            <a:endParaRPr kumimoji="1" lang="ja-JP" altLang="en-US" dirty="0">
              <a:latin typeface="+mj-lt"/>
            </a:endParaRPr>
          </a:p>
        </p:txBody>
      </p:sp>
      <p:sp>
        <p:nvSpPr>
          <p:cNvPr id="14" name="テキスト ボックス 13">
            <a:extLst>
              <a:ext uri="{FF2B5EF4-FFF2-40B4-BE49-F238E27FC236}">
                <a16:creationId xmlns:a16="http://schemas.microsoft.com/office/drawing/2014/main" id="{3879E732-511D-7E49-9564-038787378277}"/>
              </a:ext>
            </a:extLst>
          </p:cNvPr>
          <p:cNvSpPr txBox="1"/>
          <p:nvPr/>
        </p:nvSpPr>
        <p:spPr>
          <a:xfrm>
            <a:off x="6324600" y="3276600"/>
            <a:ext cx="1005403" cy="369332"/>
          </a:xfrm>
          <a:prstGeom prst="rect">
            <a:avLst/>
          </a:prstGeom>
          <a:noFill/>
        </p:spPr>
        <p:txBody>
          <a:bodyPr wrap="none" rtlCol="0">
            <a:spAutoFit/>
          </a:bodyPr>
          <a:lstStyle/>
          <a:p>
            <a:r>
              <a:rPr lang="en-US" altLang="ja-JP" dirty="0" err="1">
                <a:latin typeface="+mj-lt"/>
              </a:rPr>
              <a:t>satimag</a:t>
            </a:r>
            <a:r>
              <a:rPr kumimoji="1" lang="en-US" altLang="ja-JP" dirty="0" err="1">
                <a:latin typeface="+mj-lt"/>
              </a:rPr>
              <a:t>e</a:t>
            </a:r>
            <a:endParaRPr kumimoji="1" lang="ja-JP" altLang="en-US" dirty="0">
              <a:latin typeface="+mj-lt"/>
            </a:endParaRPr>
          </a:p>
        </p:txBody>
      </p:sp>
      <p:sp>
        <p:nvSpPr>
          <p:cNvPr id="15" name="テキスト ボックス 14">
            <a:extLst>
              <a:ext uri="{FF2B5EF4-FFF2-40B4-BE49-F238E27FC236}">
                <a16:creationId xmlns:a16="http://schemas.microsoft.com/office/drawing/2014/main" id="{56C0D569-4DE1-124F-AAE0-0A10F9303557}"/>
              </a:ext>
            </a:extLst>
          </p:cNvPr>
          <p:cNvSpPr txBox="1"/>
          <p:nvPr/>
        </p:nvSpPr>
        <p:spPr>
          <a:xfrm>
            <a:off x="304800" y="2915190"/>
            <a:ext cx="2452916" cy="400110"/>
          </a:xfrm>
          <a:prstGeom prst="rect">
            <a:avLst/>
          </a:prstGeom>
          <a:noFill/>
          <a:ln>
            <a:solidFill>
              <a:schemeClr val="tx1"/>
            </a:solidFill>
          </a:ln>
        </p:spPr>
        <p:txBody>
          <a:bodyPr wrap="none" rtlCol="0">
            <a:spAutoFit/>
          </a:bodyPr>
          <a:lstStyle/>
          <a:p>
            <a:r>
              <a:rPr kumimoji="1" lang="ja-JP" altLang="en-US" sz="2000" dirty="0"/>
              <a:t>島数</a:t>
            </a:r>
            <a:r>
              <a:rPr kumimoji="1" lang="en-US" altLang="ja-JP" sz="2000" dirty="0" smtClean="0">
                <a:latin typeface="+mj-lt"/>
              </a:rPr>
              <a:t>9</a:t>
            </a:r>
            <a:r>
              <a:rPr lang="ja-JP" altLang="en-US" sz="2000" dirty="0" err="1"/>
              <a:t>，</a:t>
            </a:r>
            <a:r>
              <a:rPr kumimoji="1" lang="ja-JP" altLang="en-US" sz="2000" dirty="0" smtClean="0"/>
              <a:t>１試行目の例</a:t>
            </a:r>
            <a:endParaRPr kumimoji="1" lang="ja-JP" altLang="en-US" sz="2000" dirty="0"/>
          </a:p>
        </p:txBody>
      </p:sp>
      <mc:AlternateContent xmlns:mc="http://schemas.openxmlformats.org/markup-compatibility/2006">
        <mc:Choice xmlns:a14="http://schemas.microsoft.com/office/drawing/2010/main" Requires="a14">
          <p:sp>
            <p:nvSpPr>
              <p:cNvPr id="16" name="コンテンツ プレースホルダー 2">
                <a:extLst>
                  <a:ext uri="{FF2B5EF4-FFF2-40B4-BE49-F238E27FC236}">
                    <a16:creationId xmlns:a16="http://schemas.microsoft.com/office/drawing/2014/main" id="{7C970811-1B02-7E41-B3C3-8065B5976A80}"/>
                  </a:ext>
                </a:extLst>
              </p:cNvPr>
              <p:cNvSpPr txBox="1">
                <a:spLocks/>
              </p:cNvSpPr>
              <p:nvPr/>
            </p:nvSpPr>
            <p:spPr bwMode="auto">
              <a:xfrm>
                <a:off x="304800" y="1219200"/>
                <a:ext cx="8507832" cy="9906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gn="just"/>
                <a:r>
                  <a:rPr lang="ja-JP" altLang="en-US" sz="2800" kern="0" dirty="0" smtClean="0"/>
                  <a:t>誤識別率が</a:t>
                </a:r>
                <a:r>
                  <a:rPr lang="en-US" altLang="ja-JP" sz="2800" kern="0" dirty="0" smtClean="0"/>
                  <a:t>50[</a:t>
                </a:r>
                <a14:m>
                  <m:oMath xmlns:m="http://schemas.openxmlformats.org/officeDocument/2006/math">
                    <m:r>
                      <a:rPr lang="en-US" altLang="ja-JP" sz="2800" i="1" kern="0" smtClean="0">
                        <a:latin typeface="Cambria Math" panose="02040503050406030204" pitchFamily="18" charset="0"/>
                        <a:ea typeface="Cambria Math" panose="02040503050406030204" pitchFamily="18" charset="0"/>
                      </a:rPr>
                      <m:t>%</m:t>
                    </m:r>
                  </m:oMath>
                </a14:m>
                <a:r>
                  <a:rPr lang="en-US" altLang="ja-JP" sz="2800" kern="0" dirty="0" smtClean="0"/>
                  <a:t>]を超える弱識別器を使用している．</a:t>
                </a:r>
              </a:p>
              <a:p>
                <a:pPr algn="just"/>
                <a:r>
                  <a:rPr lang="ja-JP" altLang="en-US" sz="2800" kern="0" dirty="0" smtClean="0"/>
                  <a:t>分布がルール数最小化に偏っているにもかかわらず非劣な弱識別器を全て使用している．</a:t>
                </a:r>
                <a:endParaRPr lang="en-US" altLang="ja-JP" sz="2800" kern="0" dirty="0"/>
              </a:p>
            </p:txBody>
          </p:sp>
        </mc:Choice>
        <mc:Fallback>
          <p:sp>
            <p:nvSpPr>
              <p:cNvPr id="16" name="コンテンツ プレースホルダー 2">
                <a:extLst>
                  <a:ext uri="{FF2B5EF4-FFF2-40B4-BE49-F238E27FC236}">
                    <a16:creationId xmlns:a16="http://schemas.microsoft.com/office/drawing/2014/main" id="{7C970811-1B02-7E41-B3C3-8065B5976A80}"/>
                  </a:ext>
                </a:extLst>
              </p:cNvPr>
              <p:cNvSpPr txBox="1">
                <a:spLocks noRot="1" noChangeAspect="1" noMove="1" noResize="1" noEditPoints="1" noAdjustHandles="1" noChangeArrowheads="1" noChangeShapeType="1" noTextEdit="1"/>
              </p:cNvSpPr>
              <p:nvPr/>
            </p:nvSpPr>
            <p:spPr bwMode="auto">
              <a:xfrm>
                <a:off x="304800" y="1219200"/>
                <a:ext cx="8507832" cy="990600"/>
              </a:xfrm>
              <a:prstGeom prst="rect">
                <a:avLst/>
              </a:prstGeom>
              <a:blipFill>
                <a:blip r:embed="rId2"/>
                <a:stretch>
                  <a:fillRect l="-1289" t="-7975" r="-1433" b="-6196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ja-JP" altLang="en-US">
                    <a:noFill/>
                  </a:rPr>
                  <a:t> </a:t>
                </a:r>
              </a:p>
            </p:txBody>
          </p:sp>
        </mc:Fallback>
      </mc:AlternateContent>
      <p:pic>
        <p:nvPicPr>
          <p:cNvPr id="17" name="図 16"/>
          <p:cNvPicPr>
            <a:picLocks noChangeAspect="1"/>
          </p:cNvPicPr>
          <p:nvPr/>
        </p:nvPicPr>
        <p:blipFill>
          <a:blip r:embed="rId3"/>
          <a:stretch>
            <a:fillRect/>
          </a:stretch>
        </p:blipFill>
        <p:spPr>
          <a:xfrm>
            <a:off x="898363" y="3505200"/>
            <a:ext cx="3490092" cy="3276000"/>
          </a:xfrm>
          <a:prstGeom prst="rect">
            <a:avLst/>
          </a:prstGeom>
        </p:spPr>
      </p:pic>
      <p:pic>
        <p:nvPicPr>
          <p:cNvPr id="18" name="図 17"/>
          <p:cNvPicPr>
            <a:picLocks noChangeAspect="1"/>
          </p:cNvPicPr>
          <p:nvPr/>
        </p:nvPicPr>
        <p:blipFill>
          <a:blip r:embed="rId4"/>
          <a:stretch>
            <a:fillRect/>
          </a:stretch>
        </p:blipFill>
        <p:spPr>
          <a:xfrm>
            <a:off x="4822662" y="3505200"/>
            <a:ext cx="3422975" cy="3276000"/>
          </a:xfrm>
          <a:prstGeom prst="rect">
            <a:avLst/>
          </a:prstGeom>
        </p:spPr>
      </p:pic>
    </p:spTree>
    <p:extLst>
      <p:ext uri="{BB962C8B-B14F-4D97-AF65-F5344CB8AC3E}">
        <p14:creationId xmlns:p14="http://schemas.microsoft.com/office/powerpoint/2010/main" val="25589650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A0C149-1AFE-9843-A25F-CC26E94E7E67}"/>
              </a:ext>
            </a:extLst>
          </p:cNvPr>
          <p:cNvSpPr>
            <a:spLocks noGrp="1"/>
          </p:cNvSpPr>
          <p:nvPr>
            <p:ph type="title"/>
          </p:nvPr>
        </p:nvSpPr>
        <p:spPr/>
        <p:txBody>
          <a:bodyPr/>
          <a:lstStyle/>
          <a:p>
            <a:r>
              <a:rPr kumimoji="1" lang="ja-JP" altLang="en-US"/>
              <a:t>研究背景</a:t>
            </a:r>
          </a:p>
        </p:txBody>
      </p:sp>
      <p:sp>
        <p:nvSpPr>
          <p:cNvPr id="3" name="コンテンツ プレースホルダー 2">
            <a:extLst>
              <a:ext uri="{FF2B5EF4-FFF2-40B4-BE49-F238E27FC236}">
                <a16:creationId xmlns:a16="http://schemas.microsoft.com/office/drawing/2014/main" id="{9D68D4A9-644E-0547-B340-7D22C50A17DC}"/>
              </a:ext>
            </a:extLst>
          </p:cNvPr>
          <p:cNvSpPr txBox="1">
            <a:spLocks/>
          </p:cNvSpPr>
          <p:nvPr/>
        </p:nvSpPr>
        <p:spPr bwMode="auto">
          <a:xfrm>
            <a:off x="434770" y="1428984"/>
            <a:ext cx="8328230" cy="4209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spcAft>
                <a:spcPts val="0"/>
              </a:spcAft>
              <a:buNone/>
            </a:pPr>
            <a:r>
              <a:rPr lang="ja-JP" altLang="en-US" kern="0" dirty="0"/>
              <a:t>パターン識別問題において</a:t>
            </a:r>
            <a:r>
              <a:rPr lang="ja-JP" altLang="en-US" kern="0" dirty="0" smtClean="0"/>
              <a:t>，</a:t>
            </a:r>
            <a:endParaRPr lang="en-US" altLang="ja-JP" kern="0" dirty="0" smtClean="0"/>
          </a:p>
          <a:p>
            <a:pPr marL="0" indent="0" algn="just">
              <a:spcBef>
                <a:spcPts val="0"/>
              </a:spcBef>
              <a:spcAft>
                <a:spcPts val="1400"/>
              </a:spcAft>
              <a:buNone/>
            </a:pPr>
            <a:r>
              <a:rPr lang="ja-JP" altLang="en-US" kern="0" dirty="0" smtClean="0"/>
              <a:t>近年</a:t>
            </a:r>
            <a:r>
              <a:rPr lang="ja-JP" altLang="en-US" kern="0" dirty="0"/>
              <a:t>，以下のこと</a:t>
            </a:r>
            <a:r>
              <a:rPr lang="ja-JP" altLang="en-US" kern="0" dirty="0" smtClean="0"/>
              <a:t>が期待</a:t>
            </a:r>
            <a:r>
              <a:rPr lang="ja-JP" altLang="en-US" kern="0" dirty="0"/>
              <a:t>されている．</a:t>
            </a:r>
            <a:endParaRPr lang="en-US" altLang="ja-JP" kern="0" dirty="0"/>
          </a:p>
          <a:p>
            <a:pPr marL="514350" indent="-514350" algn="just">
              <a:buFont typeface="+mj-lt"/>
              <a:buAutoNum type="arabicPeriod"/>
            </a:pPr>
            <a:r>
              <a:rPr lang="ja-JP" altLang="en-US" sz="2800" kern="0" dirty="0"/>
              <a:t>解釈</a:t>
            </a:r>
            <a:r>
              <a:rPr lang="ja-JP" altLang="en-US" sz="2800" kern="0" dirty="0" smtClean="0"/>
              <a:t>性能</a:t>
            </a:r>
            <a:r>
              <a:rPr lang="ja-JP" altLang="en-US" sz="2800" kern="0" dirty="0"/>
              <a:t>の高い識別器の設計</a:t>
            </a:r>
            <a:endParaRPr lang="en-US" altLang="ja-JP" sz="2800" kern="0" dirty="0"/>
          </a:p>
          <a:p>
            <a:pPr marL="514350" indent="-514350" algn="just">
              <a:buFont typeface="+mj-lt"/>
              <a:buAutoNum type="arabicPeriod"/>
            </a:pPr>
            <a:r>
              <a:rPr lang="ja-JP" altLang="en-US" sz="2800" kern="0" dirty="0"/>
              <a:t>解釈</a:t>
            </a:r>
            <a:r>
              <a:rPr lang="ja-JP" altLang="en-US" sz="2800" kern="0" dirty="0" smtClean="0"/>
              <a:t>性能</a:t>
            </a:r>
            <a:r>
              <a:rPr lang="ja-JP" altLang="en-US" sz="2800" kern="0" dirty="0"/>
              <a:t>と</a:t>
            </a:r>
            <a:r>
              <a:rPr lang="ja-JP" altLang="en-US" sz="2800" kern="0" dirty="0" smtClean="0"/>
              <a:t>識別性能の同時最適化</a:t>
            </a:r>
            <a:endParaRPr lang="en-US" altLang="ja-JP" sz="2800" kern="0" dirty="0"/>
          </a:p>
          <a:p>
            <a:pPr marL="514350" indent="-514350">
              <a:buFont typeface="+mj-lt"/>
              <a:buAutoNum type="arabicPeriod"/>
            </a:pPr>
            <a:r>
              <a:rPr lang="ja-JP" altLang="en-US" sz="2800" kern="0" dirty="0"/>
              <a:t>大規模な</a:t>
            </a:r>
            <a:r>
              <a:rPr lang="ja-JP" altLang="en-US" sz="2800" kern="0" dirty="0" smtClean="0"/>
              <a:t>データセットの機械学習にかかる</a:t>
            </a:r>
            <a:r>
              <a:rPr lang="en-US" altLang="ja-JP" sz="2800" kern="0" dirty="0" smtClean="0"/>
              <a:t/>
            </a:r>
            <a:br>
              <a:rPr lang="en-US" altLang="ja-JP" sz="2800" kern="0" dirty="0" smtClean="0"/>
            </a:br>
            <a:r>
              <a:rPr lang="ja-JP" altLang="en-US" sz="2800" kern="0" dirty="0" smtClean="0"/>
              <a:t>膨大</a:t>
            </a:r>
            <a:r>
              <a:rPr lang="ja-JP" altLang="en-US" sz="2800" kern="0" dirty="0"/>
              <a:t>な計算時間の短縮</a:t>
            </a:r>
            <a:endParaRPr lang="en-US" altLang="ja-JP" sz="2800" kern="0" dirty="0"/>
          </a:p>
          <a:p>
            <a:pPr marL="514350" indent="-514350">
              <a:buFont typeface="+mj-lt"/>
              <a:buAutoNum type="arabicPeriod"/>
            </a:pPr>
            <a:r>
              <a:rPr lang="ja-JP" altLang="en-US" sz="2800" kern="0" dirty="0" smtClean="0"/>
              <a:t>汎化</a:t>
            </a:r>
            <a:r>
              <a:rPr lang="ja-JP" altLang="en-US" sz="2800" kern="0" dirty="0"/>
              <a:t>性能の高い識別器の設計</a:t>
            </a:r>
            <a:endParaRPr lang="en-US" altLang="ja-JP" sz="2800" kern="0" dirty="0"/>
          </a:p>
        </p:txBody>
      </p:sp>
    </p:spTree>
    <p:extLst>
      <p:ext uri="{BB962C8B-B14F-4D97-AF65-F5344CB8AC3E}">
        <p14:creationId xmlns:p14="http://schemas.microsoft.com/office/powerpoint/2010/main" val="42662440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今後の課題</a:t>
            </a:r>
            <a:endParaRPr kumimoji="1" lang="ja-JP" altLang="en-US" dirty="0"/>
          </a:p>
        </p:txBody>
      </p:sp>
      <p:sp>
        <p:nvSpPr>
          <p:cNvPr id="3" name="コンテンツ プレースホルダー 2"/>
          <p:cNvSpPr>
            <a:spLocks noGrp="1"/>
          </p:cNvSpPr>
          <p:nvPr>
            <p:ph idx="1"/>
          </p:nvPr>
        </p:nvSpPr>
        <p:spPr>
          <a:xfrm>
            <a:off x="457200" y="1295400"/>
            <a:ext cx="8153400" cy="5181600"/>
          </a:xfrm>
        </p:spPr>
        <p:txBody>
          <a:bodyPr/>
          <a:lstStyle/>
          <a:p>
            <a:pPr marL="0" indent="0" algn="just">
              <a:buNone/>
            </a:pPr>
            <a:r>
              <a:rPr kumimoji="1" lang="ja-JP" altLang="en-US" dirty="0" smtClean="0"/>
              <a:t>移住操作を適用しない</a:t>
            </a:r>
            <a:r>
              <a:rPr kumimoji="1" lang="en-US" altLang="ja-JP" dirty="0" err="1" smtClean="0"/>
              <a:t>MoFGBML</a:t>
            </a:r>
            <a:r>
              <a:rPr kumimoji="1" lang="ja-JP" altLang="en-US" dirty="0" smtClean="0"/>
              <a:t>で得られた</a:t>
            </a:r>
            <a:r>
              <a:rPr kumimoji="1" lang="en-US" altLang="ja-JP" dirty="0" smtClean="0"/>
              <a:t/>
            </a:r>
            <a:br>
              <a:rPr kumimoji="1" lang="en-US" altLang="ja-JP" dirty="0" smtClean="0"/>
            </a:br>
            <a:r>
              <a:rPr kumimoji="1" lang="ja-JP" altLang="en-US" dirty="0" smtClean="0"/>
              <a:t>非劣な弱識別器集合には，ルール数最小化に偏った分布が見られた．</a:t>
            </a:r>
            <a:endParaRPr kumimoji="1" lang="en-US" altLang="ja-JP" dirty="0" smtClean="0"/>
          </a:p>
          <a:p>
            <a:pPr marL="0" indent="0" algn="just">
              <a:buNone/>
            </a:pPr>
            <a:endParaRPr kumimoji="1" lang="en-US" altLang="ja-JP" sz="1600" dirty="0" smtClean="0"/>
          </a:p>
          <a:p>
            <a:pPr marL="0" indent="0" algn="just">
              <a:buNone/>
            </a:pPr>
            <a:r>
              <a:rPr lang="ja-JP" altLang="en-US" dirty="0" smtClean="0"/>
              <a:t>トレードオフ曲線における分布の偏りを考慮した弱識別器の選択方法の模索</a:t>
            </a:r>
            <a:endParaRPr kumimoji="1" lang="ja-JP" altLang="en-US" sz="1800" dirty="0"/>
          </a:p>
        </p:txBody>
      </p:sp>
    </p:spTree>
    <p:extLst>
      <p:ext uri="{BB962C8B-B14F-4D97-AF65-F5344CB8AC3E}">
        <p14:creationId xmlns:p14="http://schemas.microsoft.com/office/powerpoint/2010/main" val="8336851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p:cNvSpPr>
                <a:spLocks noGrp="1"/>
              </p:cNvSpPr>
              <p:nvPr>
                <p:ph type="title"/>
              </p:nvPr>
            </p:nvSpPr>
            <p:spPr/>
            <p:txBody>
              <a:bodyPr/>
              <a:lstStyle/>
              <a:p>
                <a:pPr algn="l"/>
                <a:r>
                  <a:rPr kumimoji="1" lang="ja-JP" altLang="en-US" dirty="0" smtClean="0"/>
                  <a:t>評価用データ誤識別率 </a:t>
                </a:r>
                <a:r>
                  <a:rPr kumimoji="1" lang="en-US" altLang="ja-JP" dirty="0" smtClean="0"/>
                  <a:t>[</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m:t>
                    </m:r>
                  </m:oMath>
                </a14:m>
                <a:r>
                  <a:rPr kumimoji="1" lang="en-US" altLang="ja-JP" dirty="0" smtClean="0"/>
                  <a:t>]</a:t>
                </a:r>
                <a:br>
                  <a:rPr kumimoji="1" lang="en-US" altLang="ja-JP" dirty="0" smtClean="0"/>
                </a:br>
                <a:r>
                  <a:rPr lang="ja-JP" altLang="en-US" sz="3200" dirty="0" smtClean="0">
                    <a:solidFill>
                      <a:srgbClr val="FFFF00"/>
                    </a:solidFill>
                  </a:rPr>
                  <a:t>データセット</a:t>
                </a:r>
                <a:r>
                  <a:rPr lang="en-US" altLang="ja-JP" sz="3200" dirty="0" smtClean="0">
                    <a:solidFill>
                      <a:srgbClr val="FFFF00"/>
                    </a:solidFill>
                  </a:rPr>
                  <a:t>: Phoneme</a:t>
                </a:r>
                <a:endParaRPr kumimoji="1" lang="ja-JP" altLang="en-US" dirty="0"/>
              </a:p>
            </p:txBody>
          </p:sp>
        </mc:Choice>
        <mc:Fallback>
          <p:sp>
            <p:nvSpPr>
              <p:cNvPr id="2" name="タイトル 1"/>
              <p:cNvSpPr>
                <a:spLocks noGrp="1" noRot="1" noChangeAspect="1" noMove="1" noResize="1" noEditPoints="1" noAdjustHandles="1" noChangeArrowheads="1" noChangeShapeType="1" noTextEdit="1"/>
              </p:cNvSpPr>
              <p:nvPr>
                <p:ph type="title"/>
              </p:nvPr>
            </p:nvSpPr>
            <p:spPr>
              <a:blipFill>
                <a:blip r:embed="rId2"/>
                <a:stretch>
                  <a:fillRect l="-2757" t="-17553" b="-21809"/>
                </a:stretch>
              </a:blipFill>
            </p:spPr>
            <p:txBody>
              <a:bodyPr/>
              <a:lstStyle/>
              <a:p>
                <a:r>
                  <a:rPr lang="ja-JP" altLang="en-US">
                    <a:noFill/>
                  </a:rPr>
                  <a:t> </a:t>
                </a:r>
              </a:p>
            </p:txBody>
          </p:sp>
        </mc:Fallback>
      </mc:AlternateContent>
      <p:graphicFrame>
        <p:nvGraphicFramePr>
          <p:cNvPr id="6" name="表 5"/>
          <p:cNvGraphicFramePr>
            <a:graphicFrameLocks noGrp="1"/>
          </p:cNvGraphicFramePr>
          <p:nvPr>
            <p:extLst>
              <p:ext uri="{D42A27DB-BD31-4B8C-83A1-F6EECF244321}">
                <p14:modId xmlns:p14="http://schemas.microsoft.com/office/powerpoint/2010/main" val="1869681557"/>
              </p:ext>
            </p:extLst>
          </p:nvPr>
        </p:nvGraphicFramePr>
        <p:xfrm>
          <a:off x="1066800" y="1447860"/>
          <a:ext cx="6988772" cy="2468880"/>
        </p:xfrm>
        <a:graphic>
          <a:graphicData uri="http://schemas.openxmlformats.org/drawingml/2006/table">
            <a:tbl>
              <a:tblPr bandRow="1">
                <a:tableStyleId>{91EBBBCC-DAD2-459C-BE2E-F6DE35CF9A28}</a:tableStyleId>
              </a:tblPr>
              <a:tblGrid>
                <a:gridCol w="703580">
                  <a:extLst>
                    <a:ext uri="{9D8B030D-6E8A-4147-A177-3AD203B41FA5}">
                      <a16:colId xmlns:a16="http://schemas.microsoft.com/office/drawing/2014/main" val="2454848343"/>
                    </a:ext>
                  </a:extLst>
                </a:gridCol>
                <a:gridCol w="1118504">
                  <a:extLst>
                    <a:ext uri="{9D8B030D-6E8A-4147-A177-3AD203B41FA5}">
                      <a16:colId xmlns:a16="http://schemas.microsoft.com/office/drawing/2014/main" val="1055145391"/>
                    </a:ext>
                  </a:extLst>
                </a:gridCol>
                <a:gridCol w="1389380">
                  <a:extLst>
                    <a:ext uri="{9D8B030D-6E8A-4147-A177-3AD203B41FA5}">
                      <a16:colId xmlns:a16="http://schemas.microsoft.com/office/drawing/2014/main" val="1551892327"/>
                    </a:ext>
                  </a:extLst>
                </a:gridCol>
                <a:gridCol w="1888654">
                  <a:extLst>
                    <a:ext uri="{9D8B030D-6E8A-4147-A177-3AD203B41FA5}">
                      <a16:colId xmlns:a16="http://schemas.microsoft.com/office/drawing/2014/main" val="242223429"/>
                    </a:ext>
                  </a:extLst>
                </a:gridCol>
                <a:gridCol w="1888654">
                  <a:extLst>
                    <a:ext uri="{9D8B030D-6E8A-4147-A177-3AD203B41FA5}">
                      <a16:colId xmlns:a16="http://schemas.microsoft.com/office/drawing/2014/main" val="914720337"/>
                    </a:ext>
                  </a:extLst>
                </a:gridCol>
              </a:tblGrid>
              <a:tr h="640080">
                <a:tc>
                  <a:txBody>
                    <a:bodyPr/>
                    <a:lstStyle/>
                    <a:p>
                      <a:pPr algn="ctr"/>
                      <a:r>
                        <a:rPr kumimoji="1" lang="ja-JP" altLang="en-US" dirty="0" smtClean="0"/>
                        <a:t>島数</a:t>
                      </a:r>
                      <a:endParaRPr kumimoji="1" lang="ja-JP" altLang="en-US"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単一</a:t>
                      </a:r>
                      <a:r>
                        <a:rPr kumimoji="1" lang="en-US" altLang="ja-JP" dirty="0" smtClean="0"/>
                        <a:t/>
                      </a:r>
                      <a:br>
                        <a:rPr kumimoji="1" lang="en-US" altLang="ja-JP" dirty="0" smtClean="0"/>
                      </a:br>
                      <a:r>
                        <a:rPr kumimoji="1" lang="ja-JP" altLang="en-US" dirty="0" smtClean="0"/>
                        <a:t>識別器</a:t>
                      </a:r>
                      <a:endParaRPr kumimoji="1" lang="ja-JP" altLang="en-US" dirty="0"/>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単純多数決</a:t>
                      </a:r>
                      <a:endParaRPr kumimoji="1" lang="ja-JP" altLang="en-US" dirty="0"/>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latin typeface="+mj-lt"/>
                        </a:rPr>
                        <a:t>サブデータ重み</a:t>
                      </a:r>
                      <a:r>
                        <a:rPr kumimoji="1" lang="en-US" altLang="ja-JP" dirty="0" smtClean="0">
                          <a:latin typeface="+mj-lt"/>
                        </a:rPr>
                        <a:t/>
                      </a:r>
                      <a:br>
                        <a:rPr kumimoji="1" lang="en-US" altLang="ja-JP" dirty="0" smtClean="0">
                          <a:latin typeface="+mj-lt"/>
                        </a:rPr>
                      </a:br>
                      <a:r>
                        <a:rPr kumimoji="1" lang="en-US" altLang="ja-JP" dirty="0" err="1" smtClean="0">
                          <a:latin typeface="+mj-lt"/>
                        </a:rPr>
                        <a:t>重み付け多数決</a:t>
                      </a:r>
                      <a:endParaRPr kumimoji="1" lang="ja-JP" altLang="en-US"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全データ重み</a:t>
                      </a:r>
                      <a:r>
                        <a:rPr kumimoji="1" lang="en-US" altLang="ja-JP" dirty="0" smtClean="0"/>
                        <a:t/>
                      </a:r>
                      <a:br>
                        <a:rPr kumimoji="1" lang="en-US" altLang="ja-JP" dirty="0" smtClean="0"/>
                      </a:br>
                      <a:r>
                        <a:rPr kumimoji="1" lang="en-US" altLang="ja-JP" dirty="0" err="1" smtClean="0"/>
                        <a:t>重み付け多数決</a:t>
                      </a:r>
                      <a:endParaRPr kumimoji="1" lang="ja-JP" altLang="en-US" dirty="0"/>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85913"/>
                  </a:ext>
                </a:extLst>
              </a:tr>
              <a:tr h="370840">
                <a:tc>
                  <a:txBody>
                    <a:bodyPr/>
                    <a:lstStyle/>
                    <a:p>
                      <a:pPr algn="ctr"/>
                      <a:r>
                        <a:rPr kumimoji="1" lang="en-US" altLang="ja-JP" sz="2400" dirty="0" smtClean="0">
                          <a:latin typeface="+mj-lt"/>
                        </a:rPr>
                        <a:t>3</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0" dirty="0" smtClean="0">
                          <a:latin typeface="+mj-lt"/>
                        </a:rPr>
                        <a:t>16.38</a:t>
                      </a:r>
                      <a:endParaRPr kumimoji="1" lang="ja-JP" altLang="en-US" sz="2400" b="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1" dirty="0" smtClean="0">
                          <a:solidFill>
                            <a:srgbClr val="FF0000"/>
                          </a:solidFill>
                          <a:latin typeface="+mj-lt"/>
                        </a:rPr>
                        <a:t>15.52</a:t>
                      </a:r>
                      <a:endParaRPr kumimoji="1" lang="ja-JP" altLang="en-US" sz="2400" b="1"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1" dirty="0" smtClean="0">
                          <a:solidFill>
                            <a:srgbClr val="FF0000"/>
                          </a:solidFill>
                          <a:latin typeface="+mj-lt"/>
                        </a:rPr>
                        <a:t>15.53</a:t>
                      </a:r>
                      <a:endParaRPr kumimoji="1"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1" dirty="0" smtClean="0">
                          <a:solidFill>
                            <a:srgbClr val="FF0000"/>
                          </a:solidFill>
                          <a:latin typeface="+mj-lt"/>
                        </a:rPr>
                        <a:t>15.53</a:t>
                      </a:r>
                      <a:endParaRPr kumimoji="1"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96342145"/>
                  </a:ext>
                </a:extLst>
              </a:tr>
              <a:tr h="370840">
                <a:tc>
                  <a:txBody>
                    <a:bodyPr/>
                    <a:lstStyle/>
                    <a:p>
                      <a:pPr algn="ctr"/>
                      <a:r>
                        <a:rPr kumimoji="1" lang="en-US" altLang="ja-JP" sz="2400" dirty="0" smtClean="0">
                          <a:latin typeface="+mj-lt"/>
                        </a:rPr>
                        <a:t>5</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0" dirty="0" smtClean="0">
                          <a:latin typeface="+mj-lt"/>
                        </a:rPr>
                        <a:t>17.09</a:t>
                      </a:r>
                      <a:endParaRPr kumimoji="1" lang="ja-JP" altLang="en-US" sz="2400" b="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1" dirty="0" smtClean="0">
                          <a:solidFill>
                            <a:srgbClr val="FF0000"/>
                          </a:solidFill>
                          <a:latin typeface="+mj-lt"/>
                        </a:rPr>
                        <a:t>16.27</a:t>
                      </a:r>
                      <a:endParaRPr kumimoji="1" lang="ja-JP" altLang="en-US" sz="2400" b="1"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1" dirty="0" smtClean="0">
                          <a:solidFill>
                            <a:srgbClr val="FF0000"/>
                          </a:solidFill>
                          <a:latin typeface="+mj-lt"/>
                        </a:rPr>
                        <a:t>16.27</a:t>
                      </a:r>
                      <a:endParaRPr kumimoji="1"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1" dirty="0" smtClean="0">
                          <a:solidFill>
                            <a:srgbClr val="FF0000"/>
                          </a:solidFill>
                          <a:latin typeface="+mj-lt"/>
                        </a:rPr>
                        <a:t>16.27</a:t>
                      </a:r>
                      <a:endParaRPr kumimoji="1"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02931966"/>
                  </a:ext>
                </a:extLst>
              </a:tr>
              <a:tr h="370840">
                <a:tc>
                  <a:txBody>
                    <a:bodyPr/>
                    <a:lstStyle/>
                    <a:p>
                      <a:pPr algn="ctr"/>
                      <a:r>
                        <a:rPr kumimoji="1" lang="en-US" altLang="ja-JP" sz="2400" dirty="0" smtClean="0">
                          <a:latin typeface="+mj-lt"/>
                        </a:rPr>
                        <a:t>7</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0" dirty="0" smtClean="0">
                          <a:latin typeface="+mj-lt"/>
                        </a:rPr>
                        <a:t>17.89</a:t>
                      </a:r>
                      <a:endParaRPr kumimoji="1" lang="ja-JP" altLang="en-US" sz="2400" b="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1" u="sng" dirty="0" smtClean="0">
                          <a:solidFill>
                            <a:srgbClr val="FF0000"/>
                          </a:solidFill>
                          <a:latin typeface="+mj-lt"/>
                        </a:rPr>
                        <a:t>16.75</a:t>
                      </a:r>
                      <a:endParaRPr kumimoji="1" lang="ja-JP" altLang="en-US" sz="2400" b="1" u="sng"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1" dirty="0" smtClean="0">
                          <a:solidFill>
                            <a:srgbClr val="FF0000"/>
                          </a:solidFill>
                          <a:latin typeface="+mj-lt"/>
                        </a:rPr>
                        <a:t>16.76</a:t>
                      </a:r>
                      <a:endParaRPr kumimoji="1"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1" u="sng" dirty="0" smtClean="0">
                          <a:solidFill>
                            <a:srgbClr val="FF0000"/>
                          </a:solidFill>
                          <a:latin typeface="+mj-lt"/>
                        </a:rPr>
                        <a:t>16.75</a:t>
                      </a:r>
                      <a:endParaRPr kumimoji="1" lang="ja-JP" altLang="en-US" sz="2400" b="1" u="sng"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57357193"/>
                  </a:ext>
                </a:extLst>
              </a:tr>
              <a:tr h="370840">
                <a:tc>
                  <a:txBody>
                    <a:bodyPr/>
                    <a:lstStyle/>
                    <a:p>
                      <a:pPr algn="ctr"/>
                      <a:r>
                        <a:rPr kumimoji="1" lang="en-US" altLang="ja-JP" sz="2400" dirty="0" smtClean="0">
                          <a:latin typeface="+mj-lt"/>
                        </a:rPr>
                        <a:t>9</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en-US" altLang="ja-JP" sz="2400" b="0" dirty="0" smtClean="0">
                          <a:latin typeface="+mj-lt"/>
                        </a:rPr>
                        <a:t>18.14</a:t>
                      </a:r>
                      <a:endParaRPr kumimoji="1" lang="ja-JP" altLang="en-US" sz="2400" b="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en-US" altLang="ja-JP" sz="2400" b="1" u="sng" dirty="0" smtClean="0">
                          <a:solidFill>
                            <a:srgbClr val="FF0000"/>
                          </a:solidFill>
                          <a:latin typeface="+mj-lt"/>
                        </a:rPr>
                        <a:t>17.13</a:t>
                      </a:r>
                      <a:endParaRPr kumimoji="1" lang="ja-JP" altLang="en-US" sz="2400" b="1" u="sng"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en-US" altLang="ja-JP" sz="2400" b="1" dirty="0" smtClean="0">
                          <a:solidFill>
                            <a:srgbClr val="FF0000"/>
                          </a:solidFill>
                          <a:latin typeface="+mj-lt"/>
                        </a:rPr>
                        <a:t>17.14</a:t>
                      </a:r>
                      <a:endParaRPr kumimoji="1"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en-US" altLang="ja-JP" sz="2400" b="1" dirty="0" smtClean="0">
                          <a:solidFill>
                            <a:srgbClr val="FF0000"/>
                          </a:solidFill>
                          <a:latin typeface="+mj-lt"/>
                        </a:rPr>
                        <a:t>17.14</a:t>
                      </a:r>
                      <a:endParaRPr kumimoji="1"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582626"/>
                  </a:ext>
                </a:extLst>
              </a:tr>
            </a:tbl>
          </a:graphicData>
        </a:graphic>
      </p:graphicFrame>
      <p:sp>
        <p:nvSpPr>
          <p:cNvPr id="8" name="テキスト ボックス 7"/>
          <p:cNvSpPr txBox="1"/>
          <p:nvPr/>
        </p:nvSpPr>
        <p:spPr>
          <a:xfrm>
            <a:off x="3415273" y="1114425"/>
            <a:ext cx="2313454" cy="369332"/>
          </a:xfrm>
          <a:prstGeom prst="rect">
            <a:avLst/>
          </a:prstGeom>
          <a:noFill/>
        </p:spPr>
        <p:txBody>
          <a:bodyPr wrap="none" rtlCol="0">
            <a:spAutoFit/>
          </a:bodyPr>
          <a:lstStyle/>
          <a:p>
            <a:r>
              <a:rPr kumimoji="1" lang="ja-JP" altLang="en-US" dirty="0" smtClean="0"/>
              <a:t>（移住操作間隔</a:t>
            </a:r>
            <a:r>
              <a:rPr kumimoji="1" lang="en-US" altLang="ja-JP" dirty="0" smtClean="0"/>
              <a:t>: </a:t>
            </a:r>
            <a:r>
              <a:rPr kumimoji="1" lang="ja-JP" altLang="en-US" dirty="0" smtClean="0"/>
              <a:t>なし</a:t>
            </a:r>
            <a:r>
              <a:rPr kumimoji="1" lang="en-US" altLang="ja-JP" dirty="0" smtClean="0">
                <a:latin typeface="+mj-lt"/>
              </a:rPr>
              <a:t>）</a:t>
            </a:r>
            <a:endParaRPr kumimoji="1" lang="ja-JP" altLang="en-US" dirty="0">
              <a:latin typeface="+mj-lt"/>
            </a:endParaRPr>
          </a:p>
        </p:txBody>
      </p:sp>
      <p:graphicFrame>
        <p:nvGraphicFramePr>
          <p:cNvPr id="12" name="表 11"/>
          <p:cNvGraphicFramePr>
            <a:graphicFrameLocks noGrp="1"/>
          </p:cNvGraphicFramePr>
          <p:nvPr>
            <p:extLst>
              <p:ext uri="{D42A27DB-BD31-4B8C-83A1-F6EECF244321}">
                <p14:modId xmlns:p14="http://schemas.microsoft.com/office/powerpoint/2010/main" val="110185486"/>
              </p:ext>
            </p:extLst>
          </p:nvPr>
        </p:nvGraphicFramePr>
        <p:xfrm>
          <a:off x="1066800" y="4312920"/>
          <a:ext cx="6988772" cy="2468880"/>
        </p:xfrm>
        <a:graphic>
          <a:graphicData uri="http://schemas.openxmlformats.org/drawingml/2006/table">
            <a:tbl>
              <a:tblPr bandRow="1">
                <a:tableStyleId>{91EBBBCC-DAD2-459C-BE2E-F6DE35CF9A28}</a:tableStyleId>
              </a:tblPr>
              <a:tblGrid>
                <a:gridCol w="703580">
                  <a:extLst>
                    <a:ext uri="{9D8B030D-6E8A-4147-A177-3AD203B41FA5}">
                      <a16:colId xmlns:a16="http://schemas.microsoft.com/office/drawing/2014/main" val="2454848343"/>
                    </a:ext>
                  </a:extLst>
                </a:gridCol>
                <a:gridCol w="1118504">
                  <a:extLst>
                    <a:ext uri="{9D8B030D-6E8A-4147-A177-3AD203B41FA5}">
                      <a16:colId xmlns:a16="http://schemas.microsoft.com/office/drawing/2014/main" val="1055145391"/>
                    </a:ext>
                  </a:extLst>
                </a:gridCol>
                <a:gridCol w="1389380">
                  <a:extLst>
                    <a:ext uri="{9D8B030D-6E8A-4147-A177-3AD203B41FA5}">
                      <a16:colId xmlns:a16="http://schemas.microsoft.com/office/drawing/2014/main" val="1551892327"/>
                    </a:ext>
                  </a:extLst>
                </a:gridCol>
                <a:gridCol w="1888654">
                  <a:extLst>
                    <a:ext uri="{9D8B030D-6E8A-4147-A177-3AD203B41FA5}">
                      <a16:colId xmlns:a16="http://schemas.microsoft.com/office/drawing/2014/main" val="242223429"/>
                    </a:ext>
                  </a:extLst>
                </a:gridCol>
                <a:gridCol w="1888654">
                  <a:extLst>
                    <a:ext uri="{9D8B030D-6E8A-4147-A177-3AD203B41FA5}">
                      <a16:colId xmlns:a16="http://schemas.microsoft.com/office/drawing/2014/main" val="914720337"/>
                    </a:ext>
                  </a:extLst>
                </a:gridCol>
              </a:tblGrid>
              <a:tr h="640080">
                <a:tc>
                  <a:txBody>
                    <a:bodyPr/>
                    <a:lstStyle/>
                    <a:p>
                      <a:pPr algn="ctr"/>
                      <a:r>
                        <a:rPr kumimoji="1" lang="ja-JP" altLang="en-US" dirty="0" smtClean="0"/>
                        <a:t>島数</a:t>
                      </a:r>
                      <a:endParaRPr kumimoji="1" lang="ja-JP" altLang="en-US"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単一</a:t>
                      </a:r>
                      <a:r>
                        <a:rPr kumimoji="1" lang="en-US" altLang="ja-JP" dirty="0" smtClean="0"/>
                        <a:t/>
                      </a:r>
                      <a:br>
                        <a:rPr kumimoji="1" lang="en-US" altLang="ja-JP" dirty="0" smtClean="0"/>
                      </a:br>
                      <a:r>
                        <a:rPr kumimoji="1" lang="ja-JP" altLang="en-US" dirty="0" smtClean="0"/>
                        <a:t>識別器</a:t>
                      </a:r>
                      <a:endParaRPr kumimoji="1" lang="ja-JP" altLang="en-US" dirty="0"/>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単純多数決</a:t>
                      </a:r>
                      <a:endParaRPr kumimoji="1" lang="ja-JP" altLang="en-US" dirty="0"/>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latin typeface="+mj-lt"/>
                        </a:rPr>
                        <a:t>サブデータ重み</a:t>
                      </a:r>
                      <a:r>
                        <a:rPr kumimoji="1" lang="en-US" altLang="ja-JP" dirty="0" smtClean="0">
                          <a:latin typeface="+mj-lt"/>
                        </a:rPr>
                        <a:t/>
                      </a:r>
                      <a:br>
                        <a:rPr kumimoji="1" lang="en-US" altLang="ja-JP" dirty="0" smtClean="0">
                          <a:latin typeface="+mj-lt"/>
                        </a:rPr>
                      </a:br>
                      <a:r>
                        <a:rPr kumimoji="1" lang="en-US" altLang="ja-JP" dirty="0" err="1" smtClean="0">
                          <a:latin typeface="+mj-lt"/>
                        </a:rPr>
                        <a:t>重み付け多数決</a:t>
                      </a:r>
                      <a:endParaRPr kumimoji="1" lang="ja-JP" altLang="en-US"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全データ重み</a:t>
                      </a:r>
                      <a:r>
                        <a:rPr kumimoji="1" lang="en-US" altLang="ja-JP" dirty="0" smtClean="0"/>
                        <a:t/>
                      </a:r>
                      <a:br>
                        <a:rPr kumimoji="1" lang="en-US" altLang="ja-JP" dirty="0" smtClean="0"/>
                      </a:br>
                      <a:r>
                        <a:rPr kumimoji="1" lang="en-US" altLang="ja-JP" dirty="0" err="1" smtClean="0"/>
                        <a:t>重み付け多数決</a:t>
                      </a:r>
                      <a:endParaRPr kumimoji="1" lang="ja-JP" altLang="en-US" dirty="0"/>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85913"/>
                  </a:ext>
                </a:extLst>
              </a:tr>
              <a:tr h="370840">
                <a:tc>
                  <a:txBody>
                    <a:bodyPr/>
                    <a:lstStyle/>
                    <a:p>
                      <a:pPr algn="ctr"/>
                      <a:r>
                        <a:rPr kumimoji="1" lang="en-US" altLang="ja-JP" sz="2400" dirty="0" smtClean="0">
                          <a:latin typeface="+mj-lt"/>
                        </a:rPr>
                        <a:t>3</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15.44</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u="sng" dirty="0" smtClean="0">
                          <a:solidFill>
                            <a:srgbClr val="FF0000"/>
                          </a:solidFill>
                          <a:latin typeface="+mj-lt"/>
                        </a:rPr>
                        <a:t>15.37</a:t>
                      </a:r>
                      <a:endParaRPr lang="ja-JP" altLang="en-US" sz="2400" b="1" u="sng"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u="sng" dirty="0" smtClean="0">
                          <a:solidFill>
                            <a:srgbClr val="FF0000"/>
                          </a:solidFill>
                          <a:latin typeface="+mj-lt"/>
                        </a:rPr>
                        <a:t>15.37</a:t>
                      </a:r>
                      <a:endParaRPr lang="ja-JP" altLang="en-US" sz="2400" b="1" u="sng"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u="sng" dirty="0" smtClean="0">
                          <a:solidFill>
                            <a:srgbClr val="FF0000"/>
                          </a:solidFill>
                          <a:latin typeface="+mj-lt"/>
                        </a:rPr>
                        <a:t>15.37</a:t>
                      </a:r>
                      <a:endParaRPr lang="ja-JP" altLang="en-US" sz="2400" b="1" u="sng"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96342145"/>
                  </a:ext>
                </a:extLst>
              </a:tr>
              <a:tr h="370840">
                <a:tc>
                  <a:txBody>
                    <a:bodyPr/>
                    <a:lstStyle/>
                    <a:p>
                      <a:pPr algn="ctr"/>
                      <a:r>
                        <a:rPr kumimoji="1" lang="en-US" altLang="ja-JP" sz="2400" dirty="0" smtClean="0">
                          <a:latin typeface="+mj-lt"/>
                        </a:rPr>
                        <a:t>5</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16.19</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u="sng" dirty="0" smtClean="0">
                          <a:solidFill>
                            <a:srgbClr val="FF0000"/>
                          </a:solidFill>
                          <a:latin typeface="+mj-lt"/>
                        </a:rPr>
                        <a:t>16.16</a:t>
                      </a:r>
                      <a:endParaRPr lang="ja-JP" altLang="en-US" sz="2400" b="1" u="sng"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smtClean="0">
                          <a:solidFill>
                            <a:srgbClr val="FF0000"/>
                          </a:solidFill>
                          <a:latin typeface="+mj-lt"/>
                        </a:rPr>
                        <a:t>16.17</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u="sng" dirty="0" smtClean="0">
                          <a:solidFill>
                            <a:srgbClr val="FF0000"/>
                          </a:solidFill>
                          <a:latin typeface="+mj-lt"/>
                        </a:rPr>
                        <a:t>16.16</a:t>
                      </a:r>
                      <a:endParaRPr lang="ja-JP" altLang="en-US" sz="2400" b="1" u="sng"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02931966"/>
                  </a:ext>
                </a:extLst>
              </a:tr>
              <a:tr h="370840">
                <a:tc>
                  <a:txBody>
                    <a:bodyPr/>
                    <a:lstStyle/>
                    <a:p>
                      <a:pPr algn="ctr"/>
                      <a:r>
                        <a:rPr kumimoji="1" lang="en-US" altLang="ja-JP" sz="2400" dirty="0" smtClean="0">
                          <a:latin typeface="+mj-lt"/>
                        </a:rPr>
                        <a:t>7</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17.06</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17.20</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17.20</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17.20</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57357193"/>
                  </a:ext>
                </a:extLst>
              </a:tr>
              <a:tr h="370840">
                <a:tc>
                  <a:txBody>
                    <a:bodyPr/>
                    <a:lstStyle/>
                    <a:p>
                      <a:pPr algn="ctr"/>
                      <a:r>
                        <a:rPr kumimoji="1" lang="en-US" altLang="ja-JP" sz="2400" dirty="0" smtClean="0">
                          <a:latin typeface="+mj-lt"/>
                        </a:rPr>
                        <a:t>9</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17.28</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17.36</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17.35</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17.36</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582626"/>
                  </a:ext>
                </a:extLst>
              </a:tr>
            </a:tbl>
          </a:graphicData>
        </a:graphic>
      </p:graphicFrame>
      <p:sp>
        <p:nvSpPr>
          <p:cNvPr id="13" name="テキスト ボックス 12"/>
          <p:cNvSpPr txBox="1"/>
          <p:nvPr/>
        </p:nvSpPr>
        <p:spPr>
          <a:xfrm>
            <a:off x="3248561" y="3974068"/>
            <a:ext cx="2646878" cy="369332"/>
          </a:xfrm>
          <a:prstGeom prst="rect">
            <a:avLst/>
          </a:prstGeom>
          <a:noFill/>
        </p:spPr>
        <p:txBody>
          <a:bodyPr wrap="none" rtlCol="0">
            <a:spAutoFit/>
          </a:bodyPr>
          <a:lstStyle/>
          <a:p>
            <a:r>
              <a:rPr kumimoji="1" lang="ja-JP" altLang="en-US" dirty="0" smtClean="0"/>
              <a:t>（移住操作間隔</a:t>
            </a:r>
            <a:r>
              <a:rPr kumimoji="1" lang="en-US" altLang="ja-JP" dirty="0" smtClean="0"/>
              <a:t>: </a:t>
            </a:r>
            <a:r>
              <a:rPr lang="en-US" altLang="ja-JP" dirty="0" smtClean="0"/>
              <a:t>50世代</a:t>
            </a:r>
            <a:r>
              <a:rPr kumimoji="1" lang="en-US" altLang="ja-JP" dirty="0" smtClean="0">
                <a:latin typeface="+mj-lt"/>
              </a:rPr>
              <a:t>）</a:t>
            </a:r>
            <a:endParaRPr kumimoji="1" lang="ja-JP" altLang="en-US" dirty="0">
              <a:latin typeface="+mj-lt"/>
            </a:endParaRPr>
          </a:p>
        </p:txBody>
      </p:sp>
    </p:spTree>
    <p:extLst>
      <p:ext uri="{BB962C8B-B14F-4D97-AF65-F5344CB8AC3E}">
        <p14:creationId xmlns:p14="http://schemas.microsoft.com/office/powerpoint/2010/main" val="2656338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p:cNvSpPr>
                <a:spLocks noGrp="1"/>
              </p:cNvSpPr>
              <p:nvPr>
                <p:ph type="title"/>
              </p:nvPr>
            </p:nvSpPr>
            <p:spPr/>
            <p:txBody>
              <a:bodyPr/>
              <a:lstStyle/>
              <a:p>
                <a:pPr algn="l"/>
                <a:r>
                  <a:rPr kumimoji="1" lang="ja-JP" altLang="en-US" dirty="0" smtClean="0"/>
                  <a:t>評価用データ誤識別率 </a:t>
                </a:r>
                <a:r>
                  <a:rPr kumimoji="1" lang="en-US" altLang="ja-JP" dirty="0" smtClean="0"/>
                  <a:t>[</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m:t>
                    </m:r>
                  </m:oMath>
                </a14:m>
                <a:r>
                  <a:rPr kumimoji="1" lang="en-US" altLang="ja-JP" dirty="0" smtClean="0"/>
                  <a:t>]</a:t>
                </a:r>
                <a:br>
                  <a:rPr kumimoji="1" lang="en-US" altLang="ja-JP" dirty="0" smtClean="0"/>
                </a:br>
                <a:r>
                  <a:rPr lang="ja-JP" altLang="en-US" sz="3200" dirty="0" smtClean="0">
                    <a:solidFill>
                      <a:srgbClr val="FFFF00"/>
                    </a:solidFill>
                  </a:rPr>
                  <a:t>データセット</a:t>
                </a:r>
                <a:r>
                  <a:rPr lang="en-US" altLang="ja-JP" sz="3200" dirty="0" smtClean="0">
                    <a:solidFill>
                      <a:srgbClr val="FFFF00"/>
                    </a:solidFill>
                  </a:rPr>
                  <a:t>: </a:t>
                </a:r>
                <a:r>
                  <a:rPr lang="en-US" altLang="ja-JP" sz="3200" dirty="0" err="1" smtClean="0">
                    <a:solidFill>
                      <a:srgbClr val="FFFF00"/>
                    </a:solidFill>
                  </a:rPr>
                  <a:t>Satimage</a:t>
                </a:r>
                <a:endParaRPr kumimoji="1" lang="ja-JP" altLang="en-US" dirty="0"/>
              </a:p>
            </p:txBody>
          </p:sp>
        </mc:Choice>
        <mc:Fallback>
          <p:sp>
            <p:nvSpPr>
              <p:cNvPr id="2" name="タイトル 1"/>
              <p:cNvSpPr>
                <a:spLocks noGrp="1" noRot="1" noChangeAspect="1" noMove="1" noResize="1" noEditPoints="1" noAdjustHandles="1" noChangeArrowheads="1" noChangeShapeType="1" noTextEdit="1"/>
              </p:cNvSpPr>
              <p:nvPr>
                <p:ph type="title"/>
              </p:nvPr>
            </p:nvSpPr>
            <p:spPr>
              <a:blipFill>
                <a:blip r:embed="rId2"/>
                <a:stretch>
                  <a:fillRect l="-2757" t="-17553" b="-21809"/>
                </a:stretch>
              </a:blipFill>
            </p:spPr>
            <p:txBody>
              <a:bodyPr/>
              <a:lstStyle/>
              <a:p>
                <a:r>
                  <a:rPr lang="ja-JP" altLang="en-US">
                    <a:noFill/>
                  </a:rPr>
                  <a:t> </a:t>
                </a:r>
              </a:p>
            </p:txBody>
          </p:sp>
        </mc:Fallback>
      </mc:AlternateContent>
      <p:graphicFrame>
        <p:nvGraphicFramePr>
          <p:cNvPr id="6" name="表 5"/>
          <p:cNvGraphicFramePr>
            <a:graphicFrameLocks noGrp="1"/>
          </p:cNvGraphicFramePr>
          <p:nvPr>
            <p:extLst>
              <p:ext uri="{D42A27DB-BD31-4B8C-83A1-F6EECF244321}">
                <p14:modId xmlns:p14="http://schemas.microsoft.com/office/powerpoint/2010/main" val="602433063"/>
              </p:ext>
            </p:extLst>
          </p:nvPr>
        </p:nvGraphicFramePr>
        <p:xfrm>
          <a:off x="1066800" y="1447860"/>
          <a:ext cx="6988772" cy="2468880"/>
        </p:xfrm>
        <a:graphic>
          <a:graphicData uri="http://schemas.openxmlformats.org/drawingml/2006/table">
            <a:tbl>
              <a:tblPr bandRow="1">
                <a:tableStyleId>{91EBBBCC-DAD2-459C-BE2E-F6DE35CF9A28}</a:tableStyleId>
              </a:tblPr>
              <a:tblGrid>
                <a:gridCol w="703580">
                  <a:extLst>
                    <a:ext uri="{9D8B030D-6E8A-4147-A177-3AD203B41FA5}">
                      <a16:colId xmlns:a16="http://schemas.microsoft.com/office/drawing/2014/main" val="2454848343"/>
                    </a:ext>
                  </a:extLst>
                </a:gridCol>
                <a:gridCol w="1118504">
                  <a:extLst>
                    <a:ext uri="{9D8B030D-6E8A-4147-A177-3AD203B41FA5}">
                      <a16:colId xmlns:a16="http://schemas.microsoft.com/office/drawing/2014/main" val="1055145391"/>
                    </a:ext>
                  </a:extLst>
                </a:gridCol>
                <a:gridCol w="1389380">
                  <a:extLst>
                    <a:ext uri="{9D8B030D-6E8A-4147-A177-3AD203B41FA5}">
                      <a16:colId xmlns:a16="http://schemas.microsoft.com/office/drawing/2014/main" val="1551892327"/>
                    </a:ext>
                  </a:extLst>
                </a:gridCol>
                <a:gridCol w="1888654">
                  <a:extLst>
                    <a:ext uri="{9D8B030D-6E8A-4147-A177-3AD203B41FA5}">
                      <a16:colId xmlns:a16="http://schemas.microsoft.com/office/drawing/2014/main" val="242223429"/>
                    </a:ext>
                  </a:extLst>
                </a:gridCol>
                <a:gridCol w="1888654">
                  <a:extLst>
                    <a:ext uri="{9D8B030D-6E8A-4147-A177-3AD203B41FA5}">
                      <a16:colId xmlns:a16="http://schemas.microsoft.com/office/drawing/2014/main" val="914720337"/>
                    </a:ext>
                  </a:extLst>
                </a:gridCol>
              </a:tblGrid>
              <a:tr h="640080">
                <a:tc>
                  <a:txBody>
                    <a:bodyPr/>
                    <a:lstStyle/>
                    <a:p>
                      <a:pPr algn="ctr"/>
                      <a:r>
                        <a:rPr kumimoji="1" lang="ja-JP" altLang="en-US" dirty="0" smtClean="0"/>
                        <a:t>島数</a:t>
                      </a:r>
                      <a:endParaRPr kumimoji="1" lang="ja-JP" altLang="en-US"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単一</a:t>
                      </a:r>
                      <a:r>
                        <a:rPr kumimoji="1" lang="en-US" altLang="ja-JP" dirty="0" smtClean="0"/>
                        <a:t/>
                      </a:r>
                      <a:br>
                        <a:rPr kumimoji="1" lang="en-US" altLang="ja-JP" dirty="0" smtClean="0"/>
                      </a:br>
                      <a:r>
                        <a:rPr kumimoji="1" lang="ja-JP" altLang="en-US" dirty="0" smtClean="0"/>
                        <a:t>識別器</a:t>
                      </a:r>
                      <a:endParaRPr kumimoji="1" lang="ja-JP" altLang="en-US" dirty="0"/>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単純多数決</a:t>
                      </a:r>
                      <a:endParaRPr kumimoji="1" lang="ja-JP" altLang="en-US" dirty="0"/>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latin typeface="+mj-lt"/>
                        </a:rPr>
                        <a:t>サブデータ重み</a:t>
                      </a:r>
                      <a:r>
                        <a:rPr kumimoji="1" lang="en-US" altLang="ja-JP" dirty="0" smtClean="0">
                          <a:latin typeface="+mj-lt"/>
                        </a:rPr>
                        <a:t/>
                      </a:r>
                      <a:br>
                        <a:rPr kumimoji="1" lang="en-US" altLang="ja-JP" dirty="0" smtClean="0">
                          <a:latin typeface="+mj-lt"/>
                        </a:rPr>
                      </a:br>
                      <a:r>
                        <a:rPr kumimoji="1" lang="en-US" altLang="ja-JP" dirty="0" err="1" smtClean="0">
                          <a:latin typeface="+mj-lt"/>
                        </a:rPr>
                        <a:t>重み付け多数決</a:t>
                      </a:r>
                      <a:endParaRPr kumimoji="1" lang="ja-JP" altLang="en-US"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全データ重み</a:t>
                      </a:r>
                      <a:r>
                        <a:rPr kumimoji="1" lang="en-US" altLang="ja-JP" dirty="0" smtClean="0"/>
                        <a:t/>
                      </a:r>
                      <a:br>
                        <a:rPr kumimoji="1" lang="en-US" altLang="ja-JP" dirty="0" smtClean="0"/>
                      </a:br>
                      <a:r>
                        <a:rPr kumimoji="1" lang="en-US" altLang="ja-JP" dirty="0" err="1" smtClean="0"/>
                        <a:t>重み付け多数決</a:t>
                      </a:r>
                      <a:endParaRPr kumimoji="1" lang="ja-JP" altLang="en-US" dirty="0"/>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85913"/>
                  </a:ext>
                </a:extLst>
              </a:tr>
              <a:tr h="370840">
                <a:tc>
                  <a:txBody>
                    <a:bodyPr/>
                    <a:lstStyle/>
                    <a:p>
                      <a:pPr algn="ctr"/>
                      <a:r>
                        <a:rPr kumimoji="1" lang="en-US" altLang="ja-JP" sz="2400" dirty="0" smtClean="0">
                          <a:latin typeface="+mj-lt"/>
                        </a:rPr>
                        <a:t>3</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14.34</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smtClean="0">
                          <a:solidFill>
                            <a:srgbClr val="FF0000"/>
                          </a:solidFill>
                          <a:latin typeface="+mj-lt"/>
                        </a:rPr>
                        <a:t>13.26</a:t>
                      </a:r>
                      <a:endParaRPr lang="ja-JP" altLang="en-US" sz="2400" b="1"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smtClean="0">
                          <a:solidFill>
                            <a:srgbClr val="FF0000"/>
                          </a:solidFill>
                          <a:latin typeface="+mj-lt"/>
                        </a:rPr>
                        <a:t>13.24</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u="sng" dirty="0" smtClean="0">
                          <a:solidFill>
                            <a:srgbClr val="FF0000"/>
                          </a:solidFill>
                          <a:latin typeface="+mj-lt"/>
                        </a:rPr>
                        <a:t>13.16</a:t>
                      </a:r>
                      <a:endParaRPr lang="ja-JP" altLang="en-US" sz="2400" b="1" u="sng"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96342145"/>
                  </a:ext>
                </a:extLst>
              </a:tr>
              <a:tr h="370840">
                <a:tc>
                  <a:txBody>
                    <a:bodyPr/>
                    <a:lstStyle/>
                    <a:p>
                      <a:pPr algn="ctr"/>
                      <a:r>
                        <a:rPr kumimoji="1" lang="en-US" altLang="ja-JP" sz="2400" dirty="0" smtClean="0">
                          <a:latin typeface="+mj-lt"/>
                        </a:rPr>
                        <a:t>5</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15.03</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smtClean="0">
                          <a:solidFill>
                            <a:srgbClr val="FF0000"/>
                          </a:solidFill>
                          <a:latin typeface="+mj-lt"/>
                        </a:rPr>
                        <a:t>14.05</a:t>
                      </a:r>
                      <a:endParaRPr lang="ja-JP" altLang="en-US" sz="2400" b="1"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smtClean="0">
                          <a:solidFill>
                            <a:srgbClr val="FF0000"/>
                          </a:solidFill>
                          <a:latin typeface="+mj-lt"/>
                        </a:rPr>
                        <a:t>14.00</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smtClean="0">
                          <a:solidFill>
                            <a:srgbClr val="FF0000"/>
                          </a:solidFill>
                          <a:latin typeface="+mj-lt"/>
                        </a:rPr>
                        <a:t>13.98</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02931966"/>
                  </a:ext>
                </a:extLst>
              </a:tr>
              <a:tr h="370840">
                <a:tc>
                  <a:txBody>
                    <a:bodyPr/>
                    <a:lstStyle/>
                    <a:p>
                      <a:pPr algn="ctr"/>
                      <a:r>
                        <a:rPr kumimoji="1" lang="en-US" altLang="ja-JP" sz="2400" dirty="0" smtClean="0">
                          <a:latin typeface="+mj-lt"/>
                        </a:rPr>
                        <a:t>7</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16.05</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smtClean="0">
                          <a:solidFill>
                            <a:srgbClr val="FF0000"/>
                          </a:solidFill>
                          <a:latin typeface="+mj-lt"/>
                        </a:rPr>
                        <a:t>14.26</a:t>
                      </a:r>
                      <a:endParaRPr lang="ja-JP" altLang="en-US" sz="2400" b="1"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smtClean="0">
                          <a:solidFill>
                            <a:srgbClr val="FF0000"/>
                          </a:solidFill>
                          <a:latin typeface="+mj-lt"/>
                        </a:rPr>
                        <a:t>14.23</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smtClean="0">
                          <a:solidFill>
                            <a:srgbClr val="FF0000"/>
                          </a:solidFill>
                          <a:latin typeface="+mj-lt"/>
                        </a:rPr>
                        <a:t>14.27</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57357193"/>
                  </a:ext>
                </a:extLst>
              </a:tr>
              <a:tr h="370840">
                <a:tc>
                  <a:txBody>
                    <a:bodyPr/>
                    <a:lstStyle/>
                    <a:p>
                      <a:pPr algn="ctr"/>
                      <a:r>
                        <a:rPr kumimoji="1" lang="en-US" altLang="ja-JP" sz="2400" dirty="0" smtClean="0">
                          <a:latin typeface="+mj-lt"/>
                        </a:rPr>
                        <a:t>9</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16.48</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b="1" dirty="0" smtClean="0">
                          <a:solidFill>
                            <a:srgbClr val="FF0000"/>
                          </a:solidFill>
                          <a:latin typeface="+mj-lt"/>
                        </a:rPr>
                        <a:t>14.25</a:t>
                      </a:r>
                      <a:endParaRPr lang="ja-JP" altLang="en-US" sz="2400" b="1"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b="1" u="sng" dirty="0" smtClean="0">
                          <a:solidFill>
                            <a:srgbClr val="FF0000"/>
                          </a:solidFill>
                          <a:latin typeface="+mj-lt"/>
                        </a:rPr>
                        <a:t>14.21</a:t>
                      </a:r>
                      <a:endParaRPr lang="ja-JP" altLang="en-US" sz="2400" b="1" u="sng"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b="1" dirty="0" smtClean="0">
                          <a:solidFill>
                            <a:srgbClr val="FF0000"/>
                          </a:solidFill>
                          <a:latin typeface="+mj-lt"/>
                        </a:rPr>
                        <a:t>14.24</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582626"/>
                  </a:ext>
                </a:extLst>
              </a:tr>
            </a:tbl>
          </a:graphicData>
        </a:graphic>
      </p:graphicFrame>
      <p:sp>
        <p:nvSpPr>
          <p:cNvPr id="8" name="テキスト ボックス 7"/>
          <p:cNvSpPr txBox="1"/>
          <p:nvPr/>
        </p:nvSpPr>
        <p:spPr>
          <a:xfrm>
            <a:off x="3415273" y="1114425"/>
            <a:ext cx="2313454" cy="369332"/>
          </a:xfrm>
          <a:prstGeom prst="rect">
            <a:avLst/>
          </a:prstGeom>
          <a:noFill/>
        </p:spPr>
        <p:txBody>
          <a:bodyPr wrap="none" rtlCol="0">
            <a:spAutoFit/>
          </a:bodyPr>
          <a:lstStyle/>
          <a:p>
            <a:r>
              <a:rPr kumimoji="1" lang="ja-JP" altLang="en-US" dirty="0" smtClean="0"/>
              <a:t>（移住操作間隔</a:t>
            </a:r>
            <a:r>
              <a:rPr kumimoji="1" lang="en-US" altLang="ja-JP" dirty="0" smtClean="0"/>
              <a:t>: </a:t>
            </a:r>
            <a:r>
              <a:rPr kumimoji="1" lang="ja-JP" altLang="en-US" dirty="0" smtClean="0"/>
              <a:t>なし</a:t>
            </a:r>
            <a:r>
              <a:rPr kumimoji="1" lang="en-US" altLang="ja-JP" dirty="0" smtClean="0">
                <a:latin typeface="+mj-lt"/>
              </a:rPr>
              <a:t>）</a:t>
            </a:r>
            <a:endParaRPr kumimoji="1" lang="ja-JP" altLang="en-US" dirty="0">
              <a:latin typeface="+mj-lt"/>
            </a:endParaRPr>
          </a:p>
        </p:txBody>
      </p:sp>
      <p:graphicFrame>
        <p:nvGraphicFramePr>
          <p:cNvPr id="12" name="表 11"/>
          <p:cNvGraphicFramePr>
            <a:graphicFrameLocks noGrp="1"/>
          </p:cNvGraphicFramePr>
          <p:nvPr>
            <p:extLst>
              <p:ext uri="{D42A27DB-BD31-4B8C-83A1-F6EECF244321}">
                <p14:modId xmlns:p14="http://schemas.microsoft.com/office/powerpoint/2010/main" val="2779263011"/>
              </p:ext>
            </p:extLst>
          </p:nvPr>
        </p:nvGraphicFramePr>
        <p:xfrm>
          <a:off x="1066800" y="4312920"/>
          <a:ext cx="6988772" cy="2468880"/>
        </p:xfrm>
        <a:graphic>
          <a:graphicData uri="http://schemas.openxmlformats.org/drawingml/2006/table">
            <a:tbl>
              <a:tblPr bandRow="1">
                <a:tableStyleId>{91EBBBCC-DAD2-459C-BE2E-F6DE35CF9A28}</a:tableStyleId>
              </a:tblPr>
              <a:tblGrid>
                <a:gridCol w="703580">
                  <a:extLst>
                    <a:ext uri="{9D8B030D-6E8A-4147-A177-3AD203B41FA5}">
                      <a16:colId xmlns:a16="http://schemas.microsoft.com/office/drawing/2014/main" val="2454848343"/>
                    </a:ext>
                  </a:extLst>
                </a:gridCol>
                <a:gridCol w="1118504">
                  <a:extLst>
                    <a:ext uri="{9D8B030D-6E8A-4147-A177-3AD203B41FA5}">
                      <a16:colId xmlns:a16="http://schemas.microsoft.com/office/drawing/2014/main" val="1055145391"/>
                    </a:ext>
                  </a:extLst>
                </a:gridCol>
                <a:gridCol w="1389380">
                  <a:extLst>
                    <a:ext uri="{9D8B030D-6E8A-4147-A177-3AD203B41FA5}">
                      <a16:colId xmlns:a16="http://schemas.microsoft.com/office/drawing/2014/main" val="1551892327"/>
                    </a:ext>
                  </a:extLst>
                </a:gridCol>
                <a:gridCol w="1888654">
                  <a:extLst>
                    <a:ext uri="{9D8B030D-6E8A-4147-A177-3AD203B41FA5}">
                      <a16:colId xmlns:a16="http://schemas.microsoft.com/office/drawing/2014/main" val="242223429"/>
                    </a:ext>
                  </a:extLst>
                </a:gridCol>
                <a:gridCol w="1888654">
                  <a:extLst>
                    <a:ext uri="{9D8B030D-6E8A-4147-A177-3AD203B41FA5}">
                      <a16:colId xmlns:a16="http://schemas.microsoft.com/office/drawing/2014/main" val="914720337"/>
                    </a:ext>
                  </a:extLst>
                </a:gridCol>
              </a:tblGrid>
              <a:tr h="640080">
                <a:tc>
                  <a:txBody>
                    <a:bodyPr/>
                    <a:lstStyle/>
                    <a:p>
                      <a:pPr algn="ctr"/>
                      <a:r>
                        <a:rPr kumimoji="1" lang="ja-JP" altLang="en-US" dirty="0" smtClean="0"/>
                        <a:t>島数</a:t>
                      </a:r>
                      <a:endParaRPr kumimoji="1" lang="ja-JP" altLang="en-US"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単一</a:t>
                      </a:r>
                      <a:r>
                        <a:rPr kumimoji="1" lang="en-US" altLang="ja-JP" dirty="0" smtClean="0"/>
                        <a:t/>
                      </a:r>
                      <a:br>
                        <a:rPr kumimoji="1" lang="en-US" altLang="ja-JP" dirty="0" smtClean="0"/>
                      </a:br>
                      <a:r>
                        <a:rPr kumimoji="1" lang="ja-JP" altLang="en-US" dirty="0" smtClean="0"/>
                        <a:t>識別器</a:t>
                      </a:r>
                      <a:endParaRPr kumimoji="1" lang="ja-JP" altLang="en-US" dirty="0"/>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単純多数決</a:t>
                      </a:r>
                      <a:endParaRPr kumimoji="1" lang="ja-JP" altLang="en-US" dirty="0"/>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latin typeface="+mj-lt"/>
                        </a:rPr>
                        <a:t>サブデータ重み</a:t>
                      </a:r>
                      <a:r>
                        <a:rPr kumimoji="1" lang="en-US" altLang="ja-JP" dirty="0" smtClean="0">
                          <a:latin typeface="+mj-lt"/>
                        </a:rPr>
                        <a:t/>
                      </a:r>
                      <a:br>
                        <a:rPr kumimoji="1" lang="en-US" altLang="ja-JP" dirty="0" smtClean="0">
                          <a:latin typeface="+mj-lt"/>
                        </a:rPr>
                      </a:br>
                      <a:r>
                        <a:rPr kumimoji="1" lang="en-US" altLang="ja-JP" dirty="0" err="1" smtClean="0">
                          <a:latin typeface="+mj-lt"/>
                        </a:rPr>
                        <a:t>重み付け多数決</a:t>
                      </a:r>
                      <a:endParaRPr kumimoji="1" lang="ja-JP" altLang="en-US"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全データ重み</a:t>
                      </a:r>
                      <a:r>
                        <a:rPr kumimoji="1" lang="en-US" altLang="ja-JP" dirty="0" smtClean="0"/>
                        <a:t/>
                      </a:r>
                      <a:br>
                        <a:rPr kumimoji="1" lang="en-US" altLang="ja-JP" dirty="0" smtClean="0"/>
                      </a:br>
                      <a:r>
                        <a:rPr kumimoji="1" lang="en-US" altLang="ja-JP" dirty="0" err="1" smtClean="0"/>
                        <a:t>重み付け多数決</a:t>
                      </a:r>
                      <a:endParaRPr kumimoji="1" lang="ja-JP" altLang="en-US" dirty="0"/>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85913"/>
                  </a:ext>
                </a:extLst>
              </a:tr>
              <a:tr h="370840">
                <a:tc>
                  <a:txBody>
                    <a:bodyPr/>
                    <a:lstStyle/>
                    <a:p>
                      <a:pPr algn="ctr"/>
                      <a:r>
                        <a:rPr kumimoji="1" lang="en-US" altLang="ja-JP" sz="2400" dirty="0" smtClean="0">
                          <a:latin typeface="+mj-lt"/>
                        </a:rPr>
                        <a:t>3</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13.57</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13.61</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13.61</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13.61</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96342145"/>
                  </a:ext>
                </a:extLst>
              </a:tr>
              <a:tr h="370840">
                <a:tc>
                  <a:txBody>
                    <a:bodyPr/>
                    <a:lstStyle/>
                    <a:p>
                      <a:pPr algn="ctr"/>
                      <a:r>
                        <a:rPr kumimoji="1" lang="en-US" altLang="ja-JP" sz="2400" dirty="0" smtClean="0">
                          <a:latin typeface="+mj-lt"/>
                        </a:rPr>
                        <a:t>5</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13.96</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u="sng" dirty="0" smtClean="0">
                          <a:solidFill>
                            <a:srgbClr val="FF0000"/>
                          </a:solidFill>
                          <a:latin typeface="+mj-lt"/>
                        </a:rPr>
                        <a:t>13.94</a:t>
                      </a:r>
                      <a:endParaRPr lang="ja-JP" altLang="en-US" sz="2400" b="1" u="sng"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smtClean="0">
                          <a:solidFill>
                            <a:srgbClr val="FF0000"/>
                          </a:solidFill>
                          <a:latin typeface="+mj-lt"/>
                        </a:rPr>
                        <a:t>13.95</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smtClean="0">
                          <a:solidFill>
                            <a:srgbClr val="FF0000"/>
                          </a:solidFill>
                          <a:latin typeface="+mj-lt"/>
                        </a:rPr>
                        <a:t>13.95</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02931966"/>
                  </a:ext>
                </a:extLst>
              </a:tr>
              <a:tr h="370840">
                <a:tc>
                  <a:txBody>
                    <a:bodyPr/>
                    <a:lstStyle/>
                    <a:p>
                      <a:pPr algn="ctr"/>
                      <a:r>
                        <a:rPr kumimoji="1" lang="en-US" altLang="ja-JP" sz="2400" dirty="0" smtClean="0">
                          <a:latin typeface="+mj-lt"/>
                        </a:rPr>
                        <a:t>7</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14.31</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smtClean="0">
                          <a:solidFill>
                            <a:srgbClr val="FF0000"/>
                          </a:solidFill>
                          <a:latin typeface="+mj-lt"/>
                        </a:rPr>
                        <a:t>14.18</a:t>
                      </a:r>
                      <a:endParaRPr lang="ja-JP" altLang="en-US" sz="2400" b="1"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u="sng" dirty="0" smtClean="0">
                          <a:solidFill>
                            <a:srgbClr val="FF0000"/>
                          </a:solidFill>
                          <a:latin typeface="+mj-lt"/>
                        </a:rPr>
                        <a:t>14.16</a:t>
                      </a:r>
                      <a:endParaRPr lang="ja-JP" altLang="en-US" sz="2400" b="1" u="sng"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u="sng" dirty="0" smtClean="0">
                          <a:solidFill>
                            <a:srgbClr val="FF0000"/>
                          </a:solidFill>
                          <a:latin typeface="+mj-lt"/>
                        </a:rPr>
                        <a:t>14.16</a:t>
                      </a:r>
                      <a:endParaRPr lang="ja-JP" altLang="en-US" sz="2400" b="1" u="sng"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57357193"/>
                  </a:ext>
                </a:extLst>
              </a:tr>
              <a:tr h="370840">
                <a:tc>
                  <a:txBody>
                    <a:bodyPr/>
                    <a:lstStyle/>
                    <a:p>
                      <a:pPr algn="ctr"/>
                      <a:r>
                        <a:rPr kumimoji="1" lang="en-US" altLang="ja-JP" sz="2400" dirty="0" smtClean="0">
                          <a:latin typeface="+mj-lt"/>
                        </a:rPr>
                        <a:t>9</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14.58</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b="1" dirty="0" smtClean="0">
                          <a:solidFill>
                            <a:srgbClr val="FF0000"/>
                          </a:solidFill>
                          <a:latin typeface="+mj-lt"/>
                        </a:rPr>
                        <a:t>14.51</a:t>
                      </a:r>
                      <a:endParaRPr lang="ja-JP" altLang="en-US" sz="2400" b="1"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b="1" dirty="0" smtClean="0">
                          <a:solidFill>
                            <a:srgbClr val="FF0000"/>
                          </a:solidFill>
                          <a:latin typeface="+mj-lt"/>
                        </a:rPr>
                        <a:t>14.49</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b="1" dirty="0" smtClean="0">
                          <a:solidFill>
                            <a:srgbClr val="FF0000"/>
                          </a:solidFill>
                          <a:latin typeface="+mj-lt"/>
                        </a:rPr>
                        <a:t>14.50</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582626"/>
                  </a:ext>
                </a:extLst>
              </a:tr>
            </a:tbl>
          </a:graphicData>
        </a:graphic>
      </p:graphicFrame>
      <p:sp>
        <p:nvSpPr>
          <p:cNvPr id="13" name="テキスト ボックス 12"/>
          <p:cNvSpPr txBox="1"/>
          <p:nvPr/>
        </p:nvSpPr>
        <p:spPr>
          <a:xfrm>
            <a:off x="3248561" y="3974068"/>
            <a:ext cx="2646878" cy="369332"/>
          </a:xfrm>
          <a:prstGeom prst="rect">
            <a:avLst/>
          </a:prstGeom>
          <a:noFill/>
        </p:spPr>
        <p:txBody>
          <a:bodyPr wrap="none" rtlCol="0">
            <a:spAutoFit/>
          </a:bodyPr>
          <a:lstStyle/>
          <a:p>
            <a:r>
              <a:rPr kumimoji="1" lang="ja-JP" altLang="en-US" dirty="0" smtClean="0"/>
              <a:t>（移住操作間隔</a:t>
            </a:r>
            <a:r>
              <a:rPr kumimoji="1" lang="en-US" altLang="ja-JP" dirty="0" smtClean="0"/>
              <a:t>: </a:t>
            </a:r>
            <a:r>
              <a:rPr lang="en-US" altLang="ja-JP" dirty="0" smtClean="0"/>
              <a:t>50世代</a:t>
            </a:r>
            <a:r>
              <a:rPr kumimoji="1" lang="en-US" altLang="ja-JP" dirty="0" smtClean="0">
                <a:latin typeface="+mj-lt"/>
              </a:rPr>
              <a:t>）</a:t>
            </a:r>
            <a:endParaRPr kumimoji="1" lang="ja-JP" altLang="en-US" dirty="0">
              <a:latin typeface="+mj-lt"/>
            </a:endParaRPr>
          </a:p>
        </p:txBody>
      </p:sp>
    </p:spTree>
    <p:extLst>
      <p:ext uri="{BB962C8B-B14F-4D97-AF65-F5344CB8AC3E}">
        <p14:creationId xmlns:p14="http://schemas.microsoft.com/office/powerpoint/2010/main" val="3875294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p:cNvSpPr>
                <a:spLocks noGrp="1"/>
              </p:cNvSpPr>
              <p:nvPr>
                <p:ph type="title"/>
              </p:nvPr>
            </p:nvSpPr>
            <p:spPr/>
            <p:txBody>
              <a:bodyPr/>
              <a:lstStyle/>
              <a:p>
                <a:pPr algn="l"/>
                <a:r>
                  <a:rPr lang="ja-JP" altLang="en-US" dirty="0" smtClean="0"/>
                  <a:t>学習</a:t>
                </a:r>
                <a:r>
                  <a:rPr kumimoji="1" lang="ja-JP" altLang="en-US" dirty="0" smtClean="0"/>
                  <a:t>用データ誤識別率 </a:t>
                </a:r>
                <a:r>
                  <a:rPr kumimoji="1" lang="en-US" altLang="ja-JP" dirty="0" smtClean="0"/>
                  <a:t>[</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m:t>
                    </m:r>
                  </m:oMath>
                </a14:m>
                <a:r>
                  <a:rPr kumimoji="1" lang="en-US" altLang="ja-JP" dirty="0" smtClean="0"/>
                  <a:t>]</a:t>
                </a:r>
                <a:br>
                  <a:rPr kumimoji="1" lang="en-US" altLang="ja-JP" dirty="0" smtClean="0"/>
                </a:br>
                <a:r>
                  <a:rPr lang="ja-JP" altLang="en-US" sz="3200" dirty="0" smtClean="0">
                    <a:solidFill>
                      <a:srgbClr val="FFFF00"/>
                    </a:solidFill>
                  </a:rPr>
                  <a:t>データセット</a:t>
                </a:r>
                <a:r>
                  <a:rPr lang="en-US" altLang="ja-JP" sz="3200" dirty="0" smtClean="0">
                    <a:solidFill>
                      <a:srgbClr val="FFFF00"/>
                    </a:solidFill>
                  </a:rPr>
                  <a:t>: Phoneme</a:t>
                </a:r>
                <a:endParaRPr kumimoji="1" lang="ja-JP" altLang="en-US" dirty="0"/>
              </a:p>
            </p:txBody>
          </p:sp>
        </mc:Choice>
        <mc:Fallback>
          <p:sp>
            <p:nvSpPr>
              <p:cNvPr id="2" name="タイトル 1"/>
              <p:cNvSpPr>
                <a:spLocks noGrp="1" noRot="1" noChangeAspect="1" noMove="1" noResize="1" noEditPoints="1" noAdjustHandles="1" noChangeArrowheads="1" noChangeShapeType="1" noTextEdit="1"/>
              </p:cNvSpPr>
              <p:nvPr>
                <p:ph type="title"/>
              </p:nvPr>
            </p:nvSpPr>
            <p:spPr>
              <a:blipFill>
                <a:blip r:embed="rId2"/>
                <a:stretch>
                  <a:fillRect l="-2757" t="-17553" b="-21809"/>
                </a:stretch>
              </a:blipFill>
            </p:spPr>
            <p:txBody>
              <a:bodyPr/>
              <a:lstStyle/>
              <a:p>
                <a:r>
                  <a:rPr lang="ja-JP" altLang="en-US">
                    <a:noFill/>
                  </a:rPr>
                  <a:t> </a:t>
                </a:r>
              </a:p>
            </p:txBody>
          </p:sp>
        </mc:Fallback>
      </mc:AlternateContent>
      <p:graphicFrame>
        <p:nvGraphicFramePr>
          <p:cNvPr id="6" name="表 5"/>
          <p:cNvGraphicFramePr>
            <a:graphicFrameLocks noGrp="1"/>
          </p:cNvGraphicFramePr>
          <p:nvPr>
            <p:extLst>
              <p:ext uri="{D42A27DB-BD31-4B8C-83A1-F6EECF244321}">
                <p14:modId xmlns:p14="http://schemas.microsoft.com/office/powerpoint/2010/main" val="314878632"/>
              </p:ext>
            </p:extLst>
          </p:nvPr>
        </p:nvGraphicFramePr>
        <p:xfrm>
          <a:off x="1066800" y="1447860"/>
          <a:ext cx="6988772" cy="2468880"/>
        </p:xfrm>
        <a:graphic>
          <a:graphicData uri="http://schemas.openxmlformats.org/drawingml/2006/table">
            <a:tbl>
              <a:tblPr bandRow="1">
                <a:tableStyleId>{91EBBBCC-DAD2-459C-BE2E-F6DE35CF9A28}</a:tableStyleId>
              </a:tblPr>
              <a:tblGrid>
                <a:gridCol w="703580">
                  <a:extLst>
                    <a:ext uri="{9D8B030D-6E8A-4147-A177-3AD203B41FA5}">
                      <a16:colId xmlns:a16="http://schemas.microsoft.com/office/drawing/2014/main" val="2454848343"/>
                    </a:ext>
                  </a:extLst>
                </a:gridCol>
                <a:gridCol w="1118504">
                  <a:extLst>
                    <a:ext uri="{9D8B030D-6E8A-4147-A177-3AD203B41FA5}">
                      <a16:colId xmlns:a16="http://schemas.microsoft.com/office/drawing/2014/main" val="1055145391"/>
                    </a:ext>
                  </a:extLst>
                </a:gridCol>
                <a:gridCol w="1389380">
                  <a:extLst>
                    <a:ext uri="{9D8B030D-6E8A-4147-A177-3AD203B41FA5}">
                      <a16:colId xmlns:a16="http://schemas.microsoft.com/office/drawing/2014/main" val="1551892327"/>
                    </a:ext>
                  </a:extLst>
                </a:gridCol>
                <a:gridCol w="1888654">
                  <a:extLst>
                    <a:ext uri="{9D8B030D-6E8A-4147-A177-3AD203B41FA5}">
                      <a16:colId xmlns:a16="http://schemas.microsoft.com/office/drawing/2014/main" val="242223429"/>
                    </a:ext>
                  </a:extLst>
                </a:gridCol>
                <a:gridCol w="1888654">
                  <a:extLst>
                    <a:ext uri="{9D8B030D-6E8A-4147-A177-3AD203B41FA5}">
                      <a16:colId xmlns:a16="http://schemas.microsoft.com/office/drawing/2014/main" val="914720337"/>
                    </a:ext>
                  </a:extLst>
                </a:gridCol>
              </a:tblGrid>
              <a:tr h="640080">
                <a:tc>
                  <a:txBody>
                    <a:bodyPr/>
                    <a:lstStyle/>
                    <a:p>
                      <a:pPr algn="ctr"/>
                      <a:r>
                        <a:rPr kumimoji="1" lang="ja-JP" altLang="en-US" dirty="0" smtClean="0"/>
                        <a:t>島数</a:t>
                      </a:r>
                      <a:endParaRPr kumimoji="1" lang="ja-JP" altLang="en-US"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単一</a:t>
                      </a:r>
                      <a:r>
                        <a:rPr kumimoji="1" lang="en-US" altLang="ja-JP" dirty="0" smtClean="0"/>
                        <a:t/>
                      </a:r>
                      <a:br>
                        <a:rPr kumimoji="1" lang="en-US" altLang="ja-JP" dirty="0" smtClean="0"/>
                      </a:br>
                      <a:r>
                        <a:rPr kumimoji="1" lang="ja-JP" altLang="en-US" dirty="0" smtClean="0"/>
                        <a:t>識別器</a:t>
                      </a:r>
                      <a:endParaRPr kumimoji="1" lang="ja-JP" altLang="en-US" dirty="0"/>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単純多数決</a:t>
                      </a:r>
                      <a:endParaRPr kumimoji="1" lang="ja-JP" altLang="en-US" dirty="0"/>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latin typeface="+mj-lt"/>
                        </a:rPr>
                        <a:t>サブデータ重み</a:t>
                      </a:r>
                      <a:r>
                        <a:rPr kumimoji="1" lang="en-US" altLang="ja-JP" dirty="0" smtClean="0">
                          <a:latin typeface="+mj-lt"/>
                        </a:rPr>
                        <a:t/>
                      </a:r>
                      <a:br>
                        <a:rPr kumimoji="1" lang="en-US" altLang="ja-JP" dirty="0" smtClean="0">
                          <a:latin typeface="+mj-lt"/>
                        </a:rPr>
                      </a:br>
                      <a:r>
                        <a:rPr kumimoji="1" lang="en-US" altLang="ja-JP" dirty="0" err="1" smtClean="0">
                          <a:latin typeface="+mj-lt"/>
                        </a:rPr>
                        <a:t>重み付け多数決</a:t>
                      </a:r>
                      <a:endParaRPr kumimoji="1" lang="ja-JP" altLang="en-US"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全データ重み</a:t>
                      </a:r>
                      <a:r>
                        <a:rPr kumimoji="1" lang="en-US" altLang="ja-JP" dirty="0" smtClean="0"/>
                        <a:t/>
                      </a:r>
                      <a:br>
                        <a:rPr kumimoji="1" lang="en-US" altLang="ja-JP" dirty="0" smtClean="0"/>
                      </a:br>
                      <a:r>
                        <a:rPr kumimoji="1" lang="en-US" altLang="ja-JP" dirty="0" err="1" smtClean="0"/>
                        <a:t>重み付け多数決</a:t>
                      </a:r>
                      <a:endParaRPr kumimoji="1" lang="ja-JP" altLang="en-US" dirty="0"/>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85913"/>
                  </a:ext>
                </a:extLst>
              </a:tr>
              <a:tr h="370840">
                <a:tc>
                  <a:txBody>
                    <a:bodyPr/>
                    <a:lstStyle/>
                    <a:p>
                      <a:pPr algn="ctr"/>
                      <a:r>
                        <a:rPr kumimoji="1" lang="en-US" altLang="ja-JP" sz="2400" dirty="0" smtClean="0">
                          <a:latin typeface="+mj-lt"/>
                        </a:rPr>
                        <a:t>3</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14.03</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13.61</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13.60</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13.61</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96342145"/>
                  </a:ext>
                </a:extLst>
              </a:tr>
              <a:tr h="370840">
                <a:tc>
                  <a:txBody>
                    <a:bodyPr/>
                    <a:lstStyle/>
                    <a:p>
                      <a:pPr algn="ctr"/>
                      <a:r>
                        <a:rPr kumimoji="1" lang="en-US" altLang="ja-JP" sz="2400" dirty="0" smtClean="0">
                          <a:latin typeface="+mj-lt"/>
                        </a:rPr>
                        <a:t>5</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15.44</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14.60</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14.60</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14.60</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02931966"/>
                  </a:ext>
                </a:extLst>
              </a:tr>
              <a:tr h="370840">
                <a:tc>
                  <a:txBody>
                    <a:bodyPr/>
                    <a:lstStyle/>
                    <a:p>
                      <a:pPr algn="ctr"/>
                      <a:r>
                        <a:rPr kumimoji="1" lang="en-US" altLang="ja-JP" sz="2400" dirty="0" smtClean="0">
                          <a:latin typeface="+mj-lt"/>
                        </a:rPr>
                        <a:t>7</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16.40</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15.38</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15.39</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15.39</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57357193"/>
                  </a:ext>
                </a:extLst>
              </a:tr>
              <a:tr h="370840">
                <a:tc>
                  <a:txBody>
                    <a:bodyPr/>
                    <a:lstStyle/>
                    <a:p>
                      <a:pPr algn="ctr"/>
                      <a:r>
                        <a:rPr kumimoji="1" lang="en-US" altLang="ja-JP" sz="2400" dirty="0" smtClean="0">
                          <a:latin typeface="+mj-lt"/>
                        </a:rPr>
                        <a:t>9</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16.97</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16.04</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16.04</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16.04</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582626"/>
                  </a:ext>
                </a:extLst>
              </a:tr>
            </a:tbl>
          </a:graphicData>
        </a:graphic>
      </p:graphicFrame>
      <p:sp>
        <p:nvSpPr>
          <p:cNvPr id="8" name="テキスト ボックス 7"/>
          <p:cNvSpPr txBox="1"/>
          <p:nvPr/>
        </p:nvSpPr>
        <p:spPr>
          <a:xfrm>
            <a:off x="3415273" y="1114425"/>
            <a:ext cx="2313454" cy="369332"/>
          </a:xfrm>
          <a:prstGeom prst="rect">
            <a:avLst/>
          </a:prstGeom>
          <a:noFill/>
        </p:spPr>
        <p:txBody>
          <a:bodyPr wrap="none" rtlCol="0">
            <a:spAutoFit/>
          </a:bodyPr>
          <a:lstStyle/>
          <a:p>
            <a:r>
              <a:rPr kumimoji="1" lang="ja-JP" altLang="en-US" dirty="0" smtClean="0"/>
              <a:t>（移住操作間隔</a:t>
            </a:r>
            <a:r>
              <a:rPr kumimoji="1" lang="en-US" altLang="ja-JP" dirty="0" smtClean="0"/>
              <a:t>: </a:t>
            </a:r>
            <a:r>
              <a:rPr kumimoji="1" lang="ja-JP" altLang="en-US" dirty="0" smtClean="0"/>
              <a:t>なし</a:t>
            </a:r>
            <a:r>
              <a:rPr kumimoji="1" lang="en-US" altLang="ja-JP" dirty="0" smtClean="0">
                <a:latin typeface="+mj-lt"/>
              </a:rPr>
              <a:t>）</a:t>
            </a:r>
            <a:endParaRPr kumimoji="1" lang="ja-JP" altLang="en-US" dirty="0">
              <a:latin typeface="+mj-lt"/>
            </a:endParaRPr>
          </a:p>
        </p:txBody>
      </p:sp>
      <p:graphicFrame>
        <p:nvGraphicFramePr>
          <p:cNvPr id="12" name="表 11"/>
          <p:cNvGraphicFramePr>
            <a:graphicFrameLocks noGrp="1"/>
          </p:cNvGraphicFramePr>
          <p:nvPr>
            <p:extLst>
              <p:ext uri="{D42A27DB-BD31-4B8C-83A1-F6EECF244321}">
                <p14:modId xmlns:p14="http://schemas.microsoft.com/office/powerpoint/2010/main" val="2576810548"/>
              </p:ext>
            </p:extLst>
          </p:nvPr>
        </p:nvGraphicFramePr>
        <p:xfrm>
          <a:off x="1066800" y="4312920"/>
          <a:ext cx="6988772" cy="2468880"/>
        </p:xfrm>
        <a:graphic>
          <a:graphicData uri="http://schemas.openxmlformats.org/drawingml/2006/table">
            <a:tbl>
              <a:tblPr bandRow="1">
                <a:tableStyleId>{91EBBBCC-DAD2-459C-BE2E-F6DE35CF9A28}</a:tableStyleId>
              </a:tblPr>
              <a:tblGrid>
                <a:gridCol w="703580">
                  <a:extLst>
                    <a:ext uri="{9D8B030D-6E8A-4147-A177-3AD203B41FA5}">
                      <a16:colId xmlns:a16="http://schemas.microsoft.com/office/drawing/2014/main" val="2454848343"/>
                    </a:ext>
                  </a:extLst>
                </a:gridCol>
                <a:gridCol w="1118504">
                  <a:extLst>
                    <a:ext uri="{9D8B030D-6E8A-4147-A177-3AD203B41FA5}">
                      <a16:colId xmlns:a16="http://schemas.microsoft.com/office/drawing/2014/main" val="1055145391"/>
                    </a:ext>
                  </a:extLst>
                </a:gridCol>
                <a:gridCol w="1389380">
                  <a:extLst>
                    <a:ext uri="{9D8B030D-6E8A-4147-A177-3AD203B41FA5}">
                      <a16:colId xmlns:a16="http://schemas.microsoft.com/office/drawing/2014/main" val="1551892327"/>
                    </a:ext>
                  </a:extLst>
                </a:gridCol>
                <a:gridCol w="1888654">
                  <a:extLst>
                    <a:ext uri="{9D8B030D-6E8A-4147-A177-3AD203B41FA5}">
                      <a16:colId xmlns:a16="http://schemas.microsoft.com/office/drawing/2014/main" val="242223429"/>
                    </a:ext>
                  </a:extLst>
                </a:gridCol>
                <a:gridCol w="1888654">
                  <a:extLst>
                    <a:ext uri="{9D8B030D-6E8A-4147-A177-3AD203B41FA5}">
                      <a16:colId xmlns:a16="http://schemas.microsoft.com/office/drawing/2014/main" val="914720337"/>
                    </a:ext>
                  </a:extLst>
                </a:gridCol>
              </a:tblGrid>
              <a:tr h="640080">
                <a:tc>
                  <a:txBody>
                    <a:bodyPr/>
                    <a:lstStyle/>
                    <a:p>
                      <a:pPr algn="ctr"/>
                      <a:r>
                        <a:rPr kumimoji="1" lang="ja-JP" altLang="en-US" dirty="0" smtClean="0"/>
                        <a:t>島数</a:t>
                      </a:r>
                      <a:endParaRPr kumimoji="1" lang="ja-JP" altLang="en-US"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単一</a:t>
                      </a:r>
                      <a:r>
                        <a:rPr kumimoji="1" lang="en-US" altLang="ja-JP" dirty="0" smtClean="0"/>
                        <a:t/>
                      </a:r>
                      <a:br>
                        <a:rPr kumimoji="1" lang="en-US" altLang="ja-JP" dirty="0" smtClean="0"/>
                      </a:br>
                      <a:r>
                        <a:rPr kumimoji="1" lang="ja-JP" altLang="en-US" dirty="0" smtClean="0"/>
                        <a:t>識別器</a:t>
                      </a:r>
                      <a:endParaRPr kumimoji="1" lang="ja-JP" altLang="en-US" dirty="0"/>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単純多数決</a:t>
                      </a:r>
                      <a:endParaRPr kumimoji="1" lang="ja-JP" altLang="en-US" dirty="0"/>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latin typeface="+mj-lt"/>
                        </a:rPr>
                        <a:t>サブデータ重み</a:t>
                      </a:r>
                      <a:r>
                        <a:rPr kumimoji="1" lang="en-US" altLang="ja-JP" dirty="0" smtClean="0">
                          <a:latin typeface="+mj-lt"/>
                        </a:rPr>
                        <a:t/>
                      </a:r>
                      <a:br>
                        <a:rPr kumimoji="1" lang="en-US" altLang="ja-JP" dirty="0" smtClean="0">
                          <a:latin typeface="+mj-lt"/>
                        </a:rPr>
                      </a:br>
                      <a:r>
                        <a:rPr kumimoji="1" lang="en-US" altLang="ja-JP" dirty="0" err="1" smtClean="0">
                          <a:latin typeface="+mj-lt"/>
                        </a:rPr>
                        <a:t>重み付け多数決</a:t>
                      </a:r>
                      <a:endParaRPr kumimoji="1" lang="ja-JP" altLang="en-US"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全データ重み</a:t>
                      </a:r>
                      <a:r>
                        <a:rPr kumimoji="1" lang="en-US" altLang="ja-JP" dirty="0" smtClean="0"/>
                        <a:t/>
                      </a:r>
                      <a:br>
                        <a:rPr kumimoji="1" lang="en-US" altLang="ja-JP" dirty="0" smtClean="0"/>
                      </a:br>
                      <a:r>
                        <a:rPr kumimoji="1" lang="en-US" altLang="ja-JP" dirty="0" err="1" smtClean="0"/>
                        <a:t>重み付け多数決</a:t>
                      </a:r>
                      <a:endParaRPr kumimoji="1" lang="ja-JP" altLang="en-US" dirty="0"/>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85913"/>
                  </a:ext>
                </a:extLst>
              </a:tr>
              <a:tr h="370840">
                <a:tc>
                  <a:txBody>
                    <a:bodyPr/>
                    <a:lstStyle/>
                    <a:p>
                      <a:pPr algn="ctr"/>
                      <a:r>
                        <a:rPr kumimoji="1" lang="en-US" altLang="ja-JP" sz="2400" dirty="0" smtClean="0">
                          <a:latin typeface="+mj-lt"/>
                        </a:rPr>
                        <a:t>3</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13.68</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13.68</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13.68</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13.68</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96342145"/>
                  </a:ext>
                </a:extLst>
              </a:tr>
              <a:tr h="370840">
                <a:tc>
                  <a:txBody>
                    <a:bodyPr/>
                    <a:lstStyle/>
                    <a:p>
                      <a:pPr algn="ctr"/>
                      <a:r>
                        <a:rPr kumimoji="1" lang="en-US" altLang="ja-JP" sz="2400" dirty="0" smtClean="0">
                          <a:latin typeface="+mj-lt"/>
                        </a:rPr>
                        <a:t>5</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15.05</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15.08</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15.08</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15.08</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02931966"/>
                  </a:ext>
                </a:extLst>
              </a:tr>
              <a:tr h="370840">
                <a:tc>
                  <a:txBody>
                    <a:bodyPr/>
                    <a:lstStyle/>
                    <a:p>
                      <a:pPr algn="ctr"/>
                      <a:r>
                        <a:rPr kumimoji="1" lang="en-US" altLang="ja-JP" sz="2400" dirty="0" smtClean="0">
                          <a:latin typeface="+mj-lt"/>
                        </a:rPr>
                        <a:t>7</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16.00</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16.04</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16.04</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16.04</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57357193"/>
                  </a:ext>
                </a:extLst>
              </a:tr>
              <a:tr h="370840">
                <a:tc>
                  <a:txBody>
                    <a:bodyPr/>
                    <a:lstStyle/>
                    <a:p>
                      <a:pPr algn="ctr"/>
                      <a:r>
                        <a:rPr kumimoji="1" lang="en-US" altLang="ja-JP" sz="2400" dirty="0" smtClean="0">
                          <a:latin typeface="+mj-lt"/>
                        </a:rPr>
                        <a:t>9</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16.32</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16.42</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16.43</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16.43</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582626"/>
                  </a:ext>
                </a:extLst>
              </a:tr>
            </a:tbl>
          </a:graphicData>
        </a:graphic>
      </p:graphicFrame>
      <p:sp>
        <p:nvSpPr>
          <p:cNvPr id="13" name="テキスト ボックス 12"/>
          <p:cNvSpPr txBox="1"/>
          <p:nvPr/>
        </p:nvSpPr>
        <p:spPr>
          <a:xfrm>
            <a:off x="3248561" y="3974068"/>
            <a:ext cx="2646878" cy="369332"/>
          </a:xfrm>
          <a:prstGeom prst="rect">
            <a:avLst/>
          </a:prstGeom>
          <a:noFill/>
        </p:spPr>
        <p:txBody>
          <a:bodyPr wrap="none" rtlCol="0">
            <a:spAutoFit/>
          </a:bodyPr>
          <a:lstStyle/>
          <a:p>
            <a:r>
              <a:rPr kumimoji="1" lang="ja-JP" altLang="en-US" dirty="0" smtClean="0"/>
              <a:t>（移住操作間隔</a:t>
            </a:r>
            <a:r>
              <a:rPr kumimoji="1" lang="en-US" altLang="ja-JP" dirty="0" smtClean="0"/>
              <a:t>: </a:t>
            </a:r>
            <a:r>
              <a:rPr lang="en-US" altLang="ja-JP" dirty="0" smtClean="0"/>
              <a:t>50世代</a:t>
            </a:r>
            <a:r>
              <a:rPr kumimoji="1" lang="en-US" altLang="ja-JP" dirty="0" smtClean="0">
                <a:latin typeface="+mj-lt"/>
              </a:rPr>
              <a:t>）</a:t>
            </a:r>
            <a:endParaRPr kumimoji="1" lang="ja-JP" altLang="en-US" dirty="0">
              <a:latin typeface="+mj-lt"/>
            </a:endParaRPr>
          </a:p>
        </p:txBody>
      </p:sp>
    </p:spTree>
    <p:extLst>
      <p:ext uri="{BB962C8B-B14F-4D97-AF65-F5344CB8AC3E}">
        <p14:creationId xmlns:p14="http://schemas.microsoft.com/office/powerpoint/2010/main" val="1158519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p:cNvSpPr>
                <a:spLocks noGrp="1"/>
              </p:cNvSpPr>
              <p:nvPr>
                <p:ph type="title"/>
              </p:nvPr>
            </p:nvSpPr>
            <p:spPr/>
            <p:txBody>
              <a:bodyPr/>
              <a:lstStyle/>
              <a:p>
                <a:pPr algn="l"/>
                <a:r>
                  <a:rPr lang="ja-JP" altLang="en-US" dirty="0" smtClean="0"/>
                  <a:t>学習</a:t>
                </a:r>
                <a:r>
                  <a:rPr kumimoji="1" lang="ja-JP" altLang="en-US" dirty="0" smtClean="0"/>
                  <a:t>用データ誤識別率 </a:t>
                </a:r>
                <a:r>
                  <a:rPr kumimoji="1" lang="en-US" altLang="ja-JP" dirty="0" smtClean="0"/>
                  <a:t>[</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m:t>
                    </m:r>
                  </m:oMath>
                </a14:m>
                <a:r>
                  <a:rPr kumimoji="1" lang="en-US" altLang="ja-JP" dirty="0" smtClean="0"/>
                  <a:t>]</a:t>
                </a:r>
                <a:br>
                  <a:rPr kumimoji="1" lang="en-US" altLang="ja-JP" dirty="0" smtClean="0"/>
                </a:br>
                <a:r>
                  <a:rPr lang="ja-JP" altLang="en-US" sz="3200" dirty="0" smtClean="0">
                    <a:solidFill>
                      <a:srgbClr val="FFFF00"/>
                    </a:solidFill>
                  </a:rPr>
                  <a:t>データセット</a:t>
                </a:r>
                <a:r>
                  <a:rPr lang="en-US" altLang="ja-JP" sz="3200" dirty="0" smtClean="0">
                    <a:solidFill>
                      <a:srgbClr val="FFFF00"/>
                    </a:solidFill>
                  </a:rPr>
                  <a:t>: </a:t>
                </a:r>
                <a:r>
                  <a:rPr lang="en-US" altLang="ja-JP" sz="3200" dirty="0" err="1" smtClean="0">
                    <a:solidFill>
                      <a:srgbClr val="FFFF00"/>
                    </a:solidFill>
                  </a:rPr>
                  <a:t>Satimage</a:t>
                </a:r>
                <a:endParaRPr kumimoji="1" lang="ja-JP" altLang="en-US" dirty="0"/>
              </a:p>
            </p:txBody>
          </p:sp>
        </mc:Choice>
        <mc:Fallback>
          <p:sp>
            <p:nvSpPr>
              <p:cNvPr id="2" name="タイトル 1"/>
              <p:cNvSpPr>
                <a:spLocks noGrp="1" noRot="1" noChangeAspect="1" noMove="1" noResize="1" noEditPoints="1" noAdjustHandles="1" noChangeArrowheads="1" noChangeShapeType="1" noTextEdit="1"/>
              </p:cNvSpPr>
              <p:nvPr>
                <p:ph type="title"/>
              </p:nvPr>
            </p:nvSpPr>
            <p:spPr>
              <a:blipFill>
                <a:blip r:embed="rId2"/>
                <a:stretch>
                  <a:fillRect l="-2757" t="-17553" b="-21809"/>
                </a:stretch>
              </a:blipFill>
            </p:spPr>
            <p:txBody>
              <a:bodyPr/>
              <a:lstStyle/>
              <a:p>
                <a:r>
                  <a:rPr lang="ja-JP" altLang="en-US">
                    <a:noFill/>
                  </a:rPr>
                  <a:t> </a:t>
                </a:r>
              </a:p>
            </p:txBody>
          </p:sp>
        </mc:Fallback>
      </mc:AlternateContent>
      <p:graphicFrame>
        <p:nvGraphicFramePr>
          <p:cNvPr id="6" name="表 5"/>
          <p:cNvGraphicFramePr>
            <a:graphicFrameLocks noGrp="1"/>
          </p:cNvGraphicFramePr>
          <p:nvPr>
            <p:extLst>
              <p:ext uri="{D42A27DB-BD31-4B8C-83A1-F6EECF244321}">
                <p14:modId xmlns:p14="http://schemas.microsoft.com/office/powerpoint/2010/main" val="3371864419"/>
              </p:ext>
            </p:extLst>
          </p:nvPr>
        </p:nvGraphicFramePr>
        <p:xfrm>
          <a:off x="1066800" y="1447860"/>
          <a:ext cx="6988772" cy="2468880"/>
        </p:xfrm>
        <a:graphic>
          <a:graphicData uri="http://schemas.openxmlformats.org/drawingml/2006/table">
            <a:tbl>
              <a:tblPr bandRow="1">
                <a:tableStyleId>{91EBBBCC-DAD2-459C-BE2E-F6DE35CF9A28}</a:tableStyleId>
              </a:tblPr>
              <a:tblGrid>
                <a:gridCol w="703580">
                  <a:extLst>
                    <a:ext uri="{9D8B030D-6E8A-4147-A177-3AD203B41FA5}">
                      <a16:colId xmlns:a16="http://schemas.microsoft.com/office/drawing/2014/main" val="2454848343"/>
                    </a:ext>
                  </a:extLst>
                </a:gridCol>
                <a:gridCol w="1118504">
                  <a:extLst>
                    <a:ext uri="{9D8B030D-6E8A-4147-A177-3AD203B41FA5}">
                      <a16:colId xmlns:a16="http://schemas.microsoft.com/office/drawing/2014/main" val="1055145391"/>
                    </a:ext>
                  </a:extLst>
                </a:gridCol>
                <a:gridCol w="1389380">
                  <a:extLst>
                    <a:ext uri="{9D8B030D-6E8A-4147-A177-3AD203B41FA5}">
                      <a16:colId xmlns:a16="http://schemas.microsoft.com/office/drawing/2014/main" val="1551892327"/>
                    </a:ext>
                  </a:extLst>
                </a:gridCol>
                <a:gridCol w="1888654">
                  <a:extLst>
                    <a:ext uri="{9D8B030D-6E8A-4147-A177-3AD203B41FA5}">
                      <a16:colId xmlns:a16="http://schemas.microsoft.com/office/drawing/2014/main" val="242223429"/>
                    </a:ext>
                  </a:extLst>
                </a:gridCol>
                <a:gridCol w="1888654">
                  <a:extLst>
                    <a:ext uri="{9D8B030D-6E8A-4147-A177-3AD203B41FA5}">
                      <a16:colId xmlns:a16="http://schemas.microsoft.com/office/drawing/2014/main" val="914720337"/>
                    </a:ext>
                  </a:extLst>
                </a:gridCol>
              </a:tblGrid>
              <a:tr h="640080">
                <a:tc>
                  <a:txBody>
                    <a:bodyPr/>
                    <a:lstStyle/>
                    <a:p>
                      <a:pPr algn="ctr"/>
                      <a:r>
                        <a:rPr kumimoji="1" lang="ja-JP" altLang="en-US" dirty="0" smtClean="0"/>
                        <a:t>島数</a:t>
                      </a:r>
                      <a:endParaRPr kumimoji="1" lang="ja-JP" altLang="en-US"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単一</a:t>
                      </a:r>
                      <a:r>
                        <a:rPr kumimoji="1" lang="en-US" altLang="ja-JP" dirty="0" smtClean="0"/>
                        <a:t/>
                      </a:r>
                      <a:br>
                        <a:rPr kumimoji="1" lang="en-US" altLang="ja-JP" dirty="0" smtClean="0"/>
                      </a:br>
                      <a:r>
                        <a:rPr kumimoji="1" lang="ja-JP" altLang="en-US" dirty="0" smtClean="0"/>
                        <a:t>識別器</a:t>
                      </a:r>
                      <a:endParaRPr kumimoji="1" lang="ja-JP" altLang="en-US" dirty="0"/>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単純多数決</a:t>
                      </a:r>
                      <a:endParaRPr kumimoji="1" lang="ja-JP" altLang="en-US" dirty="0"/>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latin typeface="+mj-lt"/>
                        </a:rPr>
                        <a:t>サブデータ重み</a:t>
                      </a:r>
                      <a:r>
                        <a:rPr kumimoji="1" lang="en-US" altLang="ja-JP" dirty="0" smtClean="0">
                          <a:latin typeface="+mj-lt"/>
                        </a:rPr>
                        <a:t/>
                      </a:r>
                      <a:br>
                        <a:rPr kumimoji="1" lang="en-US" altLang="ja-JP" dirty="0" smtClean="0">
                          <a:latin typeface="+mj-lt"/>
                        </a:rPr>
                      </a:br>
                      <a:r>
                        <a:rPr kumimoji="1" lang="en-US" altLang="ja-JP" dirty="0" err="1" smtClean="0">
                          <a:latin typeface="+mj-lt"/>
                        </a:rPr>
                        <a:t>重み付け多数決</a:t>
                      </a:r>
                      <a:endParaRPr kumimoji="1" lang="ja-JP" altLang="en-US"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全データ重み</a:t>
                      </a:r>
                      <a:r>
                        <a:rPr kumimoji="1" lang="en-US" altLang="ja-JP" dirty="0" smtClean="0"/>
                        <a:t/>
                      </a:r>
                      <a:br>
                        <a:rPr kumimoji="1" lang="en-US" altLang="ja-JP" dirty="0" smtClean="0"/>
                      </a:br>
                      <a:r>
                        <a:rPr kumimoji="1" lang="en-US" altLang="ja-JP" dirty="0" err="1" smtClean="0"/>
                        <a:t>重み付け多数決</a:t>
                      </a:r>
                      <a:endParaRPr kumimoji="1" lang="ja-JP" altLang="en-US" dirty="0"/>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85913"/>
                  </a:ext>
                </a:extLst>
              </a:tr>
              <a:tr h="370840">
                <a:tc>
                  <a:txBody>
                    <a:bodyPr/>
                    <a:lstStyle/>
                    <a:p>
                      <a:pPr algn="ctr"/>
                      <a:r>
                        <a:rPr kumimoji="1" lang="en-US" altLang="ja-JP" sz="2400" dirty="0" smtClean="0">
                          <a:latin typeface="+mj-lt"/>
                        </a:rPr>
                        <a:t>3</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12.68</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12.06</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11.97</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11.96</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96342145"/>
                  </a:ext>
                </a:extLst>
              </a:tr>
              <a:tr h="370840">
                <a:tc>
                  <a:txBody>
                    <a:bodyPr/>
                    <a:lstStyle/>
                    <a:p>
                      <a:pPr algn="ctr"/>
                      <a:r>
                        <a:rPr kumimoji="1" lang="en-US" altLang="ja-JP" sz="2400" dirty="0" smtClean="0">
                          <a:latin typeface="+mj-lt"/>
                        </a:rPr>
                        <a:t>5</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13.71</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12.97</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12.89</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12.85</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02931966"/>
                  </a:ext>
                </a:extLst>
              </a:tr>
              <a:tr h="370840">
                <a:tc>
                  <a:txBody>
                    <a:bodyPr/>
                    <a:lstStyle/>
                    <a:p>
                      <a:pPr algn="ctr"/>
                      <a:r>
                        <a:rPr kumimoji="1" lang="en-US" altLang="ja-JP" sz="2400" dirty="0" smtClean="0">
                          <a:latin typeface="+mj-lt"/>
                        </a:rPr>
                        <a:t>7</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14.93</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13.25</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13.16</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13.16</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57357193"/>
                  </a:ext>
                </a:extLst>
              </a:tr>
              <a:tr h="370840">
                <a:tc>
                  <a:txBody>
                    <a:bodyPr/>
                    <a:lstStyle/>
                    <a:p>
                      <a:pPr algn="ctr"/>
                      <a:r>
                        <a:rPr kumimoji="1" lang="en-US" altLang="ja-JP" sz="2400" dirty="0" smtClean="0">
                          <a:latin typeface="+mj-lt"/>
                        </a:rPr>
                        <a:t>9</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15.50</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13.47</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13.41</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13.42</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582626"/>
                  </a:ext>
                </a:extLst>
              </a:tr>
            </a:tbl>
          </a:graphicData>
        </a:graphic>
      </p:graphicFrame>
      <p:sp>
        <p:nvSpPr>
          <p:cNvPr id="8" name="テキスト ボックス 7"/>
          <p:cNvSpPr txBox="1"/>
          <p:nvPr/>
        </p:nvSpPr>
        <p:spPr>
          <a:xfrm>
            <a:off x="3415273" y="1114425"/>
            <a:ext cx="2313454" cy="369332"/>
          </a:xfrm>
          <a:prstGeom prst="rect">
            <a:avLst/>
          </a:prstGeom>
          <a:noFill/>
        </p:spPr>
        <p:txBody>
          <a:bodyPr wrap="none" rtlCol="0">
            <a:spAutoFit/>
          </a:bodyPr>
          <a:lstStyle/>
          <a:p>
            <a:r>
              <a:rPr kumimoji="1" lang="ja-JP" altLang="en-US" dirty="0" smtClean="0"/>
              <a:t>（移住操作間隔</a:t>
            </a:r>
            <a:r>
              <a:rPr kumimoji="1" lang="en-US" altLang="ja-JP" dirty="0" smtClean="0"/>
              <a:t>: </a:t>
            </a:r>
            <a:r>
              <a:rPr kumimoji="1" lang="ja-JP" altLang="en-US" dirty="0" smtClean="0"/>
              <a:t>なし</a:t>
            </a:r>
            <a:r>
              <a:rPr kumimoji="1" lang="en-US" altLang="ja-JP" dirty="0" smtClean="0">
                <a:latin typeface="+mj-lt"/>
              </a:rPr>
              <a:t>）</a:t>
            </a:r>
            <a:endParaRPr kumimoji="1" lang="ja-JP" altLang="en-US" dirty="0">
              <a:latin typeface="+mj-lt"/>
            </a:endParaRPr>
          </a:p>
        </p:txBody>
      </p:sp>
      <p:graphicFrame>
        <p:nvGraphicFramePr>
          <p:cNvPr id="12" name="表 11"/>
          <p:cNvGraphicFramePr>
            <a:graphicFrameLocks noGrp="1"/>
          </p:cNvGraphicFramePr>
          <p:nvPr>
            <p:extLst>
              <p:ext uri="{D42A27DB-BD31-4B8C-83A1-F6EECF244321}">
                <p14:modId xmlns:p14="http://schemas.microsoft.com/office/powerpoint/2010/main" val="378239576"/>
              </p:ext>
            </p:extLst>
          </p:nvPr>
        </p:nvGraphicFramePr>
        <p:xfrm>
          <a:off x="1066800" y="4312920"/>
          <a:ext cx="6988772" cy="2468880"/>
        </p:xfrm>
        <a:graphic>
          <a:graphicData uri="http://schemas.openxmlformats.org/drawingml/2006/table">
            <a:tbl>
              <a:tblPr bandRow="1">
                <a:tableStyleId>{91EBBBCC-DAD2-459C-BE2E-F6DE35CF9A28}</a:tableStyleId>
              </a:tblPr>
              <a:tblGrid>
                <a:gridCol w="703580">
                  <a:extLst>
                    <a:ext uri="{9D8B030D-6E8A-4147-A177-3AD203B41FA5}">
                      <a16:colId xmlns:a16="http://schemas.microsoft.com/office/drawing/2014/main" val="2454848343"/>
                    </a:ext>
                  </a:extLst>
                </a:gridCol>
                <a:gridCol w="1118504">
                  <a:extLst>
                    <a:ext uri="{9D8B030D-6E8A-4147-A177-3AD203B41FA5}">
                      <a16:colId xmlns:a16="http://schemas.microsoft.com/office/drawing/2014/main" val="1055145391"/>
                    </a:ext>
                  </a:extLst>
                </a:gridCol>
                <a:gridCol w="1389380">
                  <a:extLst>
                    <a:ext uri="{9D8B030D-6E8A-4147-A177-3AD203B41FA5}">
                      <a16:colId xmlns:a16="http://schemas.microsoft.com/office/drawing/2014/main" val="1551892327"/>
                    </a:ext>
                  </a:extLst>
                </a:gridCol>
                <a:gridCol w="1888654">
                  <a:extLst>
                    <a:ext uri="{9D8B030D-6E8A-4147-A177-3AD203B41FA5}">
                      <a16:colId xmlns:a16="http://schemas.microsoft.com/office/drawing/2014/main" val="242223429"/>
                    </a:ext>
                  </a:extLst>
                </a:gridCol>
                <a:gridCol w="1888654">
                  <a:extLst>
                    <a:ext uri="{9D8B030D-6E8A-4147-A177-3AD203B41FA5}">
                      <a16:colId xmlns:a16="http://schemas.microsoft.com/office/drawing/2014/main" val="914720337"/>
                    </a:ext>
                  </a:extLst>
                </a:gridCol>
              </a:tblGrid>
              <a:tr h="640080">
                <a:tc>
                  <a:txBody>
                    <a:bodyPr/>
                    <a:lstStyle/>
                    <a:p>
                      <a:pPr algn="ctr"/>
                      <a:r>
                        <a:rPr kumimoji="1" lang="ja-JP" altLang="en-US" dirty="0" smtClean="0"/>
                        <a:t>島数</a:t>
                      </a:r>
                      <a:endParaRPr kumimoji="1" lang="ja-JP" altLang="en-US"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単一</a:t>
                      </a:r>
                      <a:r>
                        <a:rPr kumimoji="1" lang="en-US" altLang="ja-JP" dirty="0" smtClean="0"/>
                        <a:t/>
                      </a:r>
                      <a:br>
                        <a:rPr kumimoji="1" lang="en-US" altLang="ja-JP" dirty="0" smtClean="0"/>
                      </a:br>
                      <a:r>
                        <a:rPr kumimoji="1" lang="ja-JP" altLang="en-US" dirty="0" smtClean="0"/>
                        <a:t>識別器</a:t>
                      </a:r>
                      <a:endParaRPr kumimoji="1" lang="ja-JP" altLang="en-US" dirty="0"/>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単純多数決</a:t>
                      </a:r>
                      <a:endParaRPr kumimoji="1" lang="ja-JP" altLang="en-US" dirty="0"/>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latin typeface="+mj-lt"/>
                        </a:rPr>
                        <a:t>サブデータ重み</a:t>
                      </a:r>
                      <a:r>
                        <a:rPr kumimoji="1" lang="en-US" altLang="ja-JP" dirty="0" smtClean="0">
                          <a:latin typeface="+mj-lt"/>
                        </a:rPr>
                        <a:t/>
                      </a:r>
                      <a:br>
                        <a:rPr kumimoji="1" lang="en-US" altLang="ja-JP" dirty="0" smtClean="0">
                          <a:latin typeface="+mj-lt"/>
                        </a:rPr>
                      </a:br>
                      <a:r>
                        <a:rPr kumimoji="1" lang="en-US" altLang="ja-JP" dirty="0" err="1" smtClean="0">
                          <a:latin typeface="+mj-lt"/>
                        </a:rPr>
                        <a:t>重み付け多数決</a:t>
                      </a:r>
                      <a:endParaRPr kumimoji="1" lang="ja-JP" altLang="en-US"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全データ重み</a:t>
                      </a:r>
                      <a:r>
                        <a:rPr kumimoji="1" lang="en-US" altLang="ja-JP" dirty="0" smtClean="0"/>
                        <a:t/>
                      </a:r>
                      <a:br>
                        <a:rPr kumimoji="1" lang="en-US" altLang="ja-JP" dirty="0" smtClean="0"/>
                      </a:br>
                      <a:r>
                        <a:rPr kumimoji="1" lang="en-US" altLang="ja-JP" dirty="0" err="1" smtClean="0"/>
                        <a:t>重み付け多数決</a:t>
                      </a:r>
                      <a:endParaRPr kumimoji="1" lang="ja-JP" altLang="en-US" dirty="0"/>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85913"/>
                  </a:ext>
                </a:extLst>
              </a:tr>
              <a:tr h="370840">
                <a:tc>
                  <a:txBody>
                    <a:bodyPr/>
                    <a:lstStyle/>
                    <a:p>
                      <a:pPr algn="ctr"/>
                      <a:r>
                        <a:rPr kumimoji="1" lang="en-US" altLang="ja-JP" sz="2400" dirty="0" smtClean="0">
                          <a:latin typeface="+mj-lt"/>
                        </a:rPr>
                        <a:t>3</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11.91</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11.94</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11.93</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11.93</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96342145"/>
                  </a:ext>
                </a:extLst>
              </a:tr>
              <a:tr h="370840">
                <a:tc>
                  <a:txBody>
                    <a:bodyPr/>
                    <a:lstStyle/>
                    <a:p>
                      <a:pPr algn="ctr"/>
                      <a:r>
                        <a:rPr kumimoji="1" lang="en-US" altLang="ja-JP" sz="2400" dirty="0" smtClean="0">
                          <a:latin typeface="+mj-lt"/>
                        </a:rPr>
                        <a:t>5</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12.59</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13.94</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13.95</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13.95</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02931966"/>
                  </a:ext>
                </a:extLst>
              </a:tr>
              <a:tr h="370840">
                <a:tc>
                  <a:txBody>
                    <a:bodyPr/>
                    <a:lstStyle/>
                    <a:p>
                      <a:pPr algn="ctr"/>
                      <a:r>
                        <a:rPr kumimoji="1" lang="en-US" altLang="ja-JP" sz="2400" dirty="0" smtClean="0">
                          <a:latin typeface="+mj-lt"/>
                        </a:rPr>
                        <a:t>7</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13.00</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12.97</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12.97</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12.97</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57357193"/>
                  </a:ext>
                </a:extLst>
              </a:tr>
              <a:tr h="370840">
                <a:tc>
                  <a:txBody>
                    <a:bodyPr/>
                    <a:lstStyle/>
                    <a:p>
                      <a:pPr algn="ctr"/>
                      <a:r>
                        <a:rPr kumimoji="1" lang="en-US" altLang="ja-JP" sz="2400" dirty="0" smtClean="0">
                          <a:latin typeface="+mj-lt"/>
                        </a:rPr>
                        <a:t>9</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13.46</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13.36</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13.36</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13.36</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582626"/>
                  </a:ext>
                </a:extLst>
              </a:tr>
            </a:tbl>
          </a:graphicData>
        </a:graphic>
      </p:graphicFrame>
      <p:sp>
        <p:nvSpPr>
          <p:cNvPr id="13" name="テキスト ボックス 12"/>
          <p:cNvSpPr txBox="1"/>
          <p:nvPr/>
        </p:nvSpPr>
        <p:spPr>
          <a:xfrm>
            <a:off x="3248561" y="3974068"/>
            <a:ext cx="2646878" cy="369332"/>
          </a:xfrm>
          <a:prstGeom prst="rect">
            <a:avLst/>
          </a:prstGeom>
          <a:noFill/>
        </p:spPr>
        <p:txBody>
          <a:bodyPr wrap="none" rtlCol="0">
            <a:spAutoFit/>
          </a:bodyPr>
          <a:lstStyle/>
          <a:p>
            <a:r>
              <a:rPr kumimoji="1" lang="ja-JP" altLang="en-US" dirty="0" smtClean="0"/>
              <a:t>（移住操作間隔</a:t>
            </a:r>
            <a:r>
              <a:rPr kumimoji="1" lang="en-US" altLang="ja-JP" dirty="0" smtClean="0"/>
              <a:t>: </a:t>
            </a:r>
            <a:r>
              <a:rPr lang="en-US" altLang="ja-JP" dirty="0" smtClean="0"/>
              <a:t>50世代</a:t>
            </a:r>
            <a:r>
              <a:rPr kumimoji="1" lang="en-US" altLang="ja-JP" dirty="0" smtClean="0">
                <a:latin typeface="+mj-lt"/>
              </a:rPr>
              <a:t>）</a:t>
            </a:r>
            <a:endParaRPr kumimoji="1" lang="ja-JP" altLang="en-US" dirty="0">
              <a:latin typeface="+mj-lt"/>
            </a:endParaRPr>
          </a:p>
        </p:txBody>
      </p:sp>
    </p:spTree>
    <p:extLst>
      <p:ext uri="{BB962C8B-B14F-4D97-AF65-F5344CB8AC3E}">
        <p14:creationId xmlns:p14="http://schemas.microsoft.com/office/powerpoint/2010/main" val="158709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ja-JP" altLang="en-US" dirty="0" smtClean="0"/>
              <a:t>重み付け多数決による違い</a:t>
            </a:r>
            <a:r>
              <a:rPr lang="en-US" altLang="ja-JP" dirty="0" smtClean="0"/>
              <a:t/>
            </a:r>
            <a:br>
              <a:rPr lang="en-US" altLang="ja-JP" dirty="0" smtClean="0"/>
            </a:br>
            <a:r>
              <a:rPr lang="en-US" altLang="ja-JP" sz="3200" dirty="0" smtClean="0">
                <a:solidFill>
                  <a:srgbClr val="FFFF00"/>
                </a:solidFill>
                <a:latin typeface="+mn-lt"/>
              </a:rPr>
              <a:t>P. 16 </a:t>
            </a:r>
            <a:r>
              <a:rPr lang="en-US" altLang="ja-JP" sz="3200" dirty="0" err="1" smtClean="0">
                <a:solidFill>
                  <a:srgbClr val="FFFF00"/>
                </a:solidFill>
                <a:latin typeface="+mn-lt"/>
              </a:rPr>
              <a:t>の補足</a:t>
            </a:r>
            <a:endParaRPr kumimoji="1" lang="ja-JP" altLang="en-US" dirty="0"/>
          </a:p>
        </p:txBody>
      </p:sp>
      <p:pic>
        <p:nvPicPr>
          <p:cNvPr id="21" name="図 20"/>
          <p:cNvPicPr>
            <a:picLocks noChangeAspect="1"/>
          </p:cNvPicPr>
          <p:nvPr/>
        </p:nvPicPr>
        <p:blipFill>
          <a:blip r:embed="rId2"/>
          <a:stretch>
            <a:fillRect/>
          </a:stretch>
        </p:blipFill>
        <p:spPr>
          <a:xfrm>
            <a:off x="1429810" y="1531125"/>
            <a:ext cx="3067134" cy="2520000"/>
          </a:xfrm>
          <a:prstGeom prst="rect">
            <a:avLst/>
          </a:prstGeom>
        </p:spPr>
      </p:pic>
      <p:pic>
        <p:nvPicPr>
          <p:cNvPr id="22" name="図 21"/>
          <p:cNvPicPr>
            <a:picLocks noChangeAspect="1"/>
          </p:cNvPicPr>
          <p:nvPr/>
        </p:nvPicPr>
        <p:blipFill>
          <a:blip r:embed="rId3"/>
          <a:stretch>
            <a:fillRect/>
          </a:stretch>
        </p:blipFill>
        <p:spPr>
          <a:xfrm>
            <a:off x="4702523" y="1531125"/>
            <a:ext cx="3011668" cy="2520000"/>
          </a:xfrm>
          <a:prstGeom prst="rect">
            <a:avLst/>
          </a:prstGeom>
        </p:spPr>
      </p:pic>
      <p:pic>
        <p:nvPicPr>
          <p:cNvPr id="23" name="図 22"/>
          <p:cNvPicPr>
            <a:picLocks noChangeAspect="1"/>
          </p:cNvPicPr>
          <p:nvPr/>
        </p:nvPicPr>
        <p:blipFill>
          <a:blip r:embed="rId4"/>
          <a:stretch>
            <a:fillRect/>
          </a:stretch>
        </p:blipFill>
        <p:spPr>
          <a:xfrm>
            <a:off x="1474783" y="4261800"/>
            <a:ext cx="3022161" cy="2520000"/>
          </a:xfrm>
          <a:prstGeom prst="rect">
            <a:avLst/>
          </a:prstGeom>
        </p:spPr>
      </p:pic>
      <p:pic>
        <p:nvPicPr>
          <p:cNvPr id="26" name="図 25"/>
          <p:cNvPicPr>
            <a:picLocks noChangeAspect="1"/>
          </p:cNvPicPr>
          <p:nvPr/>
        </p:nvPicPr>
        <p:blipFill>
          <a:blip r:embed="rId5"/>
          <a:stretch>
            <a:fillRect/>
          </a:stretch>
        </p:blipFill>
        <p:spPr>
          <a:xfrm>
            <a:off x="4702523" y="4261800"/>
            <a:ext cx="3067134" cy="2520000"/>
          </a:xfrm>
          <a:prstGeom prst="rect">
            <a:avLst/>
          </a:prstGeom>
        </p:spPr>
      </p:pic>
      <p:sp>
        <p:nvSpPr>
          <p:cNvPr id="3" name="テキスト ボックス 2"/>
          <p:cNvSpPr txBox="1"/>
          <p:nvPr/>
        </p:nvSpPr>
        <p:spPr>
          <a:xfrm>
            <a:off x="4025216" y="1143000"/>
            <a:ext cx="1093569" cy="400110"/>
          </a:xfrm>
          <a:prstGeom prst="rect">
            <a:avLst/>
          </a:prstGeom>
          <a:noFill/>
        </p:spPr>
        <p:txBody>
          <a:bodyPr wrap="none" rtlCol="0">
            <a:spAutoFit/>
          </a:bodyPr>
          <a:lstStyle/>
          <a:p>
            <a:r>
              <a:rPr kumimoji="1" lang="en-US" altLang="ja-JP" sz="2000" dirty="0" err="1" smtClean="0">
                <a:latin typeface="+mj-lt"/>
              </a:rPr>
              <a:t>satimage</a:t>
            </a:r>
            <a:endParaRPr kumimoji="1" lang="ja-JP" altLang="en-US" sz="2000" dirty="0">
              <a:latin typeface="+mj-lt"/>
            </a:endParaRPr>
          </a:p>
        </p:txBody>
      </p:sp>
    </p:spTree>
    <p:extLst>
      <p:ext uri="{BB962C8B-B14F-4D97-AF65-F5344CB8AC3E}">
        <p14:creationId xmlns:p14="http://schemas.microsoft.com/office/powerpoint/2010/main" val="20400853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4711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ja-JP" altLang="en-US" dirty="0"/>
              <a:t>ファジィ</a:t>
            </a:r>
            <a:r>
              <a:rPr lang="ja-JP" altLang="en-US" dirty="0" smtClean="0"/>
              <a:t>識別器</a:t>
            </a:r>
            <a:r>
              <a:rPr lang="en-US" altLang="ja-JP" dirty="0" smtClean="0"/>
              <a:t/>
            </a:r>
            <a:br>
              <a:rPr lang="en-US" altLang="ja-JP" dirty="0" smtClean="0"/>
            </a:br>
            <a:r>
              <a:rPr lang="en-US" altLang="ja-JP" sz="3200" dirty="0" smtClean="0">
                <a:solidFill>
                  <a:srgbClr val="FFFF00"/>
                </a:solidFill>
                <a:latin typeface="+mn-lt"/>
              </a:rPr>
              <a:t>1.</a:t>
            </a:r>
            <a:r>
              <a:rPr lang="en-US" altLang="ja-JP" sz="3200" dirty="0" smtClean="0">
                <a:solidFill>
                  <a:srgbClr val="FFFF00"/>
                </a:solidFill>
              </a:rPr>
              <a:t> </a:t>
            </a:r>
            <a:r>
              <a:rPr lang="ja-JP" altLang="en-US" sz="3200" dirty="0" smtClean="0">
                <a:solidFill>
                  <a:srgbClr val="FFFF00"/>
                </a:solidFill>
              </a:rPr>
              <a:t>解釈性能の高い識別器の設計</a:t>
            </a:r>
            <a:endParaRPr kumimoji="1" lang="ja-JP" altLang="en-US" dirty="0"/>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2147098121"/>
                  </p:ext>
                </p:extLst>
              </p:nvPr>
            </p:nvGraphicFramePr>
            <p:xfrm>
              <a:off x="5334000" y="1988421"/>
              <a:ext cx="3886200" cy="1981200"/>
            </p:xfrm>
            <a:graphic>
              <a:graphicData uri="http://schemas.openxmlformats.org/drawingml/2006/table">
                <a:tbl>
                  <a:tblPr bandRow="1">
                    <a:tableStyleId>{F5AB1C69-6EDB-4FF4-983F-18BD219EF322}</a:tableStyleId>
                  </a:tblPr>
                  <a:tblGrid>
                    <a:gridCol w="1345072">
                      <a:extLst>
                        <a:ext uri="{9D8B030D-6E8A-4147-A177-3AD203B41FA5}">
                          <a16:colId xmlns:a16="http://schemas.microsoft.com/office/drawing/2014/main" val="1754261082"/>
                        </a:ext>
                      </a:extLst>
                    </a:gridCol>
                    <a:gridCol w="208280">
                      <a:extLst>
                        <a:ext uri="{9D8B030D-6E8A-4147-A177-3AD203B41FA5}">
                          <a16:colId xmlns:a16="http://schemas.microsoft.com/office/drawing/2014/main" val="1093669718"/>
                        </a:ext>
                      </a:extLst>
                    </a:gridCol>
                    <a:gridCol w="2332848">
                      <a:extLst>
                        <a:ext uri="{9D8B030D-6E8A-4147-A177-3AD203B41FA5}">
                          <a16:colId xmlns:a16="http://schemas.microsoft.com/office/drawing/2014/main" val="969770553"/>
                        </a:ext>
                      </a:extLst>
                    </a:gridCol>
                  </a:tblGrid>
                  <a:tr h="370840">
                    <a:tc>
                      <a:txBody>
                        <a:bodyPr/>
                        <a:lstStyle/>
                        <a:p>
                          <a:pPr algn="r"/>
                          <a:r>
                            <a:rPr kumimoji="1" lang="en-US" altLang="ja-JP" sz="2000" i="1" dirty="0">
                              <a:latin typeface="+mj-lt"/>
                            </a:rPr>
                            <a:t>n</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次元数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41647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oMath>
                            </m:oMathPara>
                          </a14:m>
                          <a:endParaRPr kumimoji="1" lang="ja-JP" altLang="en-US" sz="2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パターン</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oMath>
                            </m:oMathPara>
                          </a14:m>
                          <a:endParaRPr kumimoji="1" lang="ja-JP" altLang="en-US" sz="2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条件部ファジィ集合</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2779322"/>
                      </a:ext>
                    </a:extLst>
                  </a:tr>
                  <a:tr h="370840">
                    <a:tc>
                      <a:txBody>
                        <a:bodyPr/>
                        <a:lstStyle/>
                        <a:p>
                          <a:pPr algn="r"/>
                          <a:r>
                            <a:rPr kumimoji="1" lang="en-US" altLang="ja-JP" sz="2000" i="1" dirty="0">
                              <a:latin typeface="+mj-lt"/>
                            </a:rPr>
                            <a:t>C</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結論部クラス</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4425007"/>
                      </a:ext>
                    </a:extLst>
                  </a:tr>
                  <a:tr h="333676">
                    <a:tc>
                      <a:txBody>
                        <a:bodyPr/>
                        <a:lstStyle/>
                        <a:p>
                          <a:pPr algn="r"/>
                          <a:r>
                            <a:rPr kumimoji="1" lang="en-US" altLang="ja-JP" sz="2000" i="1" dirty="0">
                              <a:latin typeface="+mj-lt"/>
                            </a:rPr>
                            <a:t>CF</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ルール重み</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504856"/>
                      </a:ext>
                    </a:extLst>
                  </a:tr>
                </a:tbl>
              </a:graphicData>
            </a:graphic>
          </p:graphicFrame>
        </mc:Choice>
        <mc:Fallback xmlns="">
          <p:graphicFrame>
            <p:nvGraphicFramePr>
              <p:cNvPr id="7" name="表 6">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2147098121"/>
                  </p:ext>
                </p:extLst>
              </p:nvPr>
            </p:nvGraphicFramePr>
            <p:xfrm>
              <a:off x="5334000" y="1988421"/>
              <a:ext cx="3886200" cy="1981200"/>
            </p:xfrm>
            <a:graphic>
              <a:graphicData uri="http://schemas.openxmlformats.org/drawingml/2006/table">
                <a:tbl>
                  <a:tblPr bandRow="1">
                    <a:tableStyleId>{F5AB1C69-6EDB-4FF4-983F-18BD219EF322}</a:tableStyleId>
                  </a:tblPr>
                  <a:tblGrid>
                    <a:gridCol w="1345072">
                      <a:extLst>
                        <a:ext uri="{9D8B030D-6E8A-4147-A177-3AD203B41FA5}">
                          <a16:colId xmlns:a16="http://schemas.microsoft.com/office/drawing/2014/main" val="1754261082"/>
                        </a:ext>
                      </a:extLst>
                    </a:gridCol>
                    <a:gridCol w="208280">
                      <a:extLst>
                        <a:ext uri="{9D8B030D-6E8A-4147-A177-3AD203B41FA5}">
                          <a16:colId xmlns:a16="http://schemas.microsoft.com/office/drawing/2014/main" val="1093669718"/>
                        </a:ext>
                      </a:extLst>
                    </a:gridCol>
                    <a:gridCol w="2332848">
                      <a:extLst>
                        <a:ext uri="{9D8B030D-6E8A-4147-A177-3AD203B41FA5}">
                          <a16:colId xmlns:a16="http://schemas.microsoft.com/office/drawing/2014/main" val="969770553"/>
                        </a:ext>
                      </a:extLst>
                    </a:gridCol>
                  </a:tblGrid>
                  <a:tr h="396240">
                    <a:tc>
                      <a:txBody>
                        <a:bodyPr/>
                        <a:lstStyle/>
                        <a:p>
                          <a:pPr algn="r"/>
                          <a:r>
                            <a:rPr kumimoji="1" lang="en-US" altLang="ja-JP" sz="2000" i="1" dirty="0">
                              <a:latin typeface="+mj-lt"/>
                            </a:rPr>
                            <a:t>n</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次元数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416475"/>
                      </a:ext>
                    </a:extLst>
                  </a:tr>
                  <a:tr h="396240">
                    <a:tc>
                      <a:txBody>
                        <a:bodyPr/>
                        <a:lstStyle/>
                        <a:p>
                          <a:endParaRPr lang="ja-JP"/>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10769" r="-188688" b="-327692"/>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パターン</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0163968"/>
                      </a:ext>
                    </a:extLst>
                  </a:tr>
                  <a:tr h="396240">
                    <a:tc>
                      <a:txBody>
                        <a:bodyPr/>
                        <a:lstStyle/>
                        <a:p>
                          <a:endParaRPr lang="ja-JP"/>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07576" r="-188688" b="-222727"/>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条件部ファジィ集合</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2779322"/>
                      </a:ext>
                    </a:extLst>
                  </a:tr>
                  <a:tr h="396240">
                    <a:tc>
                      <a:txBody>
                        <a:bodyPr/>
                        <a:lstStyle/>
                        <a:p>
                          <a:pPr algn="r"/>
                          <a:r>
                            <a:rPr kumimoji="1" lang="en-US" altLang="ja-JP" sz="2000" i="1" dirty="0">
                              <a:latin typeface="+mj-lt"/>
                            </a:rPr>
                            <a:t>C</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結論部クラス</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4425007"/>
                      </a:ext>
                    </a:extLst>
                  </a:tr>
                  <a:tr h="396240">
                    <a:tc>
                      <a:txBody>
                        <a:bodyPr/>
                        <a:lstStyle/>
                        <a:p>
                          <a:pPr algn="r"/>
                          <a:r>
                            <a:rPr kumimoji="1" lang="en-US" altLang="ja-JP" sz="2000" i="1" dirty="0">
                              <a:latin typeface="+mj-lt"/>
                            </a:rPr>
                            <a:t>CF</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ルール重み</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504856"/>
                      </a:ext>
                    </a:extLst>
                  </a:tr>
                </a:tbl>
              </a:graphicData>
            </a:graphic>
          </p:graphicFrame>
        </mc:Fallback>
      </mc:AlternateContent>
      <p:sp>
        <p:nvSpPr>
          <p:cNvPr id="12" name="テキスト ボックス 11">
            <a:extLst>
              <a:ext uri="{FF2B5EF4-FFF2-40B4-BE49-F238E27FC236}">
                <a16:creationId xmlns:a16="http://schemas.microsoft.com/office/drawing/2014/main" id="{D5E21094-7193-CD45-8555-376133617532}"/>
              </a:ext>
            </a:extLst>
          </p:cNvPr>
          <p:cNvSpPr txBox="1"/>
          <p:nvPr/>
        </p:nvSpPr>
        <p:spPr>
          <a:xfrm>
            <a:off x="384958" y="4114800"/>
            <a:ext cx="910442"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1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384958" y="4648200"/>
            <a:ext cx="8378042" cy="2102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b="1" u="sng" kern="0" dirty="0">
                <a:solidFill>
                  <a:srgbClr val="C00000"/>
                </a:solidFill>
              </a:rPr>
              <a:t>言語的に解釈可能</a:t>
            </a:r>
            <a:r>
              <a:rPr lang="ja-JP" altLang="en-US" sz="2800" kern="0" dirty="0"/>
              <a:t>な</a:t>
            </a:r>
            <a:r>
              <a:rPr lang="ja-JP" altLang="en-US" sz="2800" b="1" u="sng" kern="0" dirty="0">
                <a:solidFill>
                  <a:srgbClr val="C00000"/>
                </a:solidFill>
              </a:rPr>
              <a:t>ルール</a:t>
            </a:r>
            <a:r>
              <a:rPr lang="ja-JP" altLang="en-US" sz="2800" b="1" u="sng" kern="0" dirty="0" smtClean="0">
                <a:solidFill>
                  <a:srgbClr val="C00000"/>
                </a:solidFill>
              </a:rPr>
              <a:t>集合</a:t>
            </a:r>
            <a:r>
              <a:rPr lang="ja-JP" altLang="en-US" sz="2800" kern="0" dirty="0" smtClean="0"/>
              <a:t>によ</a:t>
            </a:r>
            <a:r>
              <a:rPr lang="ja-JP" altLang="en-US" sz="2800" kern="0" dirty="0"/>
              <a:t>り</a:t>
            </a:r>
            <a:r>
              <a:rPr lang="ja-JP" altLang="en-US" sz="2800" kern="0" dirty="0" smtClean="0"/>
              <a:t>構成</a:t>
            </a:r>
            <a:r>
              <a:rPr lang="ja-JP" altLang="en-US" sz="2800" kern="0" dirty="0"/>
              <a:t>されているため，識別器がどのようにデータを識別しているのかが解釈可能である．</a:t>
            </a:r>
            <a:endParaRPr lang="en-US" altLang="ja-JP" sz="2800" kern="0" dirty="0"/>
          </a:p>
        </p:txBody>
      </p:sp>
      <p:grpSp>
        <p:nvGrpSpPr>
          <p:cNvPr id="3" name="グループ化 2">
            <a:extLst>
              <a:ext uri="{FF2B5EF4-FFF2-40B4-BE49-F238E27FC236}">
                <a16:creationId xmlns:a16="http://schemas.microsoft.com/office/drawing/2014/main" id="{BED2C8E0-C02D-A843-AAC5-FF6C7B1777BF}"/>
              </a:ext>
            </a:extLst>
          </p:cNvPr>
          <p:cNvGrpSpPr/>
          <p:nvPr/>
        </p:nvGrpSpPr>
        <p:grpSpPr>
          <a:xfrm>
            <a:off x="103909" y="2097838"/>
            <a:ext cx="5230091" cy="1433274"/>
            <a:chOff x="103909" y="1646841"/>
            <a:chExt cx="5230091" cy="1433274"/>
          </a:xfrm>
        </p:grpSpPr>
        <p:sp>
          <p:nvSpPr>
            <p:cNvPr id="10" name="角丸四角形 9"/>
            <p:cNvSpPr/>
            <p:nvPr/>
          </p:nvSpPr>
          <p:spPr>
            <a:xfrm>
              <a:off x="313852" y="1975934"/>
              <a:ext cx="5020148" cy="1104181"/>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2CC"/>
                </a:solidFill>
              </a:endParaRPr>
            </a:p>
          </p:txBody>
        </p:sp>
        <mc:AlternateContent xmlns:mc="http://schemas.openxmlformats.org/markup-compatibility/2006" xmlns:a14="http://schemas.microsoft.com/office/drawing/2010/main">
          <mc:Choice Requires="a14">
            <p:sp>
              <p:nvSpPr>
                <p:cNvPr id="4" name="テキスト ボックス 3"/>
                <p:cNvSpPr txBox="1"/>
                <p:nvPr/>
              </p:nvSpPr>
              <p:spPr>
                <a:xfrm>
                  <a:off x="474004" y="2071383"/>
                  <a:ext cx="4631396" cy="523220"/>
                </a:xfrm>
                <a:prstGeom prst="rect">
                  <a:avLst/>
                </a:prstGeom>
                <a:noFill/>
              </p:spPr>
              <p:txBody>
                <a:bodyPr wrap="none" rtlCol="0">
                  <a:spAutoFit/>
                </a:bodyPr>
                <a:lstStyle/>
                <a:p>
                  <a:r>
                    <a:rPr kumimoji="1" lang="en-US" altLang="ja-JP" sz="2800" dirty="0">
                      <a:latin typeface="+mj-lt"/>
                    </a:rPr>
                    <a:t>If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1</m:t>
                          </m:r>
                        </m:sub>
                      </m:sSub>
                    </m:oMath>
                  </a14:m>
                  <a:r>
                    <a:rPr kumimoji="1" lang="ja-JP" altLang="en-US" sz="2800" dirty="0">
                      <a:latin typeface="+mj-lt"/>
                    </a:rPr>
                    <a:t> </a:t>
                  </a:r>
                  <a:r>
                    <a:rPr kumimoji="1" lang="en-US" altLang="ja-JP" sz="2800" dirty="0">
                      <a:latin typeface="+mj-lt"/>
                    </a:rPr>
                    <a:t>is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𝐴</m:t>
                          </m:r>
                        </m:e>
                        <m:sub>
                          <m:r>
                            <a:rPr kumimoji="1" lang="en-US" altLang="ja-JP" sz="2800" b="0" i="1" smtClean="0">
                              <a:latin typeface="Cambria Math" panose="02040503050406030204" pitchFamily="18" charset="0"/>
                            </a:rPr>
                            <m:t>1</m:t>
                          </m:r>
                        </m:sub>
                      </m:sSub>
                    </m:oMath>
                  </a14:m>
                  <a:r>
                    <a:rPr kumimoji="1" lang="ja-JP" altLang="en-US" sz="2800" dirty="0">
                      <a:latin typeface="+mj-lt"/>
                    </a:rPr>
                    <a:t> </a:t>
                  </a:r>
                  <a:r>
                    <a:rPr kumimoji="1" lang="en-US" altLang="ja-JP" sz="2800" dirty="0">
                      <a:latin typeface="+mj-lt"/>
                    </a:rPr>
                    <a:t>and …</a:t>
                  </a:r>
                  <a:r>
                    <a:rPr lang="ja-JP" altLang="en-US" sz="2800" dirty="0">
                      <a:latin typeface="+mj-lt"/>
                    </a:rPr>
                    <a:t> </a:t>
                  </a:r>
                  <a:r>
                    <a:rPr lang="en-US" altLang="ja-JP" sz="2800" dirty="0">
                      <a:latin typeface="+mj-lt"/>
                    </a:rPr>
                    <a:t>and</a:t>
                  </a:r>
                  <a:r>
                    <a:rPr kumimoji="1" lang="en-US" altLang="ja-JP" sz="2800" dirty="0">
                      <a:latin typeface="+mj-lt"/>
                    </a:rPr>
                    <a:t>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𝑛</m:t>
                          </m:r>
                        </m:sub>
                      </m:sSub>
                    </m:oMath>
                  </a14:m>
                  <a:r>
                    <a:rPr kumimoji="1" lang="ja-JP" altLang="en-US" sz="2800" dirty="0">
                      <a:latin typeface="+mj-lt"/>
                    </a:rPr>
                    <a:t> </a:t>
                  </a:r>
                  <a:r>
                    <a:rPr kumimoji="1" lang="en-US" altLang="ja-JP" sz="2800" dirty="0">
                      <a:latin typeface="+mj-lt"/>
                    </a:rPr>
                    <a:t>is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𝐴</m:t>
                          </m:r>
                        </m:e>
                        <m:sub>
                          <m:r>
                            <a:rPr kumimoji="1" lang="en-US" altLang="ja-JP" sz="2800" b="0" i="1" smtClean="0">
                              <a:latin typeface="Cambria Math" panose="02040503050406030204" pitchFamily="18" charset="0"/>
                            </a:rPr>
                            <m:t>𝑛</m:t>
                          </m:r>
                        </m:sub>
                      </m:sSub>
                    </m:oMath>
                  </a14:m>
                  <a:endParaRPr kumimoji="1" lang="ja-JP" altLang="en-US" sz="2800" dirty="0">
                    <a:latin typeface="+mj-lt"/>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474004" y="2071383"/>
                  <a:ext cx="4631396" cy="523220"/>
                </a:xfrm>
                <a:prstGeom prst="rect">
                  <a:avLst/>
                </a:prstGeom>
                <a:blipFill>
                  <a:blip r:embed="rId3"/>
                  <a:stretch>
                    <a:fillRect l="-2459" t="-11905" b="-30952"/>
                  </a:stretch>
                </a:blipFill>
              </p:spPr>
              <p:txBody>
                <a:bodyPr/>
                <a:lstStyle/>
                <a:p>
                  <a:r>
                    <a:rPr lang="ja-JP" altLang="en-US">
                      <a:noFill/>
                    </a:rPr>
                    <a:t> </a:t>
                  </a:r>
                </a:p>
              </p:txBody>
            </p:sp>
          </mc:Fallback>
        </mc:AlternateContent>
        <p:sp>
          <p:nvSpPr>
            <p:cNvPr id="5" name="テキスト ボックス 4"/>
            <p:cNvSpPr txBox="1"/>
            <p:nvPr/>
          </p:nvSpPr>
          <p:spPr>
            <a:xfrm>
              <a:off x="2061950" y="2467167"/>
              <a:ext cx="3272050" cy="523220"/>
            </a:xfrm>
            <a:prstGeom prst="rect">
              <a:avLst/>
            </a:prstGeom>
            <a:noFill/>
          </p:spPr>
          <p:txBody>
            <a:bodyPr wrap="none" rtlCol="0">
              <a:spAutoFit/>
            </a:bodyPr>
            <a:lstStyle/>
            <a:p>
              <a:r>
                <a:rPr lang="en-US" altLang="ja-JP" sz="2800" dirty="0">
                  <a:latin typeface="+mj-lt"/>
                </a:rPr>
                <a:t>t</a:t>
              </a:r>
              <a:r>
                <a:rPr kumimoji="1" lang="en-US" altLang="ja-JP" sz="2800" dirty="0">
                  <a:latin typeface="+mj-lt"/>
                </a:rPr>
                <a:t>hen Class </a:t>
              </a:r>
              <a:r>
                <a:rPr kumimoji="1" lang="en-US" altLang="ja-JP" sz="2800" i="1" dirty="0">
                  <a:latin typeface="+mj-lt"/>
                </a:rPr>
                <a:t>C </a:t>
              </a:r>
              <a:r>
                <a:rPr lang="en-US" altLang="ja-JP" sz="2800" dirty="0">
                  <a:latin typeface="+mj-lt"/>
                </a:rPr>
                <a:t>with </a:t>
              </a:r>
              <a:r>
                <a:rPr lang="en-US" altLang="ja-JP" sz="2800" i="1" dirty="0">
                  <a:latin typeface="+mj-lt"/>
                </a:rPr>
                <a:t>CF</a:t>
              </a:r>
              <a:endParaRPr kumimoji="1" lang="ja-JP" altLang="en-US" sz="2800" i="1" dirty="0">
                <a:latin typeface="+mj-lt"/>
              </a:endParaRPr>
            </a:p>
          </p:txBody>
        </p:sp>
        <p:sp>
          <p:nvSpPr>
            <p:cNvPr id="15" name="テキスト ボックス 14">
              <a:extLst>
                <a:ext uri="{FF2B5EF4-FFF2-40B4-BE49-F238E27FC236}">
                  <a16:creationId xmlns:a16="http://schemas.microsoft.com/office/drawing/2014/main" id="{77385614-15A0-C94F-8EC0-8F879B337B56}"/>
                </a:ext>
              </a:extLst>
            </p:cNvPr>
            <p:cNvSpPr txBox="1"/>
            <p:nvPr/>
          </p:nvSpPr>
          <p:spPr>
            <a:xfrm>
              <a:off x="103909" y="1646841"/>
              <a:ext cx="2979993" cy="442674"/>
            </a:xfrm>
            <a:prstGeom prst="round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2000" dirty="0">
                  <a:latin typeface="+mj-lt"/>
                </a:rPr>
                <a:t>If-then</a:t>
              </a:r>
              <a:r>
                <a:rPr kumimoji="1" lang="ja-JP" altLang="en-US" sz="2000" dirty="0"/>
                <a:t>形式ファジィルール</a:t>
              </a:r>
            </a:p>
          </p:txBody>
        </p:sp>
      </p:grpSp>
    </p:spTree>
    <p:extLst>
      <p:ext uri="{BB962C8B-B14F-4D97-AF65-F5344CB8AC3E}">
        <p14:creationId xmlns:p14="http://schemas.microsoft.com/office/powerpoint/2010/main" val="1915985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dirty="0"/>
              <a:t>多目的ファジィ遺伝的機械</a:t>
            </a:r>
            <a:r>
              <a:rPr kumimoji="1" lang="ja-JP" altLang="en-US" dirty="0" smtClean="0"/>
              <a:t>学習</a:t>
            </a:r>
            <a:r>
              <a:rPr kumimoji="1" lang="en-US" altLang="ja-JP" dirty="0" smtClean="0"/>
              <a:t/>
            </a:r>
            <a:br>
              <a:rPr kumimoji="1" lang="en-US" altLang="ja-JP" dirty="0" smtClean="0"/>
            </a:br>
            <a:r>
              <a:rPr lang="en-US" altLang="ja-JP" sz="3200" dirty="0" smtClean="0">
                <a:solidFill>
                  <a:srgbClr val="FFFF00"/>
                </a:solidFill>
                <a:latin typeface="+mn-lt"/>
              </a:rPr>
              <a:t>2. </a:t>
            </a:r>
            <a:r>
              <a:rPr lang="ja-JP" altLang="en-US" sz="3200" dirty="0" smtClean="0">
                <a:solidFill>
                  <a:srgbClr val="FFFF00"/>
                </a:solidFill>
                <a:latin typeface="+mn-lt"/>
              </a:rPr>
              <a:t>解釈性能と識別性能の同時最適化</a:t>
            </a:r>
            <a:endParaRPr kumimoji="1" lang="ja-JP" altLang="en-US" dirty="0">
              <a:latin typeface="+mn-lt"/>
            </a:endParaRPr>
          </a:p>
        </p:txBody>
      </p:sp>
      <p:sp>
        <p:nvSpPr>
          <p:cNvPr id="3" name="テキスト ボックス 2">
            <a:extLst>
              <a:ext uri="{FF2B5EF4-FFF2-40B4-BE49-F238E27FC236}">
                <a16:creationId xmlns:a16="http://schemas.microsoft.com/office/drawing/2014/main" id="{A4A2B24A-5F59-544B-8D76-756BA47A7E45}"/>
              </a:ext>
            </a:extLst>
          </p:cNvPr>
          <p:cNvSpPr txBox="1"/>
          <p:nvPr/>
        </p:nvSpPr>
        <p:spPr>
          <a:xfrm>
            <a:off x="304799" y="1343055"/>
            <a:ext cx="7924801" cy="830997"/>
          </a:xfrm>
          <a:prstGeom prst="rect">
            <a:avLst/>
          </a:prstGeom>
          <a:noFill/>
          <a:ln w="19050">
            <a:solidFill>
              <a:schemeClr val="accent6"/>
            </a:solidFill>
          </a:ln>
        </p:spPr>
        <p:txBody>
          <a:bodyPr wrap="square" rtlCol="0">
            <a:spAutoFit/>
          </a:bodyPr>
          <a:lstStyle/>
          <a:p>
            <a:r>
              <a:rPr lang="en-US" altLang="ja-JP" sz="2400" dirty="0" err="1"/>
              <a:t>Multiobjective</a:t>
            </a:r>
            <a:r>
              <a:rPr lang="en-US" altLang="ja-JP" sz="2400" dirty="0"/>
              <a:t> Fuzzy Genetics-Based Machine Learning :</a:t>
            </a:r>
          </a:p>
          <a:p>
            <a:r>
              <a:rPr lang="en-US" altLang="ja-JP" sz="2400" dirty="0" err="1"/>
              <a:t>MoFGBML</a:t>
            </a:r>
            <a:endParaRPr kumimoji="1" lang="ja-JP" altLang="en-US" sz="2400" dirty="0"/>
          </a:p>
        </p:txBody>
      </p:sp>
      <mc:AlternateContent xmlns:mc="http://schemas.openxmlformats.org/markup-compatibility/2006" xmlns:a14="http://schemas.microsoft.com/office/drawing/2010/main">
        <mc:Choice Requires="a14">
          <p:graphicFrame>
            <p:nvGraphicFramePr>
              <p:cNvPr id="18" name="表 17">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2907016182"/>
                  </p:ext>
                </p:extLst>
              </p:nvPr>
            </p:nvGraphicFramePr>
            <p:xfrm>
              <a:off x="6629400" y="2555240"/>
              <a:ext cx="2288794" cy="1483360"/>
            </p:xfrm>
            <a:graphic>
              <a:graphicData uri="http://schemas.openxmlformats.org/drawingml/2006/table">
                <a:tbl>
                  <a:tblPr bandRow="1">
                    <a:tableStyleId>{F5AB1C69-6EDB-4FF4-983F-18BD219EF322}</a:tableStyleId>
                  </a:tblPr>
                  <a:tblGrid>
                    <a:gridCol w="713159">
                      <a:extLst>
                        <a:ext uri="{9D8B030D-6E8A-4147-A177-3AD203B41FA5}">
                          <a16:colId xmlns:a16="http://schemas.microsoft.com/office/drawing/2014/main" val="1754261082"/>
                        </a:ext>
                      </a:extLst>
                    </a:gridCol>
                    <a:gridCol w="255997">
                      <a:extLst>
                        <a:ext uri="{9D8B030D-6E8A-4147-A177-3AD203B41FA5}">
                          <a16:colId xmlns:a16="http://schemas.microsoft.com/office/drawing/2014/main" val="1093669718"/>
                        </a:ext>
                      </a:extLst>
                    </a:gridCol>
                    <a:gridCol w="1319638">
                      <a:extLst>
                        <a:ext uri="{9D8B030D-6E8A-4147-A177-3AD203B41FA5}">
                          <a16:colId xmlns:a16="http://schemas.microsoft.com/office/drawing/2014/main" val="969770553"/>
                        </a:ext>
                      </a:extLst>
                    </a:gridCol>
                  </a:tblGrid>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𝑓</m:t>
                                    </m:r>
                                  </m:e>
                                  <m:sub>
                                    <m:r>
                                      <a:rPr kumimoji="1" lang="en-US" altLang="ja-JP" sz="1800" b="0" i="1" smtClean="0">
                                        <a:latin typeface="Cambria Math" panose="02040503050406030204" pitchFamily="18" charset="0"/>
                                      </a:rPr>
                                      <m:t>1</m:t>
                                    </m:r>
                                  </m:sub>
                                </m:sSub>
                                <m:d>
                                  <m:dPr>
                                    <m:ctrlPr>
                                      <a:rPr kumimoji="1" lang="en-US" altLang="ja-JP" sz="1800" i="1" smtClean="0">
                                        <a:latin typeface="Cambria Math" panose="02040503050406030204" pitchFamily="18" charset="0"/>
                                      </a:rPr>
                                    </m:ctrlPr>
                                  </m:dPr>
                                  <m:e>
                                    <m:r>
                                      <a:rPr kumimoji="1" lang="en-US" altLang="ja-JP" sz="1800" b="1" i="1" smtClean="0">
                                        <a:latin typeface="Cambria Math" panose="02040503050406030204" pitchFamily="18" charset="0"/>
                                      </a:rPr>
                                      <m:t>𝒙</m:t>
                                    </m:r>
                                  </m:e>
                                </m:d>
                              </m:oMath>
                            </m:oMathPara>
                          </a14:m>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誤識別率</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941647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𝑓</m:t>
                                    </m:r>
                                  </m:e>
                                  <m:sub>
                                    <m:r>
                                      <a:rPr kumimoji="1" lang="en-US" altLang="ja-JP" sz="1800" b="0" i="1" smtClean="0">
                                        <a:latin typeface="Cambria Math" panose="02040503050406030204" pitchFamily="18" charset="0"/>
                                      </a:rPr>
                                      <m:t>2</m:t>
                                    </m:r>
                                  </m:sub>
                                </m:sSub>
                                <m:d>
                                  <m:dPr>
                                    <m:ctrlPr>
                                      <a:rPr kumimoji="1" lang="en-US" altLang="ja-JP" sz="1800" i="1" smtClean="0">
                                        <a:latin typeface="Cambria Math" panose="02040503050406030204" pitchFamily="18" charset="0"/>
                                      </a:rPr>
                                    </m:ctrlPr>
                                  </m:dPr>
                                  <m:e>
                                    <m:r>
                                      <a:rPr kumimoji="1" lang="en-US" altLang="ja-JP" sz="1800" b="1" i="1" smtClean="0">
                                        <a:latin typeface="Cambria Math" panose="02040503050406030204" pitchFamily="18" charset="0"/>
                                      </a:rPr>
                                      <m:t>𝒙</m:t>
                                    </m:r>
                                  </m:e>
                                </m:d>
                              </m:oMath>
                            </m:oMathPara>
                          </a14:m>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ルール数</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識別器</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5438184"/>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探索方向</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8824355"/>
                      </a:ext>
                    </a:extLst>
                  </a:tr>
                </a:tbl>
              </a:graphicData>
            </a:graphic>
          </p:graphicFrame>
        </mc:Choice>
        <mc:Fallback xmlns="">
          <p:graphicFrame>
            <p:nvGraphicFramePr>
              <p:cNvPr id="18" name="表 17">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2907016182"/>
                  </p:ext>
                </p:extLst>
              </p:nvPr>
            </p:nvGraphicFramePr>
            <p:xfrm>
              <a:off x="6629400" y="2555240"/>
              <a:ext cx="2288794" cy="1483360"/>
            </p:xfrm>
            <a:graphic>
              <a:graphicData uri="http://schemas.openxmlformats.org/drawingml/2006/table">
                <a:tbl>
                  <a:tblPr bandRow="1">
                    <a:tableStyleId>{F5AB1C69-6EDB-4FF4-983F-18BD219EF322}</a:tableStyleId>
                  </a:tblPr>
                  <a:tblGrid>
                    <a:gridCol w="713159">
                      <a:extLst>
                        <a:ext uri="{9D8B030D-6E8A-4147-A177-3AD203B41FA5}">
                          <a16:colId xmlns:a16="http://schemas.microsoft.com/office/drawing/2014/main" val="1754261082"/>
                        </a:ext>
                      </a:extLst>
                    </a:gridCol>
                    <a:gridCol w="255997">
                      <a:extLst>
                        <a:ext uri="{9D8B030D-6E8A-4147-A177-3AD203B41FA5}">
                          <a16:colId xmlns:a16="http://schemas.microsoft.com/office/drawing/2014/main" val="1093669718"/>
                        </a:ext>
                      </a:extLst>
                    </a:gridCol>
                    <a:gridCol w="1319638">
                      <a:extLst>
                        <a:ext uri="{9D8B030D-6E8A-4147-A177-3AD203B41FA5}">
                          <a16:colId xmlns:a16="http://schemas.microsoft.com/office/drawing/2014/main" val="969770553"/>
                        </a:ext>
                      </a:extLst>
                    </a:gridCol>
                  </a:tblGrid>
                  <a:tr h="370840">
                    <a:tc>
                      <a:txBody>
                        <a:bodyPr/>
                        <a:lstStyle/>
                        <a:p>
                          <a:endParaRPr lang="ja-JP"/>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786" t="-10345" r="-223214" b="-327586"/>
                          </a:stretch>
                        </a:blip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誤識別率</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9416475"/>
                      </a:ext>
                    </a:extLst>
                  </a:tr>
                  <a:tr h="370840">
                    <a:tc>
                      <a:txBody>
                        <a:bodyPr/>
                        <a:lstStyle/>
                        <a:p>
                          <a:endParaRPr lang="ja-JP"/>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786" t="-106667" r="-223214" b="-216667"/>
                          </a:stretch>
                        </a:blip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ルール数</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識別器</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5438184"/>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探索方向</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8824355"/>
                      </a:ext>
                    </a:extLst>
                  </a:tr>
                </a:tbl>
              </a:graphicData>
            </a:graphic>
          </p:graphicFrame>
        </mc:Fallback>
      </mc:AlternateContent>
      <p:sp>
        <p:nvSpPr>
          <p:cNvPr id="20"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70" y="2190984"/>
            <a:ext cx="4591633" cy="139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a:t>進化型多目的最適化手法を</a:t>
            </a:r>
            <a:r>
              <a:rPr lang="en-US" altLang="ja-JP" sz="2800" kern="0" dirty="0"/>
              <a:t/>
            </a:r>
            <a:br>
              <a:rPr lang="en-US" altLang="ja-JP" sz="2800" kern="0" dirty="0"/>
            </a:br>
            <a:r>
              <a:rPr lang="ja-JP" altLang="en-US" sz="2800" kern="0" dirty="0"/>
              <a:t>ファジィ識別器の設計に応用</a:t>
            </a:r>
          </a:p>
          <a:p>
            <a:pPr marL="0" indent="0" algn="just">
              <a:buNone/>
            </a:pPr>
            <a:endParaRPr lang="en-US" altLang="ja-JP" sz="2800" kern="0" dirty="0"/>
          </a:p>
        </p:txBody>
      </p:sp>
      <p:sp>
        <p:nvSpPr>
          <p:cNvPr id="27"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71" y="4126468"/>
            <a:ext cx="3856256" cy="235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400" b="1" u="sng" kern="0" dirty="0"/>
              <a:t>誤識別率の最小化</a:t>
            </a:r>
            <a:endParaRPr lang="en-US" altLang="ja-JP" sz="1100" b="1" kern="0" dirty="0"/>
          </a:p>
          <a:p>
            <a:pPr marL="0" indent="0" algn="just">
              <a:buNone/>
            </a:pPr>
            <a:r>
              <a:rPr lang="ja-JP" altLang="en-US" sz="2400" b="1" u="sng" kern="0" dirty="0"/>
              <a:t>複雑性（ルール数）の最小化</a:t>
            </a:r>
            <a:endParaRPr lang="en-US" altLang="ja-JP" sz="2400" b="1" u="sng" kern="0" dirty="0"/>
          </a:p>
          <a:p>
            <a:pPr marL="0" indent="0" algn="just">
              <a:buNone/>
            </a:pPr>
            <a:r>
              <a:rPr lang="ja-JP" altLang="en-US" sz="2400" kern="0" dirty="0"/>
              <a:t>これらの</a:t>
            </a:r>
            <a:r>
              <a:rPr lang="en-US" altLang="ja-JP" sz="2400" kern="0" dirty="0"/>
              <a:t>2</a:t>
            </a:r>
            <a:r>
              <a:rPr lang="ja-JP" altLang="en-US" sz="2400" kern="0" dirty="0"/>
              <a:t>目的における</a:t>
            </a:r>
            <a:r>
              <a:rPr lang="en-US" altLang="ja-JP" sz="2400" kern="0" dirty="0"/>
              <a:t/>
            </a:r>
            <a:br>
              <a:rPr lang="en-US" altLang="ja-JP" sz="2400" kern="0" dirty="0"/>
            </a:br>
            <a:r>
              <a:rPr lang="ja-JP" altLang="en-US" sz="2400" kern="0" dirty="0"/>
              <a:t>トレードオフ曲線に沿った</a:t>
            </a:r>
            <a:r>
              <a:rPr lang="en-US" altLang="ja-JP" sz="2400" kern="0" dirty="0"/>
              <a:t/>
            </a:r>
            <a:br>
              <a:rPr lang="en-US" altLang="ja-JP" sz="2400" kern="0" dirty="0"/>
            </a:br>
            <a:r>
              <a:rPr lang="ja-JP" altLang="en-US" sz="2400" kern="0" dirty="0"/>
              <a:t>識別器集合の獲得が可能．</a:t>
            </a:r>
            <a:endParaRPr lang="en-US" altLang="ja-JP" sz="2400" kern="0" dirty="0"/>
          </a:p>
        </p:txBody>
      </p:sp>
      <p:grpSp>
        <p:nvGrpSpPr>
          <p:cNvPr id="19" name="グループ化 18">
            <a:extLst>
              <a:ext uri="{FF2B5EF4-FFF2-40B4-BE49-F238E27FC236}">
                <a16:creationId xmlns:a16="http://schemas.microsoft.com/office/drawing/2014/main" id="{D3381325-CC5F-A24E-B3E1-0D60990BB4BD}"/>
              </a:ext>
            </a:extLst>
          </p:cNvPr>
          <p:cNvGrpSpPr/>
          <p:nvPr/>
        </p:nvGrpSpPr>
        <p:grpSpPr>
          <a:xfrm>
            <a:off x="4682633" y="3429059"/>
            <a:ext cx="3394567" cy="3352741"/>
            <a:chOff x="5063633" y="2983468"/>
            <a:chExt cx="3394567" cy="3352741"/>
          </a:xfrm>
        </p:grpSpPr>
        <p:sp>
          <p:nvSpPr>
            <p:cNvPr id="37" name="フリーフォーム 36">
              <a:extLst>
                <a:ext uri="{FF2B5EF4-FFF2-40B4-BE49-F238E27FC236}">
                  <a16:creationId xmlns:a16="http://schemas.microsoft.com/office/drawing/2014/main" id="{32C2D938-8C25-3643-8D03-FEF8A8FE4679}"/>
                </a:ext>
              </a:extLst>
            </p:cNvPr>
            <p:cNvSpPr/>
            <p:nvPr/>
          </p:nvSpPr>
          <p:spPr>
            <a:xfrm>
              <a:off x="6582747" y="3528122"/>
              <a:ext cx="1231222" cy="1272499"/>
            </a:xfrm>
            <a:custGeom>
              <a:avLst/>
              <a:gdLst>
                <a:gd name="connsiteX0" fmla="*/ 0 w 1819470"/>
                <a:gd name="connsiteY0" fmla="*/ 0 h 2090057"/>
                <a:gd name="connsiteX1" fmla="*/ 326572 w 1819470"/>
                <a:gd name="connsiteY1" fmla="*/ 1520890 h 2090057"/>
                <a:gd name="connsiteX2" fmla="*/ 1819470 w 1819470"/>
                <a:gd name="connsiteY2" fmla="*/ 2090057 h 2090057"/>
                <a:gd name="connsiteX3" fmla="*/ 1819470 w 1819470"/>
                <a:gd name="connsiteY3" fmla="*/ 2090057 h 2090057"/>
              </a:gdLst>
              <a:ahLst/>
              <a:cxnLst>
                <a:cxn ang="0">
                  <a:pos x="connsiteX0" y="connsiteY0"/>
                </a:cxn>
                <a:cxn ang="0">
                  <a:pos x="connsiteX1" y="connsiteY1"/>
                </a:cxn>
                <a:cxn ang="0">
                  <a:pos x="connsiteX2" y="connsiteY2"/>
                </a:cxn>
                <a:cxn ang="0">
                  <a:pos x="connsiteX3" y="connsiteY3"/>
                </a:cxn>
              </a:cxnLst>
              <a:rect l="l" t="t" r="r" b="b"/>
              <a:pathLst>
                <a:path w="1819470" h="2090057">
                  <a:moveTo>
                    <a:pt x="0" y="0"/>
                  </a:moveTo>
                  <a:cubicBezTo>
                    <a:pt x="11663" y="586273"/>
                    <a:pt x="23327" y="1172547"/>
                    <a:pt x="326572" y="1520890"/>
                  </a:cubicBezTo>
                  <a:cubicBezTo>
                    <a:pt x="629817" y="1869233"/>
                    <a:pt x="1819470" y="2090057"/>
                    <a:pt x="1819470" y="2090057"/>
                  </a:cubicBezTo>
                  <a:lnTo>
                    <a:pt x="1819470" y="2090057"/>
                  </a:lnTo>
                </a:path>
              </a:pathLst>
            </a:cu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リーフォーム 16">
              <a:extLst>
                <a:ext uri="{FF2B5EF4-FFF2-40B4-BE49-F238E27FC236}">
                  <a16:creationId xmlns:a16="http://schemas.microsoft.com/office/drawing/2014/main" id="{B4BBE129-3FD4-184D-B92C-2B8729CC0C90}"/>
                </a:ext>
              </a:extLst>
            </p:cNvPr>
            <p:cNvSpPr/>
            <p:nvPr/>
          </p:nvSpPr>
          <p:spPr>
            <a:xfrm>
              <a:off x="5673012" y="3722914"/>
              <a:ext cx="1819470" cy="2090057"/>
            </a:xfrm>
            <a:custGeom>
              <a:avLst/>
              <a:gdLst>
                <a:gd name="connsiteX0" fmla="*/ 0 w 1819470"/>
                <a:gd name="connsiteY0" fmla="*/ 0 h 2090057"/>
                <a:gd name="connsiteX1" fmla="*/ 326572 w 1819470"/>
                <a:gd name="connsiteY1" fmla="*/ 1520890 h 2090057"/>
                <a:gd name="connsiteX2" fmla="*/ 1819470 w 1819470"/>
                <a:gd name="connsiteY2" fmla="*/ 2090057 h 2090057"/>
                <a:gd name="connsiteX3" fmla="*/ 1819470 w 1819470"/>
                <a:gd name="connsiteY3" fmla="*/ 2090057 h 2090057"/>
              </a:gdLst>
              <a:ahLst/>
              <a:cxnLst>
                <a:cxn ang="0">
                  <a:pos x="connsiteX0" y="connsiteY0"/>
                </a:cxn>
                <a:cxn ang="0">
                  <a:pos x="connsiteX1" y="connsiteY1"/>
                </a:cxn>
                <a:cxn ang="0">
                  <a:pos x="connsiteX2" y="connsiteY2"/>
                </a:cxn>
                <a:cxn ang="0">
                  <a:pos x="connsiteX3" y="connsiteY3"/>
                </a:cxn>
              </a:cxnLst>
              <a:rect l="l" t="t" r="r" b="b"/>
              <a:pathLst>
                <a:path w="1819470" h="2090057">
                  <a:moveTo>
                    <a:pt x="0" y="0"/>
                  </a:moveTo>
                  <a:cubicBezTo>
                    <a:pt x="11663" y="586273"/>
                    <a:pt x="23327" y="1172547"/>
                    <a:pt x="326572" y="1520890"/>
                  </a:cubicBezTo>
                  <a:cubicBezTo>
                    <a:pt x="629817" y="1869233"/>
                    <a:pt x="1819470" y="2090057"/>
                    <a:pt x="1819470" y="2090057"/>
                  </a:cubicBezTo>
                  <a:lnTo>
                    <a:pt x="1819470" y="2090057"/>
                  </a:lnTo>
                </a:path>
              </a:pathLst>
            </a:cu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8" name="グループ化 27"/>
            <p:cNvGrpSpPr/>
            <p:nvPr/>
          </p:nvGrpSpPr>
          <p:grpSpPr>
            <a:xfrm>
              <a:off x="6594080" y="3409159"/>
              <a:ext cx="1335438" cy="1360564"/>
              <a:chOff x="6659211" y="3522558"/>
              <a:chExt cx="1335438" cy="1360564"/>
            </a:xfrm>
          </p:grpSpPr>
          <p:sp>
            <p:nvSpPr>
              <p:cNvPr id="29" name="円/楕円 2">
                <a:extLst>
                  <a:ext uri="{FF2B5EF4-FFF2-40B4-BE49-F238E27FC236}">
                    <a16:creationId xmlns:a16="http://schemas.microsoft.com/office/drawing/2014/main" id="{DD1BBC0C-57B0-CC4F-9DDD-5AB120EB530A}"/>
                  </a:ext>
                </a:extLst>
              </p:cNvPr>
              <p:cNvSpPr/>
              <p:nvPr/>
            </p:nvSpPr>
            <p:spPr>
              <a:xfrm>
                <a:off x="6659211" y="3522558"/>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
                <a:extLst>
                  <a:ext uri="{FF2B5EF4-FFF2-40B4-BE49-F238E27FC236}">
                    <a16:creationId xmlns:a16="http://schemas.microsoft.com/office/drawing/2014/main" id="{DD1BBC0C-57B0-CC4F-9DDD-5AB120EB530A}"/>
                  </a:ext>
                </a:extLst>
              </p:cNvPr>
              <p:cNvSpPr/>
              <p:nvPr/>
            </p:nvSpPr>
            <p:spPr>
              <a:xfrm>
                <a:off x="6684079" y="3943783"/>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2">
                <a:extLst>
                  <a:ext uri="{FF2B5EF4-FFF2-40B4-BE49-F238E27FC236}">
                    <a16:creationId xmlns:a16="http://schemas.microsoft.com/office/drawing/2014/main" id="{DD1BBC0C-57B0-CC4F-9DDD-5AB120EB530A}"/>
                  </a:ext>
                </a:extLst>
              </p:cNvPr>
              <p:cNvSpPr/>
              <p:nvPr/>
            </p:nvSpPr>
            <p:spPr>
              <a:xfrm>
                <a:off x="6836479" y="4292246"/>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2">
                <a:extLst>
                  <a:ext uri="{FF2B5EF4-FFF2-40B4-BE49-F238E27FC236}">
                    <a16:creationId xmlns:a16="http://schemas.microsoft.com/office/drawing/2014/main" id="{DD1BBC0C-57B0-CC4F-9DDD-5AB120EB530A}"/>
                  </a:ext>
                </a:extLst>
              </p:cNvPr>
              <p:cNvSpPr/>
              <p:nvPr/>
            </p:nvSpPr>
            <p:spPr>
              <a:xfrm>
                <a:off x="7247792" y="4478099"/>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2">
                <a:extLst>
                  <a:ext uri="{FF2B5EF4-FFF2-40B4-BE49-F238E27FC236}">
                    <a16:creationId xmlns:a16="http://schemas.microsoft.com/office/drawing/2014/main" id="{DD1BBC0C-57B0-CC4F-9DDD-5AB120EB530A}"/>
                  </a:ext>
                </a:extLst>
              </p:cNvPr>
              <p:cNvSpPr/>
              <p:nvPr/>
            </p:nvSpPr>
            <p:spPr>
              <a:xfrm>
                <a:off x="7689849" y="4578322"/>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p:nvGrpSpPr>
          <p:grpSpPr>
            <a:xfrm>
              <a:off x="5699221" y="3731451"/>
              <a:ext cx="1859379" cy="2032559"/>
              <a:chOff x="6441021" y="3429056"/>
              <a:chExt cx="1859379" cy="2032559"/>
            </a:xfrm>
          </p:grpSpPr>
          <p:sp>
            <p:nvSpPr>
              <p:cNvPr id="8" name="円/楕円 2">
                <a:extLst>
                  <a:ext uri="{FF2B5EF4-FFF2-40B4-BE49-F238E27FC236}">
                    <a16:creationId xmlns:a16="http://schemas.microsoft.com/office/drawing/2014/main" id="{DD1BBC0C-57B0-CC4F-9DDD-5AB120EB530A}"/>
                  </a:ext>
                </a:extLst>
              </p:cNvPr>
              <p:cNvSpPr/>
              <p:nvPr/>
            </p:nvSpPr>
            <p:spPr>
              <a:xfrm>
                <a:off x="6441021" y="342905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2">
                <a:extLst>
                  <a:ext uri="{FF2B5EF4-FFF2-40B4-BE49-F238E27FC236}">
                    <a16:creationId xmlns:a16="http://schemas.microsoft.com/office/drawing/2014/main" id="{DD1BBC0C-57B0-CC4F-9DDD-5AB120EB530A}"/>
                  </a:ext>
                </a:extLst>
              </p:cNvPr>
              <p:cNvSpPr/>
              <p:nvPr/>
            </p:nvSpPr>
            <p:spPr>
              <a:xfrm>
                <a:off x="6497551" y="400360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2">
                <a:extLst>
                  <a:ext uri="{FF2B5EF4-FFF2-40B4-BE49-F238E27FC236}">
                    <a16:creationId xmlns:a16="http://schemas.microsoft.com/office/drawing/2014/main" id="{DD1BBC0C-57B0-CC4F-9DDD-5AB120EB530A}"/>
                  </a:ext>
                </a:extLst>
              </p:cNvPr>
              <p:cNvSpPr/>
              <p:nvPr/>
            </p:nvSpPr>
            <p:spPr>
              <a:xfrm>
                <a:off x="6703135" y="4653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2">
                <a:extLst>
                  <a:ext uri="{FF2B5EF4-FFF2-40B4-BE49-F238E27FC236}">
                    <a16:creationId xmlns:a16="http://schemas.microsoft.com/office/drawing/2014/main" id="{DD1BBC0C-57B0-CC4F-9DDD-5AB120EB530A}"/>
                  </a:ext>
                </a:extLst>
              </p:cNvPr>
              <p:cNvSpPr/>
              <p:nvPr/>
            </p:nvSpPr>
            <p:spPr>
              <a:xfrm>
                <a:off x="7261681" y="496116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2">
                <a:extLst>
                  <a:ext uri="{FF2B5EF4-FFF2-40B4-BE49-F238E27FC236}">
                    <a16:creationId xmlns:a16="http://schemas.microsoft.com/office/drawing/2014/main" id="{DD1BBC0C-57B0-CC4F-9DDD-5AB120EB530A}"/>
                  </a:ext>
                </a:extLst>
              </p:cNvPr>
              <p:cNvSpPr/>
              <p:nvPr/>
            </p:nvSpPr>
            <p:spPr>
              <a:xfrm>
                <a:off x="7995600" y="515681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p:cNvGrpSpPr/>
            <p:nvPr/>
          </p:nvGrpSpPr>
          <p:grpSpPr>
            <a:xfrm>
              <a:off x="5063633" y="2983468"/>
              <a:ext cx="3394567" cy="3352741"/>
              <a:chOff x="5519148" y="3276600"/>
              <a:chExt cx="3394567" cy="3352741"/>
            </a:xfrm>
          </p:grpSpPr>
          <p:grpSp>
            <p:nvGrpSpPr>
              <p:cNvPr id="7" name="グループ化 6"/>
              <p:cNvGrpSpPr/>
              <p:nvPr/>
            </p:nvGrpSpPr>
            <p:grpSpPr>
              <a:xfrm>
                <a:off x="5865715" y="3276600"/>
                <a:ext cx="3048000" cy="3048000"/>
                <a:chOff x="1905000" y="2590800"/>
                <a:chExt cx="3048000" cy="3048000"/>
              </a:xfrm>
            </p:grpSpPr>
            <p:cxnSp>
              <p:nvCxnSpPr>
                <p:cNvPr id="5" name="直線矢印コネクタ 4"/>
                <p:cNvCxnSpPr/>
                <p:nvPr/>
              </p:nvCxnSpPr>
              <p:spPr>
                <a:xfrm>
                  <a:off x="1905000" y="5638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6" name="直線矢印コネクタ 5"/>
                <p:cNvCxnSpPr/>
                <p:nvPr/>
              </p:nvCxnSpPr>
              <p:spPr>
                <a:xfrm rot="16200000">
                  <a:off x="381000" y="4114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5" name="テキスト ボックス 14"/>
                  <p:cNvSpPr txBox="1"/>
                  <p:nvPr/>
                </p:nvSpPr>
                <p:spPr>
                  <a:xfrm rot="16200000">
                    <a:off x="4843707" y="4808357"/>
                    <a:ext cx="1658659" cy="307777"/>
                  </a:xfrm>
                  <a:prstGeom prst="rect">
                    <a:avLst/>
                  </a:prstGeom>
                  <a:noFill/>
                </p:spPr>
                <p:txBody>
                  <a:bodyPr wrap="none" lIns="0" tIns="0" rIns="0" bIns="0" rtlCol="0">
                    <a:spAutoFit/>
                  </a:bodyPr>
                  <a:lstStyle/>
                  <a:p>
                    <a:r>
                      <a:rPr kumimoji="1" lang="en-US" altLang="ja-JP" sz="2000">
                        <a:latin typeface="Times New Roman" panose="02020603050405020304" pitchFamily="18" charset="0"/>
                        <a:cs typeface="Times New Roman" panose="02020603050405020304" pitchFamily="18" charset="0"/>
                      </a:rPr>
                      <a:t>Minimize</a:t>
                    </a:r>
                    <a:r>
                      <a:rPr kumimoji="1" lang="en-US" altLang="ja-JP" sz="2000"/>
                      <a:t> </a:t>
                    </a:r>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1</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a14:m>
                    <a:endParaRPr kumimoji="1" lang="ja-JP" altLang="en-US" sz="20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rot="16200000">
                    <a:off x="4843707" y="4808357"/>
                    <a:ext cx="1658659" cy="307777"/>
                  </a:xfrm>
                  <a:prstGeom prst="rect">
                    <a:avLst/>
                  </a:prstGeom>
                  <a:blipFill>
                    <a:blip r:embed="rId3"/>
                    <a:stretch>
                      <a:fillRect l="-24000" r="-48000"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6568010" y="6321564"/>
                    <a:ext cx="1664623" cy="307777"/>
                  </a:xfrm>
                  <a:prstGeom prst="rect">
                    <a:avLst/>
                  </a:prstGeom>
                  <a:noFill/>
                </p:spPr>
                <p:txBody>
                  <a:bodyPr wrap="none" lIns="0" tIns="0" rIns="0" bIns="0" rtlCol="0">
                    <a:spAutoFit/>
                  </a:bodyPr>
                  <a:lstStyle/>
                  <a:p>
                    <a:r>
                      <a:rPr kumimoji="1" lang="en-US" altLang="ja-JP" sz="2000">
                        <a:latin typeface="Times New Roman" panose="02020603050405020304" pitchFamily="18" charset="0"/>
                        <a:cs typeface="Times New Roman" panose="02020603050405020304" pitchFamily="18" charset="0"/>
                      </a:rPr>
                      <a:t>Minimize</a:t>
                    </a:r>
                    <a:r>
                      <a:rPr kumimoji="1" lang="en-US" altLang="ja-JP" sz="2000"/>
                      <a:t> </a:t>
                    </a:r>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2</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a14:m>
                    <a:endParaRPr kumimoji="1" lang="ja-JP" altLang="en-US" sz="2000"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6568010" y="6321564"/>
                    <a:ext cx="1664623" cy="307777"/>
                  </a:xfrm>
                  <a:prstGeom prst="rect">
                    <a:avLst/>
                  </a:prstGeom>
                  <a:blipFill>
                    <a:blip r:embed="rId4"/>
                    <a:stretch>
                      <a:fillRect l="-8333" t="-24000" b="-48000"/>
                    </a:stretch>
                  </a:blipFill>
                </p:spPr>
                <p:txBody>
                  <a:bodyPr/>
                  <a:lstStyle/>
                  <a:p>
                    <a:r>
                      <a:rPr lang="ja-JP" altLang="en-US">
                        <a:noFill/>
                      </a:rPr>
                      <a:t> </a:t>
                    </a:r>
                  </a:p>
                </p:txBody>
              </p:sp>
            </mc:Fallback>
          </mc:AlternateContent>
        </p:grpSp>
        <p:sp>
          <p:nvSpPr>
            <p:cNvPr id="39" name="左矢印 38"/>
            <p:cNvSpPr/>
            <p:nvPr/>
          </p:nvSpPr>
          <p:spPr>
            <a:xfrm rot="20599922">
              <a:off x="5988388" y="3952050"/>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左矢印 39"/>
            <p:cNvSpPr/>
            <p:nvPr/>
          </p:nvSpPr>
          <p:spPr>
            <a:xfrm rot="16829091">
              <a:off x="6941622" y="4926299"/>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左矢印 40"/>
            <p:cNvSpPr/>
            <p:nvPr/>
          </p:nvSpPr>
          <p:spPr>
            <a:xfrm rot="18747043">
              <a:off x="6272818" y="4552633"/>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 name="テキスト ボックス 41">
            <a:extLst>
              <a:ext uri="{FF2B5EF4-FFF2-40B4-BE49-F238E27FC236}">
                <a16:creationId xmlns:a16="http://schemas.microsoft.com/office/drawing/2014/main" id="{D5E21094-7193-CD45-8555-376133617532}"/>
              </a:ext>
            </a:extLst>
          </p:cNvPr>
          <p:cNvSpPr txBox="1"/>
          <p:nvPr/>
        </p:nvSpPr>
        <p:spPr>
          <a:xfrm>
            <a:off x="294046" y="3562692"/>
            <a:ext cx="910442"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33" name="円/楕円 2">
            <a:extLst>
              <a:ext uri="{FF2B5EF4-FFF2-40B4-BE49-F238E27FC236}">
                <a16:creationId xmlns:a16="http://schemas.microsoft.com/office/drawing/2014/main" id="{30248707-3A20-634B-B3CD-93D466368503}"/>
              </a:ext>
            </a:extLst>
          </p:cNvPr>
          <p:cNvSpPr/>
          <p:nvPr/>
        </p:nvSpPr>
        <p:spPr>
          <a:xfrm>
            <a:off x="6905086" y="3375810"/>
            <a:ext cx="260392" cy="26039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左矢印 34">
            <a:extLst>
              <a:ext uri="{FF2B5EF4-FFF2-40B4-BE49-F238E27FC236}">
                <a16:creationId xmlns:a16="http://schemas.microsoft.com/office/drawing/2014/main" id="{984CCFC8-1515-5247-9986-D1CBA7FA5FFA}"/>
              </a:ext>
            </a:extLst>
          </p:cNvPr>
          <p:cNvSpPr/>
          <p:nvPr/>
        </p:nvSpPr>
        <p:spPr>
          <a:xfrm>
            <a:off x="6839367" y="3741641"/>
            <a:ext cx="391830" cy="248798"/>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690425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グループ化 70">
            <a:extLst>
              <a:ext uri="{FF2B5EF4-FFF2-40B4-BE49-F238E27FC236}">
                <a16:creationId xmlns:a16="http://schemas.microsoft.com/office/drawing/2014/main" id="{F3B87C7E-5AB4-D24B-8716-83138925E459}"/>
              </a:ext>
            </a:extLst>
          </p:cNvPr>
          <p:cNvGrpSpPr/>
          <p:nvPr/>
        </p:nvGrpSpPr>
        <p:grpSpPr>
          <a:xfrm>
            <a:off x="4876800" y="2625080"/>
            <a:ext cx="4096094" cy="4222896"/>
            <a:chOff x="1035708" y="1531606"/>
            <a:chExt cx="4096094" cy="4222896"/>
          </a:xfrm>
        </p:grpSpPr>
        <p:grpSp>
          <p:nvGrpSpPr>
            <p:cNvPr id="72" name="グループ化 71">
              <a:extLst>
                <a:ext uri="{FF2B5EF4-FFF2-40B4-BE49-F238E27FC236}">
                  <a16:creationId xmlns:a16="http://schemas.microsoft.com/office/drawing/2014/main" id="{5CD797BE-5A72-4B4B-86C4-402049C1F272}"/>
                </a:ext>
              </a:extLst>
            </p:cNvPr>
            <p:cNvGrpSpPr/>
            <p:nvPr/>
          </p:nvGrpSpPr>
          <p:grpSpPr>
            <a:xfrm>
              <a:off x="1401873" y="2015772"/>
              <a:ext cx="1038283" cy="3242028"/>
              <a:chOff x="1401873" y="2015772"/>
              <a:chExt cx="1038283" cy="3242028"/>
            </a:xfrm>
          </p:grpSpPr>
          <p:sp>
            <p:nvSpPr>
              <p:cNvPr id="115" name="角丸四角形 114">
                <a:extLst>
                  <a:ext uri="{FF2B5EF4-FFF2-40B4-BE49-F238E27FC236}">
                    <a16:creationId xmlns:a16="http://schemas.microsoft.com/office/drawing/2014/main" id="{94D2D4EC-A7AB-9B42-890C-BFF22FF73C51}"/>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a:extLst>
                  <a:ext uri="{FF2B5EF4-FFF2-40B4-BE49-F238E27FC236}">
                    <a16:creationId xmlns:a16="http://schemas.microsoft.com/office/drawing/2014/main" id="{1310CFFA-4FEB-934C-9EF9-A42567229A9C}"/>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円/楕円 116">
                <a:extLst>
                  <a:ext uri="{FF2B5EF4-FFF2-40B4-BE49-F238E27FC236}">
                    <a16:creationId xmlns:a16="http://schemas.microsoft.com/office/drawing/2014/main" id="{7122B57F-F228-C04D-9AD5-B916D0E5C478}"/>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円/楕円 117">
                <a:extLst>
                  <a:ext uri="{FF2B5EF4-FFF2-40B4-BE49-F238E27FC236}">
                    <a16:creationId xmlns:a16="http://schemas.microsoft.com/office/drawing/2014/main" id="{4A4D4268-30BF-C446-9B04-029271A2AF43}"/>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a:extLst>
                  <a:ext uri="{FF2B5EF4-FFF2-40B4-BE49-F238E27FC236}">
                    <a16:creationId xmlns:a16="http://schemas.microsoft.com/office/drawing/2014/main" id="{B0EC1771-0674-494E-85BB-CC6B56766A61}"/>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a:extLst>
                  <a:ext uri="{FF2B5EF4-FFF2-40B4-BE49-F238E27FC236}">
                    <a16:creationId xmlns:a16="http://schemas.microsoft.com/office/drawing/2014/main" id="{F4B865AB-4D26-D042-94E4-CB9BF47FA9DF}"/>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円/楕円 120">
                <a:extLst>
                  <a:ext uri="{FF2B5EF4-FFF2-40B4-BE49-F238E27FC236}">
                    <a16:creationId xmlns:a16="http://schemas.microsoft.com/office/drawing/2014/main" id="{6CD5C430-988C-5C45-88F3-7E39FCD9E2E1}"/>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円/楕円 121">
                <a:extLst>
                  <a:ext uri="{FF2B5EF4-FFF2-40B4-BE49-F238E27FC236}">
                    <a16:creationId xmlns:a16="http://schemas.microsoft.com/office/drawing/2014/main" id="{76559EA1-8579-5145-A147-8EBECBA48F5E}"/>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円柱 122">
                <a:extLst>
                  <a:ext uri="{FF2B5EF4-FFF2-40B4-BE49-F238E27FC236}">
                    <a16:creationId xmlns:a16="http://schemas.microsoft.com/office/drawing/2014/main" id="{2B076942-F04C-4240-AB06-1B0DF9167F0F}"/>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上下矢印 123">
                <a:extLst>
                  <a:ext uri="{FF2B5EF4-FFF2-40B4-BE49-F238E27FC236}">
                    <a16:creationId xmlns:a16="http://schemas.microsoft.com/office/drawing/2014/main" id="{473126C0-98FC-4843-90A5-538B19F3CB6A}"/>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テキスト ボックス 124">
                <a:extLst>
                  <a:ext uri="{FF2B5EF4-FFF2-40B4-BE49-F238E27FC236}">
                    <a16:creationId xmlns:a16="http://schemas.microsoft.com/office/drawing/2014/main" id="{30B3BBBB-459D-6C4E-964E-AF971C2E85F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26" name="テキスト ボックス 125">
                <a:extLst>
                  <a:ext uri="{FF2B5EF4-FFF2-40B4-BE49-F238E27FC236}">
                    <a16:creationId xmlns:a16="http://schemas.microsoft.com/office/drawing/2014/main" id="{D097ED46-767D-6442-A641-3D4E45C6634B}"/>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27" name="円/楕円 126">
                <a:extLst>
                  <a:ext uri="{FF2B5EF4-FFF2-40B4-BE49-F238E27FC236}">
                    <a16:creationId xmlns:a16="http://schemas.microsoft.com/office/drawing/2014/main" id="{68A0FB1E-EB21-B24F-9CD1-D862E8D25569}"/>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75" name="左矢印 74">
              <a:extLst>
                <a:ext uri="{FF2B5EF4-FFF2-40B4-BE49-F238E27FC236}">
                  <a16:creationId xmlns:a16="http://schemas.microsoft.com/office/drawing/2014/main" id="{3909832B-38F7-6C4F-883E-AEEF75D7F94A}"/>
                </a:ext>
              </a:extLst>
            </p:cNvPr>
            <p:cNvSpPr/>
            <p:nvPr/>
          </p:nvSpPr>
          <p:spPr>
            <a:xfrm rot="10800000">
              <a:off x="1749184" y="5299298"/>
              <a:ext cx="2633652"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609068E5-C574-B643-BA40-9F6E9D6D58B6}"/>
                </a:ext>
              </a:extLst>
            </p:cNvPr>
            <p:cNvSpPr txBox="1"/>
            <p:nvPr/>
          </p:nvSpPr>
          <p:spPr>
            <a:xfrm>
              <a:off x="1940469" y="5385170"/>
              <a:ext cx="2262158" cy="369332"/>
            </a:xfrm>
            <a:prstGeom prst="rect">
              <a:avLst/>
            </a:prstGeom>
            <a:noFill/>
          </p:spPr>
          <p:txBody>
            <a:bodyPr wrap="none" rtlCol="0">
              <a:spAutoFit/>
            </a:bodyPr>
            <a:lstStyle/>
            <a:p>
              <a:r>
                <a:rPr lang="ja-JP" altLang="en-US">
                  <a:solidFill>
                    <a:srgbClr val="EF4111"/>
                  </a:solidFill>
                </a:rPr>
                <a:t>最良個体</a:t>
              </a:r>
              <a:r>
                <a:rPr kumimoji="1" lang="ja-JP" altLang="en-US">
                  <a:solidFill>
                    <a:srgbClr val="EF4111"/>
                  </a:solidFill>
                </a:rPr>
                <a:t>の移住操作</a:t>
              </a:r>
            </a:p>
          </p:txBody>
        </p:sp>
        <p:sp>
          <p:nvSpPr>
            <p:cNvPr id="77" name="U ターン矢印 76">
              <a:extLst>
                <a:ext uri="{FF2B5EF4-FFF2-40B4-BE49-F238E27FC236}">
                  <a16:creationId xmlns:a16="http://schemas.microsoft.com/office/drawing/2014/main" id="{BE136A55-5AD1-7545-AD1B-A6CB85522DA6}"/>
                </a:ext>
              </a:extLst>
            </p:cNvPr>
            <p:cNvSpPr/>
            <p:nvPr/>
          </p:nvSpPr>
          <p:spPr>
            <a:xfrm rot="16200000" flipH="1">
              <a:off x="1069815" y="4818862"/>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78" name="グループ化 77">
              <a:extLst>
                <a:ext uri="{FF2B5EF4-FFF2-40B4-BE49-F238E27FC236}">
                  <a16:creationId xmlns:a16="http://schemas.microsoft.com/office/drawing/2014/main" id="{FADC8E7C-57AB-D041-BFF4-6265D8F1F021}"/>
                </a:ext>
              </a:extLst>
            </p:cNvPr>
            <p:cNvGrpSpPr/>
            <p:nvPr/>
          </p:nvGrpSpPr>
          <p:grpSpPr>
            <a:xfrm>
              <a:off x="2562878" y="2015772"/>
              <a:ext cx="1038283" cy="3242028"/>
              <a:chOff x="1401873" y="2015772"/>
              <a:chExt cx="1038283" cy="3242028"/>
            </a:xfrm>
          </p:grpSpPr>
          <p:sp>
            <p:nvSpPr>
              <p:cNvPr id="102" name="角丸四角形 101">
                <a:extLst>
                  <a:ext uri="{FF2B5EF4-FFF2-40B4-BE49-F238E27FC236}">
                    <a16:creationId xmlns:a16="http://schemas.microsoft.com/office/drawing/2014/main" id="{BA68ECCB-E17C-6F45-8D0B-AA638CCBE022}"/>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a:extLst>
                  <a:ext uri="{FF2B5EF4-FFF2-40B4-BE49-F238E27FC236}">
                    <a16:creationId xmlns:a16="http://schemas.microsoft.com/office/drawing/2014/main" id="{5DCD0EBA-1C7B-464C-8C86-3615EBF95D99}"/>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103">
                <a:extLst>
                  <a:ext uri="{FF2B5EF4-FFF2-40B4-BE49-F238E27FC236}">
                    <a16:creationId xmlns:a16="http://schemas.microsoft.com/office/drawing/2014/main" id="{96E2F973-6441-8A4E-8630-B8B28CA69299}"/>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円/楕円 104">
                <a:extLst>
                  <a:ext uri="{FF2B5EF4-FFF2-40B4-BE49-F238E27FC236}">
                    <a16:creationId xmlns:a16="http://schemas.microsoft.com/office/drawing/2014/main" id="{64472016-F94A-4C43-8131-6FDF65E4EC75}"/>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105">
                <a:extLst>
                  <a:ext uri="{FF2B5EF4-FFF2-40B4-BE49-F238E27FC236}">
                    <a16:creationId xmlns:a16="http://schemas.microsoft.com/office/drawing/2014/main" id="{323280A8-40F7-7346-A392-7A1A480DCFEC}"/>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a:extLst>
                  <a:ext uri="{FF2B5EF4-FFF2-40B4-BE49-F238E27FC236}">
                    <a16:creationId xmlns:a16="http://schemas.microsoft.com/office/drawing/2014/main" id="{D6CB8BCE-535E-654E-BEAE-93C76F88A7B0}"/>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a:extLst>
                  <a:ext uri="{FF2B5EF4-FFF2-40B4-BE49-F238E27FC236}">
                    <a16:creationId xmlns:a16="http://schemas.microsoft.com/office/drawing/2014/main" id="{4BA72FB9-3419-F649-A3F7-B28BB9CBB682}"/>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a:extLst>
                  <a:ext uri="{FF2B5EF4-FFF2-40B4-BE49-F238E27FC236}">
                    <a16:creationId xmlns:a16="http://schemas.microsoft.com/office/drawing/2014/main" id="{19A895EF-223C-5D4F-A247-3125A125FBFD}"/>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円柱 109">
                <a:extLst>
                  <a:ext uri="{FF2B5EF4-FFF2-40B4-BE49-F238E27FC236}">
                    <a16:creationId xmlns:a16="http://schemas.microsoft.com/office/drawing/2014/main" id="{5B74247C-4181-6C42-B274-A0560C543BB3}"/>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上下矢印 110">
                <a:extLst>
                  <a:ext uri="{FF2B5EF4-FFF2-40B4-BE49-F238E27FC236}">
                    <a16:creationId xmlns:a16="http://schemas.microsoft.com/office/drawing/2014/main" id="{306396FD-7F1D-1249-9193-AD0AD09CC29C}"/>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テキスト ボックス 111">
                <a:extLst>
                  <a:ext uri="{FF2B5EF4-FFF2-40B4-BE49-F238E27FC236}">
                    <a16:creationId xmlns:a16="http://schemas.microsoft.com/office/drawing/2014/main" id="{931628ED-CB33-834B-8D00-97B39845B580}"/>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13" name="テキスト ボックス 112">
                <a:extLst>
                  <a:ext uri="{FF2B5EF4-FFF2-40B4-BE49-F238E27FC236}">
                    <a16:creationId xmlns:a16="http://schemas.microsoft.com/office/drawing/2014/main" id="{D3BA3912-398B-8643-8554-C529C148D8B8}"/>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14" name="円/楕円 113">
                <a:extLst>
                  <a:ext uri="{FF2B5EF4-FFF2-40B4-BE49-F238E27FC236}">
                    <a16:creationId xmlns:a16="http://schemas.microsoft.com/office/drawing/2014/main" id="{CABC8EDF-4BD0-CF44-BA13-43CA3DEAFEA5}"/>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79" name="グループ化 78">
              <a:extLst>
                <a:ext uri="{FF2B5EF4-FFF2-40B4-BE49-F238E27FC236}">
                  <a16:creationId xmlns:a16="http://schemas.microsoft.com/office/drawing/2014/main" id="{1730BE1C-A612-E443-A101-1AFAFE59D919}"/>
                </a:ext>
              </a:extLst>
            </p:cNvPr>
            <p:cNvGrpSpPr/>
            <p:nvPr/>
          </p:nvGrpSpPr>
          <p:grpSpPr>
            <a:xfrm>
              <a:off x="3723883" y="2015772"/>
              <a:ext cx="1038283" cy="3242028"/>
              <a:chOff x="1401873" y="2015772"/>
              <a:chExt cx="1038283" cy="3242028"/>
            </a:xfrm>
          </p:grpSpPr>
          <p:sp>
            <p:nvSpPr>
              <p:cNvPr id="89" name="角丸四角形 88">
                <a:extLst>
                  <a:ext uri="{FF2B5EF4-FFF2-40B4-BE49-F238E27FC236}">
                    <a16:creationId xmlns:a16="http://schemas.microsoft.com/office/drawing/2014/main" id="{711B9B3A-42BA-F74B-9A46-5BC7371BF836}"/>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71289E32-A3F3-3043-9009-86405DFE51F0}"/>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a:extLst>
                  <a:ext uri="{FF2B5EF4-FFF2-40B4-BE49-F238E27FC236}">
                    <a16:creationId xmlns:a16="http://schemas.microsoft.com/office/drawing/2014/main" id="{89F5333D-715B-0A4E-91E1-EEDC01209F6F}"/>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a:extLst>
                  <a:ext uri="{FF2B5EF4-FFF2-40B4-BE49-F238E27FC236}">
                    <a16:creationId xmlns:a16="http://schemas.microsoft.com/office/drawing/2014/main" id="{00D8D3AA-194E-F741-9FE9-5C2EC275DFFC}"/>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a:extLst>
                  <a:ext uri="{FF2B5EF4-FFF2-40B4-BE49-F238E27FC236}">
                    <a16:creationId xmlns:a16="http://schemas.microsoft.com/office/drawing/2014/main" id="{D926EC56-55EB-324A-B4C7-FDB9A23F15CE}"/>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a:extLst>
                  <a:ext uri="{FF2B5EF4-FFF2-40B4-BE49-F238E27FC236}">
                    <a16:creationId xmlns:a16="http://schemas.microsoft.com/office/drawing/2014/main" id="{41F12EB7-6D1D-5C43-9D4A-3C64A15EFE1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a:extLst>
                  <a:ext uri="{FF2B5EF4-FFF2-40B4-BE49-F238E27FC236}">
                    <a16:creationId xmlns:a16="http://schemas.microsoft.com/office/drawing/2014/main" id="{D9F8882E-A094-CA4D-B173-3602095592B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DB2247D7-547E-1246-A90C-3533A4449CEF}"/>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円柱 96">
                <a:extLst>
                  <a:ext uri="{FF2B5EF4-FFF2-40B4-BE49-F238E27FC236}">
                    <a16:creationId xmlns:a16="http://schemas.microsoft.com/office/drawing/2014/main" id="{E4F453A1-E699-4347-B721-C3C09A37B619}"/>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上下矢印 97">
                <a:extLst>
                  <a:ext uri="{FF2B5EF4-FFF2-40B4-BE49-F238E27FC236}">
                    <a16:creationId xmlns:a16="http://schemas.microsoft.com/office/drawing/2014/main" id="{10DF63FF-868D-8746-B41B-F473C7CF3087}"/>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6ACCACC1-4CE6-2844-BFC1-70E394C3FB25}"/>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00" name="テキスト ボックス 99">
                <a:extLst>
                  <a:ext uri="{FF2B5EF4-FFF2-40B4-BE49-F238E27FC236}">
                    <a16:creationId xmlns:a16="http://schemas.microsoft.com/office/drawing/2014/main" id="{392922FB-B13E-6A47-A478-2B12AD8FDFB0}"/>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01" name="円/楕円 100">
                <a:extLst>
                  <a:ext uri="{FF2B5EF4-FFF2-40B4-BE49-F238E27FC236}">
                    <a16:creationId xmlns:a16="http://schemas.microsoft.com/office/drawing/2014/main" id="{C0F856E9-BD99-2846-BDC3-B0DF4614C17A}"/>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80" name="U ターン矢印 79">
              <a:extLst>
                <a:ext uri="{FF2B5EF4-FFF2-40B4-BE49-F238E27FC236}">
                  <a16:creationId xmlns:a16="http://schemas.microsoft.com/office/drawing/2014/main" id="{CB380361-B630-5E40-8BF9-BA443409596F}"/>
                </a:ext>
              </a:extLst>
            </p:cNvPr>
            <p:cNvSpPr/>
            <p:nvPr/>
          </p:nvSpPr>
          <p:spPr>
            <a:xfrm rot="5400000" flipH="1">
              <a:off x="4209887" y="4766009"/>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左矢印 80">
              <a:extLst>
                <a:ext uri="{FF2B5EF4-FFF2-40B4-BE49-F238E27FC236}">
                  <a16:creationId xmlns:a16="http://schemas.microsoft.com/office/drawing/2014/main" id="{01A2861C-46C3-4A4C-82F1-9A5B3FCB324C}"/>
                </a:ext>
              </a:extLst>
            </p:cNvPr>
            <p:cNvSpPr/>
            <p:nvPr/>
          </p:nvSpPr>
          <p:spPr>
            <a:xfrm>
              <a:off x="3234420" y="457031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左矢印 81">
              <a:extLst>
                <a:ext uri="{FF2B5EF4-FFF2-40B4-BE49-F238E27FC236}">
                  <a16:creationId xmlns:a16="http://schemas.microsoft.com/office/drawing/2014/main" id="{87F47DE4-3E86-1A48-9657-18E54036F867}"/>
                </a:ext>
              </a:extLst>
            </p:cNvPr>
            <p:cNvSpPr/>
            <p:nvPr/>
          </p:nvSpPr>
          <p:spPr>
            <a:xfrm>
              <a:off x="2071699" y="456987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U ターン矢印 82">
              <a:extLst>
                <a:ext uri="{FF2B5EF4-FFF2-40B4-BE49-F238E27FC236}">
                  <a16:creationId xmlns:a16="http://schemas.microsoft.com/office/drawing/2014/main" id="{C5CDC5AA-FA67-AC43-B494-6EB6A855B8A9}"/>
                </a:ext>
              </a:extLst>
            </p:cNvPr>
            <p:cNvSpPr/>
            <p:nvPr/>
          </p:nvSpPr>
          <p:spPr>
            <a:xfrm rot="16200000" flipH="1">
              <a:off x="426724" y="2464609"/>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4" name="左矢印 83">
              <a:extLst>
                <a:ext uri="{FF2B5EF4-FFF2-40B4-BE49-F238E27FC236}">
                  <a16:creationId xmlns:a16="http://schemas.microsoft.com/office/drawing/2014/main" id="{051D5555-AB24-BD4D-A52C-57627B174599}"/>
                </a:ext>
              </a:extLst>
            </p:cNvPr>
            <p:cNvSpPr/>
            <p:nvPr/>
          </p:nvSpPr>
          <p:spPr>
            <a:xfrm>
              <a:off x="1524000" y="1792472"/>
              <a:ext cx="3119511"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5" name="U ターン矢印 84">
              <a:extLst>
                <a:ext uri="{FF2B5EF4-FFF2-40B4-BE49-F238E27FC236}">
                  <a16:creationId xmlns:a16="http://schemas.microsoft.com/office/drawing/2014/main" id="{AC8EB72B-1406-4542-A79E-7F6B4143591F}"/>
                </a:ext>
              </a:extLst>
            </p:cNvPr>
            <p:cNvSpPr/>
            <p:nvPr/>
          </p:nvSpPr>
          <p:spPr>
            <a:xfrm rot="5400000" flipH="1">
              <a:off x="4034527" y="2420467"/>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6" name="左矢印 85">
              <a:extLst>
                <a:ext uri="{FF2B5EF4-FFF2-40B4-BE49-F238E27FC236}">
                  <a16:creationId xmlns:a16="http://schemas.microsoft.com/office/drawing/2014/main" id="{7465E6E0-11AF-EE40-9D34-890B8F4E2D24}"/>
                </a:ext>
              </a:extLst>
            </p:cNvPr>
            <p:cNvSpPr/>
            <p:nvPr/>
          </p:nvSpPr>
          <p:spPr>
            <a:xfrm rot="10800000">
              <a:off x="2328988" y="3368328"/>
              <a:ext cx="344103"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7" name="左矢印 86">
              <a:extLst>
                <a:ext uri="{FF2B5EF4-FFF2-40B4-BE49-F238E27FC236}">
                  <a16:creationId xmlns:a16="http://schemas.microsoft.com/office/drawing/2014/main" id="{BE068256-6D18-F64B-A3D3-16BF43EDA0DF}"/>
                </a:ext>
              </a:extLst>
            </p:cNvPr>
            <p:cNvSpPr/>
            <p:nvPr/>
          </p:nvSpPr>
          <p:spPr>
            <a:xfrm rot="10800000">
              <a:off x="3480697" y="3384325"/>
              <a:ext cx="353400"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8" name="テキスト ボックス 87">
              <a:extLst>
                <a:ext uri="{FF2B5EF4-FFF2-40B4-BE49-F238E27FC236}">
                  <a16:creationId xmlns:a16="http://schemas.microsoft.com/office/drawing/2014/main" id="{6B68028B-C367-264E-B40F-8A92F2A8AB32}"/>
                </a:ext>
              </a:extLst>
            </p:cNvPr>
            <p:cNvSpPr txBox="1"/>
            <p:nvPr/>
          </p:nvSpPr>
          <p:spPr>
            <a:xfrm>
              <a:off x="1863454" y="1531606"/>
              <a:ext cx="2492990" cy="369332"/>
            </a:xfrm>
            <a:prstGeom prst="rect">
              <a:avLst/>
            </a:prstGeom>
            <a:noFill/>
          </p:spPr>
          <p:txBody>
            <a:bodyPr wrap="none" rtlCol="0">
              <a:spAutoFit/>
            </a:bodyPr>
            <a:lstStyle/>
            <a:p>
              <a:r>
                <a:rPr kumimoji="1" lang="ja-JP" altLang="en-US">
                  <a:solidFill>
                    <a:srgbClr val="0432FF"/>
                  </a:solidFill>
                </a:rPr>
                <a:t>部分個体群の移住操作</a:t>
              </a:r>
            </a:p>
          </p:txBody>
        </p:sp>
      </p:grpSp>
      <p:sp>
        <p:nvSpPr>
          <p:cNvPr id="2" name="タイトル 1"/>
          <p:cNvSpPr>
            <a:spLocks noGrp="1"/>
          </p:cNvSpPr>
          <p:nvPr>
            <p:ph type="title"/>
          </p:nvPr>
        </p:nvSpPr>
        <p:spPr/>
        <p:txBody>
          <a:bodyPr/>
          <a:lstStyle/>
          <a:p>
            <a:pPr algn="l"/>
            <a:r>
              <a:rPr lang="ja-JP" altLang="en-US" dirty="0">
                <a:latin typeface="+mn-lt"/>
              </a:rPr>
              <a:t>並列分散型</a:t>
            </a:r>
            <a:r>
              <a:rPr lang="en-US" altLang="ja-JP" dirty="0" err="1" smtClean="0">
                <a:latin typeface="+mn-lt"/>
              </a:rPr>
              <a:t>MoFGBML</a:t>
            </a:r>
            <a:r>
              <a:rPr lang="en-US" altLang="ja-JP" dirty="0" smtClean="0">
                <a:latin typeface="+mn-lt"/>
              </a:rPr>
              <a:t/>
            </a:r>
            <a:br>
              <a:rPr lang="en-US" altLang="ja-JP" dirty="0" smtClean="0">
                <a:latin typeface="+mn-lt"/>
              </a:rPr>
            </a:br>
            <a:r>
              <a:rPr lang="en-US" altLang="ja-JP" sz="3200" dirty="0" smtClean="0">
                <a:solidFill>
                  <a:srgbClr val="FFFF00"/>
                </a:solidFill>
                <a:latin typeface="+mn-lt"/>
              </a:rPr>
              <a:t>3. </a:t>
            </a:r>
            <a:r>
              <a:rPr lang="ja-JP" altLang="en-US" sz="3200" dirty="0" smtClean="0">
                <a:solidFill>
                  <a:srgbClr val="FFFF00"/>
                </a:solidFill>
                <a:latin typeface="+mn-lt"/>
              </a:rPr>
              <a:t>機械学習にかかる計算時間短縮</a:t>
            </a:r>
            <a:endParaRPr kumimoji="1" lang="ja-JP" altLang="en-US" dirty="0">
              <a:latin typeface="+mn-lt"/>
            </a:endParaRPr>
          </a:p>
        </p:txBody>
      </p:sp>
      <p:sp>
        <p:nvSpPr>
          <p:cNvPr id="6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584420" y="1219201"/>
            <a:ext cx="398758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400" kern="0" dirty="0"/>
              <a:t>個体群と学習用データを</a:t>
            </a:r>
            <a:r>
              <a:rPr lang="en-US" altLang="ja-JP" sz="2400" kern="0" dirty="0"/>
              <a:t/>
            </a:r>
            <a:br>
              <a:rPr lang="en-US" altLang="ja-JP" sz="2400" kern="0" dirty="0"/>
            </a:br>
            <a:r>
              <a:rPr lang="ja-JP" altLang="en-US" sz="2400" kern="0" dirty="0"/>
              <a:t>分割し，それらの組を一つの島としてモデル化する</a:t>
            </a:r>
            <a:r>
              <a:rPr lang="en-US" altLang="ja-JP" sz="2400" kern="0" dirty="0"/>
              <a:t>.</a:t>
            </a:r>
            <a:br>
              <a:rPr lang="en-US" altLang="ja-JP" sz="2400" kern="0" dirty="0"/>
            </a:br>
            <a:r>
              <a:rPr lang="ja-JP" altLang="en-US" sz="2400" kern="0" dirty="0"/>
              <a:t>各島を一つの</a:t>
            </a:r>
            <a:r>
              <a:rPr lang="en-US" altLang="ja-JP" sz="2400" kern="0" dirty="0"/>
              <a:t>CPU</a:t>
            </a:r>
            <a:r>
              <a:rPr lang="ja-JP" altLang="en-US" sz="2400" kern="0" dirty="0"/>
              <a:t>コアに割り当て，</a:t>
            </a:r>
            <a:r>
              <a:rPr lang="en-US" altLang="ja-JP" sz="2400" kern="0" dirty="0"/>
              <a:t>MoFGBML</a:t>
            </a:r>
            <a:r>
              <a:rPr lang="ja-JP" altLang="en-US" sz="2400" kern="0" dirty="0"/>
              <a:t>を行う．</a:t>
            </a:r>
            <a:endParaRPr lang="en-US" altLang="ja-JP" sz="2400" kern="0" dirty="0"/>
          </a:p>
          <a:p>
            <a:pPr marL="0" indent="0" algn="just">
              <a:buNone/>
            </a:pPr>
            <a:endParaRPr lang="en-US" altLang="ja-JP" sz="1200" kern="0" dirty="0"/>
          </a:p>
          <a:p>
            <a:pPr marL="0" indent="0" algn="just">
              <a:spcBef>
                <a:spcPts val="0"/>
              </a:spcBef>
              <a:buNone/>
            </a:pPr>
            <a:r>
              <a:rPr lang="ja-JP" altLang="en-US" sz="2400" kern="0" dirty="0"/>
              <a:t>島間の最良個体の移住操作と，部分個体群の移住操作を一定間隔で行う．</a:t>
            </a:r>
            <a:endParaRPr lang="en-US" altLang="ja-JP" sz="2400" kern="0" dirty="0"/>
          </a:p>
          <a:p>
            <a:pPr marL="0" indent="0" algn="just">
              <a:buNone/>
            </a:pPr>
            <a:endParaRPr lang="en-US" altLang="ja-JP" sz="2400" kern="0" dirty="0"/>
          </a:p>
        </p:txBody>
      </p:sp>
      <p:grpSp>
        <p:nvGrpSpPr>
          <p:cNvPr id="65" name="グループ化 64"/>
          <p:cNvGrpSpPr/>
          <p:nvPr/>
        </p:nvGrpSpPr>
        <p:grpSpPr>
          <a:xfrm>
            <a:off x="5581689" y="1206666"/>
            <a:ext cx="2670925" cy="1316722"/>
            <a:chOff x="5487106" y="2290100"/>
            <a:chExt cx="2670925" cy="1316722"/>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100"/>
              <a:ext cx="2670925" cy="13167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43">
              <a:extLst>
                <a:ext uri="{FF2B5EF4-FFF2-40B4-BE49-F238E27FC236}">
                  <a16:creationId xmlns:a16="http://schemas.microsoft.com/office/drawing/2014/main" id="{DA120312-61B1-144E-8D4D-F68349909023}"/>
                </a:ext>
              </a:extLst>
            </p:cNvPr>
            <p:cNvSpPr/>
            <p:nvPr/>
          </p:nvSpPr>
          <p:spPr>
            <a:xfrm>
              <a:off x="5803346" y="3176849"/>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FE740822-C01B-A944-AFFB-3E2AA037C098}"/>
                </a:ext>
              </a:extLst>
            </p:cNvPr>
            <p:cNvSpPr txBox="1"/>
            <p:nvPr/>
          </p:nvSpPr>
          <p:spPr>
            <a:xfrm>
              <a:off x="6238892" y="3140722"/>
              <a:ext cx="1569660" cy="369332"/>
            </a:xfrm>
            <a:prstGeom prst="rect">
              <a:avLst/>
            </a:prstGeom>
            <a:noFill/>
          </p:spPr>
          <p:txBody>
            <a:bodyPr wrap="none" rtlCol="0">
              <a:spAutoFit/>
            </a:bodyPr>
            <a:lstStyle/>
            <a:p>
              <a:r>
                <a:rPr kumimoji="1" lang="ja-JP" altLang="en-US" dirty="0"/>
                <a:t>個体（識別器）</a:t>
              </a:r>
            </a:p>
          </p:txBody>
        </p:sp>
        <p:sp>
          <p:nvSpPr>
            <p:cNvPr id="69" name="円柱 68">
              <a:extLst>
                <a:ext uri="{FF2B5EF4-FFF2-40B4-BE49-F238E27FC236}">
                  <a16:creationId xmlns:a16="http://schemas.microsoft.com/office/drawing/2014/main" id="{547D24E4-94C9-4F40-8674-516954DF2E12}"/>
                </a:ext>
              </a:extLst>
            </p:cNvPr>
            <p:cNvSpPr/>
            <p:nvPr/>
          </p:nvSpPr>
          <p:spPr>
            <a:xfrm>
              <a:off x="5671480" y="2512367"/>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7F6B3F95-D151-E244-8E51-9A1F825D5239}"/>
                </a:ext>
              </a:extLst>
            </p:cNvPr>
            <p:cNvSpPr txBox="1"/>
            <p:nvPr/>
          </p:nvSpPr>
          <p:spPr>
            <a:xfrm>
              <a:off x="6238892" y="2373868"/>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grpSp>
      <p:sp>
        <p:nvSpPr>
          <p:cNvPr id="7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584420" y="5102830"/>
            <a:ext cx="3945809" cy="1602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en-US" altLang="ja-JP" sz="2400" kern="0" dirty="0" err="1"/>
              <a:t>MoFGBML</a:t>
            </a:r>
            <a:r>
              <a:rPr lang="ja-JP" altLang="en-US" sz="2400" kern="0" dirty="0"/>
              <a:t>の適用にかかる</a:t>
            </a:r>
            <a:r>
              <a:rPr lang="en-US" altLang="ja-JP" sz="2400" kern="0" dirty="0"/>
              <a:t/>
            </a:r>
            <a:br>
              <a:rPr lang="en-US" altLang="ja-JP" sz="2400" kern="0" dirty="0"/>
            </a:br>
            <a:r>
              <a:rPr lang="ja-JP" altLang="en-US" sz="2400" kern="0" dirty="0"/>
              <a:t>計算時間が短縮される．</a:t>
            </a:r>
            <a:endParaRPr lang="en-US" altLang="ja-JP" sz="2400" kern="0" dirty="0"/>
          </a:p>
          <a:p>
            <a:pPr marL="0" indent="0" algn="just">
              <a:buNone/>
            </a:pPr>
            <a:r>
              <a:rPr lang="ja-JP" altLang="en-US" sz="2400" kern="0" dirty="0"/>
              <a:t>移住操作によって，部分学習用データへの過学習を防ぐ．</a:t>
            </a:r>
            <a:endParaRPr lang="en-US" altLang="ja-JP" sz="2400" kern="0" dirty="0"/>
          </a:p>
        </p:txBody>
      </p:sp>
      <p:sp>
        <p:nvSpPr>
          <p:cNvPr id="74" name="テキスト ボックス 73">
            <a:extLst>
              <a:ext uri="{FF2B5EF4-FFF2-40B4-BE49-F238E27FC236}">
                <a16:creationId xmlns:a16="http://schemas.microsoft.com/office/drawing/2014/main" id="{A4A2B24A-5F59-544B-8D76-756BA47A7E45}"/>
              </a:ext>
            </a:extLst>
          </p:cNvPr>
          <p:cNvSpPr txBox="1"/>
          <p:nvPr/>
        </p:nvSpPr>
        <p:spPr>
          <a:xfrm>
            <a:off x="304800" y="4572000"/>
            <a:ext cx="914400"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Tree>
    <p:extLst>
      <p:ext uri="{BB962C8B-B14F-4D97-AF65-F5344CB8AC3E}">
        <p14:creationId xmlns:p14="http://schemas.microsoft.com/office/powerpoint/2010/main" val="291660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dirty="0"/>
              <a:t>アンサンブル</a:t>
            </a:r>
            <a:r>
              <a:rPr kumimoji="1" lang="ja-JP" altLang="en-US" dirty="0" smtClean="0"/>
              <a:t>識別器</a:t>
            </a:r>
            <a:r>
              <a:rPr kumimoji="1" lang="en-US" altLang="ja-JP" dirty="0" smtClean="0"/>
              <a:t/>
            </a:r>
            <a:br>
              <a:rPr kumimoji="1" lang="en-US" altLang="ja-JP" dirty="0" smtClean="0"/>
            </a:br>
            <a:r>
              <a:rPr lang="en-US" altLang="ja-JP" sz="3200" dirty="0" smtClean="0">
                <a:solidFill>
                  <a:srgbClr val="FFFF00"/>
                </a:solidFill>
                <a:latin typeface="+mn-lt"/>
              </a:rPr>
              <a:t>4. </a:t>
            </a:r>
            <a:r>
              <a:rPr lang="ja-JP" altLang="en-US" sz="3200" dirty="0" smtClean="0">
                <a:solidFill>
                  <a:srgbClr val="FFFF00"/>
                </a:solidFill>
              </a:rPr>
              <a:t>汎化性能の高い識別器の設計</a:t>
            </a:r>
            <a:endParaRPr kumimoji="1" lang="ja-JP" altLang="en-US" dirty="0"/>
          </a:p>
        </p:txBody>
      </p:sp>
      <p:sp>
        <p:nvSpPr>
          <p:cNvPr id="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143000"/>
            <a:ext cx="7267074" cy="57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複数の弱識別器を用いて識別を行う．</a:t>
            </a:r>
            <a:endParaRPr lang="en-US" altLang="ja-JP" sz="2800" kern="0" dirty="0"/>
          </a:p>
        </p:txBody>
      </p:sp>
      <p:grpSp>
        <p:nvGrpSpPr>
          <p:cNvPr id="10" name="グループ化 9"/>
          <p:cNvGrpSpPr/>
          <p:nvPr/>
        </p:nvGrpSpPr>
        <p:grpSpPr>
          <a:xfrm>
            <a:off x="674879" y="1772479"/>
            <a:ext cx="4231099" cy="1034194"/>
            <a:chOff x="2033509" y="2414636"/>
            <a:chExt cx="4231099" cy="1034194"/>
          </a:xfrm>
        </p:grpSpPr>
        <p:sp>
          <p:nvSpPr>
            <p:cNvPr id="5" name="角丸四角形 4"/>
            <p:cNvSpPr/>
            <p:nvPr/>
          </p:nvSpPr>
          <p:spPr>
            <a:xfrm>
              <a:off x="2347811" y="2716069"/>
              <a:ext cx="3570138" cy="732761"/>
            </a:xfrm>
            <a:prstGeom prst="roundRec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38">
              <a:extLst>
                <a:ext uri="{FF2B5EF4-FFF2-40B4-BE49-F238E27FC236}">
                  <a16:creationId xmlns:a16="http://schemas.microsoft.com/office/drawing/2014/main" id="{937CEA22-1651-9542-B0EB-B0F3A21EF70C}"/>
                </a:ext>
              </a:extLst>
            </p:cNvPr>
            <p:cNvSpPr/>
            <p:nvPr/>
          </p:nvSpPr>
          <p:spPr>
            <a:xfrm>
              <a:off x="5163330"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38">
              <a:extLst>
                <a:ext uri="{FF2B5EF4-FFF2-40B4-BE49-F238E27FC236}">
                  <a16:creationId xmlns:a16="http://schemas.microsoft.com/office/drawing/2014/main" id="{937CEA22-1651-9542-B0EB-B0F3A21EF70C}"/>
                </a:ext>
              </a:extLst>
            </p:cNvPr>
            <p:cNvSpPr/>
            <p:nvPr/>
          </p:nvSpPr>
          <p:spPr>
            <a:xfrm>
              <a:off x="3980480"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38">
              <a:extLst>
                <a:ext uri="{FF2B5EF4-FFF2-40B4-BE49-F238E27FC236}">
                  <a16:creationId xmlns:a16="http://schemas.microsoft.com/office/drawing/2014/main" id="{937CEA22-1651-9542-B0EB-B0F3A21EF70C}"/>
                </a:ext>
              </a:extLst>
            </p:cNvPr>
            <p:cNvSpPr/>
            <p:nvPr/>
          </p:nvSpPr>
          <p:spPr>
            <a:xfrm>
              <a:off x="2797631"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77385614-15A0-C94F-8EC0-8F879B337B56}"/>
                </a:ext>
              </a:extLst>
            </p:cNvPr>
            <p:cNvSpPr txBox="1"/>
            <p:nvPr/>
          </p:nvSpPr>
          <p:spPr>
            <a:xfrm>
              <a:off x="2033509" y="2414636"/>
              <a:ext cx="4231099" cy="442674"/>
            </a:xfrm>
            <a:prstGeom prst="roundRect">
              <a:avLst/>
            </a:prstGeom>
            <a:ln w="12700"/>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000" dirty="0"/>
                <a:t>例</a:t>
              </a:r>
              <a:r>
                <a:rPr kumimoji="1" lang="en-US" altLang="ja-JP" sz="2000" dirty="0"/>
                <a:t>: </a:t>
              </a:r>
              <a:r>
                <a:rPr kumimoji="1" lang="ja-JP" altLang="en-US" sz="2000" dirty="0"/>
                <a:t>多数決を行うアンサンブル識別器</a:t>
              </a:r>
            </a:p>
          </p:txBody>
        </p:sp>
      </p:grpSp>
      <p:grpSp>
        <p:nvGrpSpPr>
          <p:cNvPr id="19" name="グループ化 18"/>
          <p:cNvGrpSpPr/>
          <p:nvPr/>
        </p:nvGrpSpPr>
        <p:grpSpPr>
          <a:xfrm>
            <a:off x="5029200" y="1746702"/>
            <a:ext cx="1828800" cy="497428"/>
            <a:chOff x="6324600" y="2815125"/>
            <a:chExt cx="1828800" cy="497428"/>
          </a:xfrm>
        </p:grpSpPr>
        <p:sp>
          <p:nvSpPr>
            <p:cNvPr id="15" name="正方形/長方形 14">
              <a:extLst>
                <a:ext uri="{FF2B5EF4-FFF2-40B4-BE49-F238E27FC236}">
                  <a16:creationId xmlns:a16="http://schemas.microsoft.com/office/drawing/2014/main" id="{F03BA68C-30BD-9F43-B982-92E41C1225E7}"/>
                </a:ext>
              </a:extLst>
            </p:cNvPr>
            <p:cNvSpPr/>
            <p:nvPr/>
          </p:nvSpPr>
          <p:spPr>
            <a:xfrm>
              <a:off x="6324600" y="2815125"/>
              <a:ext cx="1828800" cy="49742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43">
              <a:extLst>
                <a:ext uri="{FF2B5EF4-FFF2-40B4-BE49-F238E27FC236}">
                  <a16:creationId xmlns:a16="http://schemas.microsoft.com/office/drawing/2014/main" id="{DA120312-61B1-144E-8D4D-F68349909023}"/>
                </a:ext>
              </a:extLst>
            </p:cNvPr>
            <p:cNvSpPr/>
            <p:nvPr/>
          </p:nvSpPr>
          <p:spPr>
            <a:xfrm>
              <a:off x="6354192" y="2928119"/>
              <a:ext cx="258172" cy="258172"/>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E740822-C01B-A944-AFFB-3E2AA037C098}"/>
                </a:ext>
              </a:extLst>
            </p:cNvPr>
            <p:cNvSpPr txBox="1"/>
            <p:nvPr/>
          </p:nvSpPr>
          <p:spPr>
            <a:xfrm>
              <a:off x="6612364" y="2880709"/>
              <a:ext cx="1236236" cy="369332"/>
            </a:xfrm>
            <a:prstGeom prst="rect">
              <a:avLst/>
            </a:prstGeom>
            <a:noFill/>
          </p:spPr>
          <p:txBody>
            <a:bodyPr wrap="none" rtlCol="0">
              <a:spAutoFit/>
            </a:bodyPr>
            <a:lstStyle/>
            <a:p>
              <a:r>
                <a:rPr lang="en-US" altLang="ja-JP" dirty="0"/>
                <a:t>: </a:t>
              </a:r>
              <a:r>
                <a:rPr lang="ja-JP" altLang="en-US" dirty="0"/>
                <a:t>弱</a:t>
              </a:r>
              <a:r>
                <a:rPr kumimoji="1" lang="ja-JP" altLang="en-US" dirty="0"/>
                <a:t>識別器</a:t>
              </a:r>
            </a:p>
          </p:txBody>
        </p:sp>
      </p:grpSp>
      <p:cxnSp>
        <p:nvCxnSpPr>
          <p:cNvPr id="20" name="直線矢印コネクタ 19"/>
          <p:cNvCxnSpPr>
            <a:stCxn id="8" idx="4"/>
            <a:endCxn id="27" idx="0"/>
          </p:cNvCxnSpPr>
          <p:nvPr/>
        </p:nvCxnSpPr>
        <p:spPr>
          <a:xfrm flipH="1">
            <a:off x="1586952" y="2660359"/>
            <a:ext cx="4449" cy="85650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7" idx="4"/>
            <a:endCxn id="28" idx="0"/>
          </p:cNvCxnSpPr>
          <p:nvPr/>
        </p:nvCxnSpPr>
        <p:spPr>
          <a:xfrm flipH="1">
            <a:off x="2774096" y="2660359"/>
            <a:ext cx="154" cy="85650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4"/>
            <a:endCxn id="29" idx="0"/>
          </p:cNvCxnSpPr>
          <p:nvPr/>
        </p:nvCxnSpPr>
        <p:spPr>
          <a:xfrm flipH="1">
            <a:off x="3952648" y="2660359"/>
            <a:ext cx="4452" cy="85650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77385614-15A0-C94F-8EC0-8F879B337B56}"/>
              </a:ext>
            </a:extLst>
          </p:cNvPr>
          <p:cNvSpPr txBox="1"/>
          <p:nvPr/>
        </p:nvSpPr>
        <p:spPr>
          <a:xfrm>
            <a:off x="1219200" y="2941122"/>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パターンの識別</a:t>
            </a:r>
          </a:p>
        </p:txBody>
      </p:sp>
      <p:sp>
        <p:nvSpPr>
          <p:cNvPr id="27" name="テキスト ボックス 26">
            <a:extLst>
              <a:ext uri="{FF2B5EF4-FFF2-40B4-BE49-F238E27FC236}">
                <a16:creationId xmlns:a16="http://schemas.microsoft.com/office/drawing/2014/main" id="{1D521594-FF9D-A345-9EEE-9971061824F0}"/>
              </a:ext>
            </a:extLst>
          </p:cNvPr>
          <p:cNvSpPr txBox="1"/>
          <p:nvPr/>
        </p:nvSpPr>
        <p:spPr>
          <a:xfrm>
            <a:off x="1075722" y="3516868"/>
            <a:ext cx="1022459" cy="369332"/>
          </a:xfrm>
          <a:prstGeom prst="rect">
            <a:avLst/>
          </a:prstGeom>
          <a:noFill/>
        </p:spPr>
        <p:txBody>
          <a:bodyPr wrap="none" rtlCol="0">
            <a:spAutoFit/>
          </a:bodyPr>
          <a:lstStyle/>
          <a:p>
            <a:r>
              <a:rPr lang="en-US" altLang="ja-JP" b="1" dirty="0"/>
              <a:t>Class A</a:t>
            </a:r>
            <a:endParaRPr kumimoji="1" lang="ja-JP" altLang="en-US" b="1" dirty="0"/>
          </a:p>
        </p:txBody>
      </p:sp>
      <p:sp>
        <p:nvSpPr>
          <p:cNvPr id="28" name="テキスト ボックス 27">
            <a:extLst>
              <a:ext uri="{FF2B5EF4-FFF2-40B4-BE49-F238E27FC236}">
                <a16:creationId xmlns:a16="http://schemas.microsoft.com/office/drawing/2014/main" id="{1D521594-FF9D-A345-9EEE-9971061824F0}"/>
              </a:ext>
            </a:extLst>
          </p:cNvPr>
          <p:cNvSpPr txBox="1"/>
          <p:nvPr/>
        </p:nvSpPr>
        <p:spPr>
          <a:xfrm>
            <a:off x="2258570" y="3516868"/>
            <a:ext cx="1031051" cy="369332"/>
          </a:xfrm>
          <a:prstGeom prst="rect">
            <a:avLst/>
          </a:prstGeom>
          <a:noFill/>
        </p:spPr>
        <p:txBody>
          <a:bodyPr wrap="none" rtlCol="0">
            <a:spAutoFit/>
          </a:bodyPr>
          <a:lstStyle/>
          <a:p>
            <a:r>
              <a:rPr lang="en-US" altLang="ja-JP" b="1" dirty="0"/>
              <a:t>Class B</a:t>
            </a:r>
            <a:endParaRPr kumimoji="1" lang="ja-JP" altLang="en-US" b="1" dirty="0"/>
          </a:p>
        </p:txBody>
      </p:sp>
      <p:sp>
        <p:nvSpPr>
          <p:cNvPr id="29" name="テキスト ボックス 28">
            <a:extLst>
              <a:ext uri="{FF2B5EF4-FFF2-40B4-BE49-F238E27FC236}">
                <a16:creationId xmlns:a16="http://schemas.microsoft.com/office/drawing/2014/main" id="{1D521594-FF9D-A345-9EEE-9971061824F0}"/>
              </a:ext>
            </a:extLst>
          </p:cNvPr>
          <p:cNvSpPr txBox="1"/>
          <p:nvPr/>
        </p:nvSpPr>
        <p:spPr>
          <a:xfrm>
            <a:off x="3441418" y="3516868"/>
            <a:ext cx="1022459" cy="369332"/>
          </a:xfrm>
          <a:prstGeom prst="rect">
            <a:avLst/>
          </a:prstGeom>
          <a:noFill/>
        </p:spPr>
        <p:txBody>
          <a:bodyPr wrap="none" rtlCol="0">
            <a:spAutoFit/>
          </a:bodyPr>
          <a:lstStyle/>
          <a:p>
            <a:r>
              <a:rPr lang="en-US" altLang="ja-JP" b="1" dirty="0"/>
              <a:t>Class A</a:t>
            </a:r>
            <a:endParaRPr kumimoji="1" lang="ja-JP" altLang="en-US" b="1" dirty="0"/>
          </a:p>
        </p:txBody>
      </p:sp>
      <p:sp>
        <p:nvSpPr>
          <p:cNvPr id="30" name="テキスト ボックス 29">
            <a:extLst>
              <a:ext uri="{FF2B5EF4-FFF2-40B4-BE49-F238E27FC236}">
                <a16:creationId xmlns:a16="http://schemas.microsoft.com/office/drawing/2014/main" id="{77385614-15A0-C94F-8EC0-8F879B337B56}"/>
              </a:ext>
            </a:extLst>
          </p:cNvPr>
          <p:cNvSpPr txBox="1"/>
          <p:nvPr/>
        </p:nvSpPr>
        <p:spPr>
          <a:xfrm>
            <a:off x="5484332" y="2286000"/>
            <a:ext cx="1910452" cy="408623"/>
          </a:xfrm>
          <a:prstGeom prst="roundRect">
            <a:avLst/>
          </a:prstGeom>
          <a:solidFill>
            <a:schemeClr val="bg1"/>
          </a:solidFill>
          <a:ln w="19050">
            <a:solidFill>
              <a:schemeClr val="accent2">
                <a:lumMod val="75000"/>
              </a:schemeClr>
            </a:solidFill>
          </a:ln>
        </p:spPr>
        <p:txBody>
          <a:bodyPr wrap="square" rtlCol="0" anchor="ctr">
            <a:spAutoFit/>
          </a:bodyPr>
          <a:lstStyle/>
          <a:p>
            <a:pPr algn="ctr"/>
            <a:r>
              <a:rPr lang="ja-JP" altLang="en-US" b="1" dirty="0"/>
              <a:t>多数決投票結果</a:t>
            </a:r>
            <a:endParaRPr kumimoji="1" lang="ja-JP" altLang="en-US" b="1" dirty="0"/>
          </a:p>
        </p:txBody>
      </p:sp>
      <p:sp>
        <p:nvSpPr>
          <p:cNvPr id="38" name="テキスト ボックス 37">
            <a:extLst>
              <a:ext uri="{FF2B5EF4-FFF2-40B4-BE49-F238E27FC236}">
                <a16:creationId xmlns:a16="http://schemas.microsoft.com/office/drawing/2014/main" id="{77385614-15A0-C94F-8EC0-8F879B337B56}"/>
              </a:ext>
            </a:extLst>
          </p:cNvPr>
          <p:cNvSpPr txBox="1"/>
          <p:nvPr/>
        </p:nvSpPr>
        <p:spPr>
          <a:xfrm>
            <a:off x="5678460" y="2726590"/>
            <a:ext cx="2551140" cy="1015663"/>
          </a:xfrm>
          <a:prstGeom prst="rect">
            <a:avLst/>
          </a:prstGeom>
          <a:noFill/>
          <a:ln w="19050">
            <a:noFill/>
          </a:ln>
        </p:spPr>
        <p:txBody>
          <a:bodyPr wrap="square" rtlCol="0" anchor="ctr">
            <a:spAutoFit/>
          </a:bodyPr>
          <a:lstStyle/>
          <a:p>
            <a:r>
              <a:rPr kumimoji="1" lang="en-US" altLang="ja-JP" sz="2000" dirty="0"/>
              <a:t>Class A : 2</a:t>
            </a:r>
            <a:r>
              <a:rPr kumimoji="1" lang="ja-JP" altLang="en-US" sz="2000" dirty="0"/>
              <a:t>票</a:t>
            </a:r>
            <a:endParaRPr kumimoji="1" lang="en-US" altLang="ja-JP" sz="2000" dirty="0"/>
          </a:p>
          <a:p>
            <a:r>
              <a:rPr lang="en-US" altLang="ja-JP" sz="2000" dirty="0"/>
              <a:t>Class B : 1</a:t>
            </a:r>
            <a:r>
              <a:rPr lang="ja-JP" altLang="en-US" sz="2000" dirty="0"/>
              <a:t>票</a:t>
            </a:r>
            <a:endParaRPr lang="en-US" altLang="ja-JP" sz="2000" dirty="0"/>
          </a:p>
          <a:p>
            <a:r>
              <a:rPr lang="ja-JP" altLang="en-US" sz="2000" dirty="0"/>
              <a:t>⇒ 識別結果 </a:t>
            </a:r>
            <a:r>
              <a:rPr lang="en-US" altLang="ja-JP" sz="2000" dirty="0"/>
              <a:t>Class A</a:t>
            </a:r>
            <a:endParaRPr kumimoji="1" lang="ja-JP" altLang="en-US" sz="2000" dirty="0"/>
          </a:p>
        </p:txBody>
      </p:sp>
      <p:sp>
        <p:nvSpPr>
          <p:cNvPr id="39" name="右矢印 38"/>
          <p:cNvSpPr/>
          <p:nvPr/>
        </p:nvSpPr>
        <p:spPr>
          <a:xfrm>
            <a:off x="4823189" y="3039844"/>
            <a:ext cx="495958" cy="577334"/>
          </a:xfrm>
          <a:prstGeom prst="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4418156"/>
            <a:ext cx="8029074" cy="2363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smtClean="0"/>
              <a:t>単一の識別器には，特定の苦手なパターンが存在し得るが，複数の弱識別器による識別が</a:t>
            </a:r>
            <a:r>
              <a:rPr lang="ja-JP" altLang="en-US" sz="2800" kern="0" dirty="0"/>
              <a:t>行われる</a:t>
            </a:r>
            <a:r>
              <a:rPr lang="ja-JP" altLang="en-US" sz="2800" kern="0" dirty="0" smtClean="0"/>
              <a:t>ため</a:t>
            </a:r>
            <a:r>
              <a:rPr lang="ja-JP" altLang="en-US" sz="2800" u="sng" kern="0" dirty="0" smtClean="0">
                <a:solidFill>
                  <a:srgbClr val="C00000"/>
                </a:solidFill>
              </a:rPr>
              <a:t>高い汎化性能</a:t>
            </a:r>
            <a:r>
              <a:rPr lang="ja-JP" altLang="en-US" sz="2800" kern="0" dirty="0" smtClean="0"/>
              <a:t>が期待される．</a:t>
            </a:r>
            <a:endParaRPr lang="en-US" altLang="ja-JP" sz="2800" kern="0" dirty="0" smtClean="0"/>
          </a:p>
          <a:p>
            <a:pPr marL="0" indent="0">
              <a:buNone/>
            </a:pPr>
            <a:r>
              <a:rPr lang="ja-JP" altLang="en-US" sz="2800" kern="0" dirty="0" smtClean="0"/>
              <a:t>苦手なパターンの割合を少なくするため，弱識別器の間には</a:t>
            </a:r>
            <a:r>
              <a:rPr lang="ja-JP" altLang="en-US" sz="2800" u="sng" kern="0" dirty="0" smtClean="0">
                <a:solidFill>
                  <a:srgbClr val="C00000"/>
                </a:solidFill>
              </a:rPr>
              <a:t>多様性</a:t>
            </a:r>
            <a:r>
              <a:rPr lang="ja-JP" altLang="en-US" sz="2800" kern="0" dirty="0" smtClean="0"/>
              <a:t>が求められる．</a:t>
            </a:r>
            <a:endParaRPr lang="en-US" altLang="ja-JP" sz="2800" kern="0" dirty="0" smtClean="0"/>
          </a:p>
          <a:p>
            <a:pPr marL="0" indent="0">
              <a:buNone/>
            </a:pPr>
            <a:endParaRPr lang="en-US" altLang="ja-JP" sz="2800" kern="0" dirty="0"/>
          </a:p>
        </p:txBody>
      </p:sp>
      <p:sp>
        <p:nvSpPr>
          <p:cNvPr id="42" name="テキスト ボックス 41">
            <a:extLst>
              <a:ext uri="{FF2B5EF4-FFF2-40B4-BE49-F238E27FC236}">
                <a16:creationId xmlns:a16="http://schemas.microsoft.com/office/drawing/2014/main" id="{A4A2B24A-5F59-544B-8D76-756BA47A7E45}"/>
              </a:ext>
            </a:extLst>
          </p:cNvPr>
          <p:cNvSpPr txBox="1"/>
          <p:nvPr/>
        </p:nvSpPr>
        <p:spPr>
          <a:xfrm>
            <a:off x="304800" y="3901733"/>
            <a:ext cx="914400"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26" name="テキスト ボックス 25">
            <a:extLst>
              <a:ext uri="{FF2B5EF4-FFF2-40B4-BE49-F238E27FC236}">
                <a16:creationId xmlns:a16="http://schemas.microsoft.com/office/drawing/2014/main" id="{FE740822-C01B-A944-AFFB-3E2AA037C098}"/>
              </a:ext>
            </a:extLst>
          </p:cNvPr>
          <p:cNvSpPr txBox="1"/>
          <p:nvPr/>
        </p:nvSpPr>
        <p:spPr>
          <a:xfrm>
            <a:off x="5906507" y="3699291"/>
            <a:ext cx="2457724" cy="369332"/>
          </a:xfrm>
          <a:prstGeom prst="rect">
            <a:avLst/>
          </a:prstGeom>
          <a:noFill/>
        </p:spPr>
        <p:txBody>
          <a:bodyPr wrap="none" rtlCol="0">
            <a:spAutoFit/>
          </a:bodyPr>
          <a:lstStyle/>
          <a:p>
            <a:r>
              <a:rPr lang="ja-JP" altLang="en-US" dirty="0" smtClean="0"/>
              <a:t>（同票の場合 ランダム）</a:t>
            </a:r>
            <a:endParaRPr kumimoji="1" lang="ja-JP" altLang="en-US" dirty="0"/>
          </a:p>
        </p:txBody>
      </p:sp>
    </p:spTree>
    <p:extLst>
      <p:ext uri="{BB962C8B-B14F-4D97-AF65-F5344CB8AC3E}">
        <p14:creationId xmlns:p14="http://schemas.microsoft.com/office/powerpoint/2010/main" val="405610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本研究の目的</a:t>
            </a:r>
          </a:p>
        </p:txBody>
      </p:sp>
      <p:sp>
        <p:nvSpPr>
          <p:cNvPr id="110"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381000" y="1371600"/>
            <a:ext cx="8458200" cy="109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smtClean="0"/>
              <a:t>並列分散型</a:t>
            </a:r>
            <a:r>
              <a:rPr lang="en-US" altLang="ja-JP" sz="2800" kern="0" dirty="0" err="1"/>
              <a:t>MoFGBML</a:t>
            </a:r>
            <a:r>
              <a:rPr lang="ja-JP" altLang="en-US" sz="2800" kern="0" dirty="0"/>
              <a:t>で獲得した</a:t>
            </a:r>
            <a:r>
              <a:rPr lang="ja-JP" altLang="en-US" sz="2800" kern="0" dirty="0" smtClean="0"/>
              <a:t>識別器集合から</a:t>
            </a:r>
            <a:r>
              <a:rPr lang="en-US" altLang="ja-JP" sz="2800" kern="0" dirty="0" smtClean="0"/>
              <a:t/>
            </a:r>
            <a:br>
              <a:rPr lang="en-US" altLang="ja-JP" sz="2800" kern="0" dirty="0" smtClean="0"/>
            </a:br>
            <a:r>
              <a:rPr lang="ja-JP" altLang="en-US" sz="2800" kern="0" dirty="0" smtClean="0"/>
              <a:t>アンサンブル</a:t>
            </a:r>
            <a:r>
              <a:rPr lang="ja-JP" altLang="en-US" sz="2800" kern="0" dirty="0"/>
              <a:t>識別器を設計し</a:t>
            </a:r>
            <a:r>
              <a:rPr lang="ja-JP" altLang="en-US" sz="2800" kern="0" dirty="0" smtClean="0"/>
              <a:t>，識別性能</a:t>
            </a:r>
            <a:r>
              <a:rPr lang="ja-JP" altLang="en-US" sz="2800" kern="0" dirty="0"/>
              <a:t>の向上を図る．</a:t>
            </a:r>
            <a:endParaRPr lang="en-US" altLang="ja-JP" sz="2800" kern="0" dirty="0"/>
          </a:p>
        </p:txBody>
      </p:sp>
      <p:pic>
        <p:nvPicPr>
          <p:cNvPr id="19" name="図 18"/>
          <p:cNvPicPr>
            <a:picLocks noChangeAspect="1"/>
          </p:cNvPicPr>
          <p:nvPr/>
        </p:nvPicPr>
        <p:blipFill>
          <a:blip r:embed="rId2"/>
          <a:stretch>
            <a:fillRect/>
          </a:stretch>
        </p:blipFill>
        <p:spPr>
          <a:xfrm>
            <a:off x="3101636" y="2667000"/>
            <a:ext cx="3016928" cy="3698543"/>
          </a:xfrm>
          <a:prstGeom prst="rect">
            <a:avLst/>
          </a:prstGeom>
        </p:spPr>
      </p:pic>
    </p:spTree>
    <p:extLst>
      <p:ext uri="{BB962C8B-B14F-4D97-AF65-F5344CB8AC3E}">
        <p14:creationId xmlns:p14="http://schemas.microsoft.com/office/powerpoint/2010/main" val="16880238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従来手法との変更点</a:t>
            </a:r>
            <a:endParaRPr kumimoji="1" lang="ja-JP" altLang="en-US" dirty="0"/>
          </a:p>
        </p:txBody>
      </p:sp>
      <p:sp>
        <p:nvSpPr>
          <p:cNvPr id="5" name="テキスト ボックス 4"/>
          <p:cNvSpPr txBox="1"/>
          <p:nvPr/>
        </p:nvSpPr>
        <p:spPr>
          <a:xfrm>
            <a:off x="914400" y="2743200"/>
            <a:ext cx="3475631" cy="400110"/>
          </a:xfrm>
          <a:prstGeom prst="rect">
            <a:avLst/>
          </a:prstGeom>
          <a:noFill/>
        </p:spPr>
        <p:txBody>
          <a:bodyPr wrap="none" rtlCol="0">
            <a:spAutoFit/>
          </a:bodyPr>
          <a:lstStyle/>
          <a:p>
            <a:r>
              <a:rPr lang="ja-JP" altLang="en-US" sz="2000" dirty="0"/>
              <a:t>従来</a:t>
            </a:r>
            <a:r>
              <a:rPr lang="ja-JP" altLang="en-US" sz="2000" dirty="0" smtClean="0"/>
              <a:t>の並列分散型</a:t>
            </a:r>
            <a:r>
              <a:rPr lang="en-US" altLang="ja-JP" sz="2000" dirty="0" err="1" smtClean="0"/>
              <a:t>MoFGBML</a:t>
            </a:r>
            <a:endParaRPr kumimoji="1" lang="ja-JP" altLang="en-US" sz="2000" dirty="0"/>
          </a:p>
        </p:txBody>
      </p:sp>
      <p:pic>
        <p:nvPicPr>
          <p:cNvPr id="7" name="図 6"/>
          <p:cNvPicPr>
            <a:picLocks noChangeAspect="1"/>
          </p:cNvPicPr>
          <p:nvPr/>
        </p:nvPicPr>
        <p:blipFill>
          <a:blip r:embed="rId2"/>
          <a:stretch>
            <a:fillRect/>
          </a:stretch>
        </p:blipFill>
        <p:spPr>
          <a:xfrm>
            <a:off x="5181599" y="3334705"/>
            <a:ext cx="2720347" cy="3334956"/>
          </a:xfrm>
          <a:prstGeom prst="rect">
            <a:avLst/>
          </a:prstGeom>
        </p:spPr>
      </p:pic>
      <p:sp>
        <p:nvSpPr>
          <p:cNvPr id="8" name="テキスト ボックス 7"/>
          <p:cNvSpPr txBox="1"/>
          <p:nvPr/>
        </p:nvSpPr>
        <p:spPr>
          <a:xfrm>
            <a:off x="5936479" y="2743200"/>
            <a:ext cx="1210588" cy="400110"/>
          </a:xfrm>
          <a:prstGeom prst="rect">
            <a:avLst/>
          </a:prstGeom>
          <a:noFill/>
        </p:spPr>
        <p:txBody>
          <a:bodyPr wrap="none" rtlCol="0">
            <a:spAutoFit/>
          </a:bodyPr>
          <a:lstStyle/>
          <a:p>
            <a:r>
              <a:rPr lang="ja-JP" altLang="en-US" sz="2000" dirty="0" smtClean="0"/>
              <a:t>提案手法</a:t>
            </a:r>
            <a:endParaRPr lang="en-US" altLang="ja-JP" sz="2000" dirty="0" smtClean="0"/>
          </a:p>
        </p:txBody>
      </p:sp>
      <p:sp>
        <p:nvSpPr>
          <p:cNvPr id="9"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381000" y="1267879"/>
            <a:ext cx="8458200" cy="109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smtClean="0"/>
              <a:t>アンサンブル識別器の設計に移住操作を行わない</a:t>
            </a:r>
            <a:r>
              <a:rPr lang="en-US" altLang="ja-JP" sz="2800" kern="0" dirty="0" err="1" smtClean="0"/>
              <a:t>MoFGBML</a:t>
            </a:r>
            <a:r>
              <a:rPr lang="ja-JP" altLang="en-US" sz="2800" kern="0" dirty="0" smtClean="0"/>
              <a:t>を用いることで，</a:t>
            </a:r>
            <a:r>
              <a:rPr lang="ja-JP" altLang="en-US" sz="2800" u="sng" kern="0" dirty="0" smtClean="0">
                <a:solidFill>
                  <a:srgbClr val="C00000"/>
                </a:solidFill>
              </a:rPr>
              <a:t>部分学習用データを過学習</a:t>
            </a:r>
            <a:r>
              <a:rPr lang="ja-JP" altLang="en-US" sz="2800" kern="0" dirty="0" smtClean="0"/>
              <a:t>した弱識別器を獲得することができる．</a:t>
            </a:r>
            <a:endParaRPr lang="en-US" altLang="ja-JP" sz="2800" kern="0" dirty="0" smtClean="0"/>
          </a:p>
        </p:txBody>
      </p:sp>
      <p:pic>
        <p:nvPicPr>
          <p:cNvPr id="13" name="図 12"/>
          <p:cNvPicPr>
            <a:picLocks noChangeAspect="1"/>
          </p:cNvPicPr>
          <p:nvPr/>
        </p:nvPicPr>
        <p:blipFill>
          <a:blip r:embed="rId3"/>
          <a:stretch>
            <a:fillRect/>
          </a:stretch>
        </p:blipFill>
        <p:spPr>
          <a:xfrm>
            <a:off x="1119334" y="3146366"/>
            <a:ext cx="3065762" cy="3711634"/>
          </a:xfrm>
          <a:prstGeom prst="rect">
            <a:avLst/>
          </a:prstGeom>
        </p:spPr>
      </p:pic>
    </p:spTree>
    <p:extLst>
      <p:ext uri="{BB962C8B-B14F-4D97-AF65-F5344CB8AC3E}">
        <p14:creationId xmlns:p14="http://schemas.microsoft.com/office/powerpoint/2010/main" val="24715366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識別器の設計</a:t>
            </a:r>
          </a:p>
        </p:txBody>
      </p:sp>
      <p:grpSp>
        <p:nvGrpSpPr>
          <p:cNvPr id="9" name="グループ化 8"/>
          <p:cNvGrpSpPr/>
          <p:nvPr/>
        </p:nvGrpSpPr>
        <p:grpSpPr>
          <a:xfrm>
            <a:off x="5029200" y="1524000"/>
            <a:ext cx="3664551" cy="4612194"/>
            <a:chOff x="5022249" y="1331406"/>
            <a:chExt cx="3664551" cy="4612194"/>
          </a:xfrm>
        </p:grpSpPr>
        <p:pic>
          <p:nvPicPr>
            <p:cNvPr id="5" name="図 4"/>
            <p:cNvPicPr>
              <a:picLocks noChangeAspect="1"/>
            </p:cNvPicPr>
            <p:nvPr/>
          </p:nvPicPr>
          <p:blipFill>
            <a:blip r:embed="rId2"/>
            <a:stretch>
              <a:fillRect/>
            </a:stretch>
          </p:blipFill>
          <p:spPr>
            <a:xfrm>
              <a:off x="5022249" y="1331406"/>
              <a:ext cx="3664551" cy="3316297"/>
            </a:xfrm>
            <a:prstGeom prst="rect">
              <a:avLst/>
            </a:prstGeom>
          </p:spPr>
        </p:pic>
        <p:sp>
          <p:nvSpPr>
            <p:cNvPr id="63" name="角丸四角形 62"/>
            <p:cNvSpPr/>
            <p:nvPr/>
          </p:nvSpPr>
          <p:spPr>
            <a:xfrm>
              <a:off x="5116662" y="54538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38">
              <a:extLst>
                <a:ext uri="{FF2B5EF4-FFF2-40B4-BE49-F238E27FC236}">
                  <a16:creationId xmlns:a16="http://schemas.microsoft.com/office/drawing/2014/main" id="{937CEA22-1651-9542-B0EB-B0F3A21EF70C}"/>
                </a:ext>
              </a:extLst>
            </p:cNvPr>
            <p:cNvSpPr/>
            <p:nvPr/>
          </p:nvSpPr>
          <p:spPr>
            <a:xfrm>
              <a:off x="7914879" y="55415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6734942" y="55415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512531" y="55415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p:cNvCxnSpPr>
              <a:endCxn id="62" idx="0"/>
            </p:cNvCxnSpPr>
            <p:nvPr/>
          </p:nvCxnSpPr>
          <p:spPr>
            <a:xfrm flipH="1">
              <a:off x="5664931" y="4204415"/>
              <a:ext cx="4644" cy="133714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endCxn id="61" idx="0"/>
            </p:cNvCxnSpPr>
            <p:nvPr/>
          </p:nvCxnSpPr>
          <p:spPr>
            <a:xfrm>
              <a:off x="6869597" y="4198150"/>
              <a:ext cx="17745" cy="1343405"/>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endCxn id="60" idx="0"/>
            </p:cNvCxnSpPr>
            <p:nvPr/>
          </p:nvCxnSpPr>
          <p:spPr>
            <a:xfrm flipH="1">
              <a:off x="8067279" y="4206809"/>
              <a:ext cx="2" cy="133474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297289" y="4812268"/>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grpSp>
      <p:sp>
        <p:nvSpPr>
          <p:cNvPr id="58" name="角丸四角形 57">
            <a:extLst>
              <a:ext uri="{FF2B5EF4-FFF2-40B4-BE49-F238E27FC236}">
                <a16:creationId xmlns:a16="http://schemas.microsoft.com/office/drawing/2014/main" id="{651BED7A-8D98-5044-AD1D-FB40AF7217EA}"/>
              </a:ext>
            </a:extLst>
          </p:cNvPr>
          <p:cNvSpPr/>
          <p:nvPr/>
        </p:nvSpPr>
        <p:spPr>
          <a:xfrm>
            <a:off x="381000" y="1524000"/>
            <a:ext cx="4114800"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2800">
                <a:solidFill>
                  <a:schemeClr val="tx1"/>
                </a:solidFill>
              </a:rPr>
              <a:t>移住操作を行わず各島で独立に</a:t>
            </a:r>
            <a:r>
              <a:rPr kumimoji="1" lang="en-US" altLang="ja-JP" sz="2800">
                <a:solidFill>
                  <a:schemeClr val="tx1"/>
                </a:solidFill>
              </a:rPr>
              <a:t>MoFGBML</a:t>
            </a:r>
            <a:r>
              <a:rPr kumimoji="1" lang="ja-JP" altLang="en-US" sz="2800">
                <a:solidFill>
                  <a:schemeClr val="tx1"/>
                </a:solidFill>
              </a:rPr>
              <a:t>を適用</a:t>
            </a:r>
          </a:p>
        </p:txBody>
      </p:sp>
      <p:sp>
        <p:nvSpPr>
          <p:cNvPr id="3" name="下矢印 2">
            <a:extLst>
              <a:ext uri="{FF2B5EF4-FFF2-40B4-BE49-F238E27FC236}">
                <a16:creationId xmlns:a16="http://schemas.microsoft.com/office/drawing/2014/main" id="{2553EBD0-EBC1-F74E-8FEE-B64DDD8A57C5}"/>
              </a:ext>
            </a:extLst>
          </p:cNvPr>
          <p:cNvSpPr/>
          <p:nvPr/>
        </p:nvSpPr>
        <p:spPr>
          <a:xfrm>
            <a:off x="1830110" y="2685258"/>
            <a:ext cx="1219200" cy="533400"/>
          </a:xfrm>
          <a:prstGeom prst="downArrow">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角丸四角形 58">
            <a:extLst>
              <a:ext uri="{FF2B5EF4-FFF2-40B4-BE49-F238E27FC236}">
                <a16:creationId xmlns:a16="http://schemas.microsoft.com/office/drawing/2014/main" id="{B307803C-D580-A947-BB2A-21674040FB1B}"/>
              </a:ext>
            </a:extLst>
          </p:cNvPr>
          <p:cNvSpPr/>
          <p:nvPr/>
        </p:nvSpPr>
        <p:spPr>
          <a:xfrm>
            <a:off x="583354" y="3340479"/>
            <a:ext cx="3710092"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2800">
                <a:solidFill>
                  <a:schemeClr val="tx1"/>
                </a:solidFill>
              </a:rPr>
              <a:t>島ごとに最良な識別器</a:t>
            </a:r>
            <a:endParaRPr kumimoji="1" lang="en-US" altLang="ja-JP" sz="2800">
              <a:solidFill>
                <a:schemeClr val="tx1"/>
              </a:solidFill>
            </a:endParaRPr>
          </a:p>
          <a:p>
            <a:pPr algn="just"/>
            <a:r>
              <a:rPr kumimoji="1" lang="ja-JP" altLang="en-US" sz="2800">
                <a:solidFill>
                  <a:schemeClr val="tx1"/>
                </a:solidFill>
              </a:rPr>
              <a:t>を弱識別器として抽出</a:t>
            </a:r>
          </a:p>
        </p:txBody>
      </p:sp>
      <p:sp>
        <p:nvSpPr>
          <p:cNvPr id="66" name="下矢印 65">
            <a:extLst>
              <a:ext uri="{FF2B5EF4-FFF2-40B4-BE49-F238E27FC236}">
                <a16:creationId xmlns:a16="http://schemas.microsoft.com/office/drawing/2014/main" id="{A15ACFA1-00E0-5340-96A3-7C2E055E87CA}"/>
              </a:ext>
            </a:extLst>
          </p:cNvPr>
          <p:cNvSpPr/>
          <p:nvPr/>
        </p:nvSpPr>
        <p:spPr>
          <a:xfrm>
            <a:off x="1830110" y="4501739"/>
            <a:ext cx="1219200" cy="533400"/>
          </a:xfrm>
          <a:prstGeom prst="downArrow">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a:extLst>
              <a:ext uri="{FF2B5EF4-FFF2-40B4-BE49-F238E27FC236}">
                <a16:creationId xmlns:a16="http://schemas.microsoft.com/office/drawing/2014/main" id="{33AC1D34-9D37-FA4B-B4E8-0407F62A2AE6}"/>
              </a:ext>
            </a:extLst>
          </p:cNvPr>
          <p:cNvSpPr/>
          <p:nvPr/>
        </p:nvSpPr>
        <p:spPr>
          <a:xfrm>
            <a:off x="830149" y="5157508"/>
            <a:ext cx="3216502"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2800">
                <a:solidFill>
                  <a:schemeClr val="tx1"/>
                </a:solidFill>
              </a:rPr>
              <a:t>弱識別器の多数決</a:t>
            </a:r>
            <a:endParaRPr kumimoji="1" lang="en-US" altLang="ja-JP" sz="2800">
              <a:solidFill>
                <a:schemeClr val="tx1"/>
              </a:solidFill>
            </a:endParaRPr>
          </a:p>
          <a:p>
            <a:pPr algn="just"/>
            <a:r>
              <a:rPr kumimoji="1" lang="ja-JP" altLang="en-US" sz="2800">
                <a:solidFill>
                  <a:schemeClr val="tx1"/>
                </a:solidFill>
              </a:rPr>
              <a:t>でパターンを識別</a:t>
            </a:r>
          </a:p>
        </p:txBody>
      </p:sp>
    </p:spTree>
    <p:extLst>
      <p:ext uri="{BB962C8B-B14F-4D97-AF65-F5344CB8AC3E}">
        <p14:creationId xmlns:p14="http://schemas.microsoft.com/office/powerpoint/2010/main" val="3153569879"/>
      </p:ext>
    </p:extLst>
  </p:cSld>
  <p:clrMapOvr>
    <a:masterClrMapping/>
  </p:clrMapOvr>
  <p:timing>
    <p:tnLst>
      <p:par>
        <p:cTn id="1" dur="indefinite" restart="never" nodeType="tmRoot"/>
      </p:par>
    </p:tnLst>
  </p:timing>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Times New Roman"/>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デザインの設定">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デザインの設定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デザインの設定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デザインの設定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デザインの設定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デザインの設定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デザインの設定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デザインの設定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デザインの設定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デザインの設定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デザインの設定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デザインの設定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4932</TotalTime>
  <Words>1292</Words>
  <Application>Microsoft Office PowerPoint</Application>
  <PresentationFormat>画面に合わせる (4:3)</PresentationFormat>
  <Paragraphs>410</Paragraphs>
  <Slides>26</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26</vt:i4>
      </vt:variant>
    </vt:vector>
  </HeadingPairs>
  <TitlesOfParts>
    <vt:vector size="33" baseType="lpstr">
      <vt:lpstr>ＭＳ Ｐゴシック</vt:lpstr>
      <vt:lpstr>ＭＳ Ｐ明朝</vt:lpstr>
      <vt:lpstr>Arial</vt:lpstr>
      <vt:lpstr>Cambria Math</vt:lpstr>
      <vt:lpstr>Times New Roman</vt:lpstr>
      <vt:lpstr>標準デザイン</vt:lpstr>
      <vt:lpstr>デザインの設定</vt:lpstr>
      <vt:lpstr>並列分散型 多目的ファジィ遺伝的機械学習 を用いたアンサンブル識別器設計</vt:lpstr>
      <vt:lpstr>研究背景</vt:lpstr>
      <vt:lpstr>ファジィ識別器 1. 解釈性能の高い識別器の設計</vt:lpstr>
      <vt:lpstr>多目的ファジィ遺伝的機械学習 2. 解釈性能と識別性能の同時最適化</vt:lpstr>
      <vt:lpstr>並列分散型MoFGBML 3. 機械学習にかかる計算時間短縮</vt:lpstr>
      <vt:lpstr>アンサンブル識別器 4. 汎化性能の高い識別器の設計</vt:lpstr>
      <vt:lpstr>本研究の目的</vt:lpstr>
      <vt:lpstr>従来手法との変更点</vt:lpstr>
      <vt:lpstr>識別器の設計</vt:lpstr>
      <vt:lpstr>弱識別器の抽出</vt:lpstr>
      <vt:lpstr>重み付け多数決</vt:lpstr>
      <vt:lpstr>実験目的</vt:lpstr>
      <vt:lpstr>実験設定</vt:lpstr>
      <vt:lpstr>単一識別器との比較結果 評価用データに対する誤識別率</vt:lpstr>
      <vt:lpstr>移住操作の有無における比較 評価用データに対する誤識別率</vt:lpstr>
      <vt:lpstr>重み付け多数決による違い 評価用データに対する誤識別率</vt:lpstr>
      <vt:lpstr>まとめ</vt:lpstr>
      <vt:lpstr>PowerPoint プレゼンテーション</vt:lpstr>
      <vt:lpstr>非劣な弱識別器集合の分布</vt:lpstr>
      <vt:lpstr>今後の課題</vt:lpstr>
      <vt:lpstr>評価用データ誤識別率 [%] データセット: Phoneme</vt:lpstr>
      <vt:lpstr>評価用データ誤識別率 [%] データセット: Satimage</vt:lpstr>
      <vt:lpstr>学習用データ誤識別率 [%] データセット: Phoneme</vt:lpstr>
      <vt:lpstr>学習用データ誤識別率 [%] データセット: Satimage</vt:lpstr>
      <vt:lpstr>重み付け多数決による違い P. 16 の補足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Yuichi Omozaki</dc:creator>
  <cp:lastModifiedBy>Omozaki Yuichi</cp:lastModifiedBy>
  <cp:revision>239</cp:revision>
  <cp:lastPrinted>2019-01-21T08:54:39Z</cp:lastPrinted>
  <dcterms:created xsi:type="dcterms:W3CDTF">1601-01-01T00:00:00Z</dcterms:created>
  <dcterms:modified xsi:type="dcterms:W3CDTF">2019-01-21T21:49:41Z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