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9"/>
  </p:notesMasterIdLst>
  <p:handoutMasterIdLst>
    <p:handoutMasterId r:id="rId30"/>
  </p:handoutMasterIdLst>
  <p:sldIdLst>
    <p:sldId id="256" r:id="rId3"/>
    <p:sldId id="303" r:id="rId4"/>
    <p:sldId id="274" r:id="rId5"/>
    <p:sldId id="275" r:id="rId6"/>
    <p:sldId id="276" r:id="rId7"/>
    <p:sldId id="278" r:id="rId8"/>
    <p:sldId id="277" r:id="rId9"/>
    <p:sldId id="323" r:id="rId10"/>
    <p:sldId id="280" r:id="rId11"/>
    <p:sldId id="285" r:id="rId12"/>
    <p:sldId id="286" r:id="rId13"/>
    <p:sldId id="305" r:id="rId14"/>
    <p:sldId id="289" r:id="rId15"/>
    <p:sldId id="308" r:id="rId16"/>
    <p:sldId id="331" r:id="rId17"/>
    <p:sldId id="319" r:id="rId18"/>
    <p:sldId id="322" r:id="rId19"/>
    <p:sldId id="333" r:id="rId20"/>
    <p:sldId id="311" r:id="rId21"/>
    <p:sldId id="320" r:id="rId22"/>
    <p:sldId id="336" r:id="rId23"/>
    <p:sldId id="337" r:id="rId24"/>
    <p:sldId id="338" r:id="rId25"/>
    <p:sldId id="339" r:id="rId26"/>
    <p:sldId id="335" r:id="rId27"/>
    <p:sldId id="329" r:id="rId28"/>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E33"/>
    <a:srgbClr val="EF4111"/>
    <a:srgbClr val="0432FF"/>
    <a:srgbClr val="00B0F0"/>
    <a:srgbClr val="EB7171"/>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74"/>
    <p:restoredTop sz="93495" autoAdjust="0"/>
  </p:normalViewPr>
  <p:slideViewPr>
    <p:cSldViewPr>
      <p:cViewPr varScale="1">
        <p:scale>
          <a:sx n="108" d="100"/>
          <a:sy n="108" d="100"/>
        </p:scale>
        <p:origin x="2124"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2019/1/22</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AF993FB-784A-624D-9487-CA229CBFB36A}" type="slidenum">
              <a:rPr lang="en-US" altLang="ja-JP" smtClean="0"/>
              <a:pPr>
                <a:defRPr/>
              </a:pPr>
              <a:t>16</a:t>
            </a:fld>
            <a:endParaRPr lang="en-US" altLang="ja-JP"/>
          </a:p>
        </p:txBody>
      </p:sp>
    </p:spTree>
    <p:extLst>
      <p:ext uri="{BB962C8B-B14F-4D97-AF65-F5344CB8AC3E}">
        <p14:creationId xmlns:p14="http://schemas.microsoft.com/office/powerpoint/2010/main" val="2468185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16)</a:t>
            </a:r>
            <a:endParaRPr lang="ja-JP" altLang="en-US" sz="2800" b="1" dirty="0">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/15)</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/15)</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/15)</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テキスト ボックス 2">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16)</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16)</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emf"/><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304800" y="1771770"/>
            <a:ext cx="85344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各島内で全データセットに対する誤識別率が最小のものをそれぞれ一つずつ抽出（</a:t>
            </a:r>
            <a:r>
              <a:rPr lang="ja-JP" altLang="en-US" sz="2800" u="sng" kern="0" dirty="0"/>
              <a:t>図の</a:t>
            </a:r>
            <a:r>
              <a:rPr lang="en-US" altLang="ja-JP" sz="2800" u="sng" kern="0" dirty="0"/>
              <a:t>C</a:t>
            </a:r>
            <a:r>
              <a:rPr lang="ja-JP" altLang="en-US" sz="2800" kern="0" dirty="0"/>
              <a:t>）</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304800" y="3480031"/>
            <a:ext cx="83820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r>
              <a:rPr lang="ja-JP" altLang="en-US" sz="2800" u="sng" kern="0" dirty="0"/>
              <a:t>図の</a:t>
            </a:r>
            <a:r>
              <a:rPr lang="en-US" altLang="ja-JP" sz="2800" u="sng" kern="0" dirty="0"/>
              <a:t>A, B, C</a:t>
            </a:r>
            <a:r>
              <a:rPr lang="ja-JP" altLang="en-US" sz="2800" kern="0" dirty="0"/>
              <a:t>）</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pic>
        <p:nvPicPr>
          <p:cNvPr id="7" name="図 6"/>
          <p:cNvPicPr>
            <a:picLocks noChangeAspect="1"/>
          </p:cNvPicPr>
          <p:nvPr/>
        </p:nvPicPr>
        <p:blipFill>
          <a:blip r:embed="rId2"/>
          <a:stretch>
            <a:fillRect/>
          </a:stretch>
        </p:blipFill>
        <p:spPr>
          <a:xfrm>
            <a:off x="1905000" y="4578797"/>
            <a:ext cx="2395855" cy="2338842"/>
          </a:xfrm>
          <a:prstGeom prst="rect">
            <a:avLst/>
          </a:prstGeom>
        </p:spPr>
      </p:pic>
      <p:sp>
        <p:nvSpPr>
          <p:cNvPr id="11" name="テキスト ボックス 10">
            <a:extLst>
              <a:ext uri="{FF2B5EF4-FFF2-40B4-BE49-F238E27FC236}">
                <a16:creationId xmlns:a16="http://schemas.microsoft.com/office/drawing/2014/main" id="{8A622EB5-A4E2-8447-9A5F-5CDA2D207408}"/>
              </a:ext>
            </a:extLst>
          </p:cNvPr>
          <p:cNvSpPr txBox="1"/>
          <p:nvPr/>
        </p:nvSpPr>
        <p:spPr>
          <a:xfrm flipH="1">
            <a:off x="4649755" y="4652215"/>
            <a:ext cx="3124201" cy="919401"/>
          </a:xfrm>
          <a:prstGeom prst="roundRect">
            <a:avLst/>
          </a:prstGeom>
          <a:noFill/>
          <a:ln>
            <a:solidFill>
              <a:schemeClr val="accent2"/>
            </a:solidFill>
          </a:ln>
        </p:spPr>
        <p:txBody>
          <a:bodyPr wrap="square" rtlCol="0">
            <a:spAutoFit/>
          </a:bodyPr>
          <a:lstStyle/>
          <a:p>
            <a:pPr algn="just"/>
            <a:r>
              <a:rPr kumimoji="1" lang="ja-JP" altLang="en-US" sz="2400" dirty="0"/>
              <a:t>単一な弱識別器として</a:t>
            </a:r>
            <a:endParaRPr kumimoji="1" lang="en-US" altLang="ja-JP" sz="2400" dirty="0"/>
          </a:p>
          <a:p>
            <a:pPr algn="just"/>
            <a:r>
              <a:rPr kumimoji="1" lang="en-US" altLang="ja-JP" sz="2400" dirty="0"/>
              <a:t>C</a:t>
            </a:r>
            <a:r>
              <a:rPr kumimoji="1" lang="ja-JP" altLang="en-US" sz="2400" dirty="0"/>
              <a:t>が抽出される．</a:t>
            </a:r>
            <a:endParaRPr kumimoji="1" lang="en-US" altLang="ja-JP" sz="2400" dirty="0"/>
          </a:p>
        </p:txBody>
      </p:sp>
      <p:sp>
        <p:nvSpPr>
          <p:cNvPr id="12" name="テキスト ボックス 11">
            <a:extLst>
              <a:ext uri="{FF2B5EF4-FFF2-40B4-BE49-F238E27FC236}">
                <a16:creationId xmlns:a16="http://schemas.microsoft.com/office/drawing/2014/main" id="{94C7644D-546A-CB41-BAB1-FFA69962B749}"/>
              </a:ext>
            </a:extLst>
          </p:cNvPr>
          <p:cNvSpPr txBox="1"/>
          <p:nvPr/>
        </p:nvSpPr>
        <p:spPr>
          <a:xfrm flipH="1">
            <a:off x="4648200" y="5638800"/>
            <a:ext cx="3735356" cy="919401"/>
          </a:xfrm>
          <a:prstGeom prst="roundRect">
            <a:avLst/>
          </a:prstGeom>
          <a:noFill/>
          <a:ln>
            <a:solidFill>
              <a:schemeClr val="accent2"/>
            </a:solidFill>
          </a:ln>
        </p:spPr>
        <p:txBody>
          <a:bodyPr wrap="square" rtlCol="0">
            <a:spAutoFit/>
          </a:bodyPr>
          <a:lstStyle/>
          <a:p>
            <a:pPr algn="just"/>
            <a:r>
              <a:rPr lang="ja-JP" altLang="en-US" sz="2400" dirty="0"/>
              <a:t>非劣な弱識別器集合として</a:t>
            </a:r>
            <a:endParaRPr lang="en-US" altLang="ja-JP" sz="2400" dirty="0"/>
          </a:p>
          <a:p>
            <a:pPr algn="just"/>
            <a:r>
              <a:rPr kumimoji="1" lang="en-US" altLang="ja-JP" sz="2400" dirty="0"/>
              <a:t>A, B, C</a:t>
            </a:r>
            <a:r>
              <a:rPr kumimoji="1" lang="ja-JP" altLang="en-US" sz="2400" dirty="0"/>
              <a:t>が抽出される．</a:t>
            </a:r>
          </a:p>
        </p:txBody>
      </p:sp>
    </p:spTree>
    <p:extLst>
      <p:ext uri="{BB962C8B-B14F-4D97-AF65-F5344CB8AC3E}">
        <p14:creationId xmlns:p14="http://schemas.microsoft.com/office/powerpoint/2010/main" val="433801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pPr>
              <a:spcAft>
                <a:spcPts val="1400"/>
              </a:spcAft>
            </a:pPr>
            <a:r>
              <a:rPr lang="ja-JP" altLang="en-US" sz="2800" dirty="0"/>
              <a:t>提案手法の汎化性能を調べるため，</a:t>
            </a:r>
            <a:r>
              <a:rPr lang="ja-JP" altLang="en-US" sz="2800" u="sng" dirty="0">
                <a:solidFill>
                  <a:srgbClr val="C00000"/>
                </a:solidFill>
              </a:rPr>
              <a:t>全島から最良の識別器を単一識別器</a:t>
            </a:r>
            <a:r>
              <a:rPr lang="ja-JP" altLang="en-US" sz="2800" dirty="0"/>
              <a:t>とした場合と比較する．</a:t>
            </a:r>
            <a:endParaRPr lang="en-US" altLang="ja-JP" sz="2800" dirty="0"/>
          </a:p>
          <a:p>
            <a:pPr>
              <a:spcAft>
                <a:spcPts val="1400"/>
              </a:spcAft>
            </a:pPr>
            <a:r>
              <a:rPr kumimoji="1" lang="ja-JP" altLang="en-US" sz="2800" u="sng" dirty="0"/>
              <a:t>移住操作を行わない</a:t>
            </a:r>
            <a:r>
              <a:rPr lang="en-US" altLang="ja-JP" sz="2800" u="sng" dirty="0" err="1"/>
              <a:t>MoFGBML</a:t>
            </a:r>
            <a:r>
              <a:rPr lang="ja-JP" altLang="en-US" sz="2800" dirty="0"/>
              <a:t>で得られる</a:t>
            </a:r>
            <a:r>
              <a:rPr kumimoji="1" lang="ja-JP" altLang="en-US" sz="2800" dirty="0"/>
              <a:t>識別器の汎化性能を調べるため，移住操作を行った</a:t>
            </a:r>
            <a:r>
              <a:rPr kumimoji="1" lang="en-US" altLang="ja-JP" sz="2800" dirty="0" err="1"/>
              <a:t>MoFGBML</a:t>
            </a:r>
            <a:r>
              <a:rPr kumimoji="1" lang="ja-JP" altLang="en-US" sz="2800" dirty="0"/>
              <a:t>と比較する</a:t>
            </a:r>
            <a:r>
              <a:rPr kumimoji="1" lang="en-US" altLang="ja-JP" sz="2800" dirty="0"/>
              <a:t>.</a:t>
            </a:r>
          </a:p>
          <a:p>
            <a:pPr>
              <a:spcAft>
                <a:spcPts val="1400"/>
              </a:spcAft>
            </a:pPr>
            <a:r>
              <a:rPr kumimoji="1" lang="ja-JP" altLang="en-US" sz="2800" dirty="0"/>
              <a:t>島数の違いによるアンサンブル識別器の汎化性能への影響を調べるため，</a:t>
            </a:r>
            <a:r>
              <a:rPr lang="ja-JP" altLang="en-US" sz="2800" u="sng" dirty="0"/>
              <a:t>島数を変更</a:t>
            </a:r>
            <a:r>
              <a:rPr lang="ja-JP" altLang="en-US" sz="2800" dirty="0"/>
              <a:t>して実験を行う．</a:t>
            </a:r>
            <a:endParaRPr lang="en-US" altLang="ja-JP" sz="2800" dirty="0"/>
          </a:p>
        </p:txBody>
      </p:sp>
    </p:spTree>
    <p:extLst>
      <p:ext uri="{BB962C8B-B14F-4D97-AF65-F5344CB8AC3E}">
        <p14:creationId xmlns:p14="http://schemas.microsoft.com/office/powerpoint/2010/main" val="1297976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NSGA-II</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アンサンブル機構の影響</a:t>
            </a:r>
            <a:r>
              <a:rPr lang="en-US" altLang="ja-JP" dirty="0"/>
              <a:t/>
            </a:r>
            <a:br>
              <a:rPr lang="en-US" altLang="ja-JP" dirty="0"/>
            </a:br>
            <a:r>
              <a:rPr lang="ja-JP" altLang="en-US" sz="3200" dirty="0">
                <a:solidFill>
                  <a:srgbClr val="FFFF00"/>
                </a:solidFill>
              </a:rPr>
              <a:t>評価用データに対する誤識別率</a:t>
            </a:r>
            <a:endParaRPr kumimoji="1" lang="ja-JP" altLang="en-US" sz="3200" dirty="0">
              <a:solidFill>
                <a:srgbClr val="FFFF00"/>
              </a:solidFill>
            </a:endParaRPr>
          </a:p>
        </p:txBody>
      </p:sp>
      <p:sp>
        <p:nvSpPr>
          <p:cNvPr id="20"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全ての島数において，単一識別器よりも低い誤識別率の結果が得られた．</a:t>
            </a:r>
            <a:endParaRPr lang="en-US" altLang="ja-JP" sz="2800" kern="0" dirty="0"/>
          </a:p>
        </p:txBody>
      </p:sp>
      <p:sp>
        <p:nvSpPr>
          <p:cNvPr id="8" name="テキスト ボックス 7"/>
          <p:cNvSpPr txBox="1"/>
          <p:nvPr/>
        </p:nvSpPr>
        <p:spPr>
          <a:xfrm>
            <a:off x="3414813" y="6457795"/>
            <a:ext cx="2287806" cy="369332"/>
          </a:xfrm>
          <a:prstGeom prst="rect">
            <a:avLst/>
          </a:prstGeom>
          <a:noFill/>
        </p:spPr>
        <p:txBody>
          <a:bodyPr wrap="none" rtlCol="0">
            <a:spAutoFit/>
          </a:bodyPr>
          <a:lstStyle/>
          <a:p>
            <a:r>
              <a:rPr lang="ja-JP" altLang="en-US" dirty="0"/>
              <a:t>（</a:t>
            </a:r>
            <a:r>
              <a:rPr lang="en-US" altLang="ja-JP" dirty="0"/>
              <a:t>30回試行の平均値）</a:t>
            </a:r>
            <a:endParaRPr kumimoji="1" lang="ja-JP" altLang="en-US" dirty="0"/>
          </a:p>
        </p:txBody>
      </p:sp>
      <p:sp>
        <p:nvSpPr>
          <p:cNvPr id="23" name="テキスト ボックス 22"/>
          <p:cNvSpPr txBox="1"/>
          <p:nvPr/>
        </p:nvSpPr>
        <p:spPr>
          <a:xfrm>
            <a:off x="1830748" y="2195861"/>
            <a:ext cx="1138453" cy="400110"/>
          </a:xfrm>
          <a:prstGeom prst="rect">
            <a:avLst/>
          </a:prstGeom>
          <a:noFill/>
        </p:spPr>
        <p:txBody>
          <a:bodyPr wrap="none" rtlCol="0">
            <a:spAutoFit/>
          </a:bodyPr>
          <a:lstStyle/>
          <a:p>
            <a:r>
              <a:rPr kumimoji="1" lang="en-US" altLang="ja-JP" sz="2000" dirty="0">
                <a:latin typeface="+mj-lt"/>
              </a:rPr>
              <a:t>Phoneme</a:t>
            </a:r>
            <a:endParaRPr kumimoji="1" lang="ja-JP" altLang="en-US" sz="2000" dirty="0">
              <a:latin typeface="+mj-lt"/>
            </a:endParaRPr>
          </a:p>
        </p:txBody>
      </p:sp>
      <p:sp>
        <p:nvSpPr>
          <p:cNvPr id="24" name="テキスト ボックス 23"/>
          <p:cNvSpPr txBox="1"/>
          <p:nvPr/>
        </p:nvSpPr>
        <p:spPr>
          <a:xfrm>
            <a:off x="6225972" y="2210556"/>
            <a:ext cx="1043876" cy="369332"/>
          </a:xfrm>
          <a:prstGeom prst="rect">
            <a:avLst/>
          </a:prstGeom>
          <a:noFill/>
        </p:spPr>
        <p:txBody>
          <a:bodyPr wrap="none" rtlCol="0">
            <a:spAutoFit/>
          </a:bodyPr>
          <a:lstStyle/>
          <a:p>
            <a:r>
              <a:rPr lang="en-US" altLang="ja-JP" dirty="0" err="1">
                <a:latin typeface="+mj-lt"/>
              </a:rPr>
              <a:t>Satimage</a:t>
            </a:r>
            <a:endParaRPr kumimoji="1" lang="ja-JP" altLang="en-US" dirty="0">
              <a:latin typeface="+mj-lt"/>
            </a:endParaRPr>
          </a:p>
        </p:txBody>
      </p:sp>
      <mc:AlternateContent xmlns:mc="http://schemas.openxmlformats.org/markup-compatibility/2006" xmlns:a14="http://schemas.microsoft.com/office/drawing/2010/main">
        <mc:Choice Requires="a14">
          <p:sp>
            <p:nvSpPr>
              <p:cNvPr id="28" name="テキスト ボックス 27"/>
              <p:cNvSpPr txBox="1"/>
              <p:nvPr/>
            </p:nvSpPr>
            <p:spPr>
              <a:xfrm rot="16200000">
                <a:off x="-397066" y="4060546"/>
                <a:ext cx="1672253" cy="400110"/>
              </a:xfrm>
              <a:prstGeom prst="rect">
                <a:avLst/>
              </a:prstGeom>
              <a:noFill/>
            </p:spPr>
            <p:txBody>
              <a:bodyPr wrap="none" rtlCol="0">
                <a:spAutoFit/>
              </a:bodyPr>
              <a:lstStyle/>
              <a:p>
                <a:r>
                  <a:rPr lang="ja-JP" altLang="en-US" sz="2000" dirty="0">
                    <a:latin typeface="+mj-lt"/>
                  </a:rPr>
                  <a:t>誤識別率 </a:t>
                </a:r>
                <a:r>
                  <a:rPr lang="en-US" altLang="ja-JP" sz="2000" dirty="0">
                    <a:latin typeface="+mj-lt"/>
                  </a:rPr>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latin typeface="+mj-lt"/>
                  </a:rPr>
                  <a:t>]</a:t>
                </a:r>
                <a:endParaRPr kumimoji="1" lang="ja-JP" altLang="en-US" sz="2000" dirty="0">
                  <a:latin typeface="+mj-lt"/>
                </a:endParaRPr>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rot="16200000">
                <a:off x="-397066" y="4060546"/>
                <a:ext cx="1672253" cy="400110"/>
              </a:xfrm>
              <a:prstGeom prst="rect">
                <a:avLst/>
              </a:prstGeom>
              <a:blipFill>
                <a:blip r:embed="rId2"/>
                <a:stretch>
                  <a:fillRect l="-10606" t="-2920" r="-27273" b="-40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rot="16200000">
                <a:off x="3959859" y="4060545"/>
                <a:ext cx="1672253" cy="400110"/>
              </a:xfrm>
              <a:prstGeom prst="rect">
                <a:avLst/>
              </a:prstGeom>
              <a:noFill/>
            </p:spPr>
            <p:txBody>
              <a:bodyPr wrap="none" rtlCol="0">
                <a:spAutoFit/>
              </a:bodyPr>
              <a:lstStyle/>
              <a:p>
                <a:r>
                  <a:rPr lang="ja-JP" altLang="en-US" sz="2000" dirty="0">
                    <a:latin typeface="+mj-lt"/>
                  </a:rPr>
                  <a:t>誤識別率 </a:t>
                </a:r>
                <a:r>
                  <a:rPr lang="en-US" altLang="ja-JP" sz="2000" dirty="0">
                    <a:latin typeface="+mj-lt"/>
                  </a:rPr>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latin typeface="+mj-lt"/>
                  </a:rPr>
                  <a:t>]</a:t>
                </a:r>
                <a:endParaRPr kumimoji="1" lang="ja-JP" altLang="en-US" sz="2000" dirty="0">
                  <a:latin typeface="+mj-lt"/>
                </a:endParaRPr>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rot="16200000">
                <a:off x="3959859" y="4060545"/>
                <a:ext cx="1672253" cy="400110"/>
              </a:xfrm>
              <a:prstGeom prst="rect">
                <a:avLst/>
              </a:prstGeom>
              <a:blipFill>
                <a:blip r:embed="rId3"/>
                <a:stretch>
                  <a:fillRect l="-12121" t="-2920" r="-27273" b="-4015"/>
                </a:stretch>
              </a:blipFill>
            </p:spPr>
            <p:txBody>
              <a:bodyPr/>
              <a:lstStyle/>
              <a:p>
                <a:r>
                  <a:rPr lang="ja-JP" altLang="en-US">
                    <a:noFill/>
                  </a:rPr>
                  <a:t> </a:t>
                </a:r>
              </a:p>
            </p:txBody>
          </p:sp>
        </mc:Fallback>
      </mc:AlternateContent>
      <p:pic>
        <p:nvPicPr>
          <p:cNvPr id="31" name="図 30"/>
          <p:cNvPicPr>
            <a:picLocks noChangeAspect="1"/>
          </p:cNvPicPr>
          <p:nvPr/>
        </p:nvPicPr>
        <p:blipFill rotWithShape="1">
          <a:blip r:embed="rId4"/>
          <a:srcRect l="8764" t="90683" r="8000" b="2242"/>
          <a:stretch/>
        </p:blipFill>
        <p:spPr>
          <a:xfrm>
            <a:off x="405816" y="6156736"/>
            <a:ext cx="8305800" cy="304799"/>
          </a:xfrm>
          <a:prstGeom prst="rect">
            <a:avLst/>
          </a:prstGeom>
          <a:ln>
            <a:solidFill>
              <a:schemeClr val="tx1"/>
            </a:solidFill>
          </a:ln>
        </p:spPr>
      </p:pic>
      <p:pic>
        <p:nvPicPr>
          <p:cNvPr id="44" name="図 43"/>
          <p:cNvPicPr>
            <a:picLocks noChangeAspect="1"/>
          </p:cNvPicPr>
          <p:nvPr/>
        </p:nvPicPr>
        <p:blipFill rotWithShape="1">
          <a:blip r:embed="rId5"/>
          <a:srcRect l="2415" t="1868" r="2168" b="2118"/>
          <a:stretch/>
        </p:blipFill>
        <p:spPr>
          <a:xfrm>
            <a:off x="5071509" y="2544968"/>
            <a:ext cx="3352801" cy="3352800"/>
          </a:xfrm>
          <a:prstGeom prst="rect">
            <a:avLst/>
          </a:prstGeom>
        </p:spPr>
      </p:pic>
      <p:pic>
        <p:nvPicPr>
          <p:cNvPr id="45" name="図 44"/>
          <p:cNvPicPr>
            <a:picLocks noChangeAspect="1"/>
          </p:cNvPicPr>
          <p:nvPr/>
        </p:nvPicPr>
        <p:blipFill rotWithShape="1">
          <a:blip r:embed="rId6">
            <a:clrChange>
              <a:clrFrom>
                <a:srgbClr val="FFFFFF"/>
              </a:clrFrom>
              <a:clrTo>
                <a:srgbClr val="FFFFFF">
                  <a:alpha val="0"/>
                </a:srgbClr>
              </a:clrTo>
            </a:clrChange>
          </a:blip>
          <a:srcRect l="2401" t="2331" r="2181" b="1657"/>
          <a:stretch/>
        </p:blipFill>
        <p:spPr>
          <a:xfrm>
            <a:off x="723574" y="2544968"/>
            <a:ext cx="3352800" cy="3352801"/>
          </a:xfrm>
          <a:prstGeom prst="rect">
            <a:avLst/>
          </a:prstGeom>
        </p:spPr>
      </p:pic>
    </p:spTree>
    <p:extLst>
      <p:ext uri="{BB962C8B-B14F-4D97-AF65-F5344CB8AC3E}">
        <p14:creationId xmlns:p14="http://schemas.microsoft.com/office/powerpoint/2010/main" val="2472650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移住操作の有無における比較</a:t>
            </a:r>
            <a:r>
              <a:rPr lang="en-US" altLang="ja-JP" dirty="0"/>
              <a:t/>
            </a:r>
            <a:br>
              <a:rPr lang="en-US" altLang="ja-JP" dirty="0"/>
            </a:br>
            <a:r>
              <a:rPr lang="ja-JP" altLang="en-US" sz="3200" dirty="0">
                <a:solidFill>
                  <a:srgbClr val="FFFF00"/>
                </a:solidFill>
              </a:rPr>
              <a:t>評価用データに対する誤識別率</a:t>
            </a:r>
            <a:endParaRPr kumimoji="1" lang="ja-JP" altLang="en-US" sz="3200" dirty="0">
              <a:solidFill>
                <a:srgbClr val="FFFF00"/>
              </a:solidFill>
            </a:endParaRPr>
          </a:p>
        </p:txBody>
      </p:sp>
      <p:sp>
        <p:nvSpPr>
          <p:cNvPr id="20"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島数</a:t>
            </a:r>
            <a:r>
              <a:rPr lang="en-US" altLang="ja-JP" sz="2800" kern="0" dirty="0">
                <a:latin typeface="+mj-lt"/>
              </a:rPr>
              <a:t>7</a:t>
            </a:r>
            <a:r>
              <a:rPr lang="en-US" altLang="ja-JP" sz="2800" kern="0" dirty="0"/>
              <a:t>,</a:t>
            </a:r>
            <a:r>
              <a:rPr lang="en-US" altLang="ja-JP" sz="2800" kern="0" dirty="0">
                <a:latin typeface="+mj-lt"/>
              </a:rPr>
              <a:t> 9</a:t>
            </a:r>
            <a:r>
              <a:rPr lang="en-US" altLang="ja-JP" sz="2800" kern="0" dirty="0"/>
              <a:t>の場合，移住操作を行な</a:t>
            </a:r>
            <a:r>
              <a:rPr lang="ja-JP" altLang="en-US" sz="2800" kern="0" dirty="0"/>
              <a:t>う従来の</a:t>
            </a:r>
            <a:r>
              <a:rPr lang="en-US" altLang="ja-JP" sz="2800" kern="0" dirty="0"/>
              <a:t>MoFGBMLで得た単一識別器よりも低い誤識別率が得られた．</a:t>
            </a:r>
          </a:p>
        </p:txBody>
      </p:sp>
      <p:sp>
        <p:nvSpPr>
          <p:cNvPr id="8" name="テキスト ボックス 7"/>
          <p:cNvSpPr txBox="1"/>
          <p:nvPr/>
        </p:nvSpPr>
        <p:spPr>
          <a:xfrm>
            <a:off x="6956334" y="2198880"/>
            <a:ext cx="2287806" cy="369332"/>
          </a:xfrm>
          <a:prstGeom prst="rect">
            <a:avLst/>
          </a:prstGeom>
          <a:noFill/>
        </p:spPr>
        <p:txBody>
          <a:bodyPr wrap="none" rtlCol="0">
            <a:spAutoFit/>
          </a:bodyPr>
          <a:lstStyle/>
          <a:p>
            <a:r>
              <a:rPr lang="ja-JP" altLang="en-US" dirty="0"/>
              <a:t>（</a:t>
            </a:r>
            <a:r>
              <a:rPr lang="en-US" altLang="ja-JP" dirty="0"/>
              <a:t>30回試行の平均値）</a:t>
            </a:r>
            <a:endParaRPr kumimoji="1" lang="ja-JP" altLang="en-US" dirty="0"/>
          </a:p>
        </p:txBody>
      </p:sp>
      <p:pic>
        <p:nvPicPr>
          <p:cNvPr id="30" name="図 29"/>
          <p:cNvPicPr>
            <a:picLocks noChangeAspect="1"/>
          </p:cNvPicPr>
          <p:nvPr/>
        </p:nvPicPr>
        <p:blipFill>
          <a:blip r:embed="rId2"/>
          <a:stretch>
            <a:fillRect/>
          </a:stretch>
        </p:blipFill>
        <p:spPr>
          <a:xfrm>
            <a:off x="0" y="2133600"/>
            <a:ext cx="7316957" cy="3505199"/>
          </a:xfrm>
          <a:prstGeom prst="rect">
            <a:avLst/>
          </a:prstGeom>
        </p:spPr>
      </p:pic>
      <p:pic>
        <p:nvPicPr>
          <p:cNvPr id="32" name="図 31"/>
          <p:cNvPicPr>
            <a:picLocks noChangeAspect="1"/>
          </p:cNvPicPr>
          <p:nvPr/>
        </p:nvPicPr>
        <p:blipFill rotWithShape="1">
          <a:blip r:embed="rId3"/>
          <a:srcRect l="83600" t="28774" b="18162"/>
          <a:stretch/>
        </p:blipFill>
        <p:spPr>
          <a:xfrm>
            <a:off x="7391400" y="2743198"/>
            <a:ext cx="1636547" cy="2286001"/>
          </a:xfrm>
          <a:prstGeom prst="rect">
            <a:avLst/>
          </a:prstGeom>
          <a:ln>
            <a:solidFill>
              <a:schemeClr val="tx1"/>
            </a:solidFill>
          </a:ln>
        </p:spPr>
      </p:pic>
      <p:sp>
        <p:nvSpPr>
          <p:cNvPr id="37"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730908"/>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島数が大きい場合，提案手法が最も有効であることが予測される．</a:t>
            </a:r>
            <a:endParaRPr lang="en-US" altLang="ja-JP" sz="2800" kern="0" dirty="0"/>
          </a:p>
        </p:txBody>
      </p:sp>
    </p:spTree>
    <p:extLst>
      <p:ext uri="{BB962C8B-B14F-4D97-AF65-F5344CB8AC3E}">
        <p14:creationId xmlns:p14="http://schemas.microsoft.com/office/powerpoint/2010/main" val="1776994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4"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381000" y="1276584"/>
            <a:ext cx="8382000" cy="52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1200"/>
              </a:spcAft>
              <a:buNone/>
            </a:pPr>
            <a:r>
              <a:rPr lang="ja-JP" altLang="en-US" sz="2800" kern="0" dirty="0"/>
              <a:t>本研究では，パターン識別問題で期待される課題を，以下のように実現し，移住操作を適用しない</a:t>
            </a:r>
            <a:r>
              <a:rPr lang="en-US" altLang="ja-JP" sz="2800" kern="0" dirty="0" err="1"/>
              <a:t>MoFGBMLによってアンサンブル識別器を設計した</a:t>
            </a:r>
            <a:r>
              <a:rPr lang="en-US" altLang="ja-JP" sz="2800" kern="0" dirty="0"/>
              <a:t>．</a:t>
            </a:r>
          </a:p>
          <a:p>
            <a:pPr marL="514350" indent="-514350" algn="just">
              <a:buFont typeface="+mj-lt"/>
              <a:buAutoNum type="arabicPeriod"/>
            </a:pPr>
            <a:r>
              <a:rPr lang="ja-JP" altLang="en-US" sz="2800" kern="0" dirty="0"/>
              <a:t>解釈性能の高いファジィ識別器の設計</a:t>
            </a:r>
            <a:endParaRPr lang="en-US" altLang="ja-JP" sz="2800" kern="0" dirty="0"/>
          </a:p>
          <a:p>
            <a:pPr marL="514350" indent="-514350" algn="just">
              <a:spcBef>
                <a:spcPts val="0"/>
              </a:spcBef>
              <a:buFont typeface="+mj-lt"/>
              <a:buAutoNum type="arabicPeriod"/>
            </a:pPr>
            <a:r>
              <a:rPr lang="en-US" altLang="ja-JP" sz="2800" kern="0" dirty="0" err="1"/>
              <a:t>MoFGBML</a:t>
            </a:r>
            <a:r>
              <a:rPr lang="ja-JP" altLang="en-US" sz="2800" kern="0" dirty="0"/>
              <a:t>による，解釈性能と識別性能を同時に最適化するファジィ識別器の獲得</a:t>
            </a:r>
            <a:endParaRPr lang="en-US" altLang="ja-JP" sz="2800" kern="0" dirty="0"/>
          </a:p>
          <a:p>
            <a:pPr marL="514350" indent="-514350" algn="just">
              <a:spcBef>
                <a:spcPts val="0"/>
              </a:spcBef>
              <a:buFont typeface="+mj-lt"/>
              <a:buAutoNum type="arabicPeriod"/>
            </a:pPr>
            <a:r>
              <a:rPr lang="ja-JP" altLang="en-US" sz="2800" kern="0" dirty="0"/>
              <a:t>並列分散型</a:t>
            </a:r>
            <a:r>
              <a:rPr lang="en-US" altLang="ja-JP" sz="2800" kern="0" dirty="0" err="1"/>
              <a:t>MoFGBML</a:t>
            </a:r>
            <a:r>
              <a:rPr lang="ja-JP" altLang="en-US" sz="2800" kern="0" dirty="0"/>
              <a:t>による，機械学習にかかる計算時間の短縮</a:t>
            </a:r>
            <a:endParaRPr lang="en-US" altLang="ja-JP" sz="2800" kern="0" dirty="0"/>
          </a:p>
          <a:p>
            <a:pPr marL="514350" indent="-514350" algn="just">
              <a:spcBef>
                <a:spcPts val="0"/>
              </a:spcBef>
              <a:buFont typeface="+mj-lt"/>
              <a:buAutoNum type="arabicPeriod"/>
            </a:pPr>
            <a:r>
              <a:rPr lang="ja-JP" altLang="en-US" sz="2800" kern="0" dirty="0"/>
              <a:t>複数の弱識別器で構成されるアンサンブル識別器による，汎化性能の向上</a:t>
            </a:r>
            <a:endParaRPr lang="en-US" altLang="ja-JP" sz="2800" kern="0" dirty="0"/>
          </a:p>
        </p:txBody>
      </p:sp>
    </p:spTree>
    <p:extLst>
      <p:ext uri="{BB962C8B-B14F-4D97-AF65-F5344CB8AC3E}">
        <p14:creationId xmlns:p14="http://schemas.microsoft.com/office/powerpoint/2010/main" val="4246884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985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重み付け多数決による違い</a:t>
            </a:r>
            <a:r>
              <a:rPr lang="en-US" altLang="ja-JP" dirty="0"/>
              <a:t/>
            </a:r>
            <a:br>
              <a:rPr lang="en-US" altLang="ja-JP" dirty="0"/>
            </a:br>
            <a:r>
              <a:rPr lang="en-US" altLang="ja-JP" sz="3200" dirty="0" err="1">
                <a:solidFill>
                  <a:srgbClr val="FFFF00"/>
                </a:solidFill>
              </a:rPr>
              <a:t>評価用データに対する誤識別率</a:t>
            </a:r>
            <a:endParaRPr kumimoji="1" lang="ja-JP" altLang="en-US" dirty="0"/>
          </a:p>
        </p:txBody>
      </p:sp>
      <p:pic>
        <p:nvPicPr>
          <p:cNvPr id="44" name="図 43"/>
          <p:cNvPicPr>
            <a:picLocks noChangeAspect="1"/>
          </p:cNvPicPr>
          <p:nvPr/>
        </p:nvPicPr>
        <p:blipFill>
          <a:blip r:embed="rId2"/>
          <a:stretch>
            <a:fillRect/>
          </a:stretch>
        </p:blipFill>
        <p:spPr>
          <a:xfrm>
            <a:off x="160920" y="2938800"/>
            <a:ext cx="3192893" cy="2700000"/>
          </a:xfrm>
          <a:prstGeom prst="rect">
            <a:avLst/>
          </a:prstGeom>
        </p:spPr>
      </p:pic>
      <p:pic>
        <p:nvPicPr>
          <p:cNvPr id="45" name="図 44"/>
          <p:cNvPicPr>
            <a:picLocks noChangeAspect="1"/>
          </p:cNvPicPr>
          <p:nvPr/>
        </p:nvPicPr>
        <p:blipFill>
          <a:blip r:embed="rId3"/>
          <a:stretch>
            <a:fillRect/>
          </a:stretch>
        </p:blipFill>
        <p:spPr>
          <a:xfrm>
            <a:off x="3352800" y="2938800"/>
            <a:ext cx="3186114" cy="2700000"/>
          </a:xfrm>
          <a:prstGeom prst="rect">
            <a:avLst/>
          </a:prstGeom>
        </p:spPr>
      </p:pic>
      <p:sp>
        <p:nvSpPr>
          <p:cNvPr id="46"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128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800" kern="0" dirty="0" err="1">
                <a:latin typeface="+mj-lt"/>
              </a:rPr>
              <a:t>Phoneme</a:t>
            </a:r>
            <a:r>
              <a:rPr lang="en-US" altLang="ja-JP" sz="2800" kern="0" dirty="0" err="1"/>
              <a:t>では</a:t>
            </a:r>
            <a:r>
              <a:rPr lang="ja-JP" altLang="en-US" sz="2800" kern="0" dirty="0"/>
              <a:t>重み付け多数決による識別性能への影響は小さいが，</a:t>
            </a:r>
            <a:r>
              <a:rPr lang="en-US" altLang="ja-JP" sz="2800" kern="0" dirty="0" err="1">
                <a:latin typeface="+mj-lt"/>
              </a:rPr>
              <a:t>Satimage</a:t>
            </a:r>
            <a:r>
              <a:rPr lang="en-US" altLang="ja-JP" sz="2800" kern="0" dirty="0" err="1"/>
              <a:t>では</a:t>
            </a:r>
            <a:r>
              <a:rPr lang="ja-JP" altLang="en-US" sz="2800" kern="0" dirty="0"/>
              <a:t>単純多数決よりも誤識別率が低くなった．</a:t>
            </a:r>
            <a:endParaRPr lang="en-US" altLang="ja-JP" sz="2800" kern="0" dirty="0"/>
          </a:p>
        </p:txBody>
      </p:sp>
      <p:sp>
        <p:nvSpPr>
          <p:cNvPr id="47" name="テキスト ボックス 46"/>
          <p:cNvSpPr txBox="1"/>
          <p:nvPr/>
        </p:nvSpPr>
        <p:spPr>
          <a:xfrm>
            <a:off x="999120" y="2582654"/>
            <a:ext cx="2234907" cy="400110"/>
          </a:xfrm>
          <a:prstGeom prst="rect">
            <a:avLst/>
          </a:prstGeom>
          <a:noFill/>
        </p:spPr>
        <p:txBody>
          <a:bodyPr wrap="none" rtlCol="0">
            <a:spAutoFit/>
          </a:bodyPr>
          <a:lstStyle/>
          <a:p>
            <a:r>
              <a:rPr kumimoji="1" lang="en-US" altLang="ja-JP" sz="2000" dirty="0">
                <a:latin typeface="+mj-lt"/>
              </a:rPr>
              <a:t>Phoneme （</a:t>
            </a:r>
            <a:r>
              <a:rPr kumimoji="1" lang="en-US" altLang="ja-JP" sz="2000" dirty="0" err="1">
                <a:latin typeface="+mj-lt"/>
              </a:rPr>
              <a:t>島数</a:t>
            </a:r>
            <a:r>
              <a:rPr kumimoji="1" lang="en-US" altLang="ja-JP" sz="2000" dirty="0">
                <a:latin typeface="+mj-lt"/>
              </a:rPr>
              <a:t>: 9）</a:t>
            </a:r>
            <a:endParaRPr kumimoji="1" lang="ja-JP" altLang="en-US" sz="2000" dirty="0">
              <a:latin typeface="+mj-lt"/>
            </a:endParaRPr>
          </a:p>
        </p:txBody>
      </p:sp>
      <p:sp>
        <p:nvSpPr>
          <p:cNvPr id="48" name="テキスト ボックス 47"/>
          <p:cNvSpPr txBox="1"/>
          <p:nvPr/>
        </p:nvSpPr>
        <p:spPr>
          <a:xfrm>
            <a:off x="4261434" y="2588518"/>
            <a:ext cx="2031325" cy="369332"/>
          </a:xfrm>
          <a:prstGeom prst="rect">
            <a:avLst/>
          </a:prstGeom>
          <a:noFill/>
        </p:spPr>
        <p:txBody>
          <a:bodyPr wrap="none" rtlCol="0">
            <a:spAutoFit/>
          </a:bodyPr>
          <a:lstStyle/>
          <a:p>
            <a:r>
              <a:rPr lang="en-US" altLang="ja-JP" dirty="0" err="1">
                <a:latin typeface="+mj-lt"/>
              </a:rPr>
              <a:t>Satimage</a:t>
            </a:r>
            <a:r>
              <a:rPr lang="en-US" altLang="ja-JP" dirty="0">
                <a:latin typeface="+mj-lt"/>
              </a:rPr>
              <a:t> （</a:t>
            </a:r>
            <a:r>
              <a:rPr lang="en-US" altLang="ja-JP" dirty="0" err="1">
                <a:latin typeface="+mj-lt"/>
              </a:rPr>
              <a:t>島数</a:t>
            </a:r>
            <a:r>
              <a:rPr lang="en-US" altLang="ja-JP" dirty="0">
                <a:latin typeface="+mj-lt"/>
              </a:rPr>
              <a:t>: 9）</a:t>
            </a:r>
            <a:endParaRPr kumimoji="1" lang="ja-JP" altLang="en-US" dirty="0">
              <a:latin typeface="+mj-lt"/>
            </a:endParaRPr>
          </a:p>
        </p:txBody>
      </p:sp>
      <p:pic>
        <p:nvPicPr>
          <p:cNvPr id="49" name="図 48"/>
          <p:cNvPicPr>
            <a:picLocks noChangeAspect="1"/>
          </p:cNvPicPr>
          <p:nvPr/>
        </p:nvPicPr>
        <p:blipFill rotWithShape="1">
          <a:blip r:embed="rId4"/>
          <a:srcRect l="64347" t="32313" r="1442" b="45617"/>
          <a:stretch/>
        </p:blipFill>
        <p:spPr>
          <a:xfrm>
            <a:off x="6657687" y="3813407"/>
            <a:ext cx="2362200" cy="950785"/>
          </a:xfrm>
          <a:prstGeom prst="rect">
            <a:avLst/>
          </a:prstGeom>
          <a:ln>
            <a:solidFill>
              <a:schemeClr val="tx1"/>
            </a:solidFill>
          </a:ln>
        </p:spPr>
      </p:pic>
      <p:sp>
        <p:nvSpPr>
          <p:cNvPr id="51"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304800" y="5730908"/>
            <a:ext cx="8610599"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重み付け多数決によって，同票になる確率を低くできるため，クラスが多い</a:t>
            </a:r>
            <a:r>
              <a:rPr lang="en-US" altLang="ja-JP" sz="2800" kern="0" dirty="0" err="1">
                <a:latin typeface="+mj-lt"/>
              </a:rPr>
              <a:t>Satimage</a:t>
            </a:r>
            <a:r>
              <a:rPr lang="en-US" altLang="ja-JP" sz="2800" kern="0" dirty="0" err="1"/>
              <a:t>には効果があった</a:t>
            </a:r>
            <a:r>
              <a:rPr lang="ja-JP" altLang="en-US" sz="2800" kern="0" dirty="0" err="1"/>
              <a:t>．</a:t>
            </a:r>
            <a:endParaRPr lang="en-US" altLang="ja-JP" sz="2800" kern="0" dirty="0"/>
          </a:p>
        </p:txBody>
      </p:sp>
    </p:spTree>
    <p:extLst>
      <p:ext uri="{BB962C8B-B14F-4D97-AF65-F5344CB8AC3E}">
        <p14:creationId xmlns:p14="http://schemas.microsoft.com/office/powerpoint/2010/main" val="2710080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非劣な弱識別器集合の分布</a:t>
            </a:r>
          </a:p>
        </p:txBody>
      </p:sp>
      <p:sp>
        <p:nvSpPr>
          <p:cNvPr id="8" name="テキスト ボックス 7">
            <a:extLst>
              <a:ext uri="{FF2B5EF4-FFF2-40B4-BE49-F238E27FC236}">
                <a16:creationId xmlns:a16="http://schemas.microsoft.com/office/drawing/2014/main" id="{0F56A73E-FADA-0749-BB6B-E78E642A2378}"/>
              </a:ext>
            </a:extLst>
          </p:cNvPr>
          <p:cNvSpPr txBox="1"/>
          <p:nvPr/>
        </p:nvSpPr>
        <p:spPr>
          <a:xfrm>
            <a:off x="2438400" y="3276600"/>
            <a:ext cx="1031051" cy="369332"/>
          </a:xfrm>
          <a:prstGeom prst="rect">
            <a:avLst/>
          </a:prstGeom>
          <a:noFill/>
        </p:spPr>
        <p:txBody>
          <a:bodyPr wrap="none" rtlCol="0">
            <a:spAutoFit/>
          </a:bodyPr>
          <a:lstStyle/>
          <a:p>
            <a:r>
              <a:rPr kumimoji="1" lang="en-US" altLang="ja-JP" dirty="0">
                <a:latin typeface="+mj-lt"/>
              </a:rPr>
              <a:t>phoneme</a:t>
            </a:r>
            <a:endParaRPr kumimoji="1" lang="ja-JP" altLang="en-US" dirty="0">
              <a:latin typeface="+mj-lt"/>
            </a:endParaRPr>
          </a:p>
        </p:txBody>
      </p:sp>
      <p:sp>
        <p:nvSpPr>
          <p:cNvPr id="14" name="テキスト ボックス 13">
            <a:extLst>
              <a:ext uri="{FF2B5EF4-FFF2-40B4-BE49-F238E27FC236}">
                <a16:creationId xmlns:a16="http://schemas.microsoft.com/office/drawing/2014/main" id="{3879E732-511D-7E49-9564-038787378277}"/>
              </a:ext>
            </a:extLst>
          </p:cNvPr>
          <p:cNvSpPr txBox="1"/>
          <p:nvPr/>
        </p:nvSpPr>
        <p:spPr>
          <a:xfrm>
            <a:off x="6324600" y="3276600"/>
            <a:ext cx="1005403" cy="369332"/>
          </a:xfrm>
          <a:prstGeom prst="rect">
            <a:avLst/>
          </a:prstGeom>
          <a:noFill/>
        </p:spPr>
        <p:txBody>
          <a:bodyPr wrap="none" rtlCol="0">
            <a:spAutoFit/>
          </a:bodyPr>
          <a:lstStyle/>
          <a:p>
            <a:r>
              <a:rPr lang="en-US" altLang="ja-JP" dirty="0" err="1">
                <a:latin typeface="+mj-lt"/>
              </a:rPr>
              <a:t>satimag</a:t>
            </a:r>
            <a:r>
              <a:rPr kumimoji="1" lang="en-US" altLang="ja-JP" dirty="0" err="1">
                <a:latin typeface="+mj-lt"/>
              </a:rPr>
              <a:t>e</a:t>
            </a:r>
            <a:endParaRPr kumimoji="1" lang="ja-JP" altLang="en-US" dirty="0">
              <a:latin typeface="+mj-lt"/>
            </a:endParaRPr>
          </a:p>
        </p:txBody>
      </p:sp>
      <p:sp>
        <p:nvSpPr>
          <p:cNvPr id="15" name="テキスト ボックス 14">
            <a:extLst>
              <a:ext uri="{FF2B5EF4-FFF2-40B4-BE49-F238E27FC236}">
                <a16:creationId xmlns:a16="http://schemas.microsoft.com/office/drawing/2014/main" id="{56C0D569-4DE1-124F-AAE0-0A10F9303557}"/>
              </a:ext>
            </a:extLst>
          </p:cNvPr>
          <p:cNvSpPr txBox="1"/>
          <p:nvPr/>
        </p:nvSpPr>
        <p:spPr>
          <a:xfrm>
            <a:off x="304800" y="2915190"/>
            <a:ext cx="2452916" cy="400110"/>
          </a:xfrm>
          <a:prstGeom prst="rect">
            <a:avLst/>
          </a:prstGeom>
          <a:noFill/>
          <a:ln>
            <a:solidFill>
              <a:schemeClr val="tx1"/>
            </a:solidFill>
          </a:ln>
        </p:spPr>
        <p:txBody>
          <a:bodyPr wrap="none" rtlCol="0">
            <a:spAutoFit/>
          </a:bodyPr>
          <a:lstStyle/>
          <a:p>
            <a:r>
              <a:rPr kumimoji="1" lang="ja-JP" altLang="en-US" sz="2000" dirty="0"/>
              <a:t>島数</a:t>
            </a:r>
            <a:r>
              <a:rPr kumimoji="1" lang="en-US" altLang="ja-JP" sz="2000" dirty="0">
                <a:latin typeface="+mj-lt"/>
              </a:rPr>
              <a:t>9</a:t>
            </a:r>
            <a:r>
              <a:rPr lang="ja-JP" altLang="en-US" sz="2000" dirty="0" err="1"/>
              <a:t>，</a:t>
            </a:r>
            <a:r>
              <a:rPr kumimoji="1" lang="ja-JP" altLang="en-US" sz="2000" dirty="0"/>
              <a:t>１試行目の例</a:t>
            </a:r>
          </a:p>
        </p:txBody>
      </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a:r>
                  <a:rPr lang="ja-JP" altLang="en-US" sz="2800" kern="0" dirty="0"/>
                  <a:t>誤識別率が</a:t>
                </a:r>
                <a:r>
                  <a:rPr lang="en-US" altLang="ja-JP" sz="2800" kern="0" dirty="0"/>
                  <a:t>50[</a:t>
                </a:r>
                <a14:m>
                  <m:oMath xmlns:m="http://schemas.openxmlformats.org/officeDocument/2006/math">
                    <m:r>
                      <a:rPr lang="en-US" altLang="ja-JP" sz="2800" i="1" kern="0" smtClean="0">
                        <a:latin typeface="Cambria Math" panose="02040503050406030204" pitchFamily="18" charset="0"/>
                        <a:ea typeface="Cambria Math" panose="02040503050406030204" pitchFamily="18" charset="0"/>
                      </a:rPr>
                      <m:t>%</m:t>
                    </m:r>
                  </m:oMath>
                </a14:m>
                <a:r>
                  <a:rPr lang="en-US" altLang="ja-JP" sz="2800" kern="0" dirty="0"/>
                  <a:t>]を超える弱識別器を使用している．</a:t>
                </a:r>
              </a:p>
              <a:p>
                <a:pPr algn="just"/>
                <a:r>
                  <a:rPr lang="ja-JP" altLang="en-US" sz="2800" kern="0" dirty="0"/>
                  <a:t>分布がルール数最小化に偏っているにもかかわらず非劣な弱識別器を全て使用している．</a:t>
                </a:r>
                <a:endParaRPr lang="en-US" altLang="ja-JP" sz="2800" kern="0" dirty="0"/>
              </a:p>
            </p:txBody>
          </p:sp>
        </mc:Choice>
        <mc:Fallback xmlns="">
          <p:sp>
            <p:nvSpPr>
              <p:cNvPr id="16" name="コンテンツ プレースホルダー 2">
                <a:extLst>
                  <a:ext uri="{FF2B5EF4-FFF2-40B4-BE49-F238E27FC236}">
                    <a16:creationId xmlns:a16="http://schemas.microsoft.com/office/drawing/2014/main" id="{7C970811-1B02-7E41-B3C3-8065B5976A80}"/>
                  </a:ext>
                </a:extLst>
              </p:cNvPr>
              <p:cNvSpPr txBox="1">
                <a:spLocks noRot="1" noChangeAspect="1" noMove="1" noResize="1" noEditPoints="1" noAdjustHandles="1" noChangeArrowheads="1" noChangeShapeType="1" noTextEdit="1"/>
              </p:cNvSpPr>
              <p:nvPr/>
            </p:nvSpPr>
            <p:spPr bwMode="auto">
              <a:xfrm>
                <a:off x="304800" y="1219200"/>
                <a:ext cx="8507832" cy="990600"/>
              </a:xfrm>
              <a:prstGeom prst="rect">
                <a:avLst/>
              </a:prstGeom>
              <a:blipFill>
                <a:blip r:embed="rId2"/>
                <a:stretch>
                  <a:fillRect l="-1289" t="-7975" r="-1433" b="-619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pic>
        <p:nvPicPr>
          <p:cNvPr id="17" name="図 16"/>
          <p:cNvPicPr>
            <a:picLocks noChangeAspect="1"/>
          </p:cNvPicPr>
          <p:nvPr/>
        </p:nvPicPr>
        <p:blipFill>
          <a:blip r:embed="rId3"/>
          <a:stretch>
            <a:fillRect/>
          </a:stretch>
        </p:blipFill>
        <p:spPr>
          <a:xfrm>
            <a:off x="898363" y="3505200"/>
            <a:ext cx="3490092" cy="3276000"/>
          </a:xfrm>
          <a:prstGeom prst="rect">
            <a:avLst/>
          </a:prstGeom>
        </p:spPr>
      </p:pic>
      <p:pic>
        <p:nvPicPr>
          <p:cNvPr id="18" name="図 17"/>
          <p:cNvPicPr>
            <a:picLocks noChangeAspect="1"/>
          </p:cNvPicPr>
          <p:nvPr/>
        </p:nvPicPr>
        <p:blipFill>
          <a:blip r:embed="rId4"/>
          <a:stretch>
            <a:fillRect/>
          </a:stretch>
        </p:blipFill>
        <p:spPr>
          <a:xfrm>
            <a:off x="4822662" y="3505200"/>
            <a:ext cx="3422975" cy="3276000"/>
          </a:xfrm>
          <a:prstGeom prst="rect">
            <a:avLst/>
          </a:prstGeom>
        </p:spPr>
      </p:pic>
    </p:spTree>
    <p:extLst>
      <p:ext uri="{BB962C8B-B14F-4D97-AF65-F5344CB8AC3E}">
        <p14:creationId xmlns:p14="http://schemas.microsoft.com/office/powerpoint/2010/main" val="2558965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8328230" cy="420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0"/>
              </a:spcAft>
              <a:buNone/>
            </a:pPr>
            <a:r>
              <a:rPr lang="ja-JP" altLang="en-US" kern="0" dirty="0"/>
              <a:t>パターン識別問題において，</a:t>
            </a:r>
            <a:endParaRPr lang="en-US" altLang="ja-JP" kern="0" dirty="0"/>
          </a:p>
          <a:p>
            <a:pPr marL="0" indent="0" algn="just">
              <a:spcBef>
                <a:spcPts val="0"/>
              </a:spcBef>
              <a:spcAft>
                <a:spcPts val="1400"/>
              </a:spcAft>
              <a:buNone/>
            </a:pPr>
            <a:r>
              <a:rPr lang="ja-JP" altLang="en-US" kern="0" dirty="0"/>
              <a:t>近年，以下のことが期待されている．</a:t>
            </a:r>
            <a:endParaRPr lang="en-US" altLang="ja-JP" kern="0" dirty="0"/>
          </a:p>
          <a:p>
            <a:pPr marL="514350" indent="-514350" algn="just">
              <a:buFont typeface="+mj-lt"/>
              <a:buAutoNum type="arabicPeriod"/>
            </a:pPr>
            <a:r>
              <a:rPr lang="ja-JP" altLang="en-US" sz="2800" kern="0" dirty="0"/>
              <a:t>解釈性能の高い識別器の設計</a:t>
            </a:r>
            <a:endParaRPr lang="en-US" altLang="ja-JP" sz="2800" kern="0" dirty="0"/>
          </a:p>
          <a:p>
            <a:pPr marL="514350" indent="-514350" algn="just">
              <a:buFont typeface="+mj-lt"/>
              <a:buAutoNum type="arabicPeriod"/>
            </a:pPr>
            <a:r>
              <a:rPr lang="ja-JP" altLang="en-US" sz="2800" kern="0" dirty="0"/>
              <a:t>解釈性能と識別性能の同時最適化</a:t>
            </a:r>
            <a:endParaRPr lang="en-US" altLang="ja-JP" sz="2800" kern="0" dirty="0"/>
          </a:p>
          <a:p>
            <a:pPr marL="514350" indent="-514350">
              <a:buFont typeface="+mj-lt"/>
              <a:buAutoNum type="arabicPeriod"/>
            </a:pPr>
            <a:r>
              <a:rPr lang="ja-JP" altLang="en-US" sz="2800" kern="0" dirty="0"/>
              <a:t>大規模なデータセットの機械学習にかかる</a:t>
            </a:r>
            <a:r>
              <a:rPr lang="en-US" altLang="ja-JP" sz="2800" kern="0" dirty="0"/>
              <a:t/>
            </a:r>
            <a:br>
              <a:rPr lang="en-US" altLang="ja-JP" sz="2800" kern="0" dirty="0"/>
            </a:br>
            <a:r>
              <a:rPr lang="ja-JP" altLang="en-US" sz="2800" kern="0" dirty="0"/>
              <a:t>膨大な計算時間の短縮</a:t>
            </a:r>
            <a:endParaRPr lang="en-US" altLang="ja-JP" sz="2800" kern="0" dirty="0"/>
          </a:p>
          <a:p>
            <a:pPr marL="514350" indent="-514350">
              <a:buFont typeface="+mj-lt"/>
              <a:buAutoNum type="arabicPeriod"/>
            </a:pPr>
            <a:r>
              <a:rPr lang="ja-JP" altLang="en-US" sz="2800" kern="0" dirty="0"/>
              <a:t>汎化性能の高い識別器の設計</a:t>
            </a:r>
            <a:endParaRPr lang="en-US" altLang="ja-JP" sz="2800" kern="0" dirty="0"/>
          </a:p>
        </p:txBody>
      </p:sp>
    </p:spTree>
    <p:extLst>
      <p:ext uri="{BB962C8B-B14F-4D97-AF65-F5344CB8AC3E}">
        <p14:creationId xmlns:p14="http://schemas.microsoft.com/office/powerpoint/2010/main" val="4266244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今後の課題</a:t>
            </a:r>
          </a:p>
        </p:txBody>
      </p:sp>
      <p:sp>
        <p:nvSpPr>
          <p:cNvPr id="3" name="コンテンツ プレースホルダー 2"/>
          <p:cNvSpPr>
            <a:spLocks noGrp="1"/>
          </p:cNvSpPr>
          <p:nvPr>
            <p:ph idx="1"/>
          </p:nvPr>
        </p:nvSpPr>
        <p:spPr>
          <a:xfrm>
            <a:off x="457200" y="1295400"/>
            <a:ext cx="8153400" cy="5181600"/>
          </a:xfrm>
        </p:spPr>
        <p:txBody>
          <a:bodyPr/>
          <a:lstStyle/>
          <a:p>
            <a:pPr marL="0" indent="0" algn="just">
              <a:buNone/>
            </a:pPr>
            <a:r>
              <a:rPr kumimoji="1" lang="ja-JP" altLang="en-US" dirty="0"/>
              <a:t>移住操作を適用しない</a:t>
            </a:r>
            <a:r>
              <a:rPr kumimoji="1" lang="en-US" altLang="ja-JP" dirty="0" err="1"/>
              <a:t>MoFGBML</a:t>
            </a:r>
            <a:r>
              <a:rPr kumimoji="1" lang="ja-JP" altLang="en-US" dirty="0"/>
              <a:t>で得られた</a:t>
            </a:r>
            <a:r>
              <a:rPr kumimoji="1" lang="en-US" altLang="ja-JP" dirty="0"/>
              <a:t/>
            </a:r>
            <a:br>
              <a:rPr kumimoji="1" lang="en-US" altLang="ja-JP" dirty="0"/>
            </a:br>
            <a:r>
              <a:rPr kumimoji="1" lang="ja-JP" altLang="en-US" dirty="0"/>
              <a:t>非劣な弱識別器集合には，ルール数最小化に偏った分布が見られた．</a:t>
            </a:r>
            <a:endParaRPr kumimoji="1" lang="en-US" altLang="ja-JP" dirty="0"/>
          </a:p>
          <a:p>
            <a:pPr marL="0" indent="0" algn="just">
              <a:buNone/>
            </a:pPr>
            <a:endParaRPr kumimoji="1" lang="en-US" altLang="ja-JP" sz="1600" dirty="0"/>
          </a:p>
          <a:p>
            <a:pPr marL="0" indent="0" algn="just">
              <a:buNone/>
            </a:pPr>
            <a:r>
              <a:rPr lang="ja-JP" altLang="en-US" dirty="0"/>
              <a:t>トレードオフ曲線における分布の偏りを考慮した弱識別器の選択方法の模索</a:t>
            </a:r>
            <a:endParaRPr kumimoji="1" lang="ja-JP" altLang="en-US" sz="1800" dirty="0"/>
          </a:p>
        </p:txBody>
      </p:sp>
    </p:spTree>
    <p:extLst>
      <p:ext uri="{BB962C8B-B14F-4D97-AF65-F5344CB8AC3E}">
        <p14:creationId xmlns:p14="http://schemas.microsoft.com/office/powerpoint/2010/main" val="833685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kumimoji="1" lang="ja-JP" altLang="en-US" dirty="0"/>
                  <a:t>評価用データ誤識別率 </a:t>
                </a: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a:t>]</a:t>
                </a:r>
                <a:br>
                  <a:rPr kumimoji="1" lang="en-US" altLang="ja-JP" dirty="0"/>
                </a:br>
                <a:r>
                  <a:rPr lang="ja-JP" altLang="en-US" sz="3200" dirty="0">
                    <a:solidFill>
                      <a:srgbClr val="FFFF00"/>
                    </a:solidFill>
                  </a:rPr>
                  <a:t>データセット</a:t>
                </a:r>
                <a:r>
                  <a:rPr lang="en-US" altLang="ja-JP" sz="3200" dirty="0">
                    <a:solidFill>
                      <a:srgbClr val="FFFF00"/>
                    </a:solidFill>
                  </a:rPr>
                  <a:t>: Phoneme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1869681557"/>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a:latin typeface="+mj-lt"/>
                        </a:rPr>
                        <a:t>16.38</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15.52</a:t>
                      </a:r>
                      <a:endParaRPr kumimoji="1"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15.53</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15.53</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a:latin typeface="+mj-lt"/>
                        </a:rPr>
                        <a:t>17.09</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16.27</a:t>
                      </a:r>
                      <a:endParaRPr kumimoji="1"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16.27</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16.27</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a:latin typeface="+mj-lt"/>
                        </a:rPr>
                        <a:t>17.89</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u="sng" dirty="0">
                          <a:solidFill>
                            <a:srgbClr val="FF0000"/>
                          </a:solidFill>
                          <a:latin typeface="+mj-lt"/>
                        </a:rPr>
                        <a:t>16.75</a:t>
                      </a:r>
                      <a:endParaRPr kumimoji="1"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16.76</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u="sng" dirty="0">
                          <a:solidFill>
                            <a:srgbClr val="FF0000"/>
                          </a:solidFill>
                          <a:latin typeface="+mj-lt"/>
                        </a:rPr>
                        <a:t>16.75</a:t>
                      </a:r>
                      <a:endParaRPr kumimoji="1"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0" dirty="0">
                          <a:latin typeface="+mj-lt"/>
                        </a:rPr>
                        <a:t>18.14</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u="sng" dirty="0">
                          <a:solidFill>
                            <a:srgbClr val="FF0000"/>
                          </a:solidFill>
                          <a:latin typeface="+mj-lt"/>
                        </a:rPr>
                        <a:t>17.13</a:t>
                      </a:r>
                      <a:endParaRPr kumimoji="1"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solidFill>
                            <a:srgbClr val="FF0000"/>
                          </a:solidFill>
                          <a:latin typeface="+mj-lt"/>
                        </a:rPr>
                        <a:t>17.14</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solidFill>
                            <a:srgbClr val="FF0000"/>
                          </a:solidFill>
                          <a:latin typeface="+mj-lt"/>
                        </a:rPr>
                        <a:t>17.14</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a:t>（移住操作間隔</a:t>
            </a:r>
            <a:r>
              <a:rPr kumimoji="1" lang="en-US" altLang="ja-JP" dirty="0"/>
              <a:t>: </a:t>
            </a:r>
            <a:r>
              <a:rPr kumimoji="1" lang="ja-JP" altLang="en-US" dirty="0"/>
              <a:t>なし</a:t>
            </a:r>
            <a:r>
              <a:rPr kumimoji="1" lang="en-US" altLang="ja-JP" dirty="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110185486"/>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15.44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15.37</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15.37</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15.37</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16.19</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16.16</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16.17</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16.16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17.06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17.20</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17.20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17.20</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17.28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17.36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17.35</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17.36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a:t>（移住操作間隔</a:t>
            </a:r>
            <a:r>
              <a:rPr kumimoji="1" lang="en-US" altLang="ja-JP" dirty="0"/>
              <a:t>: </a:t>
            </a:r>
            <a:r>
              <a:rPr lang="en-US" altLang="ja-JP" dirty="0"/>
              <a:t>50世代</a:t>
            </a:r>
            <a:r>
              <a:rPr kumimoji="1" lang="en-US" altLang="ja-JP" dirty="0">
                <a:latin typeface="+mj-lt"/>
              </a:rPr>
              <a:t>）</a:t>
            </a:r>
            <a:endParaRPr kumimoji="1" lang="ja-JP" altLang="en-US" dirty="0">
              <a:latin typeface="+mj-lt"/>
            </a:endParaRPr>
          </a:p>
        </p:txBody>
      </p:sp>
    </p:spTree>
    <p:extLst>
      <p:ext uri="{BB962C8B-B14F-4D97-AF65-F5344CB8AC3E}">
        <p14:creationId xmlns:p14="http://schemas.microsoft.com/office/powerpoint/2010/main" val="265633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kumimoji="1" lang="ja-JP" altLang="en-US" dirty="0"/>
                  <a:t>評価用データ誤識別率 </a:t>
                </a: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a:t>]</a:t>
                </a:r>
                <a:br>
                  <a:rPr kumimoji="1" lang="en-US" altLang="ja-JP" dirty="0"/>
                </a:br>
                <a:r>
                  <a:rPr lang="ja-JP" altLang="en-US" sz="3200" dirty="0">
                    <a:solidFill>
                      <a:srgbClr val="FFFF00"/>
                    </a:solidFill>
                  </a:rPr>
                  <a:t>データセット</a:t>
                </a:r>
                <a:r>
                  <a:rPr lang="en-US" altLang="ja-JP" sz="3200" dirty="0">
                    <a:solidFill>
                      <a:srgbClr val="FFFF00"/>
                    </a:solidFill>
                  </a:rPr>
                  <a:t>: </a:t>
                </a:r>
                <a:r>
                  <a:rPr lang="en-US" altLang="ja-JP" sz="3200" dirty="0" err="1">
                    <a:solidFill>
                      <a:srgbClr val="FFFF00"/>
                    </a:solidFill>
                  </a:rPr>
                  <a:t>Satimage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602433063"/>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14.34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13.26</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13.24</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13.16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14.05</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14.00</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13.98</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16.05</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14.26</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14.23</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14.27</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16.48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14.25</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u="sng" dirty="0">
                          <a:solidFill>
                            <a:srgbClr val="FF0000"/>
                          </a:solidFill>
                          <a:latin typeface="+mj-lt"/>
                        </a:rPr>
                        <a:t>14.21</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14.24</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a:t>（移住操作間隔</a:t>
            </a:r>
            <a:r>
              <a:rPr kumimoji="1" lang="en-US" altLang="ja-JP" dirty="0"/>
              <a:t>: </a:t>
            </a:r>
            <a:r>
              <a:rPr kumimoji="1" lang="ja-JP" altLang="en-US" dirty="0"/>
              <a:t>なし</a:t>
            </a:r>
            <a:r>
              <a:rPr kumimoji="1" lang="en-US" altLang="ja-JP" dirty="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2779263011"/>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13.57</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13.96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13.94</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13.95</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13.95</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14.31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14.18</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14.16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14.16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14.58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14.51</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14.49</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14.50</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a:t>（移住操作間隔</a:t>
            </a:r>
            <a:r>
              <a:rPr kumimoji="1" lang="en-US" altLang="ja-JP" dirty="0"/>
              <a:t>: </a:t>
            </a:r>
            <a:r>
              <a:rPr lang="en-US" altLang="ja-JP" dirty="0"/>
              <a:t>50世代</a:t>
            </a:r>
            <a:r>
              <a:rPr kumimoji="1" lang="en-US" altLang="ja-JP" dirty="0">
                <a:latin typeface="+mj-lt"/>
              </a:rPr>
              <a:t>）</a:t>
            </a:r>
            <a:endParaRPr kumimoji="1" lang="ja-JP" altLang="en-US" dirty="0">
              <a:latin typeface="+mj-lt"/>
            </a:endParaRPr>
          </a:p>
        </p:txBody>
      </p:sp>
    </p:spTree>
    <p:extLst>
      <p:ext uri="{BB962C8B-B14F-4D97-AF65-F5344CB8AC3E}">
        <p14:creationId xmlns:p14="http://schemas.microsoft.com/office/powerpoint/2010/main" val="38752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lang="ja-JP" altLang="en-US" dirty="0"/>
                  <a:t>学習</a:t>
                </a:r>
                <a:r>
                  <a:rPr kumimoji="1" lang="ja-JP" altLang="en-US" dirty="0"/>
                  <a:t>用データ誤識別率 </a:t>
                </a: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a:t>]</a:t>
                </a:r>
                <a:br>
                  <a:rPr kumimoji="1" lang="en-US" altLang="ja-JP" dirty="0"/>
                </a:br>
                <a:r>
                  <a:rPr lang="ja-JP" altLang="en-US" sz="3200" dirty="0">
                    <a:solidFill>
                      <a:srgbClr val="FFFF00"/>
                    </a:solidFill>
                  </a:rPr>
                  <a:t>データセット</a:t>
                </a:r>
                <a:r>
                  <a:rPr lang="en-US" altLang="ja-JP" sz="3200" dirty="0">
                    <a:solidFill>
                      <a:srgbClr val="FFFF00"/>
                    </a:solidFill>
                  </a:rPr>
                  <a:t>: Phoneme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14878632"/>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14.03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15.44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14.60</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14.60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14.60</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16.40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15.38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15.39</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15.39</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16.97</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a:t>（移住操作間隔</a:t>
            </a:r>
            <a:r>
              <a:rPr kumimoji="1" lang="en-US" altLang="ja-JP" dirty="0"/>
              <a:t>: </a:t>
            </a:r>
            <a:r>
              <a:rPr kumimoji="1" lang="ja-JP" altLang="en-US" dirty="0"/>
              <a:t>なし</a:t>
            </a:r>
            <a:r>
              <a:rPr kumimoji="1" lang="en-US" altLang="ja-JP" dirty="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2576810548"/>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13.68</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13.68</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15.05</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15.08</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15.08</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16.32</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16.42</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16.43</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16.43</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a:t>（移住操作間隔</a:t>
            </a:r>
            <a:r>
              <a:rPr kumimoji="1" lang="en-US" altLang="ja-JP" dirty="0"/>
              <a:t>: </a:t>
            </a:r>
            <a:r>
              <a:rPr lang="en-US" altLang="ja-JP" dirty="0"/>
              <a:t>50世代</a:t>
            </a:r>
            <a:r>
              <a:rPr kumimoji="1" lang="en-US" altLang="ja-JP" dirty="0">
                <a:latin typeface="+mj-lt"/>
              </a:rPr>
              <a:t>）</a:t>
            </a:r>
            <a:endParaRPr kumimoji="1" lang="ja-JP" altLang="en-US" dirty="0">
              <a:latin typeface="+mj-lt"/>
            </a:endParaRPr>
          </a:p>
        </p:txBody>
      </p:sp>
    </p:spTree>
    <p:extLst>
      <p:ext uri="{BB962C8B-B14F-4D97-AF65-F5344CB8AC3E}">
        <p14:creationId xmlns:p14="http://schemas.microsoft.com/office/powerpoint/2010/main" val="1158519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lang="ja-JP" altLang="en-US" dirty="0"/>
                  <a:t>学習</a:t>
                </a:r>
                <a:r>
                  <a:rPr kumimoji="1" lang="ja-JP" altLang="en-US" dirty="0"/>
                  <a:t>用データ誤識別率 </a:t>
                </a: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a:t>]</a:t>
                </a:r>
                <a:br>
                  <a:rPr kumimoji="1" lang="en-US" altLang="ja-JP" dirty="0"/>
                </a:br>
                <a:r>
                  <a:rPr lang="ja-JP" altLang="en-US" sz="3200" dirty="0">
                    <a:solidFill>
                      <a:srgbClr val="FFFF00"/>
                    </a:solidFill>
                  </a:rPr>
                  <a:t>データセット</a:t>
                </a:r>
                <a:r>
                  <a:rPr lang="en-US" altLang="ja-JP" sz="3200" dirty="0">
                    <a:solidFill>
                      <a:srgbClr val="FFFF00"/>
                    </a:solidFill>
                  </a:rPr>
                  <a:t>: </a:t>
                </a:r>
                <a:r>
                  <a:rPr lang="en-US" altLang="ja-JP" sz="3200" dirty="0" err="1">
                    <a:solidFill>
                      <a:srgbClr val="FFFF00"/>
                    </a:solidFill>
                  </a:rPr>
                  <a:t>Satimage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371864419"/>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12.68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12.06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11.97</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13.71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12.97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12.89</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12.85</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14.93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13.25</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13.16</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13.16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15.50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13.47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13.41</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13.42</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a:t>（移住操作間隔</a:t>
            </a:r>
            <a:r>
              <a:rPr kumimoji="1" lang="en-US" altLang="ja-JP" dirty="0"/>
              <a:t>: </a:t>
            </a:r>
            <a:r>
              <a:rPr kumimoji="1" lang="ja-JP" altLang="en-US" dirty="0"/>
              <a:t>なし</a:t>
            </a:r>
            <a:r>
              <a:rPr kumimoji="1" lang="en-US" altLang="ja-JP" dirty="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378239576"/>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11.93</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11.93</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12.59</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13.94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13.95</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13.95</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13.00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12.97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12.97</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12.97</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13.46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13.36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13.36</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13.36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a:t>（移住操作間隔</a:t>
            </a:r>
            <a:r>
              <a:rPr kumimoji="1" lang="en-US" altLang="ja-JP" dirty="0"/>
              <a:t>: </a:t>
            </a:r>
            <a:r>
              <a:rPr lang="en-US" altLang="ja-JP" dirty="0"/>
              <a:t>50世代</a:t>
            </a:r>
            <a:r>
              <a:rPr kumimoji="1" lang="en-US" altLang="ja-JP" dirty="0">
                <a:latin typeface="+mj-lt"/>
              </a:rPr>
              <a:t>）</a:t>
            </a:r>
            <a:endParaRPr kumimoji="1" lang="ja-JP" altLang="en-US" dirty="0">
              <a:latin typeface="+mj-lt"/>
            </a:endParaRPr>
          </a:p>
        </p:txBody>
      </p:sp>
    </p:spTree>
    <p:extLst>
      <p:ext uri="{BB962C8B-B14F-4D97-AF65-F5344CB8AC3E}">
        <p14:creationId xmlns:p14="http://schemas.microsoft.com/office/powerpoint/2010/main" val="158709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重み付け多数決による違い</a:t>
            </a:r>
            <a:r>
              <a:rPr lang="en-US" altLang="ja-JP" dirty="0"/>
              <a:t/>
            </a:r>
            <a:br>
              <a:rPr lang="en-US" altLang="ja-JP" dirty="0"/>
            </a:br>
            <a:r>
              <a:rPr lang="en-US" altLang="ja-JP" sz="3200" dirty="0">
                <a:solidFill>
                  <a:srgbClr val="FFFF00"/>
                </a:solidFill>
                <a:latin typeface="+mn-lt"/>
              </a:rPr>
              <a:t>P. 16 </a:t>
            </a:r>
            <a:r>
              <a:rPr lang="en-US" altLang="ja-JP" sz="3200" dirty="0" err="1">
                <a:solidFill>
                  <a:srgbClr val="FFFF00"/>
                </a:solidFill>
                <a:latin typeface="+mn-lt"/>
              </a:rPr>
              <a:t>の補足</a:t>
            </a:r>
            <a:endParaRPr kumimoji="1" lang="ja-JP" altLang="en-US" dirty="0"/>
          </a:p>
        </p:txBody>
      </p:sp>
      <p:pic>
        <p:nvPicPr>
          <p:cNvPr id="21" name="図 20"/>
          <p:cNvPicPr>
            <a:picLocks noChangeAspect="1"/>
          </p:cNvPicPr>
          <p:nvPr/>
        </p:nvPicPr>
        <p:blipFill>
          <a:blip r:embed="rId2"/>
          <a:stretch>
            <a:fillRect/>
          </a:stretch>
        </p:blipFill>
        <p:spPr>
          <a:xfrm>
            <a:off x="1429810" y="1531125"/>
            <a:ext cx="3067134" cy="2520000"/>
          </a:xfrm>
          <a:prstGeom prst="rect">
            <a:avLst/>
          </a:prstGeom>
        </p:spPr>
      </p:pic>
      <p:pic>
        <p:nvPicPr>
          <p:cNvPr id="22" name="図 21"/>
          <p:cNvPicPr>
            <a:picLocks noChangeAspect="1"/>
          </p:cNvPicPr>
          <p:nvPr/>
        </p:nvPicPr>
        <p:blipFill>
          <a:blip r:embed="rId3"/>
          <a:stretch>
            <a:fillRect/>
          </a:stretch>
        </p:blipFill>
        <p:spPr>
          <a:xfrm>
            <a:off x="4702523" y="1531125"/>
            <a:ext cx="3011668" cy="2520000"/>
          </a:xfrm>
          <a:prstGeom prst="rect">
            <a:avLst/>
          </a:prstGeom>
        </p:spPr>
      </p:pic>
      <p:pic>
        <p:nvPicPr>
          <p:cNvPr id="23" name="図 22"/>
          <p:cNvPicPr>
            <a:picLocks noChangeAspect="1"/>
          </p:cNvPicPr>
          <p:nvPr/>
        </p:nvPicPr>
        <p:blipFill>
          <a:blip r:embed="rId4"/>
          <a:stretch>
            <a:fillRect/>
          </a:stretch>
        </p:blipFill>
        <p:spPr>
          <a:xfrm>
            <a:off x="1474783" y="4261800"/>
            <a:ext cx="3022161" cy="2520000"/>
          </a:xfrm>
          <a:prstGeom prst="rect">
            <a:avLst/>
          </a:prstGeom>
        </p:spPr>
      </p:pic>
      <p:pic>
        <p:nvPicPr>
          <p:cNvPr id="26" name="図 25"/>
          <p:cNvPicPr>
            <a:picLocks noChangeAspect="1"/>
          </p:cNvPicPr>
          <p:nvPr/>
        </p:nvPicPr>
        <p:blipFill>
          <a:blip r:embed="rId5"/>
          <a:stretch>
            <a:fillRect/>
          </a:stretch>
        </p:blipFill>
        <p:spPr>
          <a:xfrm>
            <a:off x="4702523" y="4261800"/>
            <a:ext cx="3067134" cy="2520000"/>
          </a:xfrm>
          <a:prstGeom prst="rect">
            <a:avLst/>
          </a:prstGeom>
        </p:spPr>
      </p:pic>
      <p:sp>
        <p:nvSpPr>
          <p:cNvPr id="3" name="テキスト ボックス 2"/>
          <p:cNvSpPr txBox="1"/>
          <p:nvPr/>
        </p:nvSpPr>
        <p:spPr>
          <a:xfrm>
            <a:off x="4025216" y="1143000"/>
            <a:ext cx="1093569" cy="400110"/>
          </a:xfrm>
          <a:prstGeom prst="rect">
            <a:avLst/>
          </a:prstGeom>
          <a:noFill/>
        </p:spPr>
        <p:txBody>
          <a:bodyPr wrap="none" rtlCol="0">
            <a:spAutoFit/>
          </a:bodyPr>
          <a:lstStyle/>
          <a:p>
            <a:r>
              <a:rPr kumimoji="1" lang="en-US" altLang="ja-JP" sz="2000" dirty="0" err="1">
                <a:latin typeface="+mj-lt"/>
              </a:rPr>
              <a:t>satimage</a:t>
            </a:r>
            <a:endParaRPr kumimoji="1" lang="ja-JP" altLang="en-US" sz="2000" dirty="0">
              <a:latin typeface="+mj-lt"/>
            </a:endParaRPr>
          </a:p>
        </p:txBody>
      </p:sp>
    </p:spTree>
    <p:extLst>
      <p:ext uri="{BB962C8B-B14F-4D97-AF65-F5344CB8AC3E}">
        <p14:creationId xmlns:p14="http://schemas.microsoft.com/office/powerpoint/2010/main" val="2040085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71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ファジィ識別器</a:t>
            </a:r>
            <a:r>
              <a:rPr lang="en-US" altLang="ja-JP" dirty="0"/>
              <a:t/>
            </a:r>
            <a:br>
              <a:rPr lang="en-US" altLang="ja-JP" dirty="0"/>
            </a:br>
            <a:r>
              <a:rPr lang="en-US" altLang="ja-JP" sz="3200" dirty="0">
                <a:solidFill>
                  <a:srgbClr val="FFFF00"/>
                </a:solidFill>
                <a:latin typeface="+mn-lt"/>
              </a:rPr>
              <a:t>1.</a:t>
            </a:r>
            <a:r>
              <a:rPr lang="en-US" altLang="ja-JP" sz="3200" dirty="0">
                <a:solidFill>
                  <a:srgbClr val="FFFF00"/>
                </a:solidFill>
              </a:rPr>
              <a:t> </a:t>
            </a:r>
            <a:r>
              <a:rPr lang="ja-JP" altLang="en-US" sz="3200" dirty="0">
                <a:solidFill>
                  <a:srgbClr val="FFFF00"/>
                </a:solidFill>
              </a:rPr>
              <a:t>解釈性能の高い識別器の設計</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7576" r="-188688" b="-222727"/>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4958" y="4648200"/>
            <a:ext cx="8378042"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solidFill>
                  <a:srgbClr val="C00000"/>
                </a:solidFill>
              </a:rPr>
              <a:t>言語的に解釈可能</a:t>
            </a:r>
            <a:r>
              <a:rPr lang="ja-JP" altLang="en-US" sz="2800" kern="0" dirty="0"/>
              <a:t>な</a:t>
            </a:r>
            <a:r>
              <a:rPr lang="ja-JP" altLang="en-US" sz="2800" b="1" u="sng" kern="0" dirty="0">
                <a:solidFill>
                  <a:srgbClr val="C00000"/>
                </a:solidFill>
              </a:rPr>
              <a:t>ルール集合</a:t>
            </a:r>
            <a:r>
              <a:rPr lang="ja-JP" altLang="en-US" sz="2800" kern="0" dirty="0"/>
              <a:t>により構成されているため，識別器がどのようにデータを識別しているのかが解釈可能である．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103909" y="2097838"/>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多目的ファジィ遺伝的機械学習</a:t>
            </a:r>
            <a:r>
              <a:rPr kumimoji="1" lang="en-US" altLang="ja-JP" dirty="0"/>
              <a:t/>
            </a:r>
            <a:br>
              <a:rPr kumimoji="1" lang="en-US" altLang="ja-JP" dirty="0"/>
            </a:br>
            <a:r>
              <a:rPr lang="en-US" altLang="ja-JP" sz="3200" dirty="0">
                <a:solidFill>
                  <a:srgbClr val="FFFF00"/>
                </a:solidFill>
                <a:latin typeface="+mn-lt"/>
              </a:rPr>
              <a:t>2. </a:t>
            </a:r>
            <a:r>
              <a:rPr lang="ja-JP" altLang="en-US" sz="3200" dirty="0">
                <a:solidFill>
                  <a:srgbClr val="FFFF00"/>
                </a:solidFill>
                <a:latin typeface="+mn-lt"/>
              </a:rPr>
              <a:t>解釈性能と識別性能の同時最適化</a:t>
            </a:r>
            <a:endParaRPr kumimoji="1" lang="ja-JP" altLang="en-US" dirty="0">
              <a:latin typeface="+mn-lt"/>
            </a:endParaRP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r>
              <a:rPr lang="en-US" altLang="ja-JP" sz="2800" kern="0" dirty="0"/>
              <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b="1"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r>
              <a:rPr lang="en-US" altLang="ja-JP" sz="2400" kern="0" dirty="0"/>
              <a:t/>
            </a:r>
            <a:br>
              <a:rPr lang="en-US" altLang="ja-JP" sz="2400" kern="0" dirty="0"/>
            </a:br>
            <a:r>
              <a:rPr lang="ja-JP" altLang="en-US" sz="2400" kern="0" dirty="0"/>
              <a:t>トレードオフ曲線に沿った</a:t>
            </a:r>
            <a:r>
              <a:rPr lang="en-US" altLang="ja-JP" sz="2400" kern="0" dirty="0"/>
              <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594080" y="3409159"/>
              <a:ext cx="1335438" cy="1360564"/>
              <a:chOff x="6659211" y="3522558"/>
              <a:chExt cx="1335438" cy="1360564"/>
            </a:xfrm>
          </p:grpSpPr>
          <p:sp>
            <p:nvSpPr>
              <p:cNvPr id="29" name="円/楕円 2">
                <a:extLst>
                  <a:ext uri="{FF2B5EF4-FFF2-40B4-BE49-F238E27FC236}">
                    <a16:creationId xmlns:a16="http://schemas.microsoft.com/office/drawing/2014/main" id="{DD1BBC0C-57B0-CC4F-9DDD-5AB120EB530A}"/>
                  </a:ext>
                </a:extLst>
              </p:cNvPr>
              <p:cNvSpPr/>
              <p:nvPr/>
            </p:nvSpPr>
            <p:spPr>
              <a:xfrm>
                <a:off x="6659211" y="3522558"/>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84079" y="3943783"/>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36479" y="4292246"/>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47792" y="4478099"/>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689849" y="457832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699221" y="3731451"/>
              <a:ext cx="1859379" cy="2032559"/>
              <a:chOff x="6441021" y="3429056"/>
              <a:chExt cx="1859379" cy="2032559"/>
            </a:xfrm>
          </p:grpSpPr>
          <p:sp>
            <p:nvSpPr>
              <p:cNvPr id="8" name="円/楕円 2">
                <a:extLst>
                  <a:ext uri="{FF2B5EF4-FFF2-40B4-BE49-F238E27FC236}">
                    <a16:creationId xmlns:a16="http://schemas.microsoft.com/office/drawing/2014/main" id="{DD1BBC0C-57B0-CC4F-9DDD-5AB120EB530A}"/>
                  </a:ext>
                </a:extLst>
              </p:cNvPr>
              <p:cNvSpPr/>
              <p:nvPr/>
            </p:nvSpPr>
            <p:spPr>
              <a:xfrm>
                <a:off x="6441021" y="34290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497551" y="400360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703135" y="4653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261681" y="496116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7995600" y="515681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88388" y="3952050"/>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941622" y="492629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72818" y="4552633"/>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pPr algn="l"/>
            <a:r>
              <a:rPr lang="ja-JP" altLang="en-US" dirty="0">
                <a:latin typeface="+mn-lt"/>
              </a:rPr>
              <a:t>並列分散型</a:t>
            </a:r>
            <a:r>
              <a:rPr lang="en-US" altLang="ja-JP" dirty="0" err="1">
                <a:latin typeface="+mn-lt"/>
              </a:rPr>
              <a:t>MoFGBML</a:t>
            </a:r>
            <a:r>
              <a:rPr lang="en-US" altLang="ja-JP" dirty="0">
                <a:latin typeface="+mn-lt"/>
              </a:rPr>
              <a:t/>
            </a:r>
            <a:br>
              <a:rPr lang="en-US" altLang="ja-JP" dirty="0">
                <a:latin typeface="+mn-lt"/>
              </a:rPr>
            </a:br>
            <a:r>
              <a:rPr lang="en-US" altLang="ja-JP" sz="3200" dirty="0">
                <a:solidFill>
                  <a:srgbClr val="FFFF00"/>
                </a:solidFill>
                <a:latin typeface="+mn-lt"/>
              </a:rPr>
              <a:t>3. </a:t>
            </a:r>
            <a:r>
              <a:rPr lang="ja-JP" altLang="en-US" sz="3200" dirty="0">
                <a:solidFill>
                  <a:srgbClr val="FFFF00"/>
                </a:solidFill>
                <a:latin typeface="+mn-lt"/>
              </a:rPr>
              <a:t>機械学習にかかる計算時間短縮</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1"/>
            <a:ext cx="398758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r>
              <a:rPr lang="en-US" altLang="ja-JP" sz="2400" kern="0" dirty="0"/>
              <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r>
              <a:rPr lang="en-US" altLang="ja-JP" sz="2400" kern="0" dirty="0"/>
              <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移住操作により，部分学習用データへの過学習を防ぐ．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アンサンブル識別器</a:t>
            </a:r>
            <a:r>
              <a:rPr kumimoji="1" lang="en-US" altLang="ja-JP" dirty="0"/>
              <a:t/>
            </a:r>
            <a:br>
              <a:rPr kumimoji="1" lang="en-US" altLang="ja-JP" dirty="0"/>
            </a:br>
            <a:r>
              <a:rPr lang="en-US" altLang="ja-JP" sz="3200" dirty="0">
                <a:solidFill>
                  <a:srgbClr val="FFFF00"/>
                </a:solidFill>
                <a:latin typeface="+mn-lt"/>
              </a:rPr>
              <a:t>4. </a:t>
            </a:r>
            <a:r>
              <a:rPr lang="ja-JP" altLang="en-US" sz="3200" dirty="0">
                <a:solidFill>
                  <a:srgbClr val="FFFF00"/>
                </a:solidFill>
              </a:rPr>
              <a:t>汎化性能の高い識別器の設計</a:t>
            </a:r>
            <a:endParaRPr kumimoji="1" lang="ja-JP" altLang="en-US" dirty="0"/>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14300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77247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74670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a:endCxn id="27" idx="0"/>
          </p:cNvCxnSpPr>
          <p:nvPr/>
        </p:nvCxnSpPr>
        <p:spPr>
          <a:xfrm flipH="1">
            <a:off x="1586952" y="2660359"/>
            <a:ext cx="4449"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a:endCxn id="28" idx="0"/>
          </p:cNvCxnSpPr>
          <p:nvPr/>
        </p:nvCxnSpPr>
        <p:spPr>
          <a:xfrm flipH="1">
            <a:off x="2774096" y="2660359"/>
            <a:ext cx="154"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a:endCxn id="29" idx="0"/>
          </p:cNvCxnSpPr>
          <p:nvPr/>
        </p:nvCxnSpPr>
        <p:spPr>
          <a:xfrm flipH="1">
            <a:off x="3952648" y="2660359"/>
            <a:ext cx="4452"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294112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516868"/>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2286000"/>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2726590"/>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039844"/>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418156"/>
            <a:ext cx="8029074" cy="236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単一の識別器には，特定の苦手なパターンが存在し得るが，複数の弱識別器による識別が行われるため</a:t>
            </a:r>
            <a:r>
              <a:rPr lang="ja-JP" altLang="en-US" sz="2800" u="sng" kern="0" dirty="0">
                <a:solidFill>
                  <a:srgbClr val="C00000"/>
                </a:solidFill>
              </a:rPr>
              <a:t>高い汎化性能</a:t>
            </a:r>
            <a:r>
              <a:rPr lang="ja-JP" altLang="en-US" sz="2800" kern="0" dirty="0"/>
              <a:t>が期待される．</a:t>
            </a:r>
            <a:endParaRPr lang="en-US" altLang="ja-JP" sz="2800" kern="0" dirty="0"/>
          </a:p>
          <a:p>
            <a:pPr marL="0" indent="0">
              <a:buNone/>
            </a:pPr>
            <a:r>
              <a:rPr lang="ja-JP" altLang="en-US" sz="2800" kern="0" dirty="0"/>
              <a:t>苦手なパターンの割合を少なくするため，弱識別器の間には</a:t>
            </a:r>
            <a:r>
              <a:rPr lang="ja-JP" altLang="en-US" sz="2800" u="sng" kern="0" dirty="0">
                <a:solidFill>
                  <a:srgbClr val="C00000"/>
                </a:solidFill>
              </a:rPr>
              <a:t>多様性</a:t>
            </a:r>
            <a:r>
              <a:rPr lang="ja-JP" altLang="en-US" sz="2800" kern="0" dirty="0"/>
              <a:t>が求められる．</a:t>
            </a:r>
            <a:endParaRPr lang="en-US" altLang="ja-JP" sz="2800" kern="0" dirty="0"/>
          </a:p>
          <a:p>
            <a:pPr marL="0" indent="0">
              <a:buNone/>
            </a:pP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3901733"/>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26" name="テキスト ボックス 25">
            <a:extLst>
              <a:ext uri="{FF2B5EF4-FFF2-40B4-BE49-F238E27FC236}">
                <a16:creationId xmlns:a16="http://schemas.microsoft.com/office/drawing/2014/main" id="{FE740822-C01B-A944-AFFB-3E2AA037C098}"/>
              </a:ext>
            </a:extLst>
          </p:cNvPr>
          <p:cNvSpPr txBox="1"/>
          <p:nvPr/>
        </p:nvSpPr>
        <p:spPr>
          <a:xfrm>
            <a:off x="5906507" y="3699291"/>
            <a:ext cx="2457724" cy="369332"/>
          </a:xfrm>
          <a:prstGeom prst="rect">
            <a:avLst/>
          </a:prstGeom>
          <a:noFill/>
        </p:spPr>
        <p:txBody>
          <a:bodyPr wrap="none" rtlCol="0">
            <a:spAutoFit/>
          </a:bodyPr>
          <a:lstStyle/>
          <a:p>
            <a:r>
              <a:rPr lang="ja-JP" altLang="en-US" dirty="0"/>
              <a:t>（同票の場合 ランダム）</a:t>
            </a:r>
            <a:endParaRPr kumimoji="1" lang="ja-JP" altLang="en-US" dirty="0"/>
          </a:p>
        </p:txBody>
      </p:sp>
    </p:spTree>
    <p:extLst>
      <p:ext uri="{BB962C8B-B14F-4D97-AF65-F5344CB8AC3E}">
        <p14:creationId xmlns:p14="http://schemas.microsoft.com/office/powerpoint/2010/main" val="405610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371600"/>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並列分散型</a:t>
            </a:r>
            <a:r>
              <a:rPr lang="en-US" altLang="ja-JP" sz="2800" kern="0" dirty="0" err="1"/>
              <a:t>MoFGBML</a:t>
            </a:r>
            <a:r>
              <a:rPr lang="ja-JP" altLang="en-US" sz="2800" kern="0" dirty="0"/>
              <a:t>で獲得した識別器集合から</a:t>
            </a:r>
            <a:r>
              <a:rPr lang="en-US" altLang="ja-JP" sz="2800" kern="0" dirty="0"/>
              <a:t/>
            </a:r>
            <a:br>
              <a:rPr lang="en-US" altLang="ja-JP" sz="2800" kern="0" dirty="0"/>
            </a:br>
            <a:r>
              <a:rPr lang="ja-JP" altLang="en-US" sz="2800" kern="0" dirty="0"/>
              <a:t>アンサンブル識別器を設計し，識別性能の向上を図る．</a:t>
            </a:r>
            <a:endParaRPr lang="en-US" altLang="ja-JP" sz="2800" kern="0" dirty="0"/>
          </a:p>
        </p:txBody>
      </p:sp>
      <p:pic>
        <p:nvPicPr>
          <p:cNvPr id="19" name="図 18"/>
          <p:cNvPicPr>
            <a:picLocks noChangeAspect="1"/>
          </p:cNvPicPr>
          <p:nvPr/>
        </p:nvPicPr>
        <p:blipFill>
          <a:blip r:embed="rId2"/>
          <a:stretch>
            <a:fillRect/>
          </a:stretch>
        </p:blipFill>
        <p:spPr>
          <a:xfrm>
            <a:off x="3101636" y="2667000"/>
            <a:ext cx="3016928" cy="3698543"/>
          </a:xfrm>
          <a:prstGeom prst="rect">
            <a:avLst/>
          </a:prstGeom>
        </p:spPr>
      </p:pic>
    </p:spTree>
    <p:extLst>
      <p:ext uri="{BB962C8B-B14F-4D97-AF65-F5344CB8AC3E}">
        <p14:creationId xmlns:p14="http://schemas.microsoft.com/office/powerpoint/2010/main" val="168802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従来手法との変更点</a:t>
            </a:r>
          </a:p>
        </p:txBody>
      </p:sp>
      <p:sp>
        <p:nvSpPr>
          <p:cNvPr id="5" name="テキスト ボックス 4"/>
          <p:cNvSpPr txBox="1"/>
          <p:nvPr/>
        </p:nvSpPr>
        <p:spPr>
          <a:xfrm>
            <a:off x="914400" y="2743200"/>
            <a:ext cx="3475631" cy="400110"/>
          </a:xfrm>
          <a:prstGeom prst="rect">
            <a:avLst/>
          </a:prstGeom>
          <a:noFill/>
        </p:spPr>
        <p:txBody>
          <a:bodyPr wrap="none" rtlCol="0">
            <a:spAutoFit/>
          </a:bodyPr>
          <a:lstStyle/>
          <a:p>
            <a:r>
              <a:rPr lang="ja-JP" altLang="en-US" sz="2000" dirty="0"/>
              <a:t>従来の並列分散型</a:t>
            </a:r>
            <a:r>
              <a:rPr lang="en-US" altLang="ja-JP" sz="2000" dirty="0" err="1"/>
              <a:t>MoFGBML</a:t>
            </a:r>
            <a:endParaRPr kumimoji="1" lang="ja-JP" altLang="en-US" sz="2000" dirty="0"/>
          </a:p>
        </p:txBody>
      </p:sp>
      <p:pic>
        <p:nvPicPr>
          <p:cNvPr id="7" name="図 6"/>
          <p:cNvPicPr>
            <a:picLocks noChangeAspect="1"/>
          </p:cNvPicPr>
          <p:nvPr/>
        </p:nvPicPr>
        <p:blipFill>
          <a:blip r:embed="rId2"/>
          <a:stretch>
            <a:fillRect/>
          </a:stretch>
        </p:blipFill>
        <p:spPr>
          <a:xfrm>
            <a:off x="5181599" y="3334705"/>
            <a:ext cx="2720347" cy="3334956"/>
          </a:xfrm>
          <a:prstGeom prst="rect">
            <a:avLst/>
          </a:prstGeom>
        </p:spPr>
      </p:pic>
      <p:sp>
        <p:nvSpPr>
          <p:cNvPr id="8" name="テキスト ボックス 7"/>
          <p:cNvSpPr txBox="1"/>
          <p:nvPr/>
        </p:nvSpPr>
        <p:spPr>
          <a:xfrm>
            <a:off x="5936479" y="2743200"/>
            <a:ext cx="1210588" cy="400110"/>
          </a:xfrm>
          <a:prstGeom prst="rect">
            <a:avLst/>
          </a:prstGeom>
          <a:noFill/>
        </p:spPr>
        <p:txBody>
          <a:bodyPr wrap="none" rtlCol="0">
            <a:spAutoFit/>
          </a:bodyPr>
          <a:lstStyle/>
          <a:p>
            <a:r>
              <a:rPr lang="ja-JP" altLang="en-US" sz="2000" dirty="0"/>
              <a:t>提案手法</a:t>
            </a:r>
            <a:endParaRPr lang="en-US" altLang="ja-JP" sz="2000" dirty="0"/>
          </a:p>
        </p:txBody>
      </p:sp>
      <p:sp>
        <p:nvSpPr>
          <p:cNvPr id="9"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アンサンブル識別器の設計に移住操作を行わない</a:t>
            </a:r>
            <a:r>
              <a:rPr lang="en-US" altLang="ja-JP" sz="2800" kern="0" dirty="0" err="1"/>
              <a:t>MoFGBML</a:t>
            </a:r>
            <a:r>
              <a:rPr lang="ja-JP" altLang="en-US" sz="2800" kern="0" dirty="0"/>
              <a:t>を用いることで，</a:t>
            </a:r>
            <a:r>
              <a:rPr lang="ja-JP" altLang="en-US" sz="2800" u="sng" kern="0" dirty="0">
                <a:solidFill>
                  <a:srgbClr val="C00000"/>
                </a:solidFill>
              </a:rPr>
              <a:t>部分学習用データを過学習</a:t>
            </a:r>
            <a:r>
              <a:rPr lang="ja-JP" altLang="en-US" sz="2800" kern="0" dirty="0"/>
              <a:t>した弱識別器を獲得することができる．</a:t>
            </a:r>
            <a:endParaRPr lang="en-US" altLang="ja-JP" sz="2800" kern="0" dirty="0"/>
          </a:p>
        </p:txBody>
      </p:sp>
      <p:pic>
        <p:nvPicPr>
          <p:cNvPr id="13" name="図 12"/>
          <p:cNvPicPr>
            <a:picLocks noChangeAspect="1"/>
          </p:cNvPicPr>
          <p:nvPr/>
        </p:nvPicPr>
        <p:blipFill>
          <a:blip r:embed="rId3"/>
          <a:stretch>
            <a:fillRect/>
          </a:stretch>
        </p:blipFill>
        <p:spPr>
          <a:xfrm>
            <a:off x="1119334" y="3146366"/>
            <a:ext cx="3065762" cy="3711634"/>
          </a:xfrm>
          <a:prstGeom prst="rect">
            <a:avLst/>
          </a:prstGeom>
        </p:spPr>
      </p:pic>
    </p:spTree>
    <p:extLst>
      <p:ext uri="{BB962C8B-B14F-4D97-AF65-F5344CB8AC3E}">
        <p14:creationId xmlns:p14="http://schemas.microsoft.com/office/powerpoint/2010/main" val="2471536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5020</TotalTime>
  <Words>1267</Words>
  <Application>Microsoft Office PowerPoint</Application>
  <PresentationFormat>画面に合わせる (4:3)</PresentationFormat>
  <Paragraphs>410</Paragraphs>
  <Slides>26</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26</vt:i4>
      </vt:variant>
    </vt:vector>
  </HeadingPairs>
  <TitlesOfParts>
    <vt:vector size="33"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 1. 解釈性能の高い識別器の設計</vt:lpstr>
      <vt:lpstr>多目的ファジィ遺伝的機械学習 2. 解釈性能と識別性能の同時最適化</vt:lpstr>
      <vt:lpstr>並列分散型MoFGBML 3. 機械学習にかかる計算時間短縮</vt:lpstr>
      <vt:lpstr>アンサンブル識別器 4. 汎化性能の高い識別器の設計</vt:lpstr>
      <vt:lpstr>本研究の目的</vt:lpstr>
      <vt:lpstr>従来手法との変更点</vt:lpstr>
      <vt:lpstr>識別器の設計</vt:lpstr>
      <vt:lpstr>弱識別器の抽出</vt:lpstr>
      <vt:lpstr>重み付け多数決</vt:lpstr>
      <vt:lpstr>実験目的</vt:lpstr>
      <vt:lpstr>実験設定</vt:lpstr>
      <vt:lpstr>アンサンブル機構の影響 評価用データに対する誤識別率</vt:lpstr>
      <vt:lpstr>移住操作の有無における比較 評価用データに対する誤識別率</vt:lpstr>
      <vt:lpstr>まとめ</vt:lpstr>
      <vt:lpstr>PowerPoint プレゼンテーション</vt:lpstr>
      <vt:lpstr>重み付け多数決による違い 評価用データに対する誤識別率</vt:lpstr>
      <vt:lpstr>非劣な弱識別器集合の分布</vt:lpstr>
      <vt:lpstr>今後の課題</vt:lpstr>
      <vt:lpstr>評価用データ誤識別率 [%] データセット: Phoneme</vt:lpstr>
      <vt:lpstr>評価用データ誤識別率 [%] データセット: Satimage</vt:lpstr>
      <vt:lpstr>学習用データ誤識別率 [%] データセット: Phoneme</vt:lpstr>
      <vt:lpstr>学習用データ誤識別率 [%] データセット: Satimage</vt:lpstr>
      <vt:lpstr>重み付け多数決による違い P. 16 の補足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246</cp:revision>
  <cp:lastPrinted>2019-01-21T08:54:39Z</cp:lastPrinted>
  <dcterms:created xsi:type="dcterms:W3CDTF">1601-01-01T00:00:00Z</dcterms:created>
  <dcterms:modified xsi:type="dcterms:W3CDTF">2019-01-22T03:59:42Z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