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3"/>
  </p:notesMasterIdLst>
  <p:handoutMasterIdLst>
    <p:handoutMasterId r:id="rId34"/>
  </p:handoutMasterIdLst>
  <p:sldIdLst>
    <p:sldId id="256" r:id="rId3"/>
    <p:sldId id="257" r:id="rId4"/>
    <p:sldId id="259" r:id="rId5"/>
    <p:sldId id="267" r:id="rId6"/>
    <p:sldId id="264" r:id="rId7"/>
    <p:sldId id="273" r:id="rId8"/>
    <p:sldId id="272" r:id="rId9"/>
    <p:sldId id="270" r:id="rId10"/>
    <p:sldId id="274" r:id="rId11"/>
    <p:sldId id="275" r:id="rId12"/>
    <p:sldId id="276" r:id="rId13"/>
    <p:sldId id="277" r:id="rId14"/>
    <p:sldId id="278" r:id="rId15"/>
    <p:sldId id="279" r:id="rId16"/>
    <p:sldId id="281" r:id="rId17"/>
    <p:sldId id="293" r:id="rId18"/>
    <p:sldId id="302" r:id="rId19"/>
    <p:sldId id="280" r:id="rId20"/>
    <p:sldId id="296" r:id="rId21"/>
    <p:sldId id="298" r:id="rId22"/>
    <p:sldId id="299" r:id="rId23"/>
    <p:sldId id="304" r:id="rId24"/>
    <p:sldId id="300" r:id="rId25"/>
    <p:sldId id="301" r:id="rId26"/>
    <p:sldId id="289" r:id="rId27"/>
    <p:sldId id="308" r:id="rId28"/>
    <p:sldId id="309" r:id="rId29"/>
    <p:sldId id="310" r:id="rId30"/>
    <p:sldId id="311" r:id="rId31"/>
    <p:sldId id="307" r:id="rId32"/>
  </p:sldIdLst>
  <p:sldSz cx="9144000" cy="6858000" type="screen4x3"/>
  <p:notesSz cx="9926638" cy="6797675"/>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51"/>
    <a:srgbClr val="FF0000"/>
    <a:srgbClr val="89A4A7"/>
    <a:srgbClr val="CC3300"/>
    <a:srgbClr val="FFCC66"/>
    <a:srgbClr val="008000"/>
    <a:srgbClr val="FF9900"/>
    <a:srgbClr val="99FFCC"/>
    <a:srgbClr val="FF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15" autoAdjust="0"/>
  </p:normalViewPr>
  <p:slideViewPr>
    <p:cSldViewPr snapToGrid="0">
      <p:cViewPr varScale="1">
        <p:scale>
          <a:sx n="95" d="100"/>
          <a:sy n="95" d="100"/>
        </p:scale>
        <p:origin x="324"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3CC3B301-6AD0-4EF1-8C9C-DD575F813754}" type="datetimeFigureOut">
              <a:rPr kumimoji="1" lang="ja-JP" altLang="en-US" smtClean="0"/>
              <a:t>2018/10/16</a:t>
            </a:fld>
            <a:endParaRPr kumimoji="1" lang="ja-JP" altLang="en-US"/>
          </a:p>
        </p:txBody>
      </p:sp>
      <p:sp>
        <p:nvSpPr>
          <p:cNvPr id="4" name="フッター プレースホルダー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82907E9C-3617-47E6-AFD9-2D2671581E6C}" type="slidenum">
              <a:rPr kumimoji="1" lang="ja-JP" altLang="en-US" smtClean="0"/>
              <a:t>‹#›</a:t>
            </a:fld>
            <a:endParaRPr kumimoji="1" lang="ja-JP" altLang="en-US"/>
          </a:p>
        </p:txBody>
      </p:sp>
    </p:spTree>
    <p:extLst>
      <p:ext uri="{BB962C8B-B14F-4D97-AF65-F5344CB8AC3E}">
        <p14:creationId xmlns:p14="http://schemas.microsoft.com/office/powerpoint/2010/main" val="239031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ja-JP"/>
          </a:p>
        </p:txBody>
      </p:sp>
      <p:sp>
        <p:nvSpPr>
          <p:cNvPr id="10243" name="Rectangle 3"/>
          <p:cNvSpPr>
            <a:spLocks noGrp="1" noChangeArrowheads="1"/>
          </p:cNvSpPr>
          <p:nvPr>
            <p:ph type="dt" idx="1"/>
          </p:nvPr>
        </p:nvSpPr>
        <p:spPr bwMode="auto">
          <a:xfrm>
            <a:off x="5622798"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ja-JP"/>
          </a:p>
        </p:txBody>
      </p:sp>
      <p:sp>
        <p:nvSpPr>
          <p:cNvPr id="5124"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92664" y="3228896"/>
            <a:ext cx="7941310"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246" name="Rectangle 6"/>
          <p:cNvSpPr>
            <a:spLocks noGrp="1" noChangeArrowheads="1"/>
          </p:cNvSpPr>
          <p:nvPr>
            <p:ph type="ftr" sz="quarter" idx="4"/>
          </p:nvPr>
        </p:nvSpPr>
        <p:spPr bwMode="auto">
          <a:xfrm>
            <a:off x="0" y="6456612"/>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ja-JP"/>
          </a:p>
        </p:txBody>
      </p:sp>
      <p:sp>
        <p:nvSpPr>
          <p:cNvPr id="10247" name="Rectangle 7"/>
          <p:cNvSpPr>
            <a:spLocks noGrp="1" noChangeArrowheads="1"/>
          </p:cNvSpPr>
          <p:nvPr>
            <p:ph type="sldNum" sz="quarter" idx="5"/>
          </p:nvPr>
        </p:nvSpPr>
        <p:spPr bwMode="auto">
          <a:xfrm>
            <a:off x="5622798" y="6456612"/>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7362F10-D53D-4EFF-B860-B9ED8DA13188}"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786CF602-8798-4874-A0C1-3A028CF8D117}" type="slidenum">
              <a:rPr lang="en-US" altLang="ja-JP">
                <a:ea typeface="ＭＳ Ｐゴシック" panose="020B0600070205080204" pitchFamily="50" charset="-128"/>
              </a:rPr>
              <a:pPr eaLnBrk="1" hangingPunct="1">
                <a:spcBef>
                  <a:spcPct val="0"/>
                </a:spcBef>
              </a:pPr>
              <a:t>1</a:t>
            </a:fld>
            <a:endParaRPr lang="en-US" altLang="ja-JP">
              <a:ea typeface="ＭＳ Ｐゴシック" panose="020B0600070205080204" pitchFamily="50" charset="-128"/>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362F10-D53D-4EFF-B860-B9ED8DA13188}" type="slidenum">
              <a:rPr lang="en-US" altLang="ja-JP" smtClean="0"/>
              <a:pPr/>
              <a:t>5</a:t>
            </a:fld>
            <a:endParaRPr lang="en-US" altLang="ja-JP"/>
          </a:p>
        </p:txBody>
      </p:sp>
    </p:spTree>
    <p:extLst>
      <p:ext uri="{BB962C8B-B14F-4D97-AF65-F5344CB8AC3E}">
        <p14:creationId xmlns:p14="http://schemas.microsoft.com/office/powerpoint/2010/main" val="3442958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7362F10-D53D-4EFF-B860-B9ED8DA13188}" type="slidenum">
              <a:rPr kumimoji="1" lang="en-US" altLang="ja-JP"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ja-JP"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329168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latin typeface="Arial" charset="0"/>
              </a:defRPr>
            </a:lvl1pPr>
          </a:lstStyle>
          <a:p>
            <a:pPr>
              <a:defRPr/>
            </a:pPr>
            <a:endParaRPr lang="en-US" altLang="ja-JP"/>
          </a:p>
        </p:txBody>
      </p:sp>
      <p:sp>
        <p:nvSpPr>
          <p:cNvPr id="6"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kumimoji="0" sz="1400">
                <a:latin typeface="Arial" charset="0"/>
              </a:defRPr>
            </a:lvl1pPr>
          </a:lstStyle>
          <a:p>
            <a:pPr>
              <a:defRPr/>
            </a:pPr>
            <a:endParaRPr lang="en-US" altLang="ja-JP"/>
          </a:p>
        </p:txBody>
      </p:sp>
      <p:sp>
        <p:nvSpPr>
          <p:cNvPr id="7"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lvl1pPr>
          </a:lstStyle>
          <a:p>
            <a:fld id="{DADF1464-E3A3-4EE5-AEDC-BC739E69BFEC}" type="slidenum">
              <a:rPr lang="en-US" altLang="ja-JP"/>
              <a:pPr/>
              <a:t>‹#›</a:t>
            </a:fld>
            <a:endParaRPr lang="en-US" altLang="ja-JP"/>
          </a:p>
        </p:txBody>
      </p:sp>
    </p:spTree>
    <p:extLst>
      <p:ext uri="{BB962C8B-B14F-4D97-AF65-F5344CB8AC3E}">
        <p14:creationId xmlns:p14="http://schemas.microsoft.com/office/powerpoint/2010/main" val="6564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0348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620152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Tree>
    <p:extLst>
      <p:ext uri="{BB962C8B-B14F-4D97-AF65-F5344CB8AC3E}">
        <p14:creationId xmlns:p14="http://schemas.microsoft.com/office/powerpoint/2010/main" val="4111621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379290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2957808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779057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24773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2855312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1760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308924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ボックス 3"/>
          <p:cNvSpPr txBox="1"/>
          <p:nvPr userDrawn="1"/>
        </p:nvSpPr>
        <p:spPr>
          <a:xfrm>
            <a:off x="7784802" y="391180"/>
            <a:ext cx="1447800" cy="523220"/>
          </a:xfrm>
          <a:prstGeom prst="rect">
            <a:avLst/>
          </a:prstGeom>
          <a:noFill/>
        </p:spPr>
        <p:txBody>
          <a:bodyPr wrap="square" rtlCol="0">
            <a:spAutoFit/>
          </a:bodyPr>
          <a:lstStyle/>
          <a:p>
            <a:r>
              <a:rPr kumimoji="1" lang="en-US" altLang="ja-JP" sz="2800" b="1" dirty="0" smtClean="0">
                <a:solidFill>
                  <a:srgbClr val="FFC000"/>
                </a:solidFill>
                <a:latin typeface="+mj-ea"/>
                <a:ea typeface="+mj-ea"/>
              </a:rPr>
              <a:t>(</a:t>
            </a:r>
            <a:fld id="{B3A1C27C-A704-4518-87CC-DCF428609984}" type="slidenum">
              <a:rPr kumimoji="1" lang="en-US" altLang="ja-JP" sz="2800" b="1" smtClean="0">
                <a:solidFill>
                  <a:srgbClr val="FFC000"/>
                </a:solidFill>
                <a:latin typeface="+mn-lt"/>
                <a:ea typeface="+mj-ea"/>
              </a:rPr>
              <a:t>‹#›</a:t>
            </a:fld>
            <a:r>
              <a:rPr kumimoji="1" lang="en-US" altLang="ja-JP" sz="2800" b="1" dirty="0" smtClean="0">
                <a:solidFill>
                  <a:srgbClr val="FFC000"/>
                </a:solidFill>
                <a:latin typeface="+mj-ea"/>
                <a:ea typeface="+mj-ea"/>
              </a:rPr>
              <a:t>/</a:t>
            </a:r>
            <a:r>
              <a:rPr kumimoji="1" lang="en-US" altLang="ja-JP" sz="2800" b="1" dirty="0" smtClean="0">
                <a:solidFill>
                  <a:srgbClr val="FFC000"/>
                </a:solidFill>
                <a:latin typeface="+mn-lt"/>
                <a:ea typeface="+mj-ea"/>
              </a:rPr>
              <a:t>23</a:t>
            </a:r>
            <a:r>
              <a:rPr kumimoji="1" lang="en-US" altLang="ja-JP" sz="2800" b="1" dirty="0" smtClean="0">
                <a:solidFill>
                  <a:srgbClr val="FFC000"/>
                </a:solidFill>
                <a:latin typeface="+mj-ea"/>
                <a:ea typeface="+mj-ea"/>
              </a:rPr>
              <a:t>)</a:t>
            </a:r>
            <a:endParaRPr kumimoji="1" lang="ja-JP" altLang="en-US" sz="2800" b="1" dirty="0">
              <a:solidFill>
                <a:srgbClr val="FFC000"/>
              </a:solidFill>
              <a:latin typeface="+mj-ea"/>
              <a:ea typeface="+mj-ea"/>
            </a:endParaRPr>
          </a:p>
        </p:txBody>
      </p:sp>
    </p:spTree>
    <p:extLst>
      <p:ext uri="{BB962C8B-B14F-4D97-AF65-F5344CB8AC3E}">
        <p14:creationId xmlns:p14="http://schemas.microsoft.com/office/powerpoint/2010/main" val="27107573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3781653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6288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56544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1567976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38515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Tree>
    <p:extLst>
      <p:ext uri="{BB962C8B-B14F-4D97-AF65-F5344CB8AC3E}">
        <p14:creationId xmlns:p14="http://schemas.microsoft.com/office/powerpoint/2010/main" val="2955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4968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24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62307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307093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1027" name="Rectangle 2"/>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3"/>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740"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oleObject" Target="../embeddings/oleObject2.bin"/><Relationship Id="rId18" Type="http://schemas.openxmlformats.org/officeDocument/2006/relationships/image" Target="../media/image40.png"/><Relationship Id="rId3" Type="http://schemas.openxmlformats.org/officeDocument/2006/relationships/notesSlide" Target="../notesSlides/notesSlide3.xml"/><Relationship Id="rId21" Type="http://schemas.openxmlformats.org/officeDocument/2006/relationships/image" Target="../media/image5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39.png"/><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47.png"/><Relationship Id="rId1" Type="http://schemas.openxmlformats.org/officeDocument/2006/relationships/vmlDrawing" Target="../drawings/vmlDrawing2.v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oleObject" Target="../embeddings/oleObject3.bin"/><Relationship Id="rId19"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6.wmf"/><Relationship Id="rId22"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400.png"/><Relationship Id="rId5" Type="http://schemas.openxmlformats.org/officeDocument/2006/relationships/image" Target="../media/image55.png"/><Relationship Id="rId4" Type="http://schemas.openxmlformats.org/officeDocument/2006/relationships/image" Target="../media/image390.png"/></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42.jpg"/></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95.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6.wmf"/><Relationship Id="rId5" Type="http://schemas.openxmlformats.org/officeDocument/2006/relationships/oleObject" Target="../embeddings/oleObject4.bin"/><Relationship Id="rId4" Type="http://schemas.openxmlformats.org/officeDocument/2006/relationships/image" Target="../media/image59.png"/><Relationship Id="rId9" Type="http://schemas.openxmlformats.org/officeDocument/2006/relationships/image" Target="../media/image9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90.png"/><Relationship Id="rId7" Type="http://schemas.openxmlformats.org/officeDocument/2006/relationships/image" Target="../media/image63.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0.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0.wmf"/><Relationship Id="rId5" Type="http://schemas.openxmlformats.org/officeDocument/2006/relationships/oleObject" Target="../embeddings/oleObject5.bin"/><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4.wmf"/><Relationship Id="rId3" Type="http://schemas.openxmlformats.org/officeDocument/2006/relationships/image" Target="../media/image6.png"/><Relationship Id="rId7" Type="http://schemas.openxmlformats.org/officeDocument/2006/relationships/image" Target="../media/image21.png"/><Relationship Id="rId12" Type="http://schemas.openxmlformats.org/officeDocument/2006/relationships/oleObject" Target="../embeddings/oleObject1.bin"/><Relationship Id="rId17" Type="http://schemas.openxmlformats.org/officeDocument/2006/relationships/image" Target="../media/image29.png"/><Relationship Id="rId2" Type="http://schemas.openxmlformats.org/officeDocument/2006/relationships/slideLayout" Target="../slideLayouts/slideLayout2.xml"/><Relationship Id="rId16" Type="http://schemas.openxmlformats.org/officeDocument/2006/relationships/image" Target="../media/image28.png"/><Relationship Id="rId1" Type="http://schemas.openxmlformats.org/officeDocument/2006/relationships/vmlDrawing" Target="../drawings/vmlDrawing1.v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7.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7.png"/><Relationship Id="rId7" Type="http://schemas.openxmlformats.org/officeDocument/2006/relationships/image" Target="../media/image3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0" y="685800"/>
            <a:ext cx="9144000" cy="3124200"/>
          </a:xfrm>
        </p:spPr>
        <p:txBody>
          <a:bodyPr/>
          <a:lstStyle/>
          <a:p>
            <a:pPr algn="ctr" eaLnBrk="1" hangingPunct="1"/>
            <a:r>
              <a:rPr lang="ja-JP" altLang="en-US" dirty="0" smtClean="0">
                <a:latin typeface="Arial" panose="020B0604020202020204" pitchFamily="34" charset="0"/>
              </a:rPr>
              <a:t>プログラミング課題</a:t>
            </a:r>
            <a:r>
              <a:rPr lang="ja-JP" altLang="en-US" dirty="0">
                <a:latin typeface="+mn-lt"/>
              </a:rPr>
              <a:t>（</a:t>
            </a:r>
            <a:r>
              <a:rPr lang="ja-JP" altLang="en-US" dirty="0" smtClean="0">
                <a:latin typeface="Arial" panose="020B0604020202020204" pitchFamily="34" charset="0"/>
              </a:rPr>
              <a:t>第一回，第二回）</a:t>
            </a:r>
            <a:r>
              <a:rPr lang="en-US" altLang="ja-JP" dirty="0" smtClean="0">
                <a:latin typeface="Arial" panose="020B0604020202020204" pitchFamily="34" charset="0"/>
              </a:rPr>
              <a:t/>
            </a:r>
            <a:br>
              <a:rPr lang="en-US" altLang="ja-JP" dirty="0" smtClean="0">
                <a:latin typeface="Arial" panose="020B0604020202020204" pitchFamily="34" charset="0"/>
              </a:rPr>
            </a:br>
            <a:r>
              <a:rPr lang="ja-JP" altLang="en-US" dirty="0" smtClean="0">
                <a:latin typeface="Arial" panose="020B0604020202020204" pitchFamily="34" charset="0"/>
              </a:rPr>
              <a:t>実験結果報告</a:t>
            </a:r>
            <a:endParaRPr lang="en-US" altLang="ja-JP" dirty="0" smtClean="0">
              <a:latin typeface="Arial" panose="020B0604020202020204" pitchFamily="34" charset="0"/>
            </a:endParaRPr>
          </a:p>
        </p:txBody>
      </p:sp>
      <p:sp>
        <p:nvSpPr>
          <p:cNvPr id="4099" name="Rectangle 6"/>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dirty="0" smtClean="0"/>
              <a:t>面﨑 祐一</a:t>
            </a:r>
            <a:endParaRPr lang="en-US" altLang="ja-JP" sz="3600" b="1" dirty="0" smtClean="0"/>
          </a:p>
          <a:p>
            <a:pPr eaLnBrk="1" hangingPunct="1">
              <a:lnSpc>
                <a:spcPct val="90000"/>
              </a:lnSpc>
            </a:pPr>
            <a:r>
              <a:rPr lang="ja-JP" altLang="en-US" b="1" dirty="0" smtClean="0"/>
              <a:t>大阪府立大学　計算知能工学研究室</a:t>
            </a:r>
            <a:endParaRPr lang="en-US" altLang="ja-JP"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902B998-41C3-A64F-ACE5-A024DE5C308B}"/>
              </a:ext>
            </a:extLst>
          </p:cNvPr>
          <p:cNvSpPr>
            <a:spLocks noGrp="1"/>
          </p:cNvSpPr>
          <p:nvPr>
            <p:ph idx="1"/>
          </p:nvPr>
        </p:nvSpPr>
        <p:spPr/>
        <p:txBody>
          <a:bodyPr/>
          <a:lstStyle/>
          <a:p>
            <a:pPr algn="just"/>
            <a:r>
              <a:rPr lang="en-US" altLang="ja-JP" sz="2800" i="1" dirty="0">
                <a:latin typeface="+mj-lt"/>
              </a:rPr>
              <a:t>p</a:t>
            </a:r>
            <a:r>
              <a:rPr lang="ja-JP" altLang="en-US" sz="2800" dirty="0"/>
              <a:t>番目の学習データに</a:t>
            </a:r>
            <a:r>
              <a:rPr lang="ja-JP" altLang="en-US" sz="2800" dirty="0" smtClean="0"/>
              <a:t>対する   </a:t>
            </a:r>
            <a:r>
              <a:rPr lang="ja-JP" altLang="en-US" sz="2800" dirty="0" smtClean="0">
                <a:solidFill>
                  <a:schemeClr val="tx1"/>
                </a:solidFill>
              </a:rPr>
              <a:t>の出力</a:t>
            </a:r>
            <a:endParaRPr lang="en-US" altLang="ja-JP" sz="2800" dirty="0">
              <a:solidFill>
                <a:schemeClr val="tx1"/>
              </a:solidFill>
              <a:latin typeface="+mj-lt"/>
            </a:endParaRPr>
          </a:p>
          <a:p>
            <a:pPr marL="457200" lvl="1" indent="0" algn="just">
              <a:buNone/>
            </a:pPr>
            <a:r>
              <a:rPr lang="ja-JP" altLang="en-US" sz="2400" dirty="0" smtClean="0">
                <a:solidFill>
                  <a:schemeClr val="tx1"/>
                </a:solidFill>
                <a:latin typeface="+mj-lt"/>
              </a:rPr>
              <a:t>　</a:t>
            </a:r>
            <a:endParaRPr lang="en-US" altLang="ja-JP" sz="2400" dirty="0">
              <a:solidFill>
                <a:schemeClr val="tx1"/>
              </a:solidFill>
              <a:latin typeface="+mj-lt"/>
            </a:endParaRPr>
          </a:p>
          <a:p>
            <a:pPr lvl="1" algn="just"/>
            <a:endParaRPr lang="en-US" altLang="ja-JP" sz="2400" dirty="0">
              <a:solidFill>
                <a:schemeClr val="tx1"/>
              </a:solidFill>
            </a:endParaRPr>
          </a:p>
          <a:p>
            <a:pPr algn="just"/>
            <a:r>
              <a:rPr lang="en-US" altLang="ja-JP" sz="2800" i="1" dirty="0">
                <a:latin typeface="+mj-lt"/>
              </a:rPr>
              <a:t>p</a:t>
            </a:r>
            <a:r>
              <a:rPr lang="ja-JP" altLang="en-US" sz="2800" dirty="0"/>
              <a:t>番目の学習データに</a:t>
            </a:r>
            <a:r>
              <a:rPr lang="ja-JP" altLang="en-US" sz="2800" dirty="0" smtClean="0"/>
              <a:t>対する   </a:t>
            </a:r>
            <a:r>
              <a:rPr lang="ja-JP" altLang="en-US" sz="2800" dirty="0" smtClean="0">
                <a:solidFill>
                  <a:schemeClr val="tx1"/>
                </a:solidFill>
              </a:rPr>
              <a:t>の出力</a:t>
            </a:r>
            <a:endParaRPr lang="en-US" altLang="ja-JP" sz="2800" dirty="0">
              <a:solidFill>
                <a:schemeClr val="tx1"/>
              </a:solidFill>
              <a:latin typeface="+mj-lt"/>
            </a:endParaRPr>
          </a:p>
          <a:p>
            <a:pPr marL="457200" lvl="1" indent="0" algn="just">
              <a:buNone/>
            </a:pPr>
            <a:r>
              <a:rPr lang="ja-JP" altLang="en-US" sz="2400" dirty="0" smtClean="0">
                <a:solidFill>
                  <a:schemeClr val="tx1"/>
                </a:solidFill>
                <a:latin typeface="+mj-lt"/>
              </a:rPr>
              <a:t>　</a:t>
            </a:r>
            <a:endParaRPr lang="en-US" altLang="ja-JP" sz="2400" dirty="0" smtClean="0">
              <a:solidFill>
                <a:schemeClr val="tx1"/>
              </a:solidFill>
              <a:latin typeface="+mj-lt"/>
            </a:endParaRPr>
          </a:p>
          <a:p>
            <a:pPr lvl="1" algn="just"/>
            <a:endParaRPr lang="en-US" altLang="ja-JP" sz="2400" dirty="0">
              <a:solidFill>
                <a:schemeClr val="tx1"/>
              </a:solidFill>
              <a:latin typeface="+mj-lt"/>
            </a:endParaRPr>
          </a:p>
          <a:p>
            <a:pPr lvl="1" algn="just"/>
            <a:endParaRPr lang="en-US" altLang="ja-JP" sz="2400" dirty="0">
              <a:solidFill>
                <a:schemeClr val="tx1"/>
              </a:solidFill>
            </a:endParaRPr>
          </a:p>
          <a:p>
            <a:pPr algn="just"/>
            <a:r>
              <a:rPr lang="en-US" altLang="ja-JP" sz="2800" i="1" dirty="0">
                <a:latin typeface="+mj-lt"/>
              </a:rPr>
              <a:t>p</a:t>
            </a:r>
            <a:r>
              <a:rPr lang="ja-JP" altLang="en-US" sz="2800" dirty="0"/>
              <a:t>番目の学習データに</a:t>
            </a:r>
            <a:r>
              <a:rPr lang="ja-JP" altLang="en-US" sz="2800" dirty="0" smtClean="0"/>
              <a:t>対する    </a:t>
            </a:r>
            <a:r>
              <a:rPr lang="ja-JP" altLang="en-US" sz="2800" dirty="0" smtClean="0">
                <a:solidFill>
                  <a:schemeClr val="tx1"/>
                </a:solidFill>
              </a:rPr>
              <a:t>の出力</a:t>
            </a:r>
            <a:endParaRPr lang="en-US" altLang="ja-JP" sz="2800" dirty="0">
              <a:solidFill>
                <a:schemeClr val="tx1"/>
              </a:solidFill>
              <a:latin typeface="+mj-lt"/>
            </a:endParaRPr>
          </a:p>
          <a:p>
            <a:pPr marL="457200" lvl="1" indent="0" algn="just">
              <a:buNone/>
            </a:pPr>
            <a:endParaRPr lang="en-US" altLang="ja-JP" sz="2400" dirty="0">
              <a:solidFill>
                <a:schemeClr val="tx1"/>
              </a:solidFill>
              <a:latin typeface="+mj-lt"/>
            </a:endParaRPr>
          </a:p>
          <a:p>
            <a:endParaRPr kumimoji="1" lang="ja-JP" altLang="en-US" dirty="0"/>
          </a:p>
        </p:txBody>
      </p:sp>
      <p:sp>
        <p:nvSpPr>
          <p:cNvPr id="2" name="タイトル 1">
            <a:extLst>
              <a:ext uri="{FF2B5EF4-FFF2-40B4-BE49-F238E27FC236}">
                <a16:creationId xmlns:a16="http://schemas.microsoft.com/office/drawing/2014/main" id="{CB5FCB8A-0650-2248-A452-A660E860643D}"/>
              </a:ext>
            </a:extLst>
          </p:cNvPr>
          <p:cNvSpPr>
            <a:spLocks noGrp="1"/>
          </p:cNvSpPr>
          <p:nvPr>
            <p:ph type="title"/>
          </p:nvPr>
        </p:nvSpPr>
        <p:spPr/>
        <p:txBody>
          <a:bodyPr/>
          <a:lstStyle/>
          <a:p>
            <a:r>
              <a:rPr kumimoji="1" lang="ja-JP" altLang="en-US"/>
              <a:t>ニューロンの出力</a:t>
            </a:r>
          </a:p>
        </p:txBody>
      </p:sp>
      <mc:AlternateContent xmlns:mc="http://schemas.openxmlformats.org/markup-compatibility/2006" xmlns:a14="http://schemas.microsoft.com/office/drawing/2010/main">
        <mc:Choice Requires="a14">
          <p:sp>
            <p:nvSpPr>
              <p:cNvPr id="5" name="正方形/長方形 4"/>
              <p:cNvSpPr/>
              <p:nvPr/>
            </p:nvSpPr>
            <p:spPr>
              <a:xfrm>
                <a:off x="4773021" y="1371600"/>
                <a:ext cx="51443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𝐼</m:t>
                          </m:r>
                        </m:e>
                        <m:sub>
                          <m:r>
                            <a:rPr lang="ja-JP" altLang="en-US" sz="2800" i="1">
                              <a:latin typeface="Cambria Math" panose="02040503050406030204" pitchFamily="18" charset="0"/>
                            </a:rPr>
                            <m:t>𝑖</m:t>
                          </m:r>
                        </m:sub>
                      </m:sSub>
                    </m:oMath>
                  </m:oMathPara>
                </a14:m>
                <a:endParaRPr lang="ja-JP" altLang="en-US"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773021" y="1371600"/>
                <a:ext cx="5144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6128129" y="1371600"/>
                <a:ext cx="743665"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𝑜</m:t>
                          </m:r>
                        </m:e>
                        <m:sub>
                          <m:r>
                            <a:rPr lang="ja-JP" altLang="en-US" sz="2800" i="1">
                              <a:latin typeface="Cambria Math" panose="02040503050406030204" pitchFamily="18" charset="0"/>
                            </a:rPr>
                            <m:t>𝑝𝑖</m:t>
                          </m:r>
                        </m:sub>
                      </m:sSub>
                    </m:oMath>
                  </m:oMathPara>
                </a14:m>
                <a:endParaRPr lang="ja-JP" altLang="en-US" sz="28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6128129" y="1371600"/>
                <a:ext cx="743665" cy="55643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924940" y="1873885"/>
                <a:ext cx="1464183"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𝑜</m:t>
                          </m:r>
                        </m:e>
                        <m:sub>
                          <m:r>
                            <a:rPr lang="ja-JP" altLang="en-US" sz="2400" i="1">
                              <a:latin typeface="Cambria Math" panose="02040503050406030204" pitchFamily="18" charset="0"/>
                            </a:rPr>
                            <m:t>𝑝𝑖</m:t>
                          </m:r>
                        </m:sub>
                      </m:sSub>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𝑥</m:t>
                          </m:r>
                        </m:e>
                        <m:sub>
                          <m:r>
                            <a:rPr lang="ja-JP" altLang="en-US" sz="2400" i="1">
                              <a:latin typeface="Cambria Math" panose="02040503050406030204" pitchFamily="18" charset="0"/>
                            </a:rPr>
                            <m:t>𝑝𝑖</m:t>
                          </m:r>
                        </m:sub>
                      </m:sSub>
                    </m:oMath>
                  </m:oMathPara>
                </a14:m>
                <a:endParaRPr lang="ja-JP" altLang="en-US" sz="24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924940" y="1873885"/>
                <a:ext cx="1464183" cy="490199"/>
              </a:xfrm>
              <a:prstGeom prst="rect">
                <a:avLst/>
              </a:prstGeom>
              <a:blipFill>
                <a:blip r:embed="rId7"/>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4768928" y="2759944"/>
                <a:ext cx="54809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𝐽</m:t>
                          </m:r>
                        </m:e>
                        <m:sub>
                          <m:r>
                            <a:rPr lang="ja-JP" altLang="en-US" sz="2800" i="1">
                              <a:latin typeface="Cambria Math" panose="02040503050406030204" pitchFamily="18" charset="0"/>
                            </a:rPr>
                            <m:t>𝑗</m:t>
                          </m:r>
                        </m:sub>
                      </m:sSub>
                    </m:oMath>
                  </m:oMathPara>
                </a14:m>
                <a:endParaRPr lang="ja-JP" altLang="en-US" sz="28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4768928" y="2759944"/>
                <a:ext cx="548099" cy="5579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6129374" y="2767109"/>
                <a:ext cx="775725"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𝑜</m:t>
                          </m:r>
                        </m:e>
                        <m:sub>
                          <m:r>
                            <a:rPr lang="ja-JP" altLang="en-US" sz="2800" i="1">
                              <a:latin typeface="Cambria Math" panose="02040503050406030204" pitchFamily="18" charset="0"/>
                            </a:rPr>
                            <m:t>𝑝𝑗</m:t>
                          </m:r>
                        </m:sub>
                      </m:sSub>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6129374" y="2767109"/>
                <a:ext cx="775725" cy="5579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4774441" y="4598061"/>
                <a:ext cx="68666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𝐾</m:t>
                          </m:r>
                        </m:e>
                        <m:sub>
                          <m:r>
                            <a:rPr lang="ja-JP" altLang="en-US" sz="2800" i="1">
                              <a:latin typeface="Cambria Math" panose="020405030504060302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4774441" y="4598061"/>
                <a:ext cx="686663" cy="52322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6227824" y="4600504"/>
                <a:ext cx="809772"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𝑜</m:t>
                          </m:r>
                        </m:e>
                        <m:sub>
                          <m:r>
                            <a:rPr lang="ja-JP" altLang="en-US" sz="2800" i="1">
                              <a:latin typeface="Cambria Math" panose="02040503050406030204" pitchFamily="18" charset="0"/>
                            </a:rPr>
                            <m:t>𝑝𝑘</m:t>
                          </m:r>
                        </m:sub>
                      </m:sSub>
                    </m:oMath>
                  </m:oMathPara>
                </a14:m>
                <a:endParaRPr lang="ja-JP" altLang="en-US" sz="28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6227824" y="4600504"/>
                <a:ext cx="809772" cy="556434"/>
              </a:xfrm>
              <a:prstGeom prst="rect">
                <a:avLst/>
              </a:prstGeom>
              <a:blipFill>
                <a:blip r:embed="rId12"/>
                <a:stretch>
                  <a:fillRect/>
                </a:stretch>
              </a:blipFill>
            </p:spPr>
            <p:txBody>
              <a:bodyPr/>
              <a:lstStyle/>
              <a:p>
                <a:r>
                  <a:rPr lang="ja-JP" altLang="en-US">
                    <a:noFill/>
                  </a:rPr>
                  <a:t> </a:t>
                </a:r>
              </a:p>
            </p:txBody>
          </p:sp>
        </mc:Fallback>
      </mc:AlternateContent>
      <p:graphicFrame>
        <p:nvGraphicFramePr>
          <p:cNvPr id="16" name="オブジェクト 15"/>
          <p:cNvGraphicFramePr>
            <a:graphicFrameLocks noChangeAspect="1"/>
          </p:cNvGraphicFramePr>
          <p:nvPr>
            <p:extLst>
              <p:ext uri="{D42A27DB-BD31-4B8C-83A1-F6EECF244321}">
                <p14:modId xmlns:p14="http://schemas.microsoft.com/office/powerpoint/2010/main" val="2969585940"/>
              </p:ext>
            </p:extLst>
          </p:nvPr>
        </p:nvGraphicFramePr>
        <p:xfrm>
          <a:off x="3860800" y="3302000"/>
          <a:ext cx="914400" cy="198438"/>
        </p:xfrm>
        <a:graphic>
          <a:graphicData uri="http://schemas.openxmlformats.org/presentationml/2006/ole">
            <mc:AlternateContent xmlns:mc="http://schemas.openxmlformats.org/markup-compatibility/2006">
              <mc:Choice xmlns:v="urn:schemas-microsoft-com:vml" Requires="v">
                <p:oleObj spid="_x0000_s14392" name="Equation" r:id="rId13" imgW="914400" imgH="198720" progId="Equation.DSMT4">
                  <p:embed/>
                </p:oleObj>
              </mc:Choice>
              <mc:Fallback>
                <p:oleObj name="Equation" r:id="rId13" imgW="914400" imgH="198720" progId="Equation.DSMT4">
                  <p:embed/>
                  <p:pic>
                    <p:nvPicPr>
                      <p:cNvPr id="0" name=""/>
                      <p:cNvPicPr/>
                      <p:nvPr/>
                    </p:nvPicPr>
                    <p:blipFill>
                      <a:blip r:embed="rId14"/>
                      <a:stretch>
                        <a:fillRect/>
                      </a:stretch>
                    </p:blipFill>
                    <p:spPr>
                      <a:xfrm>
                        <a:off x="3860800" y="3302000"/>
                        <a:ext cx="914400" cy="198438"/>
                      </a:xfrm>
                      <a:prstGeom prst="rect">
                        <a:avLst/>
                      </a:prstGeom>
                    </p:spPr>
                  </p:pic>
                </p:oleObj>
              </mc:Fallback>
            </mc:AlternateContent>
          </a:graphicData>
        </a:graphic>
      </p:graphicFrame>
      <p:graphicFrame>
        <p:nvGraphicFramePr>
          <p:cNvPr id="4" name="オブジェクト 3"/>
          <p:cNvGraphicFramePr>
            <a:graphicFrameLocks noChangeAspect="1"/>
          </p:cNvGraphicFramePr>
          <p:nvPr>
            <p:extLst>
              <p:ext uri="{D42A27DB-BD31-4B8C-83A1-F6EECF244321}">
                <p14:modId xmlns:p14="http://schemas.microsoft.com/office/powerpoint/2010/main" val="3073496794"/>
              </p:ext>
            </p:extLst>
          </p:nvPr>
        </p:nvGraphicFramePr>
        <p:xfrm>
          <a:off x="4330700" y="2994025"/>
          <a:ext cx="76200" cy="101600"/>
        </p:xfrm>
        <a:graphic>
          <a:graphicData uri="http://schemas.openxmlformats.org/presentationml/2006/ole">
            <mc:AlternateContent xmlns:mc="http://schemas.openxmlformats.org/markup-compatibility/2006">
              <mc:Choice xmlns:v="urn:schemas-microsoft-com:vml" Requires="v">
                <p:oleObj spid="_x0000_s14393" name="Equation" r:id="rId15" imgW="75960" imgH="101520" progId="Equation.DSMT4">
                  <p:embed/>
                </p:oleObj>
              </mc:Choice>
              <mc:Fallback>
                <p:oleObj name="Equation" r:id="rId15" imgW="75960" imgH="101520" progId="Equation.DSMT4">
                  <p:embed/>
                  <p:pic>
                    <p:nvPicPr>
                      <p:cNvPr id="0" name=""/>
                      <p:cNvPicPr/>
                      <p:nvPr/>
                    </p:nvPicPr>
                    <p:blipFill>
                      <a:blip r:embed="rId16"/>
                      <a:stretch>
                        <a:fillRect/>
                      </a:stretch>
                    </p:blipFill>
                    <p:spPr>
                      <a:xfrm>
                        <a:off x="4330700" y="2994025"/>
                        <a:ext cx="76200" cy="101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正方形/長方形 9"/>
              <p:cNvSpPr/>
              <p:nvPr/>
            </p:nvSpPr>
            <p:spPr>
              <a:xfrm>
                <a:off x="890991" y="3559690"/>
                <a:ext cx="2266326" cy="517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𝑜</m:t>
                          </m:r>
                        </m:e>
                        <m:sub>
                          <m:r>
                            <a:rPr lang="ja-JP" altLang="en-US" sz="2400" i="1">
                              <a:latin typeface="Cambria Math" panose="02040503050406030204" pitchFamily="18" charset="0"/>
                            </a:rPr>
                            <m:t>𝑝𝑗</m:t>
                          </m:r>
                        </m:sub>
                      </m:sSub>
                      <m:r>
                        <a:rPr lang="ja-JP" altLang="en-US" sz="2400" i="0">
                          <a:latin typeface="Cambria Math" panose="02040503050406030204" pitchFamily="18" charset="0"/>
                        </a:rPr>
                        <m:t>=</m:t>
                      </m:r>
                      <m:r>
                        <a:rPr lang="ja-JP" altLang="en-US" sz="2400" i="1">
                          <a:latin typeface="Cambria Math" panose="02040503050406030204" pitchFamily="18" charset="0"/>
                        </a:rPr>
                        <m:t>𝑓</m:t>
                      </m:r>
                      <m:d>
                        <m:dPr>
                          <m:ctrlPr>
                            <a:rPr lang="ja-JP" altLang="en-US" sz="2400" i="1">
                              <a:latin typeface="Cambria Math" panose="02040503050406030204" pitchFamily="18" charset="0"/>
                            </a:rPr>
                          </m:ctrlPr>
                        </m:dPr>
                        <m:e>
                          <m:r>
                            <a:rPr lang="ja-JP" altLang="en-US" sz="2400" i="1">
                              <a:latin typeface="Cambria Math" panose="02040503050406030204" pitchFamily="18" charset="0"/>
                            </a:rPr>
                            <m:t>𝑛𝑒</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𝑡</m:t>
                              </m:r>
                            </m:e>
                            <m:sub>
                              <m:r>
                                <a:rPr lang="ja-JP" altLang="en-US" sz="2400" i="1">
                                  <a:latin typeface="Cambria Math" panose="02040503050406030204" pitchFamily="18" charset="0"/>
                                </a:rPr>
                                <m:t>𝑝𝑗</m:t>
                              </m:r>
                            </m:sub>
                          </m:sSub>
                        </m:e>
                      </m:d>
                    </m:oMath>
                  </m:oMathPara>
                </a14:m>
                <a:endParaRPr lang="ja-JP" altLang="en-US" sz="24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890991" y="3559690"/>
                <a:ext cx="2266326" cy="51783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312614" y="3255457"/>
                <a:ext cx="348839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𝑛𝑒</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𝑡</m:t>
                          </m:r>
                        </m:e>
                        <m:sub>
                          <m:r>
                            <a:rPr lang="ja-JP" altLang="en-US" sz="2400" i="1">
                              <a:latin typeface="Cambria Math" panose="02040503050406030204" pitchFamily="18" charset="0"/>
                            </a:rPr>
                            <m:t>𝑝𝑗</m:t>
                          </m:r>
                        </m:sub>
                      </m:sSub>
                      <m:r>
                        <a:rPr lang="ja-JP" altLang="en-US" sz="2400" i="0">
                          <a:latin typeface="Cambria Math" panose="02040503050406030204" pitchFamily="18" charset="0"/>
                        </a:rPr>
                        <m:t>=</m:t>
                      </m:r>
                      <m:nary>
                        <m:naryPr>
                          <m:chr m:val="∑"/>
                          <m:limLoc m:val="undOvr"/>
                          <m:grow m:val="on"/>
                          <m:ctrlPr>
                            <a:rPr lang="ja-JP" altLang="en-US" sz="2400" i="1">
                              <a:latin typeface="Cambria Math" panose="02040503050406030204" pitchFamily="18" charset="0"/>
                            </a:rPr>
                          </m:ctrlPr>
                        </m:naryPr>
                        <m:sub>
                          <m:r>
                            <a:rPr lang="ja-JP" altLang="en-US" sz="2400" i="1">
                              <a:latin typeface="Cambria Math" panose="02040503050406030204" pitchFamily="18" charset="0"/>
                            </a:rPr>
                            <m:t>𝑖</m:t>
                          </m:r>
                          <m:r>
                            <a:rPr lang="ja-JP" altLang="en-US" sz="2400" i="0">
                              <a:latin typeface="Cambria Math" panose="02040503050406030204" pitchFamily="18" charset="0"/>
                            </a:rPr>
                            <m:t>=1</m:t>
                          </m:r>
                        </m:sub>
                        <m:sup>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𝑛</m:t>
                              </m:r>
                            </m:e>
                            <m:sub>
                              <m:r>
                                <a:rPr lang="ja-JP" altLang="en-US" sz="2400" i="0">
                                  <a:latin typeface="Cambria Math" panose="02040503050406030204" pitchFamily="18" charset="0"/>
                                </a:rPr>
                                <m:t>1</m:t>
                              </m:r>
                            </m:sub>
                          </m:sSub>
                        </m:sup>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𝑗𝑖</m:t>
                              </m:r>
                            </m:sub>
                          </m:sSub>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𝑜</m:t>
                              </m:r>
                            </m:e>
                            <m:sub>
                              <m:r>
                                <a:rPr lang="ja-JP" altLang="en-US" sz="2400" i="1">
                                  <a:latin typeface="Cambria Math" panose="02040503050406030204" pitchFamily="18" charset="0"/>
                                </a:rPr>
                                <m:t>𝑝𝑖</m:t>
                              </m:r>
                            </m:sub>
                          </m:sSub>
                        </m:e>
                      </m:nary>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𝑗</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312614" y="3255457"/>
                <a:ext cx="3488391" cy="1100558"/>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868313" y="5489701"/>
                <a:ext cx="2325060" cy="5166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𝑜</m:t>
                          </m:r>
                        </m:e>
                        <m:sub>
                          <m:r>
                            <a:rPr lang="ja-JP" altLang="en-US" sz="2400" i="1">
                              <a:latin typeface="Cambria Math" panose="02040503050406030204" pitchFamily="18" charset="0"/>
                            </a:rPr>
                            <m:t>𝑝𝑘</m:t>
                          </m:r>
                        </m:sub>
                      </m:sSub>
                      <m:r>
                        <a:rPr lang="ja-JP" altLang="en-US" sz="2400" i="0">
                          <a:latin typeface="Cambria Math" panose="02040503050406030204" pitchFamily="18" charset="0"/>
                        </a:rPr>
                        <m:t>=</m:t>
                      </m:r>
                      <m:r>
                        <a:rPr lang="ja-JP" altLang="en-US" sz="2400" i="1">
                          <a:latin typeface="Cambria Math" panose="02040503050406030204" pitchFamily="18" charset="0"/>
                        </a:rPr>
                        <m:t>𝑓</m:t>
                      </m:r>
                      <m:d>
                        <m:dPr>
                          <m:ctrlPr>
                            <a:rPr lang="ja-JP" altLang="en-US" sz="2400" i="1">
                              <a:latin typeface="Cambria Math" panose="02040503050406030204" pitchFamily="18" charset="0"/>
                            </a:rPr>
                          </m:ctrlPr>
                        </m:dPr>
                        <m:e>
                          <m:r>
                            <a:rPr lang="ja-JP" altLang="en-US" sz="2400" i="1">
                              <a:latin typeface="Cambria Math" panose="02040503050406030204" pitchFamily="18" charset="0"/>
                            </a:rPr>
                            <m:t>𝑛𝑒</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𝑡</m:t>
                              </m:r>
                            </m:e>
                            <m:sub>
                              <m:r>
                                <a:rPr lang="ja-JP" altLang="en-US" sz="2400" i="1">
                                  <a:latin typeface="Cambria Math" panose="02040503050406030204" pitchFamily="18" charset="0"/>
                                </a:rPr>
                                <m:t>𝑝𝑘</m:t>
                              </m:r>
                            </m:sub>
                          </m:sSub>
                        </m:e>
                      </m:d>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868313" y="5489701"/>
                <a:ext cx="2325060" cy="516616"/>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213388" y="5191663"/>
                <a:ext cx="3686843"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𝑛𝑒</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𝑡</m:t>
                          </m:r>
                        </m:e>
                        <m:sub>
                          <m:r>
                            <a:rPr lang="ja-JP" altLang="en-US" sz="2400" i="1">
                              <a:latin typeface="Cambria Math" panose="02040503050406030204" pitchFamily="18" charset="0"/>
                            </a:rPr>
                            <m:t>𝑝𝑘</m:t>
                          </m:r>
                        </m:sub>
                      </m:sSub>
                      <m:r>
                        <a:rPr lang="ja-JP" altLang="en-US" sz="2400" i="0">
                          <a:latin typeface="Cambria Math" panose="02040503050406030204" pitchFamily="18" charset="0"/>
                        </a:rPr>
                        <m:t>=</m:t>
                      </m:r>
                      <m:nary>
                        <m:naryPr>
                          <m:chr m:val="∑"/>
                          <m:limLoc m:val="undOvr"/>
                          <m:grow m:val="on"/>
                          <m:ctrlPr>
                            <a:rPr lang="ja-JP" altLang="en-US" sz="2400" i="1">
                              <a:latin typeface="Cambria Math" panose="02040503050406030204" pitchFamily="18" charset="0"/>
                            </a:rPr>
                          </m:ctrlPr>
                        </m:naryPr>
                        <m:sub>
                          <m:r>
                            <a:rPr lang="ja-JP" altLang="en-US" sz="2400" i="1">
                              <a:latin typeface="Cambria Math" panose="02040503050406030204" pitchFamily="18" charset="0"/>
                            </a:rPr>
                            <m:t>𝑗</m:t>
                          </m:r>
                          <m:r>
                            <a:rPr lang="ja-JP" altLang="en-US" sz="2400" i="0">
                              <a:latin typeface="Cambria Math" panose="02040503050406030204" pitchFamily="18" charset="0"/>
                            </a:rPr>
                            <m:t>=1</m:t>
                          </m:r>
                        </m:sub>
                        <m:sup>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𝑛</m:t>
                              </m:r>
                            </m:e>
                            <m:sub>
                              <m:r>
                                <a:rPr lang="ja-JP" altLang="en-US" sz="2400" i="0">
                                  <a:latin typeface="Cambria Math" panose="02040503050406030204" pitchFamily="18" charset="0"/>
                                </a:rPr>
                                <m:t>2</m:t>
                              </m:r>
                            </m:sub>
                          </m:sSub>
                        </m:sup>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𝑘𝑗</m:t>
                              </m:r>
                            </m:sub>
                          </m:sSub>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𝑜</m:t>
                              </m:r>
                            </m:e>
                            <m:sub>
                              <m:r>
                                <a:rPr lang="ja-JP" altLang="en-US" sz="2400" i="1">
                                  <a:latin typeface="Cambria Math" panose="02040503050406030204" pitchFamily="18" charset="0"/>
                                </a:rPr>
                                <m:t>𝑝𝑗</m:t>
                              </m:r>
                            </m:sub>
                          </m:sSub>
                        </m:e>
                      </m:nary>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𝑘</m:t>
                          </m:r>
                        </m:sub>
                      </m:sSub>
                    </m:oMath>
                  </m:oMathPara>
                </a14:m>
                <a:endParaRPr lang="ja-JP" altLang="en-US" sz="2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213388" y="5191663"/>
                <a:ext cx="3686843" cy="114236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2973720" y="3587774"/>
                <a:ext cx="3321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a:latin typeface="Cambria Math" panose="02040503050406030204" pitchFamily="18" charset="0"/>
                        </a:rPr>
                        <m:t>,</m:t>
                      </m:r>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973720" y="3587774"/>
                <a:ext cx="332142" cy="461665"/>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2973720" y="5532012"/>
                <a:ext cx="3321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a:latin typeface="Cambria Math" panose="02040503050406030204" pitchFamily="18" charset="0"/>
                        </a:rPr>
                        <m:t>,</m:t>
                      </m:r>
                    </m:oMath>
                  </m:oMathPara>
                </a14:m>
                <a:endParaRPr lang="ja-JP" altLang="en-US" sz="24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2973720" y="5532012"/>
                <a:ext cx="332142" cy="461665"/>
              </a:xfrm>
              <a:prstGeom prst="rect">
                <a:avLst/>
              </a:prstGeom>
              <a:blipFill>
                <a:blip r:embed="rId2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1505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554CB-8CE0-B347-AD59-B24A7A029201}"/>
              </a:ext>
            </a:extLst>
          </p:cNvPr>
          <p:cNvSpPr>
            <a:spLocks noGrp="1"/>
          </p:cNvSpPr>
          <p:nvPr>
            <p:ph type="title"/>
          </p:nvPr>
        </p:nvSpPr>
        <p:spPr/>
        <p:txBody>
          <a:bodyPr/>
          <a:lstStyle/>
          <a:p>
            <a:r>
              <a:rPr kumimoji="1" lang="ja-JP" altLang="en-US"/>
              <a:t>評価関数</a:t>
            </a:r>
          </a:p>
        </p:txBody>
      </p:sp>
      <p:sp>
        <p:nvSpPr>
          <p:cNvPr id="3" name="コンテンツ プレースホルダー 2">
            <a:extLst>
              <a:ext uri="{FF2B5EF4-FFF2-40B4-BE49-F238E27FC236}">
                <a16:creationId xmlns:a16="http://schemas.microsoft.com/office/drawing/2014/main" id="{9438531B-1032-054C-BDB4-BAA62F3DDCCE}"/>
              </a:ext>
            </a:extLst>
          </p:cNvPr>
          <p:cNvSpPr>
            <a:spLocks noGrp="1"/>
          </p:cNvSpPr>
          <p:nvPr>
            <p:ph idx="1"/>
          </p:nvPr>
        </p:nvSpPr>
        <p:spPr/>
        <p:txBody>
          <a:bodyPr/>
          <a:lstStyle/>
          <a:p>
            <a:pPr algn="just"/>
            <a:r>
              <a:rPr lang="en-US" altLang="ja-JP" sz="2800" i="1" dirty="0">
                <a:latin typeface="+mj-lt"/>
              </a:rPr>
              <a:t>p</a:t>
            </a:r>
            <a:r>
              <a:rPr lang="ja-JP" altLang="en-US" sz="2800" dirty="0">
                <a:latin typeface="+mj-lt"/>
              </a:rPr>
              <a:t>番目の</a:t>
            </a:r>
            <a:r>
              <a:rPr kumimoji="1" lang="ja-JP" altLang="en-US" sz="2800" dirty="0"/>
              <a:t>学習データにおける，教師ラベル</a:t>
            </a:r>
            <a:r>
              <a:rPr kumimoji="1" lang="ja-JP" altLang="en-US" sz="2800" dirty="0" smtClean="0"/>
              <a:t>を</a:t>
            </a:r>
            <a:r>
              <a:rPr lang="ja-JP" altLang="en-US" sz="2800" dirty="0"/>
              <a:t>　　</a:t>
            </a:r>
            <a:r>
              <a:rPr kumimoji="1" lang="ja-JP" altLang="en-US" sz="2800" dirty="0" smtClean="0"/>
              <a:t>と</a:t>
            </a:r>
            <a:r>
              <a:rPr kumimoji="1" lang="ja-JP" altLang="en-US" sz="2800" dirty="0"/>
              <a:t>した</a:t>
            </a:r>
            <a:r>
              <a:rPr kumimoji="1" lang="ja-JP" altLang="en-US" sz="2800" dirty="0" smtClean="0"/>
              <a:t>とき</a:t>
            </a:r>
            <a:r>
              <a:rPr kumimoji="1" lang="ja-JP" altLang="en-US" sz="2800" dirty="0"/>
              <a:t>，学習データに対する出力層の出力値と教師ラベルの値との間は</a:t>
            </a:r>
            <a:r>
              <a:rPr kumimoji="1" lang="ja-JP" altLang="en-US" sz="2800" dirty="0">
                <a:solidFill>
                  <a:srgbClr val="FF0000"/>
                </a:solidFill>
              </a:rPr>
              <a:t>誤差</a:t>
            </a:r>
            <a:r>
              <a:rPr kumimoji="1" lang="ja-JP" altLang="en-US" sz="2800" dirty="0"/>
              <a:t>が生じる．</a:t>
            </a:r>
            <a:endParaRPr kumimoji="1" lang="en-US" altLang="ja-JP" sz="2800" dirty="0"/>
          </a:p>
          <a:p>
            <a:pPr algn="just"/>
            <a:r>
              <a:rPr lang="en-US" altLang="ja-JP" sz="2800" i="1" dirty="0">
                <a:latin typeface="+mj-lt"/>
              </a:rPr>
              <a:t>p</a:t>
            </a:r>
            <a:r>
              <a:rPr lang="ja-JP" altLang="en-US" sz="2800" dirty="0">
                <a:latin typeface="+mj-lt"/>
              </a:rPr>
              <a:t>番目の学習データにおける</a:t>
            </a:r>
            <a:r>
              <a:rPr lang="ja-JP" altLang="en-US" sz="2800" dirty="0">
                <a:solidFill>
                  <a:srgbClr val="FF0000"/>
                </a:solidFill>
              </a:rPr>
              <a:t>評価</a:t>
            </a:r>
            <a:r>
              <a:rPr lang="ja-JP" altLang="en-US" sz="2800" dirty="0" smtClean="0">
                <a:solidFill>
                  <a:srgbClr val="FF0000"/>
                </a:solidFill>
              </a:rPr>
              <a:t>関数   </a:t>
            </a:r>
            <a:r>
              <a:rPr kumimoji="1" lang="ja-JP" altLang="en-US" sz="2800" dirty="0" smtClean="0">
                <a:latin typeface="+mj-lt"/>
              </a:rPr>
              <a:t>を</a:t>
            </a:r>
            <a:r>
              <a:rPr kumimoji="1" lang="ja-JP" altLang="en-US" sz="2800" dirty="0">
                <a:latin typeface="+mj-lt"/>
              </a:rPr>
              <a:t>定義し，最小になるように各ニューロンの</a:t>
            </a:r>
            <a:r>
              <a:rPr kumimoji="1" lang="ja-JP" altLang="en-US" sz="2800" dirty="0">
                <a:solidFill>
                  <a:srgbClr val="FF0000"/>
                </a:solidFill>
                <a:latin typeface="+mj-lt"/>
              </a:rPr>
              <a:t>パラメータを更新</a:t>
            </a:r>
            <a:r>
              <a:rPr kumimoji="1" lang="ja-JP" altLang="en-US" sz="2800" dirty="0">
                <a:latin typeface="+mj-lt"/>
              </a:rPr>
              <a:t>することで</a:t>
            </a:r>
            <a:r>
              <a:rPr kumimoji="1" lang="en-US" altLang="ja-JP" sz="2800" dirty="0"/>
              <a:t>NN</a:t>
            </a:r>
            <a:r>
              <a:rPr kumimoji="1" lang="ja-JP" altLang="en-US" sz="2800" dirty="0">
                <a:latin typeface="+mj-lt"/>
              </a:rPr>
              <a:t>に学習させる．</a:t>
            </a:r>
            <a:endParaRPr kumimoji="1" lang="en-US" altLang="ja-JP" sz="2800" dirty="0">
              <a:latin typeface="+mj-lt"/>
            </a:endParaRPr>
          </a:p>
          <a:p>
            <a:pPr algn="just"/>
            <a:endParaRPr kumimoji="1" lang="en-US" altLang="ja-JP" sz="2800" dirty="0">
              <a:latin typeface="+mj-lt"/>
            </a:endParaRPr>
          </a:p>
          <a:p>
            <a:pPr algn="just"/>
            <a:endParaRPr kumimoji="1" lang="ja-JP" altLang="en-US" sz="2800" dirty="0"/>
          </a:p>
        </p:txBody>
      </p:sp>
      <mc:AlternateContent xmlns:mc="http://schemas.openxmlformats.org/markup-compatibility/2006" xmlns:a14="http://schemas.microsoft.com/office/drawing/2010/main">
        <mc:Choice Requires="a14">
          <p:sp>
            <p:nvSpPr>
              <p:cNvPr id="5" name="正方形/長方形 4"/>
              <p:cNvSpPr/>
              <p:nvPr/>
            </p:nvSpPr>
            <p:spPr>
              <a:xfrm>
                <a:off x="7069068" y="1371600"/>
                <a:ext cx="603050"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𝑡</m:t>
                          </m:r>
                        </m:e>
                        <m:sub>
                          <m:r>
                            <a:rPr lang="ja-JP" altLang="en-US" sz="2800" i="1">
                              <a:latin typeface="Cambria Math" panose="02040503050406030204" pitchFamily="18" charset="0"/>
                            </a:rPr>
                            <m:t>𝑝</m:t>
                          </m:r>
                        </m:sub>
                      </m:sSub>
                    </m:oMath>
                  </m:oMathPara>
                </a14:m>
                <a:endParaRPr lang="ja-JP" altLang="en-US"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7069068" y="1371600"/>
                <a:ext cx="603050" cy="5564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6253829" y="2742391"/>
                <a:ext cx="672364"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smtClean="0">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𝐸</m:t>
                          </m:r>
                        </m:e>
                        <m:sub>
                          <m:r>
                            <a:rPr lang="ja-JP" altLang="en-US" sz="2800" i="1">
                              <a:solidFill>
                                <a:srgbClr val="FF0000"/>
                              </a:solidFill>
                              <a:latin typeface="Cambria Math" panose="02040503050406030204" pitchFamily="18" charset="0"/>
                            </a:rPr>
                            <m:t>𝑝</m:t>
                          </m:r>
                        </m:sub>
                      </m:sSub>
                    </m:oMath>
                  </m:oMathPara>
                </a14:m>
                <a:endParaRPr lang="ja-JP" altLang="en-US" sz="2800" dirty="0">
                  <a:solidFill>
                    <a:srgbClr val="FF0000"/>
                  </a:solidFill>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6253829" y="2742391"/>
                <a:ext cx="672364" cy="556434"/>
              </a:xfrm>
              <a:prstGeom prst="rect">
                <a:avLst/>
              </a:prstGeom>
              <a:blipFill>
                <a:blip r:embed="rId3"/>
                <a:stretch>
                  <a:fillRect/>
                </a:stretch>
              </a:blipFill>
            </p:spPr>
            <p:txBody>
              <a:bodyPr/>
              <a:lstStyle/>
              <a:p>
                <a:r>
                  <a:rPr lang="ja-JP" altLang="en-US">
                    <a:noFill/>
                  </a:rPr>
                  <a:t> </a:t>
                </a:r>
              </a:p>
            </p:txBody>
          </p:sp>
        </mc:Fallback>
      </mc:AlternateContent>
      <p:grpSp>
        <p:nvGrpSpPr>
          <p:cNvPr id="10" name="グループ化 9"/>
          <p:cNvGrpSpPr/>
          <p:nvPr/>
        </p:nvGrpSpPr>
        <p:grpSpPr>
          <a:xfrm>
            <a:off x="2601592" y="4669616"/>
            <a:ext cx="4104001" cy="1445738"/>
            <a:chOff x="979056" y="5024819"/>
            <a:chExt cx="4104001" cy="1445738"/>
          </a:xfrm>
        </p:grpSpPr>
        <mc:AlternateContent xmlns:mc="http://schemas.openxmlformats.org/markup-compatibility/2006" xmlns:a14="http://schemas.microsoft.com/office/drawing/2010/main">
          <mc:Choice Requires="a14">
            <p:sp>
              <p:nvSpPr>
                <p:cNvPr id="8" name="正方形/長方形 7"/>
                <p:cNvSpPr/>
                <p:nvPr/>
              </p:nvSpPr>
              <p:spPr>
                <a:xfrm>
                  <a:off x="1310871" y="5178408"/>
                  <a:ext cx="3772186" cy="1292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smtClean="0">
                                <a:latin typeface="Cambria Math" panose="02040503050406030204" pitchFamily="18" charset="0"/>
                              </a:rPr>
                            </m:ctrlPr>
                          </m:sSubPr>
                          <m:e>
                            <m:r>
                              <a:rPr lang="ja-JP" altLang="en-US" sz="2800" i="1">
                                <a:latin typeface="Cambria Math" panose="02040503050406030204" pitchFamily="18" charset="0"/>
                              </a:rPr>
                              <m:t>𝐸</m:t>
                            </m:r>
                          </m:e>
                          <m:sub>
                            <m:r>
                              <a:rPr lang="ja-JP" altLang="en-US" sz="2800" i="1">
                                <a:latin typeface="Cambria Math" panose="02040503050406030204" pitchFamily="18" charset="0"/>
                              </a:rPr>
                              <m:t>𝑝</m:t>
                            </m:r>
                          </m:sub>
                        </m:sSub>
                        <m:r>
                          <a:rPr lang="ja-JP" altLang="en-US" sz="2800" i="0">
                            <a:latin typeface="Cambria Math" panose="02040503050406030204" pitchFamily="18" charset="0"/>
                          </a:rPr>
                          <m:t>=</m:t>
                        </m:r>
                        <m:nary>
                          <m:naryPr>
                            <m:chr m:val="∑"/>
                            <m:limLoc m:val="undOvr"/>
                            <m:grow m:val="on"/>
                            <m:ctrlPr>
                              <a:rPr lang="ja-JP" altLang="en-US" sz="2800" i="1">
                                <a:latin typeface="Cambria Math" panose="02040503050406030204" pitchFamily="18" charset="0"/>
                              </a:rPr>
                            </m:ctrlPr>
                          </m:naryPr>
                          <m:sub>
                            <m:r>
                              <a:rPr lang="ja-JP" altLang="en-US" sz="2800" i="1">
                                <a:latin typeface="Cambria Math" panose="02040503050406030204" pitchFamily="18" charset="0"/>
                              </a:rPr>
                              <m:t>𝑘</m:t>
                            </m:r>
                            <m:r>
                              <a:rPr lang="ja-JP" altLang="en-US" sz="2800" i="0">
                                <a:latin typeface="Cambria Math" panose="02040503050406030204" pitchFamily="18" charset="0"/>
                              </a:rPr>
                              <m:t>=1</m:t>
                            </m:r>
                          </m:sub>
                          <m:sup>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𝑛</m:t>
                                </m:r>
                              </m:e>
                              <m:sub>
                                <m:r>
                                  <a:rPr lang="ja-JP" altLang="en-US" sz="2800" i="0">
                                    <a:latin typeface="Cambria Math" panose="02040503050406030204" pitchFamily="18" charset="0"/>
                                  </a:rPr>
                                  <m:t>3</m:t>
                                </m:r>
                              </m:sub>
                            </m:sSub>
                          </m:sup>
                          <m:e>
                            <m:r>
                              <a:rPr lang="en-US" altLang="ja-JP" sz="2800" b="0" i="1" smtClean="0">
                                <a:latin typeface="Cambria Math" panose="02040503050406030204" pitchFamily="18" charset="0"/>
                              </a:rPr>
                              <m:t> </m:t>
                            </m:r>
                          </m:e>
                        </m:nary>
                        <m:f>
                          <m:fPr>
                            <m:ctrlPr>
                              <a:rPr lang="ja-JP" altLang="en-US" sz="2800" i="1">
                                <a:latin typeface="Cambria Math" panose="02040503050406030204" pitchFamily="18" charset="0"/>
                              </a:rPr>
                            </m:ctrlPr>
                          </m:fPr>
                          <m:num>
                            <m:sSup>
                              <m:sSupPr>
                                <m:ctrlPr>
                                  <a:rPr lang="ja-JP" altLang="en-US" sz="2800" i="1">
                                    <a:latin typeface="Cambria Math" panose="02040503050406030204" pitchFamily="18" charset="0"/>
                                  </a:rPr>
                                </m:ctrlPr>
                              </m:sSupPr>
                              <m:e>
                                <m:d>
                                  <m:dPr>
                                    <m:ctrlPr>
                                      <a:rPr lang="ja-JP" altLang="en-US" sz="2800" i="1">
                                        <a:latin typeface="Cambria Math" panose="02040503050406030204" pitchFamily="18" charset="0"/>
                                      </a:rPr>
                                    </m:ctrlPr>
                                  </m:dPr>
                                  <m:e>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𝑡</m:t>
                                        </m:r>
                                      </m:e>
                                      <m:sub>
                                        <m:r>
                                          <a:rPr lang="ja-JP" altLang="en-US" sz="2800" i="1">
                                            <a:latin typeface="Cambria Math" panose="02040503050406030204" pitchFamily="18" charset="0"/>
                                          </a:rPr>
                                          <m:t>𝑝</m:t>
                                        </m:r>
                                        <m:r>
                                          <a:rPr lang="en-US" altLang="ja-JP" sz="2800" b="0" i="1" smtClean="0">
                                            <a:latin typeface="Cambria Math" panose="02040503050406030204" pitchFamily="18" charset="0"/>
                                          </a:rPr>
                                          <m:t>𝑘</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𝑜</m:t>
                                        </m:r>
                                      </m:e>
                                      <m:sub>
                                        <m:r>
                                          <a:rPr lang="ja-JP" altLang="en-US" sz="2800" i="1">
                                            <a:latin typeface="Cambria Math" panose="02040503050406030204" pitchFamily="18" charset="0"/>
                                          </a:rPr>
                                          <m:t>𝑝𝑘</m:t>
                                        </m:r>
                                      </m:sub>
                                    </m:sSub>
                                  </m:e>
                                </m:d>
                              </m:e>
                              <m:sup>
                                <m:r>
                                  <a:rPr lang="ja-JP" altLang="en-US" sz="2800" i="0">
                                    <a:latin typeface="Cambria Math" panose="02040503050406030204" pitchFamily="18" charset="0"/>
                                  </a:rPr>
                                  <m:t>2</m:t>
                                </m:r>
                              </m:sup>
                            </m:sSup>
                          </m:num>
                          <m:den>
                            <m:r>
                              <a:rPr lang="ja-JP" altLang="en-US" sz="2800" i="0">
                                <a:latin typeface="Cambria Math" panose="02040503050406030204" pitchFamily="18" charset="0"/>
                              </a:rPr>
                              <m:t>2</m:t>
                            </m:r>
                          </m:den>
                        </m:f>
                      </m:oMath>
                    </m:oMathPara>
                  </a14:m>
                  <a:endParaRPr lang="ja-JP" altLang="en-US" sz="28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310871" y="5178408"/>
                  <a:ext cx="3772186" cy="1292149"/>
                </a:xfrm>
                <a:prstGeom prst="rect">
                  <a:avLst/>
                </a:prstGeom>
                <a:blipFill>
                  <a:blip r:embed="rId4"/>
                  <a:stretch>
                    <a:fillRect/>
                  </a:stretch>
                </a:blipFill>
              </p:spPr>
              <p:txBody>
                <a:bodyPr/>
                <a:lstStyle/>
                <a:p>
                  <a:r>
                    <a:rPr lang="ja-JP" altLang="en-US">
                      <a:noFill/>
                    </a:rPr>
                    <a:t> </a:t>
                  </a:r>
                </a:p>
              </p:txBody>
            </p:sp>
          </mc:Fallback>
        </mc:AlternateContent>
        <p:sp>
          <p:nvSpPr>
            <p:cNvPr id="9" name="角丸四角形 8"/>
            <p:cNvSpPr/>
            <p:nvPr/>
          </p:nvSpPr>
          <p:spPr>
            <a:xfrm>
              <a:off x="979056" y="5024819"/>
              <a:ext cx="1183120" cy="3071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252551"/>
                  </a:solidFill>
                </a:rPr>
                <a:t>評価関数</a:t>
              </a:r>
              <a:endParaRPr kumimoji="1" lang="ja-JP" altLang="en-US" dirty="0">
                <a:solidFill>
                  <a:srgbClr val="252551"/>
                </a:solidFill>
              </a:endParaRPr>
            </a:p>
          </p:txBody>
        </p:sp>
      </p:grpSp>
    </p:spTree>
    <p:extLst>
      <p:ext uri="{BB962C8B-B14F-4D97-AF65-F5344CB8AC3E}">
        <p14:creationId xmlns:p14="http://schemas.microsoft.com/office/powerpoint/2010/main" val="645498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C0D881-3503-4D44-8508-7725AA81833C}"/>
              </a:ext>
            </a:extLst>
          </p:cNvPr>
          <p:cNvSpPr>
            <a:spLocks noGrp="1"/>
          </p:cNvSpPr>
          <p:nvPr>
            <p:ph type="title"/>
          </p:nvPr>
        </p:nvSpPr>
        <p:spPr/>
        <p:txBody>
          <a:bodyPr/>
          <a:lstStyle/>
          <a:p>
            <a:r>
              <a:rPr kumimoji="1" lang="ja-JP" altLang="en-US"/>
              <a:t>パラメータ学習の方針</a:t>
            </a:r>
          </a:p>
        </p:txBody>
      </p:sp>
      <p:sp>
        <p:nvSpPr>
          <p:cNvPr id="3" name="コンテンツ プレースホルダー 2">
            <a:extLst>
              <a:ext uri="{FF2B5EF4-FFF2-40B4-BE49-F238E27FC236}">
                <a16:creationId xmlns:a16="http://schemas.microsoft.com/office/drawing/2014/main" id="{15D80D2C-0B6D-6F45-8015-D797A91FA262}"/>
              </a:ext>
            </a:extLst>
          </p:cNvPr>
          <p:cNvSpPr>
            <a:spLocks noGrp="1"/>
          </p:cNvSpPr>
          <p:nvPr>
            <p:ph idx="1"/>
          </p:nvPr>
        </p:nvSpPr>
        <p:spPr/>
        <p:txBody>
          <a:bodyPr/>
          <a:lstStyle/>
          <a:p>
            <a:pPr algn="just"/>
            <a:r>
              <a:rPr kumimoji="1" lang="ja-JP" altLang="en-US" sz="2800" dirty="0" smtClean="0"/>
              <a:t>    は</a:t>
            </a:r>
            <a:r>
              <a:rPr kumimoji="1" lang="ja-JP" altLang="en-US" sz="2800" dirty="0"/>
              <a:t>各パラメータに関する関数．</a:t>
            </a:r>
            <a:endParaRPr kumimoji="1" lang="en-US" altLang="ja-JP" sz="2800" dirty="0"/>
          </a:p>
          <a:p>
            <a:pPr algn="just"/>
            <a:r>
              <a:rPr lang="ja-JP" altLang="en-US" sz="2800" dirty="0"/>
              <a:t>更新したいパラメータについての</a:t>
            </a:r>
            <a:r>
              <a:rPr lang="ja-JP" altLang="en-US" sz="2800" dirty="0">
                <a:solidFill>
                  <a:srgbClr val="FF0000"/>
                </a:solidFill>
              </a:rPr>
              <a:t>偏導関数</a:t>
            </a:r>
            <a:r>
              <a:rPr lang="ja-JP" altLang="en-US" sz="2800" dirty="0" smtClean="0"/>
              <a:t>の様子に</a:t>
            </a:r>
            <a:r>
              <a:rPr lang="ja-JP" altLang="en-US" sz="2800" dirty="0"/>
              <a:t>よって，誤差を最小にするパラメータに更新できる</a:t>
            </a:r>
            <a:r>
              <a:rPr lang="ja-JP" altLang="en-US" sz="2800" dirty="0" smtClean="0"/>
              <a:t>．</a:t>
            </a:r>
            <a:endParaRPr lang="en-US" altLang="ja-JP" sz="2800" dirty="0" smtClean="0"/>
          </a:p>
          <a:p>
            <a:pPr lvl="1" algn="just"/>
            <a:r>
              <a:rPr lang="ja-JP" altLang="en-US" sz="2400" dirty="0"/>
              <a:t>偏</a:t>
            </a:r>
            <a:r>
              <a:rPr lang="ja-JP" altLang="en-US" sz="2400" dirty="0" smtClean="0"/>
              <a:t>微分値が正のとき，パラメータを減少させる．</a:t>
            </a:r>
            <a:endParaRPr lang="en-US" altLang="ja-JP" sz="2400" dirty="0" smtClean="0"/>
          </a:p>
          <a:p>
            <a:pPr lvl="1" algn="just"/>
            <a:r>
              <a:rPr kumimoji="1" lang="ja-JP" altLang="en-US" sz="2400" dirty="0"/>
              <a:t>偏</a:t>
            </a:r>
            <a:r>
              <a:rPr kumimoji="1" lang="ja-JP" altLang="en-US" sz="2400" dirty="0" smtClean="0"/>
              <a:t>微分値が負のとき，パラメータを増加させる．</a:t>
            </a:r>
            <a:endParaRPr kumimoji="1" lang="ja-JP" altLang="en-US" sz="2400" dirty="0"/>
          </a:p>
        </p:txBody>
      </p:sp>
      <mc:AlternateContent xmlns:mc="http://schemas.openxmlformats.org/markup-compatibility/2006" xmlns:a14="http://schemas.microsoft.com/office/drawing/2010/main">
        <mc:Choice Requires="a14">
          <p:sp>
            <p:nvSpPr>
              <p:cNvPr id="5" name="正方形/長方形 4"/>
              <p:cNvSpPr/>
              <p:nvPr/>
            </p:nvSpPr>
            <p:spPr>
              <a:xfrm>
                <a:off x="522482" y="1371599"/>
                <a:ext cx="672364"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𝐸</m:t>
                          </m:r>
                        </m:e>
                        <m:sub>
                          <m:r>
                            <a:rPr lang="ja-JP" altLang="en-US" sz="2800" i="1">
                              <a:latin typeface="Cambria Math" panose="02040503050406030204" pitchFamily="18" charset="0"/>
                            </a:rPr>
                            <m:t>𝑝</m:t>
                          </m:r>
                        </m:sub>
                      </m:sSub>
                    </m:oMath>
                  </m:oMathPara>
                </a14:m>
                <a:endParaRPr lang="ja-JP" altLang="en-US"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522482" y="1371599"/>
                <a:ext cx="672364" cy="556434"/>
              </a:xfrm>
              <a:prstGeom prst="rect">
                <a:avLst/>
              </a:prstGeom>
              <a:blipFill>
                <a:blip r:embed="rId3"/>
                <a:stretch>
                  <a:fillRect/>
                </a:stretch>
              </a:blipFill>
            </p:spPr>
            <p:txBody>
              <a:bodyPr/>
              <a:lstStyle/>
              <a:p>
                <a:r>
                  <a:rPr lang="ja-JP" altLang="en-US">
                    <a:noFill/>
                  </a:rPr>
                  <a:t> </a:t>
                </a:r>
              </a:p>
            </p:txBody>
          </p:sp>
        </mc:Fallback>
      </mc:AlternateContent>
      <p:grpSp>
        <p:nvGrpSpPr>
          <p:cNvPr id="33" name="グループ化 32"/>
          <p:cNvGrpSpPr/>
          <p:nvPr/>
        </p:nvGrpSpPr>
        <p:grpSpPr>
          <a:xfrm>
            <a:off x="2793448" y="3739263"/>
            <a:ext cx="3557104" cy="3042537"/>
            <a:chOff x="2928515" y="3550353"/>
            <a:chExt cx="3557104" cy="3042537"/>
          </a:xfrm>
        </p:grpSpPr>
        <p:grpSp>
          <p:nvGrpSpPr>
            <p:cNvPr id="7" name="グループ化 6">
              <a:extLst>
                <a:ext uri="{FF2B5EF4-FFF2-40B4-BE49-F238E27FC236}">
                  <a16:creationId xmlns:a16="http://schemas.microsoft.com/office/drawing/2014/main" id="{6CDF515E-DB4D-C243-9325-0FD62705385E}"/>
                </a:ext>
              </a:extLst>
            </p:cNvPr>
            <p:cNvGrpSpPr/>
            <p:nvPr/>
          </p:nvGrpSpPr>
          <p:grpSpPr>
            <a:xfrm>
              <a:off x="3132818" y="3550353"/>
              <a:ext cx="3352801" cy="3002847"/>
              <a:chOff x="1523999" y="2407353"/>
              <a:chExt cx="3352801" cy="3002847"/>
            </a:xfrm>
          </p:grpSpPr>
          <p:cxnSp>
            <p:nvCxnSpPr>
              <p:cNvPr id="8" name="直線コネクタ 7">
                <a:extLst>
                  <a:ext uri="{FF2B5EF4-FFF2-40B4-BE49-F238E27FC236}">
                    <a16:creationId xmlns:a16="http://schemas.microsoft.com/office/drawing/2014/main" id="{9CB9F1C9-D9D4-5342-A772-C5C110D740A2}"/>
                  </a:ext>
                </a:extLst>
              </p:cNvPr>
              <p:cNvCxnSpPr>
                <a:cxnSpLocks/>
              </p:cNvCxnSpPr>
              <p:nvPr/>
            </p:nvCxnSpPr>
            <p:spPr>
              <a:xfrm>
                <a:off x="3048000" y="4343400"/>
                <a:ext cx="0" cy="68580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961B952F-AF79-3B49-BD3F-DB269C0BC107}"/>
                  </a:ext>
                </a:extLst>
              </p:cNvPr>
              <p:cNvCxnSpPr>
                <a:cxnSpLocks/>
              </p:cNvCxnSpPr>
              <p:nvPr/>
            </p:nvCxnSpPr>
            <p:spPr>
              <a:xfrm flipV="1">
                <a:off x="1523999" y="2855624"/>
                <a:ext cx="0" cy="2173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59CDC05-1019-1B46-B00D-4AD559B6A7E6}"/>
                  </a:ext>
                </a:extLst>
              </p:cNvPr>
              <p:cNvCxnSpPr>
                <a:cxnSpLocks/>
              </p:cNvCxnSpPr>
              <p:nvPr/>
            </p:nvCxnSpPr>
            <p:spPr>
              <a:xfrm flipH="1">
                <a:off x="3226759" y="3352800"/>
                <a:ext cx="862093" cy="10895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フリーフォーム 10">
                <a:extLst>
                  <a:ext uri="{FF2B5EF4-FFF2-40B4-BE49-F238E27FC236}">
                    <a16:creationId xmlns:a16="http://schemas.microsoft.com/office/drawing/2014/main" id="{D3260AE6-1761-ED46-BB29-A5DB7D661434}"/>
                  </a:ext>
                </a:extLst>
              </p:cNvPr>
              <p:cNvSpPr/>
              <p:nvPr/>
            </p:nvSpPr>
            <p:spPr>
              <a:xfrm rot="7972678">
                <a:off x="1874616" y="2648236"/>
                <a:ext cx="2118167" cy="1636401"/>
              </a:xfrm>
              <a:custGeom>
                <a:avLst/>
                <a:gdLst>
                  <a:gd name="connsiteX0" fmla="*/ 0 w 2118167"/>
                  <a:gd name="connsiteY0" fmla="*/ 138164 h 1636401"/>
                  <a:gd name="connsiteX1" fmla="*/ 1632030 w 2118167"/>
                  <a:gd name="connsiteY1" fmla="*/ 126589 h 1636401"/>
                  <a:gd name="connsiteX2" fmla="*/ 1666754 w 2118167"/>
                  <a:gd name="connsiteY2" fmla="*/ 1480827 h 1636401"/>
                  <a:gd name="connsiteX3" fmla="*/ 2118167 w 2118167"/>
                  <a:gd name="connsiteY3" fmla="*/ 1619724 h 1636401"/>
                </a:gdLst>
                <a:ahLst/>
                <a:cxnLst>
                  <a:cxn ang="0">
                    <a:pos x="connsiteX0" y="connsiteY0"/>
                  </a:cxn>
                  <a:cxn ang="0">
                    <a:pos x="connsiteX1" y="connsiteY1"/>
                  </a:cxn>
                  <a:cxn ang="0">
                    <a:pos x="connsiteX2" y="connsiteY2"/>
                  </a:cxn>
                  <a:cxn ang="0">
                    <a:pos x="connsiteX3" y="connsiteY3"/>
                  </a:cxn>
                </a:cxnLst>
                <a:rect l="l" t="t" r="r" b="b"/>
                <a:pathLst>
                  <a:path w="2118167" h="1636401">
                    <a:moveTo>
                      <a:pt x="0" y="138164"/>
                    </a:moveTo>
                    <a:cubicBezTo>
                      <a:pt x="677119" y="20488"/>
                      <a:pt x="1354238" y="-97188"/>
                      <a:pt x="1632030" y="126589"/>
                    </a:cubicBezTo>
                    <a:cubicBezTo>
                      <a:pt x="1909822" y="350366"/>
                      <a:pt x="1585731" y="1231971"/>
                      <a:pt x="1666754" y="1480827"/>
                    </a:cubicBezTo>
                    <a:cubicBezTo>
                      <a:pt x="1747777" y="1729683"/>
                      <a:pt x="2052577" y="1600433"/>
                      <a:pt x="2118167" y="1619724"/>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Arial"/>
                  <a:ea typeface="ＭＳ Ｐゴシック"/>
                  <a:cs typeface="+mn-cs"/>
                </a:endParaRPr>
              </a:p>
            </p:txBody>
          </p:sp>
          <p:sp>
            <p:nvSpPr>
              <p:cNvPr id="12" name="円/楕円 11">
                <a:extLst>
                  <a:ext uri="{FF2B5EF4-FFF2-40B4-BE49-F238E27FC236}">
                    <a16:creationId xmlns:a16="http://schemas.microsoft.com/office/drawing/2014/main" id="{E7C990BB-728A-FB4C-B1D6-AACE976629CD}"/>
                  </a:ext>
                </a:extLst>
              </p:cNvPr>
              <p:cNvSpPr/>
              <p:nvPr/>
            </p:nvSpPr>
            <p:spPr>
              <a:xfrm>
                <a:off x="3619500" y="3810000"/>
                <a:ext cx="114300"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cxnSp>
            <p:nvCxnSpPr>
              <p:cNvPr id="13" name="直線コネクタ 12">
                <a:extLst>
                  <a:ext uri="{FF2B5EF4-FFF2-40B4-BE49-F238E27FC236}">
                    <a16:creationId xmlns:a16="http://schemas.microsoft.com/office/drawing/2014/main" id="{D547CFD9-2E8F-C943-B732-1EF75D56AE94}"/>
                  </a:ext>
                </a:extLst>
              </p:cNvPr>
              <p:cNvCxnSpPr>
                <a:cxnSpLocks/>
              </p:cNvCxnSpPr>
              <p:nvPr/>
            </p:nvCxnSpPr>
            <p:spPr>
              <a:xfrm>
                <a:off x="3655359" y="3924300"/>
                <a:ext cx="0" cy="110490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D271ACA-33AF-9F46-BFCF-878CCAFFA474}"/>
                  </a:ext>
                </a:extLst>
              </p:cNvPr>
              <p:cNvCxnSpPr>
                <a:cxnSpLocks/>
              </p:cNvCxnSpPr>
              <p:nvPr/>
            </p:nvCxnSpPr>
            <p:spPr>
              <a:xfrm>
                <a:off x="2146094" y="3657600"/>
                <a:ext cx="978106" cy="10060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DB0A790-76DF-6D42-8481-51631D11AA62}"/>
                  </a:ext>
                </a:extLst>
              </p:cNvPr>
              <p:cNvCxnSpPr>
                <a:cxnSpLocks/>
              </p:cNvCxnSpPr>
              <p:nvPr/>
            </p:nvCxnSpPr>
            <p:spPr>
              <a:xfrm>
                <a:off x="2590800" y="4114800"/>
                <a:ext cx="0" cy="91440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円/楕円 15">
                <a:extLst>
                  <a:ext uri="{FF2B5EF4-FFF2-40B4-BE49-F238E27FC236}">
                    <a16:creationId xmlns:a16="http://schemas.microsoft.com/office/drawing/2014/main" id="{A99DFAD1-2C08-B74E-96FA-6E6D3484D1CB}"/>
                  </a:ext>
                </a:extLst>
              </p:cNvPr>
              <p:cNvSpPr/>
              <p:nvPr/>
            </p:nvSpPr>
            <p:spPr>
              <a:xfrm>
                <a:off x="2554665" y="4076700"/>
                <a:ext cx="114300"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cxnSp>
            <p:nvCxnSpPr>
              <p:cNvPr id="17" name="直線矢印コネクタ 16">
                <a:extLst>
                  <a:ext uri="{FF2B5EF4-FFF2-40B4-BE49-F238E27FC236}">
                    <a16:creationId xmlns:a16="http://schemas.microsoft.com/office/drawing/2014/main" id="{625D3A32-03D5-744A-A070-7AD0BC6E23DD}"/>
                  </a:ext>
                </a:extLst>
              </p:cNvPr>
              <p:cNvCxnSpPr>
                <a:cxnSpLocks/>
              </p:cNvCxnSpPr>
              <p:nvPr/>
            </p:nvCxnSpPr>
            <p:spPr>
              <a:xfrm>
                <a:off x="1523999" y="5029200"/>
                <a:ext cx="28194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角丸四角形 22">
                <a:extLst>
                  <a:ext uri="{FF2B5EF4-FFF2-40B4-BE49-F238E27FC236}">
                    <a16:creationId xmlns:a16="http://schemas.microsoft.com/office/drawing/2014/main" id="{01DAE087-1F4E-9645-9A2F-768089ED0665}"/>
                  </a:ext>
                </a:extLst>
              </p:cNvPr>
              <p:cNvSpPr/>
              <p:nvPr/>
            </p:nvSpPr>
            <p:spPr>
              <a:xfrm>
                <a:off x="3706661" y="2639008"/>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srgbClr val="252551"/>
                    </a:solidFill>
                    <a:effectLst/>
                    <a:uLnTx/>
                    <a:uFillTx/>
                    <a:latin typeface="Arial"/>
                    <a:ea typeface="ＭＳ Ｐゴシック"/>
                    <a:cs typeface="+mn-cs"/>
                  </a:rPr>
                  <a:t>評価関数</a:t>
                </a:r>
              </a:p>
            </p:txBody>
          </p:sp>
          <p:cxnSp>
            <p:nvCxnSpPr>
              <p:cNvPr id="24" name="直線コネクタ 23">
                <a:extLst>
                  <a:ext uri="{FF2B5EF4-FFF2-40B4-BE49-F238E27FC236}">
                    <a16:creationId xmlns:a16="http://schemas.microsoft.com/office/drawing/2014/main" id="{9115CFF2-F4D7-7746-95D9-F3F723719E7F}"/>
                  </a:ext>
                </a:extLst>
              </p:cNvPr>
              <p:cNvCxnSpPr>
                <a:cxnSpLocks/>
              </p:cNvCxnSpPr>
              <p:nvPr/>
            </p:nvCxnSpPr>
            <p:spPr>
              <a:xfrm flipH="1" flipV="1">
                <a:off x="3886200" y="2946185"/>
                <a:ext cx="131180" cy="228823"/>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sp>
            <p:nvSpPr>
              <p:cNvPr id="25" name="角丸四角形 24">
                <a:extLst>
                  <a:ext uri="{FF2B5EF4-FFF2-40B4-BE49-F238E27FC236}">
                    <a16:creationId xmlns:a16="http://schemas.microsoft.com/office/drawing/2014/main" id="{835A1749-3F1E-2542-B9DC-DC8BCC09D1CC}"/>
                  </a:ext>
                </a:extLst>
              </p:cNvPr>
              <p:cNvSpPr/>
              <p:nvPr/>
            </p:nvSpPr>
            <p:spPr>
              <a:xfrm>
                <a:off x="2336807" y="3282302"/>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srgbClr val="252551"/>
                    </a:solidFill>
                    <a:effectLst/>
                    <a:uLnTx/>
                    <a:uFillTx/>
                    <a:latin typeface="Arial"/>
                    <a:ea typeface="ＭＳ Ｐゴシック"/>
                    <a:cs typeface="+mn-cs"/>
                  </a:rPr>
                  <a:t>最小誤差</a:t>
                </a:r>
              </a:p>
            </p:txBody>
          </p:sp>
          <p:cxnSp>
            <p:nvCxnSpPr>
              <p:cNvPr id="26" name="直線コネクタ 25">
                <a:extLst>
                  <a:ext uri="{FF2B5EF4-FFF2-40B4-BE49-F238E27FC236}">
                    <a16:creationId xmlns:a16="http://schemas.microsoft.com/office/drawing/2014/main" id="{DD07079D-4CEC-654A-8ECF-6B8BE4DA78F9}"/>
                  </a:ext>
                </a:extLst>
              </p:cNvPr>
              <p:cNvCxnSpPr>
                <a:cxnSpLocks/>
              </p:cNvCxnSpPr>
              <p:nvPr/>
            </p:nvCxnSpPr>
            <p:spPr>
              <a:xfrm flipH="1" flipV="1">
                <a:off x="2538719" y="3589479"/>
                <a:ext cx="506545" cy="677721"/>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5DAE28E2-67FC-E743-8900-7D70E7E2E936}"/>
                  </a:ext>
                </a:extLst>
              </p:cNvPr>
              <p:cNvCxnSpPr/>
              <p:nvPr/>
            </p:nvCxnSpPr>
            <p:spPr>
              <a:xfrm>
                <a:off x="2564524" y="5410200"/>
                <a:ext cx="4072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1BA815F-E6C5-354D-A4A1-7DBF4DE4F960}"/>
                  </a:ext>
                </a:extLst>
              </p:cNvPr>
              <p:cNvCxnSpPr>
                <a:cxnSpLocks/>
              </p:cNvCxnSpPr>
              <p:nvPr/>
            </p:nvCxnSpPr>
            <p:spPr>
              <a:xfrm flipH="1">
                <a:off x="3200400" y="5410200"/>
                <a:ext cx="4072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2928515" y="3683238"/>
                  <a:ext cx="498085"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a:latin typeface="Cambria Math" panose="02040503050406030204" pitchFamily="18" charset="0"/>
                              </a:rPr>
                            </m:ctrlPr>
                          </m:sSubPr>
                          <m:e>
                            <m:r>
                              <a:rPr lang="ja-JP" altLang="en-US" i="1">
                                <a:latin typeface="Cambria Math" panose="02040503050406030204" pitchFamily="18" charset="0"/>
                              </a:rPr>
                              <m:t>𝐸</m:t>
                            </m:r>
                          </m:e>
                          <m:sub>
                            <m:r>
                              <a:rPr lang="ja-JP" altLang="en-US" i="1">
                                <a:latin typeface="Cambria Math" panose="02040503050406030204" pitchFamily="18" charset="0"/>
                              </a:rPr>
                              <m:t>𝑝</m:t>
                            </m:r>
                          </m:sub>
                        </m:sSub>
                      </m:oMath>
                    </m:oMathPara>
                  </a14:m>
                  <a:endParaRPr lang="ja-JP" altLang="en-US"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2928515" y="3683238"/>
                  <a:ext cx="498085" cy="390748"/>
                </a:xfrm>
                <a:prstGeom prst="rect">
                  <a:avLst/>
                </a:prstGeom>
                <a:blipFill>
                  <a:blip r:embed="rId4"/>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3945636" y="6124930"/>
                  <a:ext cx="6089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ja-JP" altLang="en-US" sz="2400" i="1">
                                <a:latin typeface="Cambria Math" panose="02040503050406030204" pitchFamily="18" charset="0"/>
                              </a:rPr>
                            </m:ctrlPr>
                          </m:sSupPr>
                          <m:e>
                            <m:r>
                              <a:rPr lang="ja-JP" altLang="en-US" sz="2400" i="1">
                                <a:latin typeface="Cambria Math" panose="02040503050406030204" pitchFamily="18" charset="0"/>
                              </a:rPr>
                              <m:t>𝑤</m:t>
                            </m:r>
                          </m:e>
                          <m:sup>
                            <m:r>
                              <a:rPr lang="ja-JP" altLang="en-US" sz="2400" i="0">
                                <a:latin typeface="Cambria Math" panose="02040503050406030204" pitchFamily="18" charset="0"/>
                              </a:rPr>
                              <m:t>′</m:t>
                            </m:r>
                          </m:sup>
                        </m:sSup>
                      </m:oMath>
                    </m:oMathPara>
                  </a14:m>
                  <a:endParaRPr lang="ja-JP" altLang="en-US" sz="24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3945636" y="6124930"/>
                  <a:ext cx="608948"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5015374" y="6131225"/>
                  <a:ext cx="658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ja-JP" altLang="en-US" sz="2400" i="1">
                                <a:latin typeface="Cambria Math" panose="02040503050406030204" pitchFamily="18" charset="0"/>
                              </a:rPr>
                            </m:ctrlPr>
                          </m:sSupPr>
                          <m:e>
                            <m:r>
                              <a:rPr lang="ja-JP" altLang="en-US" sz="2400" i="1">
                                <a:latin typeface="Cambria Math" panose="02040503050406030204" pitchFamily="18" charset="0"/>
                              </a:rPr>
                              <m:t>𝑤</m:t>
                            </m:r>
                          </m:e>
                          <m:sup>
                            <m:r>
                              <a:rPr lang="ja-JP" altLang="en-US" sz="2400" i="0">
                                <a:latin typeface="Cambria Math" panose="02040503050406030204" pitchFamily="18" charset="0"/>
                              </a:rPr>
                              <m:t>″</m:t>
                            </m:r>
                          </m:sup>
                        </m:sSup>
                      </m:oMath>
                    </m:oMathPara>
                  </a14:m>
                  <a:endParaRPr lang="ja-JP" altLang="en-US" sz="24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5015374" y="6131225"/>
                  <a:ext cx="658642"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p:cNvSpPr/>
                <p:nvPr/>
              </p:nvSpPr>
              <p:spPr>
                <a:xfrm>
                  <a:off x="4415300" y="6120066"/>
                  <a:ext cx="6378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ja-JP" altLang="en-US" sz="2400" i="1">
                                <a:latin typeface="Cambria Math" panose="02040503050406030204" pitchFamily="18" charset="0"/>
                              </a:rPr>
                            </m:ctrlPr>
                          </m:sSupPr>
                          <m:e>
                            <m:r>
                              <a:rPr lang="ja-JP" altLang="en-US" sz="2400" i="1">
                                <a:latin typeface="Cambria Math" panose="02040503050406030204" pitchFamily="18" charset="0"/>
                              </a:rPr>
                              <m:t>𝑤</m:t>
                            </m:r>
                          </m:e>
                          <m:sup>
                            <m:r>
                              <a:rPr lang="ja-JP" altLang="en-US" sz="2400" i="0">
                                <a:latin typeface="Cambria Math" panose="02040503050406030204" pitchFamily="18" charset="0"/>
                              </a:rPr>
                              <m:t>∗</m:t>
                            </m:r>
                          </m:sup>
                        </m:sSup>
                      </m:oMath>
                    </m:oMathPara>
                  </a14:m>
                  <a:endParaRPr lang="ja-JP" altLang="en-US" sz="2400" dirty="0"/>
                </a:p>
              </p:txBody>
            </p:sp>
          </mc:Choice>
          <mc:Fallback xmlns="">
            <p:sp>
              <p:nvSpPr>
                <p:cNvPr id="31" name="正方形/長方形 30"/>
                <p:cNvSpPr>
                  <a:spLocks noRot="1" noChangeAspect="1" noMove="1" noResize="1" noEditPoints="1" noAdjustHandles="1" noChangeArrowheads="1" noChangeShapeType="1" noTextEdit="1"/>
                </p:cNvSpPr>
                <p:nvPr/>
              </p:nvSpPr>
              <p:spPr>
                <a:xfrm>
                  <a:off x="4415300" y="6120066"/>
                  <a:ext cx="637802"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873368" y="5914749"/>
                  <a:ext cx="5062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𝑤</m:t>
                        </m:r>
                      </m:oMath>
                    </m:oMathPara>
                  </a14:m>
                  <a:endParaRPr lang="ja-JP" altLang="en-US" sz="24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5873368" y="5914749"/>
                  <a:ext cx="506292" cy="461665"/>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 name="正方形/長方形 18"/>
              <p:cNvSpPr/>
              <p:nvPr/>
            </p:nvSpPr>
            <p:spPr>
              <a:xfrm>
                <a:off x="5217259" y="4908453"/>
                <a:ext cx="1052724" cy="6261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a:latin typeface="Cambria Math" panose="02040503050406030204" pitchFamily="18" charset="0"/>
                            </a:rPr>
                          </m:ctrlPr>
                        </m:fPr>
                        <m:num>
                          <m:r>
                            <a:rPr lang="ja-JP" altLang="en-US">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𝐸</m:t>
                              </m:r>
                            </m:e>
                            <m:sub>
                              <m:r>
                                <a:rPr lang="ja-JP" altLang="en-US" i="1">
                                  <a:latin typeface="Cambria Math" panose="02040503050406030204" pitchFamily="18" charset="0"/>
                                </a:rPr>
                                <m:t>𝑝</m:t>
                              </m:r>
                            </m:sub>
                          </m:sSub>
                        </m:num>
                        <m:den>
                          <m:r>
                            <a:rPr lang="ja-JP" altLang="en-US" i="0">
                              <a:latin typeface="Cambria Math" panose="02040503050406030204" pitchFamily="18" charset="0"/>
                            </a:rPr>
                            <m:t>𝜕</m:t>
                          </m:r>
                          <m:r>
                            <a:rPr lang="ja-JP" altLang="en-US" i="1">
                              <a:latin typeface="Cambria Math" panose="02040503050406030204" pitchFamily="18" charset="0"/>
                            </a:rPr>
                            <m:t>𝑤</m:t>
                          </m:r>
                        </m:den>
                      </m:f>
                      <m:r>
                        <a:rPr lang="ja-JP" altLang="en-US" i="0">
                          <a:latin typeface="Cambria Math" panose="02040503050406030204" pitchFamily="18" charset="0"/>
                        </a:rPr>
                        <m:t>&gt;0</m:t>
                      </m:r>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5217259" y="4908453"/>
                <a:ext cx="1052724" cy="62613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3068563" y="5224455"/>
                <a:ext cx="1052724" cy="6261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a:latin typeface="Cambria Math" panose="02040503050406030204" pitchFamily="18" charset="0"/>
                            </a:rPr>
                          </m:ctrlPr>
                        </m:fPr>
                        <m:num>
                          <m:r>
                            <a:rPr lang="ja-JP" altLang="en-US">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𝐸</m:t>
                              </m:r>
                            </m:e>
                            <m:sub>
                              <m:r>
                                <a:rPr lang="ja-JP" altLang="en-US" i="1">
                                  <a:latin typeface="Cambria Math" panose="02040503050406030204" pitchFamily="18" charset="0"/>
                                </a:rPr>
                                <m:t>𝑝</m:t>
                              </m:r>
                            </m:sub>
                          </m:sSub>
                        </m:num>
                        <m:den>
                          <m:r>
                            <a:rPr lang="ja-JP" altLang="en-US" i="0">
                              <a:latin typeface="Cambria Math" panose="02040503050406030204" pitchFamily="18" charset="0"/>
                            </a:rPr>
                            <m:t>𝜕</m:t>
                          </m:r>
                          <m:r>
                            <a:rPr lang="ja-JP" altLang="en-US" i="1">
                              <a:latin typeface="Cambria Math" panose="02040503050406030204" pitchFamily="18" charset="0"/>
                            </a:rPr>
                            <m:t>𝑤</m:t>
                          </m:r>
                        </m:den>
                      </m:f>
                      <m:r>
                        <a:rPr lang="ja-JP" altLang="en-US" i="0">
                          <a:latin typeface="Cambria Math" panose="02040503050406030204" pitchFamily="18" charset="0"/>
                        </a:rPr>
                        <m:t>&lt;0</m:t>
                      </m:r>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3068563" y="5224455"/>
                <a:ext cx="1052724" cy="626133"/>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6325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E9E8F9-0903-DB44-9593-822CC758EDDA}"/>
              </a:ext>
            </a:extLst>
          </p:cNvPr>
          <p:cNvSpPr>
            <a:spLocks noGrp="1"/>
          </p:cNvSpPr>
          <p:nvPr>
            <p:ph idx="1"/>
          </p:nvPr>
        </p:nvSpPr>
        <p:spPr>
          <a:xfrm>
            <a:off x="228600" y="1371600"/>
            <a:ext cx="8686800" cy="4090737"/>
          </a:xfrm>
        </p:spPr>
        <p:txBody>
          <a:bodyPr/>
          <a:lstStyle/>
          <a:p>
            <a:pPr algn="just"/>
            <a:r>
              <a:rPr lang="ja-JP" altLang="en-US" sz="2800" dirty="0" smtClean="0"/>
              <a:t>学習を繰り返すとき，</a:t>
            </a:r>
            <a:r>
              <a:rPr kumimoji="1" lang="ja-JP" altLang="en-US" sz="2800" dirty="0" smtClean="0"/>
              <a:t>前回のパラメータの変化量を考慮して今回のパラメータの変化量を決定する．</a:t>
            </a:r>
            <a:endParaRPr kumimoji="1" lang="en-US" altLang="ja-JP" sz="2800" dirty="0" smtClean="0"/>
          </a:p>
          <a:p>
            <a:pPr algn="just"/>
            <a:r>
              <a:rPr kumimoji="1" lang="ja-JP" altLang="en-US" sz="2800" dirty="0" smtClean="0"/>
              <a:t>慣性項係数</a:t>
            </a:r>
            <a:r>
              <a:rPr kumimoji="1" lang="en-US" altLang="ja-JP" sz="2800" dirty="0" smtClean="0"/>
              <a:t>:</a:t>
            </a:r>
            <a:r>
              <a:rPr kumimoji="1" lang="en-US" altLang="ja-JP" sz="2800" i="1" dirty="0" smtClean="0">
                <a:latin typeface="Symbol" panose="05050102010706020507" pitchFamily="18" charset="2"/>
              </a:rPr>
              <a:t>a</a:t>
            </a:r>
          </a:p>
          <a:p>
            <a:pPr algn="just"/>
            <a:r>
              <a:rPr kumimoji="1" lang="en-US" altLang="ja-JP" sz="2800" i="1" dirty="0" smtClean="0">
                <a:latin typeface="+mj-lt"/>
              </a:rPr>
              <a:t>T</a:t>
            </a:r>
            <a:r>
              <a:rPr kumimoji="1" lang="ja-JP" altLang="en-US" sz="2800" dirty="0" smtClean="0"/>
              <a:t>回目の学習における，</a:t>
            </a:r>
            <a:r>
              <a:rPr kumimoji="1" lang="en-US" altLang="ja-JP" sz="2800" i="1" dirty="0" smtClean="0">
                <a:latin typeface="+mj-lt"/>
              </a:rPr>
              <a:t>p</a:t>
            </a:r>
            <a:r>
              <a:rPr kumimoji="1" lang="ja-JP" altLang="en-US" sz="2800" dirty="0" smtClean="0"/>
              <a:t>番目の学習データに対する各パラメータの更新式</a:t>
            </a:r>
            <a:endParaRPr kumimoji="1" lang="en-US" altLang="ja-JP" sz="2800" dirty="0" smtClean="0"/>
          </a:p>
          <a:p>
            <a:pPr lvl="1" algn="just"/>
            <a:r>
              <a:rPr kumimoji="1" lang="ja-JP" altLang="en-US" sz="2400" dirty="0" smtClean="0"/>
              <a:t>結合強度</a:t>
            </a:r>
            <a:endParaRPr kumimoji="1" lang="en-US" altLang="ja-JP" sz="2400" dirty="0" smtClean="0"/>
          </a:p>
          <a:p>
            <a:pPr lvl="2" algn="just"/>
            <a:endParaRPr lang="en-US" altLang="ja-JP" sz="2000" dirty="0"/>
          </a:p>
          <a:p>
            <a:pPr lvl="2" algn="just"/>
            <a:endParaRPr lang="en-US" altLang="ja-JP" dirty="0" smtClean="0"/>
          </a:p>
          <a:p>
            <a:pPr lvl="1" algn="just"/>
            <a:r>
              <a:rPr lang="ja-JP" altLang="en-US" sz="2400" dirty="0" smtClean="0"/>
              <a:t>しきい</a:t>
            </a:r>
            <a:r>
              <a:rPr lang="ja-JP" altLang="en-US" dirty="0" smtClean="0"/>
              <a:t>値</a:t>
            </a:r>
            <a:endParaRPr lang="en-US" altLang="ja-JP" dirty="0" smtClean="0"/>
          </a:p>
          <a:p>
            <a:pPr lvl="2" algn="just"/>
            <a:endParaRPr lang="en-US" altLang="ja-JP" sz="2000" dirty="0" smtClean="0"/>
          </a:p>
          <a:p>
            <a:pPr lvl="2" algn="just"/>
            <a:endParaRPr kumimoji="1" lang="en-US" altLang="ja-JP" sz="2000" dirty="0" smtClean="0"/>
          </a:p>
        </p:txBody>
      </p:sp>
      <p:sp>
        <p:nvSpPr>
          <p:cNvPr id="2" name="タイトル 1">
            <a:extLst>
              <a:ext uri="{FF2B5EF4-FFF2-40B4-BE49-F238E27FC236}">
                <a16:creationId xmlns:a16="http://schemas.microsoft.com/office/drawing/2014/main" id="{BA4D1ECB-C25E-D647-A638-9111D1762AD2}"/>
              </a:ext>
            </a:extLst>
          </p:cNvPr>
          <p:cNvSpPr>
            <a:spLocks noGrp="1"/>
          </p:cNvSpPr>
          <p:nvPr>
            <p:ph type="title"/>
          </p:nvPr>
        </p:nvSpPr>
        <p:spPr/>
        <p:txBody>
          <a:bodyPr/>
          <a:lstStyle/>
          <a:p>
            <a:r>
              <a:rPr kumimoji="1" lang="ja-JP" altLang="en-US" dirty="0" smtClean="0"/>
              <a:t>パラメータ更</a:t>
            </a:r>
            <a:r>
              <a:rPr kumimoji="1" lang="ja-JP" altLang="en-US" dirty="0"/>
              <a:t>新式</a:t>
            </a:r>
          </a:p>
        </p:txBody>
      </p:sp>
      <mc:AlternateContent xmlns:mc="http://schemas.openxmlformats.org/markup-compatibility/2006" xmlns:a14="http://schemas.microsoft.com/office/drawing/2010/main">
        <mc:Choice Requires="a14">
          <p:sp>
            <p:nvSpPr>
              <p:cNvPr id="9" name="正方形/長方形 8"/>
              <p:cNvSpPr/>
              <p:nvPr/>
            </p:nvSpPr>
            <p:spPr>
              <a:xfrm>
                <a:off x="1324262" y="4161587"/>
                <a:ext cx="3835024"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rPr>
                        <m:t>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𝑗𝑖</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e>
                      </m:d>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𝛥</m:t>
                          </m:r>
                        </m:e>
                        <m:sub>
                          <m:r>
                            <a:rPr lang="ja-JP" altLang="en-US" sz="2000" i="1">
                              <a:latin typeface="Cambria Math" panose="02040503050406030204" pitchFamily="18" charset="0"/>
                            </a:rPr>
                            <m:t>𝑝</m:t>
                          </m:r>
                        </m:sub>
                      </m:sSub>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𝑗𝑖</m:t>
                          </m:r>
                        </m:sub>
                      </m:sSub>
                      <m:r>
                        <a:rPr lang="ja-JP" altLang="en-US" sz="2000" i="0">
                          <a:latin typeface="Cambria Math" panose="02040503050406030204" pitchFamily="18" charset="0"/>
                        </a:rPr>
                        <m:t>+</m:t>
                      </m:r>
                      <m:r>
                        <a:rPr lang="ja-JP" altLang="en-US" sz="2000" i="1">
                          <a:latin typeface="Cambria Math" panose="02040503050406030204" pitchFamily="18" charset="0"/>
                        </a:rPr>
                        <m:t>𝛼𝛥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𝑗𝑖</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r>
                            <a:rPr lang="ja-JP" altLang="en-US" sz="2000" i="0">
                              <a:latin typeface="Cambria Math" panose="02040503050406030204" pitchFamily="18" charset="0"/>
                            </a:rPr>
                            <m:t>−1</m:t>
                          </m:r>
                        </m:e>
                      </m:d>
                    </m:oMath>
                  </m:oMathPara>
                </a14:m>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324262" y="4161587"/>
                <a:ext cx="3835024" cy="424796"/>
              </a:xfrm>
              <a:prstGeom prst="rect">
                <a:avLst/>
              </a:prstGeom>
              <a:blipFill>
                <a:blip r:embed="rId2"/>
                <a:stretch>
                  <a:fillRect b="-101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1324214" y="4597528"/>
                <a:ext cx="4047775"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rPr>
                        <m:t>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𝑘𝑗</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e>
                      </m:d>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𝛥</m:t>
                          </m:r>
                        </m:e>
                        <m:sub>
                          <m:r>
                            <a:rPr lang="ja-JP" altLang="en-US" sz="2000" i="1">
                              <a:latin typeface="Cambria Math" panose="02040503050406030204" pitchFamily="18" charset="0"/>
                            </a:rPr>
                            <m:t>𝑝</m:t>
                          </m:r>
                        </m:sub>
                      </m:sSub>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𝑘𝑗</m:t>
                          </m:r>
                        </m:sub>
                      </m:sSub>
                      <m:r>
                        <a:rPr lang="ja-JP" altLang="en-US" sz="2000" i="0">
                          <a:latin typeface="Cambria Math" panose="02040503050406030204" pitchFamily="18" charset="0"/>
                        </a:rPr>
                        <m:t>+</m:t>
                      </m:r>
                      <m:r>
                        <a:rPr lang="ja-JP" altLang="en-US" sz="2000" i="1">
                          <a:latin typeface="Cambria Math" panose="02040503050406030204" pitchFamily="18" charset="0"/>
                        </a:rPr>
                        <m:t>𝛼𝛥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𝑘𝑗</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r>
                            <a:rPr lang="ja-JP" altLang="en-US" sz="2000" i="0">
                              <a:latin typeface="Cambria Math" panose="02040503050406030204" pitchFamily="18" charset="0"/>
                            </a:rPr>
                            <m:t>−1</m:t>
                          </m:r>
                        </m:e>
                      </m:d>
                    </m:oMath>
                  </m:oMathPara>
                </a14:m>
                <a:endParaRPr lang="ja-JP" altLang="en-US" sz="20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1324214" y="4597528"/>
                <a:ext cx="4047775" cy="424796"/>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1329036" y="5879421"/>
                <a:ext cx="3644396"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rPr>
                        <m:t>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𝜃</m:t>
                          </m:r>
                        </m:e>
                        <m:sub>
                          <m:r>
                            <a:rPr lang="ja-JP" altLang="en-US" sz="2000" i="1">
                              <a:latin typeface="Cambria Math" panose="02040503050406030204" pitchFamily="18" charset="0"/>
                            </a:rPr>
                            <m:t>𝑘</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e>
                      </m:d>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𝛥</m:t>
                          </m:r>
                        </m:e>
                        <m:sub>
                          <m:r>
                            <a:rPr lang="ja-JP" altLang="en-US" sz="2000" i="1">
                              <a:latin typeface="Cambria Math" panose="02040503050406030204" pitchFamily="18" charset="0"/>
                            </a:rPr>
                            <m:t>𝑝</m:t>
                          </m:r>
                        </m:sub>
                      </m:sSub>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𝜃</m:t>
                          </m:r>
                        </m:e>
                        <m:sub>
                          <m:r>
                            <a:rPr lang="ja-JP" altLang="en-US" sz="2000" i="1">
                              <a:latin typeface="Cambria Math" panose="02040503050406030204" pitchFamily="18" charset="0"/>
                            </a:rPr>
                            <m:t>𝑘</m:t>
                          </m:r>
                        </m:sub>
                      </m:sSub>
                      <m:r>
                        <a:rPr lang="ja-JP" altLang="en-US" sz="2000" i="0">
                          <a:latin typeface="Cambria Math" panose="02040503050406030204" pitchFamily="18" charset="0"/>
                        </a:rPr>
                        <m:t>+</m:t>
                      </m:r>
                      <m:r>
                        <a:rPr lang="ja-JP" altLang="en-US" sz="2000" i="1">
                          <a:latin typeface="Cambria Math" panose="02040503050406030204" pitchFamily="18" charset="0"/>
                        </a:rPr>
                        <m:t>𝛼𝛥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𝜃</m:t>
                          </m:r>
                        </m:e>
                        <m:sub>
                          <m:r>
                            <a:rPr lang="ja-JP" altLang="en-US" sz="2000" i="1">
                              <a:latin typeface="Cambria Math" panose="02040503050406030204" pitchFamily="18" charset="0"/>
                            </a:rPr>
                            <m:t>𝑘</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r>
                            <a:rPr lang="ja-JP" altLang="en-US" sz="2000" i="0">
                              <a:latin typeface="Cambria Math" panose="02040503050406030204" pitchFamily="18" charset="0"/>
                            </a:rPr>
                            <m:t>−1</m:t>
                          </m:r>
                        </m:e>
                      </m:d>
                    </m:oMath>
                  </m:oMathPara>
                </a14:m>
                <a:endParaRPr lang="ja-JP" altLang="en-US" sz="20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1329036" y="5879421"/>
                <a:ext cx="3644396" cy="423770"/>
              </a:xfrm>
              <a:prstGeom prst="rect">
                <a:avLst/>
              </a:prstGeom>
              <a:blipFill>
                <a:blip r:embed="rId4"/>
                <a:stretch>
                  <a:fillRect b="-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1326663" y="5439965"/>
                <a:ext cx="3501664"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rPr>
                        <m:t>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𝜃</m:t>
                          </m:r>
                        </m:e>
                        <m:sub>
                          <m:r>
                            <a:rPr lang="ja-JP" altLang="en-US" sz="2000" i="1">
                              <a:latin typeface="Cambria Math" panose="02040503050406030204" pitchFamily="18" charset="0"/>
                            </a:rPr>
                            <m:t>𝑗</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e>
                      </m:d>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𝛥</m:t>
                          </m:r>
                        </m:e>
                        <m:sub>
                          <m:r>
                            <a:rPr lang="ja-JP" altLang="en-US" sz="2000" i="1">
                              <a:latin typeface="Cambria Math" panose="02040503050406030204" pitchFamily="18" charset="0"/>
                            </a:rPr>
                            <m:t>𝑝</m:t>
                          </m:r>
                        </m:sub>
                      </m:sSub>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𝜃</m:t>
                          </m:r>
                        </m:e>
                        <m:sub>
                          <m:r>
                            <a:rPr lang="ja-JP" altLang="en-US" sz="2000" i="1">
                              <a:latin typeface="Cambria Math" panose="02040503050406030204" pitchFamily="18" charset="0"/>
                            </a:rPr>
                            <m:t>𝑗</m:t>
                          </m:r>
                        </m:sub>
                      </m:sSub>
                      <m:r>
                        <a:rPr lang="ja-JP" altLang="en-US" sz="2000" i="0">
                          <a:latin typeface="Cambria Math" panose="02040503050406030204" pitchFamily="18" charset="0"/>
                        </a:rPr>
                        <m:t>+</m:t>
                      </m:r>
                      <m:r>
                        <a:rPr lang="ja-JP" altLang="en-US" sz="2000" i="1">
                          <a:latin typeface="Cambria Math" panose="02040503050406030204" pitchFamily="18" charset="0"/>
                        </a:rPr>
                        <m:t>𝛼𝛥</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𝜃</m:t>
                          </m:r>
                        </m:e>
                        <m:sub>
                          <m:r>
                            <a:rPr lang="ja-JP" altLang="en-US" sz="2000" i="1">
                              <a:latin typeface="Cambria Math" panose="02040503050406030204" pitchFamily="18" charset="0"/>
                            </a:rPr>
                            <m:t>𝑗</m:t>
                          </m:r>
                        </m:sub>
                      </m:sSub>
                      <m:d>
                        <m:dPr>
                          <m:ctrlPr>
                            <a:rPr lang="ja-JP" altLang="en-US" sz="2000" i="1">
                              <a:latin typeface="Cambria Math" panose="02040503050406030204" pitchFamily="18" charset="0"/>
                            </a:rPr>
                          </m:ctrlPr>
                        </m:dPr>
                        <m:e>
                          <m:r>
                            <a:rPr lang="ja-JP" altLang="en-US" sz="2000" i="1">
                              <a:latin typeface="Cambria Math" panose="02040503050406030204" pitchFamily="18" charset="0"/>
                            </a:rPr>
                            <m:t>𝑇</m:t>
                          </m:r>
                          <m:r>
                            <a:rPr lang="ja-JP" altLang="en-US" sz="2000" i="0">
                              <a:latin typeface="Cambria Math" panose="02040503050406030204" pitchFamily="18" charset="0"/>
                            </a:rPr>
                            <m:t>−1</m:t>
                          </m:r>
                        </m:e>
                      </m:d>
                    </m:oMath>
                  </m:oMathPara>
                </a14:m>
                <a:endParaRPr lang="ja-JP" altLang="en-US" sz="20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326663" y="5439965"/>
                <a:ext cx="3501664" cy="424796"/>
              </a:xfrm>
              <a:prstGeom prst="rect">
                <a:avLst/>
              </a:prstGeom>
              <a:blipFill>
                <a:blip r:embed="rId5"/>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650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a:t>
            </a:r>
            <a:r>
              <a:rPr lang="en-US" altLang="ja-JP" dirty="0" smtClean="0">
                <a:latin typeface="+mn-lt"/>
              </a:rPr>
              <a:t>1</a:t>
            </a:r>
            <a:r>
              <a:rPr lang="ja-JP" altLang="en-US" dirty="0" smtClean="0">
                <a:latin typeface="+mn-lt"/>
              </a:rPr>
              <a:t>の内容</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sz="2800" dirty="0"/>
              <a:t>１入力１</a:t>
            </a:r>
            <a:r>
              <a:rPr kumimoji="1" lang="ja-JP" altLang="en-US" sz="2800" dirty="0"/>
              <a:t>出力の学習データセットについて，</a:t>
            </a:r>
            <a:r>
              <a:rPr kumimoji="1" lang="en-US" altLang="ja-JP" sz="2800" dirty="0"/>
              <a:t>3</a:t>
            </a:r>
            <a:r>
              <a:rPr kumimoji="1" lang="ja-JP" altLang="en-US" sz="2800" dirty="0"/>
              <a:t>階層型</a:t>
            </a:r>
            <a:r>
              <a:rPr kumimoji="1" lang="en-US" altLang="ja-JP" sz="2800" dirty="0"/>
              <a:t>NN</a:t>
            </a:r>
            <a:r>
              <a:rPr kumimoji="1" lang="ja-JP" altLang="en-US" sz="2800" dirty="0"/>
              <a:t>を用いて</a:t>
            </a:r>
            <a:r>
              <a:rPr kumimoji="1" lang="ja-JP" altLang="en-US" sz="2800" dirty="0">
                <a:solidFill>
                  <a:srgbClr val="FF0000"/>
                </a:solidFill>
              </a:rPr>
              <a:t>関数近似</a:t>
            </a:r>
            <a:r>
              <a:rPr kumimoji="1" lang="ja-JP" altLang="en-US" sz="2800" dirty="0"/>
              <a:t>を行う</a:t>
            </a:r>
            <a:r>
              <a:rPr lang="ja-JP" altLang="en-US" sz="2800" dirty="0" smtClean="0"/>
              <a:t>．</a:t>
            </a:r>
            <a:endParaRPr lang="en-US" altLang="ja-JP" sz="2800" dirty="0" smtClean="0"/>
          </a:p>
          <a:p>
            <a:pPr marL="457200" lvl="1" indent="0" algn="just">
              <a:buNone/>
            </a:pPr>
            <a:endParaRPr lang="en-US" altLang="ja-JP" sz="2400" dirty="0"/>
          </a:p>
          <a:p>
            <a:pPr algn="just"/>
            <a:endParaRPr kumimoji="1" lang="en-US" altLang="ja-JP" sz="2800" dirty="0" smtClean="0"/>
          </a:p>
          <a:p>
            <a:pPr algn="just"/>
            <a:endParaRPr lang="en-US" altLang="ja-JP" sz="2800" dirty="0"/>
          </a:p>
          <a:p>
            <a:pPr algn="just"/>
            <a:endParaRPr kumimoji="1" lang="en-US" altLang="ja-JP" sz="2800" dirty="0" smtClean="0"/>
          </a:p>
          <a:p>
            <a:pPr marL="0" indent="0" algn="just">
              <a:buNone/>
            </a:pPr>
            <a:endParaRPr lang="en-US" altLang="ja-JP" sz="2400" dirty="0" smtClean="0"/>
          </a:p>
          <a:p>
            <a:pPr marL="0" indent="0" algn="just">
              <a:buNone/>
            </a:pPr>
            <a:endParaRPr kumimoji="1" lang="en-US" altLang="ja-JP" sz="2400" dirty="0" smtClean="0"/>
          </a:p>
          <a:p>
            <a:pPr algn="just"/>
            <a:r>
              <a:rPr kumimoji="1" lang="ja-JP" altLang="en-US" sz="2800" dirty="0" smtClean="0"/>
              <a:t>得られた</a:t>
            </a:r>
            <a:r>
              <a:rPr kumimoji="1" lang="ja-JP" altLang="en-US" sz="2800" dirty="0">
                <a:solidFill>
                  <a:srgbClr val="FF0000"/>
                </a:solidFill>
              </a:rPr>
              <a:t>近似関数</a:t>
            </a:r>
            <a:r>
              <a:rPr kumimoji="1" lang="ja-JP" altLang="en-US" sz="2800" dirty="0"/>
              <a:t>の可視化</a:t>
            </a:r>
            <a:r>
              <a:rPr kumimoji="1" lang="ja-JP" altLang="en-US" sz="2800" dirty="0" smtClean="0"/>
              <a:t>．</a:t>
            </a:r>
            <a:endParaRPr kumimoji="1" lang="en-US" altLang="ja-JP" sz="2800" dirty="0"/>
          </a:p>
        </p:txBody>
      </p:sp>
      <p:graphicFrame>
        <p:nvGraphicFramePr>
          <p:cNvPr id="4" name="表 3"/>
          <p:cNvGraphicFramePr>
            <a:graphicFrameLocks noGrp="1"/>
          </p:cNvGraphicFramePr>
          <p:nvPr>
            <p:extLst>
              <p:ext uri="{D42A27DB-BD31-4B8C-83A1-F6EECF244321}">
                <p14:modId xmlns:p14="http://schemas.microsoft.com/office/powerpoint/2010/main" val="2250724926"/>
              </p:ext>
            </p:extLst>
          </p:nvPr>
        </p:nvGraphicFramePr>
        <p:xfrm>
          <a:off x="704848" y="2324100"/>
          <a:ext cx="6054965" cy="2773680"/>
        </p:xfrm>
        <a:graphic>
          <a:graphicData uri="http://schemas.openxmlformats.org/drawingml/2006/table">
            <a:tbl>
              <a:tblPr>
                <a:tableStyleId>{5C22544A-7EE6-4342-B048-85BDC9FD1C3A}</a:tableStyleId>
              </a:tblPr>
              <a:tblGrid>
                <a:gridCol w="2478405">
                  <a:extLst>
                    <a:ext uri="{9D8B030D-6E8A-4147-A177-3AD203B41FA5}">
                      <a16:colId xmlns:a16="http://schemas.microsoft.com/office/drawing/2014/main" val="2024789573"/>
                    </a:ext>
                  </a:extLst>
                </a:gridCol>
                <a:gridCol w="237809">
                  <a:extLst>
                    <a:ext uri="{9D8B030D-6E8A-4147-A177-3AD203B41FA5}">
                      <a16:colId xmlns:a16="http://schemas.microsoft.com/office/drawing/2014/main" val="3399893671"/>
                    </a:ext>
                  </a:extLst>
                </a:gridCol>
                <a:gridCol w="3338751">
                  <a:extLst>
                    <a:ext uri="{9D8B030D-6E8A-4147-A177-3AD203B41FA5}">
                      <a16:colId xmlns:a16="http://schemas.microsoft.com/office/drawing/2014/main" val="3402210802"/>
                    </a:ext>
                  </a:extLst>
                </a:gridCol>
              </a:tblGrid>
              <a:tr h="370840">
                <a:tc>
                  <a:txBody>
                    <a:bodyPr/>
                    <a:lstStyle/>
                    <a:p>
                      <a:r>
                        <a:rPr kumimoji="1" lang="ja-JP" altLang="en-US" sz="2000" dirty="0" smtClean="0"/>
                        <a:t>・入力層のユニット数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1</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523844"/>
                  </a:ext>
                </a:extLst>
              </a:tr>
              <a:tr h="370840">
                <a:tc>
                  <a:txBody>
                    <a:bodyPr/>
                    <a:lstStyle/>
                    <a:p>
                      <a:r>
                        <a:rPr kumimoji="1" lang="ja-JP" altLang="en-US" sz="2000" dirty="0" smtClean="0"/>
                        <a:t>・出力層のユニット数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1</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566851"/>
                  </a:ext>
                </a:extLst>
              </a:tr>
              <a:tr h="370840">
                <a:tc>
                  <a:txBody>
                    <a:bodyPr/>
                    <a:lstStyle/>
                    <a:p>
                      <a:r>
                        <a:rPr kumimoji="1" lang="ja-JP" altLang="en-US" sz="2000" dirty="0" smtClean="0"/>
                        <a:t>・中間層のユニット数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0516957"/>
                  </a:ext>
                </a:extLst>
              </a:tr>
              <a:tr h="370840">
                <a:tc>
                  <a:txBody>
                    <a:bodyPr/>
                    <a:lstStyle/>
                    <a:p>
                      <a:r>
                        <a:rPr kumimoji="1" lang="ja-JP" altLang="en-US" sz="2000" dirty="0" smtClean="0"/>
                        <a:t>・学習係数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0.5</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12821"/>
                  </a:ext>
                </a:extLst>
              </a:tr>
              <a:tr h="370840">
                <a:tc>
                  <a:txBody>
                    <a:bodyPr/>
                    <a:lstStyle/>
                    <a:p>
                      <a:r>
                        <a:rPr kumimoji="1" lang="ja-JP" altLang="en-US" sz="2000" dirty="0" smtClean="0"/>
                        <a:t>・慣性項係数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0.9</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200574"/>
                  </a:ext>
                </a:extLst>
              </a:tr>
              <a:tr h="370840">
                <a:tc>
                  <a:txBody>
                    <a:bodyPr/>
                    <a:lstStyle/>
                    <a:p>
                      <a:r>
                        <a:rPr kumimoji="1" lang="ja-JP" altLang="en-US" sz="2000" dirty="0" smtClean="0"/>
                        <a:t>・結合強度</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0.5 </a:t>
                      </a:r>
                      <a:r>
                        <a:rPr kumimoji="1" lang="ja-JP" altLang="en-US" sz="2000" dirty="0" smtClean="0"/>
                        <a:t>または 乱数</a:t>
                      </a:r>
                      <a:r>
                        <a:rPr kumimoji="1" lang="en-US" altLang="ja-JP" sz="2000" dirty="0" smtClean="0"/>
                        <a:t>[0,1)</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7840145"/>
                  </a:ext>
                </a:extLst>
              </a:tr>
              <a:tr h="370840">
                <a:tc>
                  <a:txBody>
                    <a:bodyPr/>
                    <a:lstStyle/>
                    <a:p>
                      <a:r>
                        <a:rPr kumimoji="1" lang="ja-JP" altLang="en-US" sz="2000" dirty="0" smtClean="0"/>
                        <a:t>・しきい値</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0.5 </a:t>
                      </a:r>
                      <a:r>
                        <a:rPr kumimoji="1" lang="ja-JP" altLang="en-US" sz="2000" dirty="0" smtClean="0"/>
                        <a:t>または 乱数</a:t>
                      </a:r>
                      <a:r>
                        <a:rPr kumimoji="1" lang="en-US" altLang="ja-JP" sz="2000" dirty="0" smtClean="0"/>
                        <a:t>[0,1)</a:t>
                      </a:r>
                      <a:endParaRPr kumimoji="1" lang="ja-JP" alt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63139"/>
                  </a:ext>
                </a:extLst>
              </a:tr>
            </a:tbl>
          </a:graphicData>
        </a:graphic>
      </p:graphicFrame>
      <p:pic>
        <p:nvPicPr>
          <p:cNvPr id="5" name="図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724" y="2209085"/>
            <a:ext cx="2722442" cy="2699999"/>
          </a:xfrm>
          <a:prstGeom prst="rect">
            <a:avLst/>
          </a:prstGeom>
        </p:spPr>
      </p:pic>
      <p:grpSp>
        <p:nvGrpSpPr>
          <p:cNvPr id="8" name="グループ化 7"/>
          <p:cNvGrpSpPr/>
          <p:nvPr/>
        </p:nvGrpSpPr>
        <p:grpSpPr>
          <a:xfrm>
            <a:off x="6607315" y="2491914"/>
            <a:ext cx="948924" cy="188696"/>
            <a:chOff x="6848475" y="5024099"/>
            <a:chExt cx="948924" cy="188696"/>
          </a:xfrm>
        </p:grpSpPr>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65437" t="717" b="95131"/>
            <a:stretch/>
          </p:blipFill>
          <p:spPr>
            <a:xfrm>
              <a:off x="6852179" y="5057269"/>
              <a:ext cx="945220" cy="122356"/>
            </a:xfrm>
            <a:prstGeom prst="rect">
              <a:avLst/>
            </a:prstGeom>
            <a:ln>
              <a:noFill/>
            </a:ln>
          </p:spPr>
        </p:pic>
        <p:sp>
          <p:nvSpPr>
            <p:cNvPr id="7" name="正方形/長方形 6"/>
            <p:cNvSpPr/>
            <p:nvPr/>
          </p:nvSpPr>
          <p:spPr>
            <a:xfrm>
              <a:off x="6848475" y="5024099"/>
              <a:ext cx="948924" cy="1886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35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latin typeface="+mn-lt"/>
              </a:rPr>
              <a:t>1</a:t>
            </a:r>
            <a:r>
              <a:rPr lang="ja-JP" altLang="en-US" dirty="0" smtClean="0">
                <a:latin typeface="+mn-lt"/>
              </a:rPr>
              <a:t>　</a:t>
            </a:r>
            <a:r>
              <a:rPr lang="ja-JP" altLang="en-US" dirty="0" smtClean="0"/>
              <a:t>初期値固定</a:t>
            </a:r>
            <a:endParaRPr kumimoji="1" lang="ja-JP" altLang="en-US" dirty="0"/>
          </a:p>
        </p:txBody>
      </p:sp>
      <p:sp>
        <p:nvSpPr>
          <p:cNvPr id="19" name="角丸四角形 18"/>
          <p:cNvSpPr/>
          <p:nvPr/>
        </p:nvSpPr>
        <p:spPr>
          <a:xfrm>
            <a:off x="480635" y="188675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88674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100</a:t>
            </a:r>
            <a:endParaRPr kumimoji="1" lang="ja-JP" altLang="en-US" sz="2000" dirty="0">
              <a:solidFill>
                <a:srgbClr val="252551"/>
              </a:solidFill>
            </a:endParaRPr>
          </a:p>
        </p:txBody>
      </p:sp>
      <p:sp>
        <p:nvSpPr>
          <p:cNvPr id="21" name="角丸四角形 20"/>
          <p:cNvSpPr/>
          <p:nvPr/>
        </p:nvSpPr>
        <p:spPr>
          <a:xfrm>
            <a:off x="6606211" y="188830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30000</a:t>
            </a:r>
            <a:endParaRPr kumimoji="1" lang="ja-JP" altLang="en-US" sz="2000" dirty="0">
              <a:solidFill>
                <a:srgbClr val="252551"/>
              </a:solidFill>
            </a:endParaRPr>
          </a:p>
        </p:txBody>
      </p:sp>
      <p:pic>
        <p:nvPicPr>
          <p:cNvPr id="38" name="図 3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1884965" y="2329330"/>
            <a:ext cx="1070747" cy="266700"/>
          </a:xfrm>
          <a:prstGeom prst="rect">
            <a:avLst/>
          </a:prstGeom>
        </p:spPr>
      </p:pic>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3270" y="2530629"/>
            <a:ext cx="2722442" cy="2700000"/>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9881" y="2530629"/>
            <a:ext cx="2722442" cy="2700000"/>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6492" y="2530629"/>
            <a:ext cx="2722442" cy="2700000"/>
          </a:xfrm>
          <a:prstGeom prst="rect">
            <a:avLst/>
          </a:prstGeom>
        </p:spPr>
      </p:pic>
      <p:pic>
        <p:nvPicPr>
          <p:cNvPr id="47" name="図 46"/>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4851576" y="2329330"/>
            <a:ext cx="1070747" cy="266700"/>
          </a:xfrm>
          <a:prstGeom prst="rect">
            <a:avLst/>
          </a:prstGeom>
        </p:spPr>
      </p:pic>
      <p:pic>
        <p:nvPicPr>
          <p:cNvPr id="48" name="図 4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7818187" y="2329330"/>
            <a:ext cx="1070747" cy="266700"/>
          </a:xfrm>
          <a:prstGeom prst="rect">
            <a:avLst/>
          </a:prstGeom>
        </p:spPr>
      </p:pic>
    </p:spTree>
    <p:extLst>
      <p:ext uri="{BB962C8B-B14F-4D97-AF65-F5344CB8AC3E}">
        <p14:creationId xmlns:p14="http://schemas.microsoft.com/office/powerpoint/2010/main" val="1998763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latin typeface="+mn-lt"/>
              </a:rPr>
              <a:t>1</a:t>
            </a:r>
            <a:r>
              <a:rPr lang="ja-JP" altLang="en-US" dirty="0" smtClean="0">
                <a:latin typeface="+mn-lt"/>
              </a:rPr>
              <a:t>　</a:t>
            </a:r>
            <a:r>
              <a:rPr lang="ja-JP" altLang="en-US" dirty="0" smtClean="0"/>
              <a:t>初期値</a:t>
            </a:r>
            <a:r>
              <a:rPr lang="ja-JP" altLang="en-US" dirty="0"/>
              <a:t>乱数</a:t>
            </a:r>
            <a:endParaRPr kumimoji="1" lang="ja-JP" altLang="en-US" dirty="0"/>
          </a:p>
        </p:txBody>
      </p:sp>
      <p:sp>
        <p:nvSpPr>
          <p:cNvPr id="19" name="角丸四角形 18"/>
          <p:cNvSpPr/>
          <p:nvPr/>
        </p:nvSpPr>
        <p:spPr>
          <a:xfrm>
            <a:off x="480635" y="188675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88674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100</a:t>
            </a:r>
            <a:endParaRPr kumimoji="1" lang="ja-JP" altLang="en-US" sz="2000" dirty="0">
              <a:solidFill>
                <a:srgbClr val="252551"/>
              </a:solidFill>
            </a:endParaRPr>
          </a:p>
        </p:txBody>
      </p:sp>
      <p:sp>
        <p:nvSpPr>
          <p:cNvPr id="21" name="角丸四角形 20"/>
          <p:cNvSpPr/>
          <p:nvPr/>
        </p:nvSpPr>
        <p:spPr>
          <a:xfrm>
            <a:off x="6606211" y="188830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30000</a:t>
            </a:r>
            <a:endParaRPr kumimoji="1" lang="ja-JP" altLang="en-US" sz="2000" dirty="0">
              <a:solidFill>
                <a:srgbClr val="252551"/>
              </a:solidFill>
            </a:endParaRPr>
          </a:p>
        </p:txBody>
      </p:sp>
      <p:pic>
        <p:nvPicPr>
          <p:cNvPr id="38" name="図 3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1884965" y="2329330"/>
            <a:ext cx="1070747" cy="266700"/>
          </a:xfrm>
          <a:prstGeom prst="rect">
            <a:avLst/>
          </a:prstGeom>
        </p:spPr>
      </p:pic>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3270" y="2530629"/>
            <a:ext cx="2722442" cy="2699999"/>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9881" y="2530629"/>
            <a:ext cx="2722442" cy="2699999"/>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6492" y="2530629"/>
            <a:ext cx="2722442" cy="2699999"/>
          </a:xfrm>
          <a:prstGeom prst="rect">
            <a:avLst/>
          </a:prstGeom>
        </p:spPr>
      </p:pic>
      <p:pic>
        <p:nvPicPr>
          <p:cNvPr id="47" name="図 46"/>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4851576" y="2329330"/>
            <a:ext cx="1070747" cy="266700"/>
          </a:xfrm>
          <a:prstGeom prst="rect">
            <a:avLst/>
          </a:prstGeom>
        </p:spPr>
      </p:pic>
      <p:pic>
        <p:nvPicPr>
          <p:cNvPr id="48" name="図 4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7818187" y="2329330"/>
            <a:ext cx="1070747" cy="266700"/>
          </a:xfrm>
          <a:prstGeom prst="rect">
            <a:avLst/>
          </a:prstGeom>
        </p:spPr>
      </p:pic>
    </p:spTree>
    <p:extLst>
      <p:ext uri="{BB962C8B-B14F-4D97-AF65-F5344CB8AC3E}">
        <p14:creationId xmlns:p14="http://schemas.microsoft.com/office/powerpoint/2010/main" val="146006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プログラムの正しさの確認</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sz="2800" dirty="0" smtClean="0"/>
              <a:t>今回作成したプログラムが正しく動作しているか確かめた．</a:t>
            </a:r>
            <a:endParaRPr lang="en-US" altLang="ja-JP" sz="2800" dirty="0" smtClean="0"/>
          </a:p>
          <a:p>
            <a:pPr algn="just"/>
            <a:r>
              <a:rPr lang="ja-JP" altLang="en-US" sz="2800" dirty="0" smtClean="0"/>
              <a:t>正しいプログラムによって学習された関数近似と比較すると，正しく動作していることが分かった．</a:t>
            </a:r>
            <a:endParaRPr lang="en-US" altLang="ja-JP" sz="2800" dirty="0" smtClean="0"/>
          </a:p>
          <a:p>
            <a:pPr algn="just"/>
            <a:endParaRPr lang="en-US" altLang="ja-JP" sz="2800" dirty="0" smtClean="0"/>
          </a:p>
        </p:txBody>
      </p:sp>
      <p:pic>
        <p:nvPicPr>
          <p:cNvPr id="4" name="コンテンツ プレースホルダー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14392" y="4129213"/>
            <a:ext cx="2722442" cy="27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角丸四角形 5"/>
          <p:cNvSpPr/>
          <p:nvPr/>
        </p:nvSpPr>
        <p:spPr>
          <a:xfrm>
            <a:off x="611843" y="3455589"/>
            <a:ext cx="2939768" cy="6324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パラメータ初期値 </a:t>
            </a:r>
            <a:r>
              <a:rPr lang="en-US" altLang="ja-JP" sz="2000" dirty="0" smtClean="0">
                <a:solidFill>
                  <a:srgbClr val="252551"/>
                </a:solidFill>
              </a:rPr>
              <a:t>: </a:t>
            </a:r>
            <a:r>
              <a:rPr lang="ja-JP" altLang="en-US" sz="2000" dirty="0" smtClean="0">
                <a:solidFill>
                  <a:srgbClr val="252551"/>
                </a:solidFill>
              </a:rPr>
              <a:t>固定</a:t>
            </a:r>
            <a:endParaRPr lang="en-US" altLang="ja-JP" sz="2000" dirty="0" smtClean="0">
              <a:solidFill>
                <a:srgbClr val="252551"/>
              </a:solidFill>
            </a:endParaRPr>
          </a:p>
          <a:p>
            <a:pPr algn="ctr"/>
            <a:r>
              <a:rPr lang="ja-JP" altLang="en-US" sz="2000" dirty="0" smtClean="0">
                <a:solidFill>
                  <a:srgbClr val="252551"/>
                </a:solidFill>
              </a:rPr>
              <a:t>学習回数</a:t>
            </a:r>
            <a:r>
              <a:rPr lang="en-US" altLang="ja-JP" sz="2000" dirty="0">
                <a:solidFill>
                  <a:srgbClr val="252551"/>
                </a:solidFill>
              </a:rPr>
              <a:t> </a:t>
            </a:r>
            <a:r>
              <a:rPr lang="en-US" altLang="ja-JP" sz="2000" dirty="0" smtClean="0">
                <a:solidFill>
                  <a:srgbClr val="252551"/>
                </a:solidFill>
              </a:rPr>
              <a:t>: 30000</a:t>
            </a:r>
            <a:endParaRPr kumimoji="1" lang="ja-JP" altLang="en-US" sz="2000" dirty="0">
              <a:solidFill>
                <a:srgbClr val="252551"/>
              </a:solidFill>
            </a:endParaRPr>
          </a:p>
        </p:txBody>
      </p:sp>
      <p:sp>
        <p:nvSpPr>
          <p:cNvPr id="19" name="角丸四角形 18"/>
          <p:cNvSpPr/>
          <p:nvPr/>
        </p:nvSpPr>
        <p:spPr>
          <a:xfrm>
            <a:off x="3934853" y="3455589"/>
            <a:ext cx="2939768" cy="6324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パラメータ初期値 </a:t>
            </a:r>
            <a:r>
              <a:rPr lang="en-US" altLang="ja-JP" sz="2000" dirty="0" smtClean="0">
                <a:solidFill>
                  <a:srgbClr val="252551"/>
                </a:solidFill>
              </a:rPr>
              <a:t>: </a:t>
            </a:r>
            <a:r>
              <a:rPr lang="ja-JP" altLang="en-US" sz="2000" dirty="0" smtClean="0">
                <a:solidFill>
                  <a:srgbClr val="252551"/>
                </a:solidFill>
              </a:rPr>
              <a:t>乱数</a:t>
            </a:r>
            <a:endParaRPr lang="en-US" altLang="ja-JP" sz="2000" dirty="0" smtClean="0">
              <a:solidFill>
                <a:srgbClr val="252551"/>
              </a:solidFill>
            </a:endParaRPr>
          </a:p>
          <a:p>
            <a:pPr algn="ctr"/>
            <a:r>
              <a:rPr lang="ja-JP" altLang="en-US" sz="2000" dirty="0" smtClean="0">
                <a:solidFill>
                  <a:srgbClr val="252551"/>
                </a:solidFill>
              </a:rPr>
              <a:t>学習回数</a:t>
            </a:r>
            <a:r>
              <a:rPr lang="en-US" altLang="ja-JP" sz="2000" dirty="0">
                <a:solidFill>
                  <a:srgbClr val="252551"/>
                </a:solidFill>
              </a:rPr>
              <a:t> </a:t>
            </a:r>
            <a:r>
              <a:rPr lang="en-US" altLang="ja-JP" sz="2000" dirty="0" smtClean="0">
                <a:solidFill>
                  <a:srgbClr val="252551"/>
                </a:solidFill>
              </a:rPr>
              <a:t>: 30000</a:t>
            </a:r>
            <a:endParaRPr kumimoji="1" lang="ja-JP" altLang="en-US" sz="2000" dirty="0">
              <a:solidFill>
                <a:srgbClr val="252551"/>
              </a:solidFill>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5958" y="4954589"/>
            <a:ext cx="2293628" cy="719498"/>
          </a:xfrm>
          <a:prstGeom prst="rect">
            <a:avLst/>
          </a:prstGeom>
        </p:spPr>
      </p:pic>
      <p:pic>
        <p:nvPicPr>
          <p:cNvPr id="15" name="コンテンツ プレースホルダー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043516" y="4129214"/>
            <a:ext cx="2722442" cy="26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600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latin typeface="+mn-lt"/>
              </a:rPr>
              <a:t>2</a:t>
            </a:r>
            <a:r>
              <a:rPr lang="ja-JP" altLang="en-US" dirty="0" smtClean="0">
                <a:latin typeface="+mn-lt"/>
              </a:rPr>
              <a:t>の内容</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sz="2800" dirty="0"/>
              <a:t>2</a:t>
            </a:r>
            <a:r>
              <a:rPr lang="ja-JP" altLang="en-US" sz="2800" dirty="0" smtClean="0"/>
              <a:t>入力</a:t>
            </a:r>
            <a:r>
              <a:rPr lang="en-US" altLang="ja-JP" sz="2800" dirty="0"/>
              <a:t>3</a:t>
            </a:r>
            <a:r>
              <a:rPr kumimoji="1" lang="ja-JP" altLang="en-US" sz="2800" dirty="0" smtClean="0"/>
              <a:t>出力</a:t>
            </a:r>
            <a:r>
              <a:rPr kumimoji="1" lang="ja-JP" altLang="en-US" sz="2800" dirty="0"/>
              <a:t>の学習</a:t>
            </a:r>
            <a:r>
              <a:rPr kumimoji="1" lang="ja-JP" altLang="en-US" sz="2800" dirty="0" smtClean="0"/>
              <a:t>データセット</a:t>
            </a:r>
            <a:r>
              <a:rPr lang="ja-JP" altLang="en-US" sz="2800" dirty="0" smtClean="0"/>
              <a:t>を</a:t>
            </a:r>
            <a:r>
              <a:rPr kumimoji="1" lang="en-US" altLang="ja-JP" sz="2800" dirty="0" smtClean="0"/>
              <a:t>3</a:t>
            </a:r>
            <a:r>
              <a:rPr kumimoji="1" lang="ja-JP" altLang="en-US" sz="2800" dirty="0"/>
              <a:t>階層型</a:t>
            </a:r>
            <a:r>
              <a:rPr kumimoji="1" lang="en-US" altLang="ja-JP" sz="2800" dirty="0" smtClean="0"/>
              <a:t>NN</a:t>
            </a:r>
            <a:r>
              <a:rPr kumimoji="1" lang="ja-JP" altLang="en-US" sz="2800" dirty="0" smtClean="0"/>
              <a:t>で学習し，</a:t>
            </a:r>
            <a:r>
              <a:rPr lang="ja-JP" altLang="en-US" sz="2800" dirty="0">
                <a:solidFill>
                  <a:srgbClr val="FF0000"/>
                </a:solidFill>
              </a:rPr>
              <a:t>未知</a:t>
            </a:r>
            <a:r>
              <a:rPr lang="ja-JP" altLang="en-US" sz="2800" dirty="0" smtClean="0">
                <a:solidFill>
                  <a:srgbClr val="FF0000"/>
                </a:solidFill>
              </a:rPr>
              <a:t>パターンに対して識別</a:t>
            </a:r>
            <a:r>
              <a:rPr kumimoji="1" lang="ja-JP" altLang="en-US" sz="2800" dirty="0" smtClean="0"/>
              <a:t>を</a:t>
            </a:r>
            <a:r>
              <a:rPr kumimoji="1" lang="ja-JP" altLang="en-US" sz="2800" dirty="0"/>
              <a:t>行う</a:t>
            </a:r>
            <a:r>
              <a:rPr lang="ja-JP" altLang="en-US" sz="2800" dirty="0" smtClean="0"/>
              <a:t>．</a:t>
            </a:r>
            <a:endParaRPr lang="en-US" altLang="ja-JP" sz="2800" dirty="0" smtClean="0"/>
          </a:p>
          <a:p>
            <a:pPr marL="457200" lvl="1" indent="0" algn="just">
              <a:buNone/>
            </a:pPr>
            <a:endParaRPr lang="en-US" altLang="ja-JP" sz="2400" dirty="0"/>
          </a:p>
          <a:p>
            <a:pPr algn="just"/>
            <a:endParaRPr kumimoji="1" lang="en-US" altLang="ja-JP" sz="2800" dirty="0" smtClean="0"/>
          </a:p>
          <a:p>
            <a:pPr algn="just"/>
            <a:endParaRPr lang="en-US" altLang="ja-JP" sz="2800" dirty="0"/>
          </a:p>
          <a:p>
            <a:pPr algn="just"/>
            <a:endParaRPr kumimoji="1" lang="en-US" altLang="ja-JP" sz="2800" dirty="0" smtClean="0"/>
          </a:p>
          <a:p>
            <a:pPr marL="0" indent="0" algn="just">
              <a:buNone/>
            </a:pPr>
            <a:endParaRPr lang="en-US" altLang="ja-JP" sz="2400" dirty="0" smtClean="0"/>
          </a:p>
          <a:p>
            <a:pPr marL="0" indent="0" algn="just">
              <a:buNone/>
            </a:pPr>
            <a:endParaRPr kumimoji="1" lang="en-US" altLang="ja-JP" sz="2400" dirty="0" smtClean="0"/>
          </a:p>
          <a:p>
            <a:pPr algn="just"/>
            <a:r>
              <a:rPr kumimoji="1" lang="ja-JP" altLang="en-US" sz="2800" dirty="0" smtClean="0"/>
              <a:t>得られた</a:t>
            </a:r>
            <a:r>
              <a:rPr kumimoji="1" lang="ja-JP" altLang="en-US" sz="2800" dirty="0" smtClean="0">
                <a:solidFill>
                  <a:srgbClr val="FF0000"/>
                </a:solidFill>
              </a:rPr>
              <a:t>識別境界</a:t>
            </a:r>
            <a:r>
              <a:rPr kumimoji="1" lang="ja-JP" altLang="en-US" sz="2800" dirty="0" smtClean="0"/>
              <a:t>の</a:t>
            </a:r>
            <a:r>
              <a:rPr kumimoji="1" lang="ja-JP" altLang="en-US" sz="2800" dirty="0"/>
              <a:t>可視化．</a:t>
            </a:r>
            <a:endParaRPr kumimoji="1" lang="en-US" altLang="ja-JP" sz="2800" dirty="0"/>
          </a:p>
          <a:p>
            <a:pPr algn="just"/>
            <a:endParaRPr kumimoji="1" lang="ja-JP" altLang="en-US" sz="2800" dirty="0"/>
          </a:p>
        </p:txBody>
      </p:sp>
      <p:graphicFrame>
        <p:nvGraphicFramePr>
          <p:cNvPr id="4" name="表 3"/>
          <p:cNvGraphicFramePr>
            <a:graphicFrameLocks noGrp="1"/>
          </p:cNvGraphicFramePr>
          <p:nvPr>
            <p:extLst>
              <p:ext uri="{D42A27DB-BD31-4B8C-83A1-F6EECF244321}">
                <p14:modId xmlns:p14="http://schemas.microsoft.com/office/powerpoint/2010/main" val="2675127458"/>
              </p:ext>
            </p:extLst>
          </p:nvPr>
        </p:nvGraphicFramePr>
        <p:xfrm>
          <a:off x="704848" y="2324100"/>
          <a:ext cx="6054965" cy="2773680"/>
        </p:xfrm>
        <a:graphic>
          <a:graphicData uri="http://schemas.openxmlformats.org/drawingml/2006/table">
            <a:tbl>
              <a:tblPr>
                <a:tableStyleId>{5C22544A-7EE6-4342-B048-85BDC9FD1C3A}</a:tableStyleId>
              </a:tblPr>
              <a:tblGrid>
                <a:gridCol w="2478405">
                  <a:extLst>
                    <a:ext uri="{9D8B030D-6E8A-4147-A177-3AD203B41FA5}">
                      <a16:colId xmlns:a16="http://schemas.microsoft.com/office/drawing/2014/main" val="2024789573"/>
                    </a:ext>
                  </a:extLst>
                </a:gridCol>
                <a:gridCol w="237809">
                  <a:extLst>
                    <a:ext uri="{9D8B030D-6E8A-4147-A177-3AD203B41FA5}">
                      <a16:colId xmlns:a16="http://schemas.microsoft.com/office/drawing/2014/main" val="3399893671"/>
                    </a:ext>
                  </a:extLst>
                </a:gridCol>
                <a:gridCol w="3338751">
                  <a:extLst>
                    <a:ext uri="{9D8B030D-6E8A-4147-A177-3AD203B41FA5}">
                      <a16:colId xmlns:a16="http://schemas.microsoft.com/office/drawing/2014/main" val="3402210802"/>
                    </a:ext>
                  </a:extLst>
                </a:gridCol>
              </a:tblGrid>
              <a:tr h="370840">
                <a:tc>
                  <a:txBody>
                    <a:bodyPr/>
                    <a:lstStyle/>
                    <a:p>
                      <a:r>
                        <a:rPr kumimoji="1" lang="ja-JP" altLang="en-US" sz="2000" dirty="0" smtClean="0"/>
                        <a:t>・入力層のユニット数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2</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523844"/>
                  </a:ext>
                </a:extLst>
              </a:tr>
              <a:tr h="370840">
                <a:tc>
                  <a:txBody>
                    <a:bodyPr/>
                    <a:lstStyle/>
                    <a:p>
                      <a:r>
                        <a:rPr kumimoji="1" lang="ja-JP" altLang="en-US" sz="2000" dirty="0" smtClean="0"/>
                        <a:t>・出力層のユニット数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3</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566851"/>
                  </a:ext>
                </a:extLst>
              </a:tr>
              <a:tr h="370840">
                <a:tc>
                  <a:txBody>
                    <a:bodyPr/>
                    <a:lstStyle/>
                    <a:p>
                      <a:r>
                        <a:rPr kumimoji="1" lang="ja-JP" altLang="en-US" sz="2000" dirty="0" smtClean="0"/>
                        <a:t>・中間層のユニット数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0516957"/>
                  </a:ext>
                </a:extLst>
              </a:tr>
              <a:tr h="370840">
                <a:tc>
                  <a:txBody>
                    <a:bodyPr/>
                    <a:lstStyle/>
                    <a:p>
                      <a:r>
                        <a:rPr kumimoji="1" lang="ja-JP" altLang="en-US" sz="2000" dirty="0" smtClean="0"/>
                        <a:t>・学習係数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0.5</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12821"/>
                  </a:ext>
                </a:extLst>
              </a:tr>
              <a:tr h="370840">
                <a:tc>
                  <a:txBody>
                    <a:bodyPr/>
                    <a:lstStyle/>
                    <a:p>
                      <a:r>
                        <a:rPr kumimoji="1" lang="ja-JP" altLang="en-US" sz="2000" dirty="0" smtClean="0"/>
                        <a:t>・慣性項係数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0.8</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200574"/>
                  </a:ext>
                </a:extLst>
              </a:tr>
              <a:tr h="370840">
                <a:tc>
                  <a:txBody>
                    <a:bodyPr/>
                    <a:lstStyle/>
                    <a:p>
                      <a:r>
                        <a:rPr kumimoji="1" lang="ja-JP" altLang="en-US" sz="2000" dirty="0" smtClean="0"/>
                        <a:t>・結合強度</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0.5 </a:t>
                      </a:r>
                      <a:r>
                        <a:rPr kumimoji="1" lang="ja-JP" altLang="en-US" sz="2000" dirty="0" smtClean="0"/>
                        <a:t>または 乱数</a:t>
                      </a:r>
                      <a:r>
                        <a:rPr kumimoji="1" lang="en-US" altLang="ja-JP" sz="2000" dirty="0" smtClean="0"/>
                        <a:t>[0,1)</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7840145"/>
                  </a:ext>
                </a:extLst>
              </a:tr>
              <a:tr h="370840">
                <a:tc>
                  <a:txBody>
                    <a:bodyPr/>
                    <a:lstStyle/>
                    <a:p>
                      <a:r>
                        <a:rPr kumimoji="1" lang="ja-JP" altLang="en-US" sz="2000" dirty="0" smtClean="0"/>
                        <a:t>・しきい値</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000" dirty="0" smtClean="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0.5 </a:t>
                      </a:r>
                      <a:r>
                        <a:rPr kumimoji="1" lang="ja-JP" altLang="en-US" sz="2000" dirty="0" smtClean="0"/>
                        <a:t>または 乱数</a:t>
                      </a:r>
                      <a:r>
                        <a:rPr kumimoji="1" lang="en-US" altLang="ja-JP" sz="2000" dirty="0" smtClean="0"/>
                        <a:t>[0,1)</a:t>
                      </a:r>
                      <a:endParaRPr kumimoji="1" lang="ja-JP" alt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63139"/>
                  </a:ext>
                </a:extLst>
              </a:tr>
            </a:tbl>
          </a:graphicData>
        </a:graphic>
      </p:graphicFrame>
      <p:grpSp>
        <p:nvGrpSpPr>
          <p:cNvPr id="9" name="グループ化 8"/>
          <p:cNvGrpSpPr/>
          <p:nvPr/>
        </p:nvGrpSpPr>
        <p:grpSpPr>
          <a:xfrm>
            <a:off x="6597660" y="2105451"/>
            <a:ext cx="1437569" cy="1021004"/>
            <a:chOff x="7477831" y="2059913"/>
            <a:chExt cx="1437569" cy="1021004"/>
          </a:xfrm>
        </p:grpSpPr>
        <p:pic>
          <p:nvPicPr>
            <p:cNvPr id="6" name="図 5"/>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7557608" y="2351901"/>
              <a:ext cx="1278507" cy="720042"/>
            </a:xfrm>
            <a:prstGeom prst="rect">
              <a:avLst/>
            </a:prstGeom>
          </p:spPr>
        </p:pic>
        <p:sp>
          <p:nvSpPr>
            <p:cNvPr id="7" name="正方形/長方形 6"/>
            <p:cNvSpPr/>
            <p:nvPr/>
          </p:nvSpPr>
          <p:spPr>
            <a:xfrm>
              <a:off x="7557608" y="2100615"/>
              <a:ext cx="1280641" cy="25128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教師ラベル</a:t>
              </a:r>
              <a:endParaRPr kumimoji="1" lang="ja-JP" altLang="en-US" dirty="0">
                <a:solidFill>
                  <a:schemeClr val="tx1"/>
                </a:solidFill>
              </a:endParaRPr>
            </a:p>
          </p:txBody>
        </p:sp>
        <p:sp>
          <p:nvSpPr>
            <p:cNvPr id="8" name="正方形/長方形 7"/>
            <p:cNvSpPr/>
            <p:nvPr/>
          </p:nvSpPr>
          <p:spPr>
            <a:xfrm>
              <a:off x="7477831" y="2059913"/>
              <a:ext cx="1437569" cy="10210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15981" y="3167157"/>
            <a:ext cx="2699419" cy="2699999"/>
          </a:xfrm>
          <a:prstGeom prst="rect">
            <a:avLst/>
          </a:prstGeom>
        </p:spPr>
      </p:pic>
    </p:spTree>
    <p:extLst>
      <p:ext uri="{BB962C8B-B14F-4D97-AF65-F5344CB8AC3E}">
        <p14:creationId xmlns:p14="http://schemas.microsoft.com/office/powerpoint/2010/main" val="2843651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1571773" y="2147563"/>
            <a:ext cx="1278507" cy="720042"/>
          </a:xfrm>
          <a:prstGeom prst="rect">
            <a:avLst/>
          </a:prstGeom>
        </p:spPr>
      </p:pic>
      <p:sp>
        <p:nvSpPr>
          <p:cNvPr id="2" name="タイトル 1"/>
          <p:cNvSpPr>
            <a:spLocks noGrp="1"/>
          </p:cNvSpPr>
          <p:nvPr>
            <p:ph type="title"/>
          </p:nvPr>
        </p:nvSpPr>
        <p:spPr/>
        <p:txBody>
          <a:bodyPr/>
          <a:lstStyle/>
          <a:p>
            <a:r>
              <a:rPr lang="ja-JP" altLang="en-US" dirty="0" smtClean="0"/>
              <a:t>課題</a:t>
            </a:r>
            <a:r>
              <a:rPr lang="en-US" altLang="ja-JP" dirty="0">
                <a:latin typeface="+mn-lt"/>
              </a:rPr>
              <a:t>2</a:t>
            </a:r>
            <a:r>
              <a:rPr lang="ja-JP" altLang="en-US" dirty="0" smtClean="0">
                <a:latin typeface="+mn-lt"/>
              </a:rPr>
              <a:t>　</a:t>
            </a:r>
            <a:r>
              <a:rPr lang="ja-JP" altLang="en-US" dirty="0" smtClean="0"/>
              <a:t>初期値固定</a:t>
            </a:r>
            <a:endParaRPr kumimoji="1" lang="ja-JP" altLang="en-US" dirty="0"/>
          </a:p>
        </p:txBody>
      </p:sp>
      <p:sp>
        <p:nvSpPr>
          <p:cNvPr id="19" name="角丸四角形 18"/>
          <p:cNvSpPr/>
          <p:nvPr/>
        </p:nvSpPr>
        <p:spPr>
          <a:xfrm>
            <a:off x="480635" y="183651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83650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500</a:t>
            </a:r>
            <a:endParaRPr kumimoji="1" lang="ja-JP" altLang="en-US" sz="2000" dirty="0">
              <a:solidFill>
                <a:srgbClr val="252551"/>
              </a:solidFill>
            </a:endParaRPr>
          </a:p>
        </p:txBody>
      </p:sp>
      <p:sp>
        <p:nvSpPr>
          <p:cNvPr id="21" name="角丸四角形 20"/>
          <p:cNvSpPr/>
          <p:nvPr/>
        </p:nvSpPr>
        <p:spPr>
          <a:xfrm>
            <a:off x="6606211" y="183806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a:t>
            </a:r>
            <a:endParaRPr kumimoji="1" lang="ja-JP" altLang="en-US" sz="2000" dirty="0">
              <a:solidFill>
                <a:srgbClr val="252551"/>
              </a:solidFill>
            </a:endParaRPr>
          </a:p>
        </p:txBody>
      </p:sp>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884" y="2823289"/>
            <a:ext cx="2705213" cy="2700000"/>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11392" y="2823289"/>
            <a:ext cx="2699420" cy="2700000"/>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8003" y="2823289"/>
            <a:ext cx="2699420" cy="2700000"/>
          </a:xfrm>
          <a:prstGeom prst="rect">
            <a:avLst/>
          </a:prstGeom>
        </p:spPr>
      </p:pic>
      <p:pic>
        <p:nvPicPr>
          <p:cNvPr id="14" name="図 1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4643816" y="2147563"/>
            <a:ext cx="1278507" cy="720042"/>
          </a:xfrm>
          <a:prstGeom prst="rect">
            <a:avLst/>
          </a:prstGeom>
        </p:spPr>
      </p:pic>
      <p:pic>
        <p:nvPicPr>
          <p:cNvPr id="15" name="図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7610427" y="2147563"/>
            <a:ext cx="1278507" cy="720042"/>
          </a:xfrm>
          <a:prstGeom prst="rect">
            <a:avLst/>
          </a:prstGeom>
        </p:spPr>
      </p:pic>
    </p:spTree>
    <p:extLst>
      <p:ext uri="{BB962C8B-B14F-4D97-AF65-F5344CB8AC3E}">
        <p14:creationId xmlns:p14="http://schemas.microsoft.com/office/powerpoint/2010/main" val="2616700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ニューラルネットワークについて</a:t>
            </a:r>
            <a:endParaRPr lang="en-US" altLang="ja-JP" sz="2800" dirty="0" smtClean="0"/>
          </a:p>
          <a:p>
            <a:pPr lvl="1"/>
            <a:r>
              <a:rPr lang="ja-JP" altLang="en-US" sz="2400" dirty="0" smtClean="0"/>
              <a:t>神経細胞のはたらきとニューラルネットワーク</a:t>
            </a:r>
            <a:endParaRPr lang="en-US" altLang="ja-JP" sz="2400" dirty="0" smtClean="0"/>
          </a:p>
          <a:p>
            <a:pPr lvl="1"/>
            <a:r>
              <a:rPr lang="ja-JP" altLang="en-US" sz="2400" dirty="0" smtClean="0"/>
              <a:t>ニューラルネットワークにおける学習方針</a:t>
            </a:r>
            <a:endParaRPr lang="en-US" altLang="ja-JP" sz="2400" dirty="0" smtClean="0"/>
          </a:p>
          <a:p>
            <a:r>
              <a:rPr lang="ja-JP" altLang="en-US" sz="2800" dirty="0"/>
              <a:t>課題</a:t>
            </a:r>
            <a:r>
              <a:rPr lang="ja-JP" altLang="en-US" sz="2800" dirty="0" smtClean="0"/>
              <a:t>の結果</a:t>
            </a:r>
            <a:endParaRPr lang="en-US" altLang="ja-JP" sz="2800" dirty="0"/>
          </a:p>
          <a:p>
            <a:pPr lvl="1"/>
            <a:r>
              <a:rPr lang="ja-JP" altLang="en-US" sz="2400" dirty="0" smtClean="0"/>
              <a:t>課題</a:t>
            </a:r>
            <a:r>
              <a:rPr lang="en-US" altLang="ja-JP" sz="2400" dirty="0" smtClean="0"/>
              <a:t>1</a:t>
            </a:r>
            <a:endParaRPr lang="en-US" altLang="ja-JP" sz="2000" dirty="0" smtClean="0"/>
          </a:p>
          <a:p>
            <a:pPr lvl="1"/>
            <a:r>
              <a:rPr lang="ja-JP" altLang="en-US" sz="2400" dirty="0" smtClean="0"/>
              <a:t>課題</a:t>
            </a:r>
            <a:r>
              <a:rPr lang="en-US" altLang="ja-JP" sz="2400" dirty="0" smtClean="0"/>
              <a:t>2</a:t>
            </a:r>
          </a:p>
          <a:p>
            <a:r>
              <a:rPr lang="ja-JP" altLang="en-US" sz="2800" dirty="0" smtClean="0"/>
              <a:t>まとめ</a:t>
            </a:r>
            <a:endParaRPr lang="en-US" altLang="ja-JP" sz="2800" dirty="0" smtClean="0"/>
          </a:p>
          <a:p>
            <a:endParaRPr lang="en-US" altLang="ja-JP" sz="2800" dirty="0" smtClean="0"/>
          </a:p>
        </p:txBody>
      </p:sp>
    </p:spTree>
    <p:extLst>
      <p:ext uri="{BB962C8B-B14F-4D97-AF65-F5344CB8AC3E}">
        <p14:creationId xmlns:p14="http://schemas.microsoft.com/office/powerpoint/2010/main" val="1274883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1571773" y="2147563"/>
            <a:ext cx="1278507" cy="720042"/>
          </a:xfrm>
          <a:prstGeom prst="rect">
            <a:avLst/>
          </a:prstGeom>
        </p:spPr>
      </p:pic>
      <p:sp>
        <p:nvSpPr>
          <p:cNvPr id="2" name="タイトル 1"/>
          <p:cNvSpPr>
            <a:spLocks noGrp="1"/>
          </p:cNvSpPr>
          <p:nvPr>
            <p:ph type="title"/>
          </p:nvPr>
        </p:nvSpPr>
        <p:spPr/>
        <p:txBody>
          <a:bodyPr/>
          <a:lstStyle/>
          <a:p>
            <a:r>
              <a:rPr lang="ja-JP" altLang="en-US" dirty="0" smtClean="0"/>
              <a:t>課題</a:t>
            </a:r>
            <a:r>
              <a:rPr lang="en-US" altLang="ja-JP" dirty="0">
                <a:latin typeface="+mn-lt"/>
              </a:rPr>
              <a:t>2</a:t>
            </a:r>
            <a:r>
              <a:rPr lang="ja-JP" altLang="en-US" dirty="0" smtClean="0">
                <a:latin typeface="+mn-lt"/>
              </a:rPr>
              <a:t>　</a:t>
            </a:r>
            <a:r>
              <a:rPr lang="ja-JP" altLang="en-US" dirty="0" smtClean="0"/>
              <a:t>初期値</a:t>
            </a:r>
            <a:r>
              <a:rPr lang="ja-JP" altLang="en-US" dirty="0"/>
              <a:t>乱数</a:t>
            </a:r>
            <a:endParaRPr kumimoji="1" lang="ja-JP" altLang="en-US" dirty="0"/>
          </a:p>
        </p:txBody>
      </p:sp>
      <p:sp>
        <p:nvSpPr>
          <p:cNvPr id="19" name="角丸四角形 18"/>
          <p:cNvSpPr/>
          <p:nvPr/>
        </p:nvSpPr>
        <p:spPr>
          <a:xfrm>
            <a:off x="480635" y="183651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83650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500</a:t>
            </a:r>
            <a:endParaRPr kumimoji="1" lang="ja-JP" altLang="en-US" sz="2000" dirty="0">
              <a:solidFill>
                <a:srgbClr val="252551"/>
              </a:solidFill>
            </a:endParaRPr>
          </a:p>
        </p:txBody>
      </p:sp>
      <p:sp>
        <p:nvSpPr>
          <p:cNvPr id="21" name="角丸四角形 20"/>
          <p:cNvSpPr/>
          <p:nvPr/>
        </p:nvSpPr>
        <p:spPr>
          <a:xfrm>
            <a:off x="6606211" y="183806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a:t>
            </a:r>
            <a:endParaRPr kumimoji="1" lang="ja-JP" altLang="en-US" sz="2000" dirty="0">
              <a:solidFill>
                <a:srgbClr val="252551"/>
              </a:solidFill>
            </a:endParaRPr>
          </a:p>
        </p:txBody>
      </p:sp>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884" y="2823289"/>
            <a:ext cx="2705213" cy="2699999"/>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11392" y="2823289"/>
            <a:ext cx="2699420" cy="2699999"/>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8003" y="2823289"/>
            <a:ext cx="2699420" cy="2699999"/>
          </a:xfrm>
          <a:prstGeom prst="rect">
            <a:avLst/>
          </a:prstGeom>
        </p:spPr>
      </p:pic>
      <p:pic>
        <p:nvPicPr>
          <p:cNvPr id="14" name="図 1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4643816" y="2147563"/>
            <a:ext cx="1278507" cy="720042"/>
          </a:xfrm>
          <a:prstGeom prst="rect">
            <a:avLst/>
          </a:prstGeom>
        </p:spPr>
      </p:pic>
      <p:pic>
        <p:nvPicPr>
          <p:cNvPr id="15" name="図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7610427" y="2147563"/>
            <a:ext cx="1278507" cy="720042"/>
          </a:xfrm>
          <a:prstGeom prst="rect">
            <a:avLst/>
          </a:prstGeom>
        </p:spPr>
      </p:pic>
    </p:spTree>
    <p:extLst>
      <p:ext uri="{BB962C8B-B14F-4D97-AF65-F5344CB8AC3E}">
        <p14:creationId xmlns:p14="http://schemas.microsoft.com/office/powerpoint/2010/main" val="3875673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algn="just"/>
            <a:r>
              <a:rPr lang="ja-JP" altLang="en-US" sz="2800" dirty="0" smtClean="0"/>
              <a:t>学習を行うごとに得られた識別境界は変わったが，学習データについては正しく識別することができた．</a:t>
            </a:r>
            <a:endParaRPr lang="en-US" altLang="ja-JP" sz="2800" dirty="0"/>
          </a:p>
          <a:p>
            <a:pPr algn="just"/>
            <a:r>
              <a:rPr kumimoji="1" lang="ja-JP" altLang="en-US" sz="2800" dirty="0" smtClean="0"/>
              <a:t>しかし，学習データを正しく識別しない結果がでることもあった．</a:t>
            </a:r>
            <a:endParaRPr kumimoji="1" lang="ja-JP" altLang="en-US" sz="2800" dirty="0"/>
          </a:p>
        </p:txBody>
      </p:sp>
      <p:sp>
        <p:nvSpPr>
          <p:cNvPr id="2" name="タイトル 1"/>
          <p:cNvSpPr>
            <a:spLocks noGrp="1"/>
          </p:cNvSpPr>
          <p:nvPr>
            <p:ph type="title"/>
          </p:nvPr>
        </p:nvSpPr>
        <p:spPr/>
        <p:txBody>
          <a:bodyPr/>
          <a:lstStyle/>
          <a:p>
            <a:r>
              <a:rPr kumimoji="1" lang="ja-JP" altLang="en-US" dirty="0" smtClean="0"/>
              <a:t>プログラムの正しさの確認</a:t>
            </a:r>
            <a:endParaRPr kumimoji="1" lang="ja-JP" altLang="en-US" dirty="0"/>
          </a:p>
        </p:txBody>
      </p:sp>
      <p:pic>
        <p:nvPicPr>
          <p:cNvPr id="5" name="図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4047465"/>
            <a:ext cx="2693602" cy="2694180"/>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02" y="4047464"/>
            <a:ext cx="2693602" cy="2694179"/>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277" y="4047464"/>
            <a:ext cx="2693602" cy="2694179"/>
          </a:xfrm>
          <a:prstGeom prst="rect">
            <a:avLst/>
          </a:prstGeom>
        </p:spPr>
      </p:pic>
      <p:sp>
        <p:nvSpPr>
          <p:cNvPr id="16" name="角丸四角形 15"/>
          <p:cNvSpPr/>
          <p:nvPr/>
        </p:nvSpPr>
        <p:spPr>
          <a:xfrm>
            <a:off x="228600" y="3537047"/>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a:t>
            </a:r>
            <a:endParaRPr kumimoji="1" lang="ja-JP" altLang="en-US" sz="2000" dirty="0">
              <a:solidFill>
                <a:srgbClr val="252551"/>
              </a:solidFill>
            </a:endParaRPr>
          </a:p>
        </p:txBody>
      </p:sp>
      <p:pic>
        <p:nvPicPr>
          <p:cNvPr id="17" name="図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4941" y="3453459"/>
            <a:ext cx="1863467" cy="584559"/>
          </a:xfrm>
          <a:prstGeom prst="rect">
            <a:avLst/>
          </a:prstGeom>
        </p:spPr>
      </p:pic>
      <p:pic>
        <p:nvPicPr>
          <p:cNvPr id="18" name="図 17"/>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67623" y="3095012"/>
            <a:ext cx="1228482" cy="920551"/>
          </a:xfrm>
          <a:prstGeom prst="rect">
            <a:avLst/>
          </a:prstGeom>
        </p:spPr>
      </p:pic>
    </p:spTree>
    <p:extLst>
      <p:ext uri="{BB962C8B-B14F-4D97-AF65-F5344CB8AC3E}">
        <p14:creationId xmlns:p14="http://schemas.microsoft.com/office/powerpoint/2010/main" val="1393585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局所解の存在</a:t>
            </a:r>
            <a:endParaRPr kumimoji="1" lang="ja-JP" altLang="en-US" dirty="0"/>
          </a:p>
        </p:txBody>
      </p:sp>
      <p:sp>
        <p:nvSpPr>
          <p:cNvPr id="3" name="コンテンツ プレースホルダー 2"/>
          <p:cNvSpPr>
            <a:spLocks noGrp="1"/>
          </p:cNvSpPr>
          <p:nvPr>
            <p:ph idx="1"/>
          </p:nvPr>
        </p:nvSpPr>
        <p:spPr/>
        <p:txBody>
          <a:bodyPr/>
          <a:lstStyle/>
          <a:p>
            <a:pPr algn="just"/>
            <a:r>
              <a:rPr kumimoji="1" lang="ja-JP" altLang="en-US" sz="2800" dirty="0" smtClean="0"/>
              <a:t>評価関数の形とパラメータの初期値によって，最適解</a:t>
            </a:r>
            <a:r>
              <a:rPr lang="ja-JP" altLang="en-US" sz="2800" dirty="0" smtClean="0"/>
              <a:t>でな</a:t>
            </a:r>
            <a:r>
              <a:rPr lang="ja-JP" altLang="en-US" sz="2800" dirty="0"/>
              <a:t>い</a:t>
            </a:r>
            <a:r>
              <a:rPr lang="ja-JP" altLang="en-US" sz="2800" dirty="0" smtClean="0"/>
              <a:t>局所解が求められる場合がある．</a:t>
            </a:r>
            <a:endParaRPr kumimoji="1" lang="en-US" altLang="ja-JP" sz="2800" dirty="0" smtClean="0"/>
          </a:p>
          <a:p>
            <a:pPr algn="just"/>
            <a:r>
              <a:rPr lang="ja-JP" altLang="en-US" sz="2800" dirty="0" smtClean="0"/>
              <a:t>固定初期値で学習を行うよりも，乱数で</a:t>
            </a:r>
            <a:r>
              <a:rPr lang="ja-JP" altLang="en-US" sz="2800" dirty="0" smtClean="0">
                <a:solidFill>
                  <a:srgbClr val="FF0000"/>
                </a:solidFill>
              </a:rPr>
              <a:t>確立的に学習したほうが確立的に最適解を求める精度</a:t>
            </a:r>
            <a:r>
              <a:rPr lang="ja-JP" altLang="en-US" sz="2800" dirty="0" smtClean="0"/>
              <a:t>が高くなる．</a:t>
            </a:r>
            <a:endParaRPr lang="en-US" altLang="ja-JP" sz="2800" dirty="0" smtClean="0"/>
          </a:p>
          <a:p>
            <a:pPr lvl="1" algn="just"/>
            <a:r>
              <a:rPr kumimoji="1" lang="ja-JP" altLang="en-US" sz="2400" dirty="0" smtClean="0"/>
              <a:t>確率的勾配降下法</a:t>
            </a:r>
            <a:endParaRPr kumimoji="1" lang="ja-JP" altLang="en-US" sz="2400" dirty="0"/>
          </a:p>
        </p:txBody>
      </p:sp>
      <p:grpSp>
        <p:nvGrpSpPr>
          <p:cNvPr id="21" name="グループ化 20"/>
          <p:cNvGrpSpPr/>
          <p:nvPr/>
        </p:nvGrpSpPr>
        <p:grpSpPr>
          <a:xfrm>
            <a:off x="2588082" y="3822216"/>
            <a:ext cx="4044036" cy="2959584"/>
            <a:chOff x="1793987" y="2160308"/>
            <a:chExt cx="4044036" cy="2959584"/>
          </a:xfrm>
        </p:grpSpPr>
        <p:cxnSp>
          <p:nvCxnSpPr>
            <p:cNvPr id="22" name="直線矢印コネクタ 21">
              <a:extLst>
                <a:ext uri="{FF2B5EF4-FFF2-40B4-BE49-F238E27FC236}">
                  <a16:creationId xmlns:a16="http://schemas.microsoft.com/office/drawing/2014/main" id="{961B952F-AF79-3B49-BD3F-DB269C0BC107}"/>
                </a:ext>
              </a:extLst>
            </p:cNvPr>
            <p:cNvCxnSpPr>
              <a:cxnSpLocks/>
            </p:cNvCxnSpPr>
            <p:nvPr/>
          </p:nvCxnSpPr>
          <p:spPr>
            <a:xfrm flipV="1">
              <a:off x="2008923" y="2466753"/>
              <a:ext cx="0" cy="24589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25D3A32-03D5-744A-A070-7AD0BC6E23DD}"/>
                </a:ext>
              </a:extLst>
            </p:cNvPr>
            <p:cNvCxnSpPr>
              <a:cxnSpLocks/>
            </p:cNvCxnSpPr>
            <p:nvPr/>
          </p:nvCxnSpPr>
          <p:spPr>
            <a:xfrm>
              <a:off x="2008923" y="4925714"/>
              <a:ext cx="342431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正方形/長方形 23"/>
                <p:cNvSpPr/>
                <p:nvPr/>
              </p:nvSpPr>
              <p:spPr>
                <a:xfrm>
                  <a:off x="1793987" y="2160308"/>
                  <a:ext cx="498085"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a:latin typeface="Cambria Math" panose="02040503050406030204" pitchFamily="18" charset="0"/>
                              </a:rPr>
                            </m:ctrlPr>
                          </m:sSubPr>
                          <m:e>
                            <m:r>
                              <a:rPr lang="ja-JP" altLang="en-US" i="1">
                                <a:latin typeface="Cambria Math" panose="02040503050406030204" pitchFamily="18" charset="0"/>
                              </a:rPr>
                              <m:t>𝐸</m:t>
                            </m:r>
                          </m:e>
                          <m:sub>
                            <m:r>
                              <a:rPr lang="ja-JP" altLang="en-US" i="1">
                                <a:latin typeface="Cambria Math" panose="02040503050406030204" pitchFamily="18" charset="0"/>
                              </a:rPr>
                              <m:t>𝑝</m:t>
                            </m:r>
                          </m:sub>
                        </m:sSub>
                      </m:oMath>
                    </m:oMathPara>
                  </a14:m>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1793987" y="2160308"/>
                  <a:ext cx="498085" cy="390748"/>
                </a:xfrm>
                <a:prstGeom prst="rect">
                  <a:avLst/>
                </a:prstGeom>
                <a:blipFill>
                  <a:blip r:embed="rId3"/>
                  <a:stretch>
                    <a:fillRect b="-4688"/>
                  </a:stretch>
                </a:blipFill>
              </p:spPr>
              <p:txBody>
                <a:bodyPr/>
                <a:lstStyle/>
                <a:p>
                  <a:r>
                    <a:rPr lang="ja-JP" altLang="en-US">
                      <a:noFill/>
                    </a:rPr>
                    <a:t> </a:t>
                  </a:r>
                </a:p>
              </p:txBody>
            </p:sp>
          </mc:Fallback>
        </mc:AlternateContent>
        <p:pic>
          <p:nvPicPr>
            <p:cNvPr id="25" name="図 24"/>
            <p:cNvPicPr>
              <a:picLocks noChangeAspect="1"/>
            </p:cNvPicPr>
            <p:nvPr/>
          </p:nvPicPr>
          <p:blipFill rotWithShape="1">
            <a:blip r:embed="rId4">
              <a:extLst>
                <a:ext uri="{28A0092B-C50C-407E-A947-70E740481C1C}">
                  <a14:useLocalDpi xmlns:a14="http://schemas.microsoft.com/office/drawing/2010/main" val="0"/>
                </a:ext>
              </a:extLst>
            </a:blip>
            <a:srcRect l="17026"/>
            <a:stretch/>
          </p:blipFill>
          <p:spPr>
            <a:xfrm rot="344935">
              <a:off x="2336957" y="2917618"/>
              <a:ext cx="2419575" cy="1504520"/>
            </a:xfrm>
            <a:prstGeom prst="rect">
              <a:avLst/>
            </a:prstGeom>
          </p:spPr>
        </p:pic>
        <mc:AlternateContent xmlns:mc="http://schemas.openxmlformats.org/markup-compatibility/2006" xmlns:a14="http://schemas.microsoft.com/office/drawing/2010/main">
          <mc:Choice Requires="a14">
            <p:graphicFrame>
              <p:nvGraphicFramePr>
                <p:cNvPr id="26" name="オブジェクト 25"/>
                <p:cNvGraphicFramePr>
                  <a:graphicFrameLocks noChangeAspect="1"/>
                </p:cNvGraphicFramePr>
                <p:nvPr>
                  <p:extLst>
                    <p:ext uri="{D42A27DB-BD31-4B8C-83A1-F6EECF244321}">
                      <p14:modId xmlns:p14="http://schemas.microsoft.com/office/powerpoint/2010/main" val="588080362"/>
                    </p:ext>
                  </p:extLst>
                </p:nvPr>
              </p:nvGraphicFramePr>
              <p:xfrm>
                <a:off x="3505200" y="2946400"/>
                <a:ext cx="914400" cy="198438"/>
              </p:xfrm>
              <a:graphic>
                <a:graphicData uri="http://schemas.openxmlformats.org/presentationml/2006/ole">
                  <mc:AlternateContent>
                    <mc:Choice xmlns:v="urn:schemas-microsoft-com:vml" Requires="v">
                      <p:oleObj spid="_x0000_s22555" name="Equation" r:id="rId5" imgW="914400" imgH="198720" progId="Equation.DSMT4">
                        <p:embed/>
                      </p:oleObj>
                    </mc:Choice>
                    <mc:Fallback>
                      <p:oleObj name="Equation" r:id="rId5" imgW="914400" imgH="198720" progId="Equation.DSMT4">
                        <p:embed/>
                        <p:pic>
                          <p:nvPicPr>
                            <p:cNvPr id="11" name="オブジェクト 10"/>
                            <p:cNvPicPr/>
                            <p:nvPr/>
                          </p:nvPicPr>
                          <p:blipFill>
                            <a:blip r:embed="rId6"/>
                            <a:stretch>
                              <a:fillRect/>
                            </a:stretch>
                          </p:blipFill>
                          <p:spPr>
                            <a:xfrm>
                              <a:off x="3505200" y="2946400"/>
                              <a:ext cx="914400" cy="198438"/>
                            </a:xfrm>
                            <a:prstGeom prst="rect">
                              <a:avLst/>
                            </a:prstGeom>
                          </p:spPr>
                        </p:pic>
                      </p:oleObj>
                    </mc:Fallback>
                  </mc:AlternateContent>
                </a:graphicData>
              </a:graphic>
            </p:graphicFrame>
          </mc:Choice>
          <mc:Fallback xmlns="">
            <p:graphicFrame>
              <p:nvGraphicFramePr>
                <p:cNvPr id="26" name="オブジェクト 25"/>
                <p:cNvGraphicFramePr>
                  <a:graphicFrameLocks noChangeAspect="1"/>
                </p:cNvGraphicFramePr>
                <p:nvPr>
                  <p:extLst>
                    <p:ext uri="{D42A27DB-BD31-4B8C-83A1-F6EECF244321}">
                      <p14:modId xmlns:p14="http://schemas.microsoft.com/office/powerpoint/2010/main" val="588080362"/>
                    </p:ext>
                  </p:extLst>
                </p:nvPr>
              </p:nvGraphicFramePr>
              <p:xfrm>
                <a:off x="3505200" y="2946400"/>
                <a:ext cx="914400" cy="198438"/>
              </p:xfrm>
              <a:graphic>
                <a:graphicData uri="http://schemas.openxmlformats.org/presentationml/2006/ole">
                  <mc:AlternateContent>
                    <mc:Choice xmlns:v="urn:schemas-microsoft-com:vml" Requires="v">
                      <p:oleObj spid="_x0000_s22541" name="Equation" r:id="rId7" imgW="914400" imgH="198720" progId="Equation.DSMT4">
                        <p:embed/>
                      </p:oleObj>
                    </mc:Choice>
                    <mc:Fallback>
                      <p:oleObj name="Equation" r:id="rId7" imgW="914400" imgH="198720" progId="Equation.DSMT4">
                        <p:embed/>
                        <p:pic>
                          <p:nvPicPr>
                            <p:cNvPr id="11" name="オブジェクト 10"/>
                            <p:cNvPicPr/>
                            <p:nvPr/>
                          </p:nvPicPr>
                          <p:blipFill>
                            <a:blip r:embed="rId8"/>
                            <a:stretch>
                              <a:fillRect/>
                            </a:stretch>
                          </p:blipFill>
                          <p:spPr>
                            <a:xfrm>
                              <a:off x="3505200" y="2946400"/>
                              <a:ext cx="914400" cy="19843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7" name="正方形/長方形 26"/>
                <p:cNvSpPr/>
                <p:nvPr/>
              </p:nvSpPr>
              <p:spPr>
                <a:xfrm>
                  <a:off x="5389384" y="4719782"/>
                  <a:ext cx="39921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rPr>
                          <m:t>𝑥</m:t>
                        </m:r>
                      </m:oMath>
                    </m:oMathPara>
                  </a14:m>
                  <a:endParaRPr lang="ja-JP" altLang="en-US" sz="20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5389384" y="4719782"/>
                  <a:ext cx="399212" cy="400110"/>
                </a:xfrm>
                <a:prstGeom prst="rect">
                  <a:avLst/>
                </a:prstGeom>
                <a:blipFill>
                  <a:blip r:embed="rId9"/>
                  <a:stretch>
                    <a:fillRect/>
                  </a:stretch>
                </a:blipFill>
              </p:spPr>
              <p:txBody>
                <a:bodyPr/>
                <a:lstStyle/>
                <a:p>
                  <a:r>
                    <a:rPr lang="ja-JP" altLang="en-US">
                      <a:noFill/>
                    </a:rPr>
                    <a:t> </a:t>
                  </a:r>
                </a:p>
              </p:txBody>
            </p:sp>
          </mc:Fallback>
        </mc:AlternateContent>
        <p:sp>
          <p:nvSpPr>
            <p:cNvPr id="28" name="円/楕円 15">
              <a:extLst>
                <a:ext uri="{FF2B5EF4-FFF2-40B4-BE49-F238E27FC236}">
                  <a16:creationId xmlns:a16="http://schemas.microsoft.com/office/drawing/2014/main" id="{A99DFAD1-2C08-B74E-96FA-6E6D3484D1CB}"/>
                </a:ext>
              </a:extLst>
            </p:cNvPr>
            <p:cNvSpPr/>
            <p:nvPr/>
          </p:nvSpPr>
          <p:spPr>
            <a:xfrm>
              <a:off x="3968133" y="3313993"/>
              <a:ext cx="114300"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sp>
          <p:nvSpPr>
            <p:cNvPr id="29" name="円/楕円 15">
              <a:extLst>
                <a:ext uri="{FF2B5EF4-FFF2-40B4-BE49-F238E27FC236}">
                  <a16:creationId xmlns:a16="http://schemas.microsoft.com/office/drawing/2014/main" id="{A99DFAD1-2C08-B74E-96FA-6E6D3484D1CB}"/>
                </a:ext>
              </a:extLst>
            </p:cNvPr>
            <p:cNvSpPr/>
            <p:nvPr/>
          </p:nvSpPr>
          <p:spPr>
            <a:xfrm>
              <a:off x="2600509" y="3830828"/>
              <a:ext cx="114300" cy="1143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cxnSp>
          <p:nvCxnSpPr>
            <p:cNvPr id="30" name="直線矢印コネクタ 29">
              <a:extLst>
                <a:ext uri="{FF2B5EF4-FFF2-40B4-BE49-F238E27FC236}">
                  <a16:creationId xmlns:a16="http://schemas.microsoft.com/office/drawing/2014/main" id="{E1BA815F-E6C5-354D-A4A1-7DBF4DE4F960}"/>
                </a:ext>
              </a:extLst>
            </p:cNvPr>
            <p:cNvCxnSpPr>
              <a:cxnSpLocks/>
            </p:cNvCxnSpPr>
            <p:nvPr/>
          </p:nvCxnSpPr>
          <p:spPr>
            <a:xfrm>
              <a:off x="3935896" y="3436244"/>
              <a:ext cx="218098" cy="402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1BA815F-E6C5-354D-A4A1-7DBF4DE4F960}"/>
                </a:ext>
              </a:extLst>
            </p:cNvPr>
            <p:cNvCxnSpPr>
              <a:cxnSpLocks/>
            </p:cNvCxnSpPr>
            <p:nvPr/>
          </p:nvCxnSpPr>
          <p:spPr>
            <a:xfrm>
              <a:off x="2643679" y="3991004"/>
              <a:ext cx="218098" cy="380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角丸四角形 31">
              <a:extLst>
                <a:ext uri="{FF2B5EF4-FFF2-40B4-BE49-F238E27FC236}">
                  <a16:creationId xmlns:a16="http://schemas.microsoft.com/office/drawing/2014/main" id="{835A1749-3F1E-2542-B9DC-DC8BCC09D1CC}"/>
                </a:ext>
              </a:extLst>
            </p:cNvPr>
            <p:cNvSpPr/>
            <p:nvPr/>
          </p:nvSpPr>
          <p:spPr>
            <a:xfrm>
              <a:off x="4667884" y="3993321"/>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dirty="0" smtClean="0">
                  <a:solidFill>
                    <a:srgbClr val="252551"/>
                  </a:solidFill>
                  <a:latin typeface="Arial"/>
                  <a:ea typeface="ＭＳ Ｐゴシック"/>
                </a:rPr>
                <a:t>局所</a:t>
              </a:r>
              <a:r>
                <a:rPr lang="ja-JP" altLang="en-US" dirty="0">
                  <a:solidFill>
                    <a:srgbClr val="252551"/>
                  </a:solidFill>
                  <a:latin typeface="Arial"/>
                  <a:ea typeface="ＭＳ Ｐゴシック"/>
                </a:rPr>
                <a:t>解</a:t>
              </a:r>
              <a:endParaRPr kumimoji="1" lang="ja-JP" altLang="en-US" sz="1800" b="0" i="0" u="none" strike="noStrike" kern="1200" cap="none" spc="0" normalizeH="0" baseline="0" noProof="0" dirty="0">
                <a:ln>
                  <a:noFill/>
                </a:ln>
                <a:solidFill>
                  <a:srgbClr val="252551"/>
                </a:solidFill>
                <a:effectLst/>
                <a:uLnTx/>
                <a:uFillTx/>
                <a:latin typeface="Arial"/>
                <a:ea typeface="ＭＳ Ｐゴシック"/>
                <a:cs typeface="+mn-cs"/>
              </a:endParaRPr>
            </a:p>
          </p:txBody>
        </p:sp>
        <p:cxnSp>
          <p:nvCxnSpPr>
            <p:cNvPr id="33" name="直線コネクタ 32">
              <a:extLst>
                <a:ext uri="{FF2B5EF4-FFF2-40B4-BE49-F238E27FC236}">
                  <a16:creationId xmlns:a16="http://schemas.microsoft.com/office/drawing/2014/main" id="{DD07079D-4CEC-654A-8ECF-6B8BE4DA78F9}"/>
                </a:ext>
              </a:extLst>
            </p:cNvPr>
            <p:cNvCxnSpPr>
              <a:cxnSpLocks/>
              <a:endCxn id="32" idx="1"/>
            </p:cNvCxnSpPr>
            <p:nvPr/>
          </p:nvCxnSpPr>
          <p:spPr>
            <a:xfrm>
              <a:off x="4331883" y="3898445"/>
              <a:ext cx="336001" cy="248465"/>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sp>
          <p:nvSpPr>
            <p:cNvPr id="34" name="角丸四角形 33">
              <a:extLst>
                <a:ext uri="{FF2B5EF4-FFF2-40B4-BE49-F238E27FC236}">
                  <a16:creationId xmlns:a16="http://schemas.microsoft.com/office/drawing/2014/main" id="{835A1749-3F1E-2542-B9DC-DC8BCC09D1CC}"/>
                </a:ext>
              </a:extLst>
            </p:cNvPr>
            <p:cNvSpPr/>
            <p:nvPr/>
          </p:nvSpPr>
          <p:spPr>
            <a:xfrm>
              <a:off x="3242483" y="4480825"/>
              <a:ext cx="2178800"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dirty="0" smtClean="0">
                  <a:solidFill>
                    <a:srgbClr val="252551"/>
                  </a:solidFill>
                  <a:latin typeface="Arial"/>
                  <a:ea typeface="ＭＳ Ｐゴシック"/>
                </a:rPr>
                <a:t>局所解かつ最適解</a:t>
              </a:r>
              <a:endParaRPr kumimoji="1" lang="ja-JP" altLang="en-US" sz="1800" b="0" i="0" u="none" strike="noStrike" kern="1200" cap="none" spc="0" normalizeH="0" baseline="0" noProof="0" dirty="0">
                <a:ln>
                  <a:noFill/>
                </a:ln>
                <a:solidFill>
                  <a:srgbClr val="252551"/>
                </a:solidFill>
                <a:effectLst/>
                <a:uLnTx/>
                <a:uFillTx/>
                <a:latin typeface="Arial"/>
                <a:ea typeface="ＭＳ Ｐゴシック"/>
                <a:cs typeface="+mn-cs"/>
              </a:endParaRPr>
            </a:p>
          </p:txBody>
        </p:sp>
        <p:cxnSp>
          <p:nvCxnSpPr>
            <p:cNvPr id="35" name="直線コネクタ 34">
              <a:extLst>
                <a:ext uri="{FF2B5EF4-FFF2-40B4-BE49-F238E27FC236}">
                  <a16:creationId xmlns:a16="http://schemas.microsoft.com/office/drawing/2014/main" id="{DD07079D-4CEC-654A-8ECF-6B8BE4DA78F9}"/>
                </a:ext>
              </a:extLst>
            </p:cNvPr>
            <p:cNvCxnSpPr>
              <a:cxnSpLocks/>
              <a:endCxn id="34" idx="1"/>
            </p:cNvCxnSpPr>
            <p:nvPr/>
          </p:nvCxnSpPr>
          <p:spPr>
            <a:xfrm>
              <a:off x="3064984" y="4424516"/>
              <a:ext cx="177499" cy="209898"/>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sp>
          <p:nvSpPr>
            <p:cNvPr id="36" name="角丸四角形 35">
              <a:extLst>
                <a:ext uri="{FF2B5EF4-FFF2-40B4-BE49-F238E27FC236}">
                  <a16:creationId xmlns:a16="http://schemas.microsoft.com/office/drawing/2014/main" id="{835A1749-3F1E-2542-B9DC-DC8BCC09D1CC}"/>
                </a:ext>
              </a:extLst>
            </p:cNvPr>
            <p:cNvSpPr/>
            <p:nvPr/>
          </p:nvSpPr>
          <p:spPr>
            <a:xfrm>
              <a:off x="2339701" y="2583052"/>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noProof="0" dirty="0">
                  <a:solidFill>
                    <a:srgbClr val="252551"/>
                  </a:solidFill>
                  <a:latin typeface="Arial"/>
                  <a:ea typeface="ＭＳ Ｐゴシック"/>
                </a:rPr>
                <a:t>初期値</a:t>
              </a:r>
              <a:endParaRPr kumimoji="1" lang="ja-JP" altLang="en-US" sz="1800" b="0" i="0" u="none" strike="noStrike" kern="1200" cap="none" spc="0" normalizeH="0" baseline="0" noProof="0" dirty="0">
                <a:ln>
                  <a:noFill/>
                </a:ln>
                <a:solidFill>
                  <a:srgbClr val="252551"/>
                </a:solidFill>
                <a:effectLst/>
                <a:uLnTx/>
                <a:uFillTx/>
                <a:latin typeface="Arial"/>
                <a:ea typeface="ＭＳ Ｐゴシック"/>
                <a:cs typeface="+mn-cs"/>
              </a:endParaRPr>
            </a:p>
          </p:txBody>
        </p:sp>
        <p:cxnSp>
          <p:nvCxnSpPr>
            <p:cNvPr id="37" name="直線コネクタ 36">
              <a:extLst>
                <a:ext uri="{FF2B5EF4-FFF2-40B4-BE49-F238E27FC236}">
                  <a16:creationId xmlns:a16="http://schemas.microsoft.com/office/drawing/2014/main" id="{DD07079D-4CEC-654A-8ECF-6B8BE4DA78F9}"/>
                </a:ext>
              </a:extLst>
            </p:cNvPr>
            <p:cNvCxnSpPr>
              <a:cxnSpLocks/>
              <a:endCxn id="36" idx="2"/>
            </p:cNvCxnSpPr>
            <p:nvPr/>
          </p:nvCxnSpPr>
          <p:spPr>
            <a:xfrm flipV="1">
              <a:off x="2685322" y="2890229"/>
              <a:ext cx="239449" cy="906598"/>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DD07079D-4CEC-654A-8ECF-6B8BE4DA78F9}"/>
                </a:ext>
              </a:extLst>
            </p:cNvPr>
            <p:cNvCxnSpPr>
              <a:cxnSpLocks/>
              <a:endCxn id="36" idx="2"/>
            </p:cNvCxnSpPr>
            <p:nvPr/>
          </p:nvCxnSpPr>
          <p:spPr>
            <a:xfrm flipH="1" flipV="1">
              <a:off x="2924771" y="2890229"/>
              <a:ext cx="1010532" cy="451139"/>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22207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sz="2800" dirty="0" smtClean="0"/>
              <a:t>ニューラルネットワークは，神経細胞の情報伝達機能をモデルにしている．</a:t>
            </a:r>
            <a:endParaRPr kumimoji="1" lang="en-US" altLang="ja-JP" sz="2800" dirty="0" smtClean="0"/>
          </a:p>
          <a:p>
            <a:pPr algn="just"/>
            <a:r>
              <a:rPr kumimoji="1" lang="en-US" altLang="ja-JP" sz="2800" dirty="0" smtClean="0"/>
              <a:t>1</a:t>
            </a:r>
            <a:r>
              <a:rPr kumimoji="1" lang="ja-JP" altLang="en-US" sz="2800" dirty="0" smtClean="0"/>
              <a:t>入力</a:t>
            </a:r>
            <a:r>
              <a:rPr kumimoji="1" lang="en-US" altLang="ja-JP" sz="2800" dirty="0" smtClean="0"/>
              <a:t>1</a:t>
            </a:r>
            <a:r>
              <a:rPr kumimoji="1" lang="ja-JP" altLang="en-US" sz="2800" dirty="0" smtClean="0"/>
              <a:t>出力</a:t>
            </a:r>
            <a:r>
              <a:rPr kumimoji="1" lang="en-US" altLang="ja-JP" sz="2800" dirty="0" smtClean="0"/>
              <a:t>3</a:t>
            </a:r>
            <a:r>
              <a:rPr kumimoji="1" lang="ja-JP" altLang="en-US" sz="2800" dirty="0" smtClean="0"/>
              <a:t>層階層型</a:t>
            </a:r>
            <a:r>
              <a:rPr lang="ja-JP" altLang="en-US" sz="2800" dirty="0" smtClean="0"/>
              <a:t>ニューラルネットワーク</a:t>
            </a:r>
            <a:r>
              <a:rPr kumimoji="1" lang="ja-JP" altLang="en-US" sz="2800" dirty="0" smtClean="0"/>
              <a:t>を用いると，</a:t>
            </a:r>
            <a:r>
              <a:rPr kumimoji="1" lang="en-US" altLang="ja-JP" sz="2800" dirty="0" smtClean="0">
                <a:solidFill>
                  <a:srgbClr val="FF0000"/>
                </a:solidFill>
              </a:rPr>
              <a:t>1</a:t>
            </a:r>
            <a:r>
              <a:rPr kumimoji="1" lang="ja-JP" altLang="en-US" sz="2800" dirty="0" smtClean="0">
                <a:solidFill>
                  <a:srgbClr val="FF0000"/>
                </a:solidFill>
              </a:rPr>
              <a:t>変数関数の関数近似</a:t>
            </a:r>
            <a:r>
              <a:rPr kumimoji="1" lang="ja-JP" altLang="en-US" sz="2800" dirty="0" smtClean="0"/>
              <a:t>を行うことができる．</a:t>
            </a:r>
            <a:endParaRPr kumimoji="1" lang="en-US" altLang="ja-JP" sz="2800" dirty="0" smtClean="0"/>
          </a:p>
          <a:p>
            <a:pPr algn="just"/>
            <a:r>
              <a:rPr kumimoji="1" lang="en-US" altLang="ja-JP" sz="2800" dirty="0" smtClean="0"/>
              <a:t>2</a:t>
            </a:r>
            <a:r>
              <a:rPr kumimoji="1" lang="ja-JP" altLang="en-US" sz="2800" dirty="0" smtClean="0"/>
              <a:t>入力</a:t>
            </a:r>
            <a:r>
              <a:rPr kumimoji="1" lang="en-US" altLang="ja-JP" sz="2800" dirty="0" smtClean="0"/>
              <a:t>3</a:t>
            </a:r>
            <a:r>
              <a:rPr kumimoji="1" lang="ja-JP" altLang="en-US" sz="2800" dirty="0" smtClean="0"/>
              <a:t>出力</a:t>
            </a:r>
            <a:r>
              <a:rPr kumimoji="1" lang="en-US" altLang="ja-JP" sz="2800" dirty="0" smtClean="0"/>
              <a:t>3</a:t>
            </a:r>
            <a:r>
              <a:rPr kumimoji="1" lang="ja-JP" altLang="en-US" sz="2800" dirty="0" smtClean="0"/>
              <a:t>層階層型</a:t>
            </a:r>
            <a:r>
              <a:rPr lang="ja-JP" altLang="en-US" sz="2800" dirty="0" smtClean="0"/>
              <a:t>ニューラルネットワーク</a:t>
            </a:r>
            <a:r>
              <a:rPr kumimoji="1" lang="ja-JP" altLang="en-US" sz="2800" dirty="0" smtClean="0"/>
              <a:t>を用いると，</a:t>
            </a:r>
            <a:r>
              <a:rPr kumimoji="1" lang="en-US" altLang="ja-JP" sz="2800" dirty="0" smtClean="0">
                <a:solidFill>
                  <a:srgbClr val="FF0000"/>
                </a:solidFill>
              </a:rPr>
              <a:t>2</a:t>
            </a:r>
            <a:r>
              <a:rPr kumimoji="1" lang="ja-JP" altLang="en-US" sz="2800" dirty="0" smtClean="0">
                <a:solidFill>
                  <a:srgbClr val="FF0000"/>
                </a:solidFill>
              </a:rPr>
              <a:t>次元パターンの</a:t>
            </a:r>
            <a:r>
              <a:rPr kumimoji="1" lang="en-US" altLang="ja-JP" sz="2800" dirty="0" smtClean="0">
                <a:solidFill>
                  <a:srgbClr val="FF0000"/>
                </a:solidFill>
              </a:rPr>
              <a:t>3</a:t>
            </a:r>
            <a:r>
              <a:rPr kumimoji="1" lang="ja-JP" altLang="en-US" sz="2800" dirty="0" smtClean="0">
                <a:solidFill>
                  <a:srgbClr val="FF0000"/>
                </a:solidFill>
              </a:rPr>
              <a:t>クラス識別器</a:t>
            </a:r>
            <a:r>
              <a:rPr kumimoji="1" lang="ja-JP" altLang="en-US" sz="2800" dirty="0" smtClean="0"/>
              <a:t>を設計できる．</a:t>
            </a:r>
            <a:endParaRPr kumimoji="1" lang="en-US" altLang="ja-JP" sz="2800" dirty="0" smtClean="0"/>
          </a:p>
          <a:p>
            <a:pPr algn="just"/>
            <a:r>
              <a:rPr kumimoji="1" lang="ja-JP" altLang="en-US" sz="2800" dirty="0" smtClean="0"/>
              <a:t>パラメータ</a:t>
            </a:r>
            <a:r>
              <a:rPr lang="ja-JP" altLang="en-US" sz="2800" dirty="0" smtClean="0"/>
              <a:t>の初期値は</a:t>
            </a:r>
            <a:r>
              <a:rPr kumimoji="1" lang="ja-JP" altLang="en-US" sz="2800" dirty="0" smtClean="0">
                <a:solidFill>
                  <a:srgbClr val="FF0000"/>
                </a:solidFill>
              </a:rPr>
              <a:t>乱数で設定することで確立的に最適解</a:t>
            </a:r>
            <a:r>
              <a:rPr kumimoji="1" lang="ja-JP" altLang="en-US" sz="2800" dirty="0" smtClean="0"/>
              <a:t>を得ることができる．</a:t>
            </a:r>
            <a:endParaRPr kumimoji="1" lang="ja-JP" altLang="en-US" sz="2800" dirty="0"/>
          </a:p>
        </p:txBody>
      </p:sp>
    </p:spTree>
    <p:extLst>
      <p:ext uri="{BB962C8B-B14F-4D97-AF65-F5344CB8AC3E}">
        <p14:creationId xmlns:p14="http://schemas.microsoft.com/office/powerpoint/2010/main" val="3453037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E9E8F9-0903-DB44-9593-822CC758EDDA}"/>
              </a:ext>
            </a:extLst>
          </p:cNvPr>
          <p:cNvSpPr>
            <a:spLocks noGrp="1"/>
          </p:cNvSpPr>
          <p:nvPr>
            <p:ph idx="1"/>
          </p:nvPr>
        </p:nvSpPr>
        <p:spPr>
          <a:xfrm>
            <a:off x="228600" y="1371600"/>
            <a:ext cx="8686800" cy="1773237"/>
          </a:xfrm>
        </p:spPr>
        <p:txBody>
          <a:bodyPr/>
          <a:lstStyle/>
          <a:p>
            <a:pPr algn="just"/>
            <a:r>
              <a:rPr kumimoji="1" lang="ja-JP" altLang="en-US" sz="2800" dirty="0" smtClean="0"/>
              <a:t>学習係数</a:t>
            </a:r>
            <a:r>
              <a:rPr kumimoji="1" lang="en-US" altLang="ja-JP" sz="2800" dirty="0" smtClean="0"/>
              <a:t>:</a:t>
            </a:r>
            <a:r>
              <a:rPr kumimoji="1" lang="en-US" altLang="ja-JP" sz="2800" i="1" dirty="0" smtClean="0">
                <a:latin typeface="Symbol" panose="05050102010706020507" pitchFamily="18" charset="2"/>
              </a:rPr>
              <a:t>h</a:t>
            </a:r>
            <a:endParaRPr lang="en-US" altLang="ja-JP" sz="2800" i="1" dirty="0"/>
          </a:p>
          <a:p>
            <a:pPr algn="just"/>
            <a:r>
              <a:rPr lang="ja-JP" altLang="en-US" sz="2800" dirty="0" smtClean="0"/>
              <a:t>結合強度の更新量</a:t>
            </a:r>
            <a:endParaRPr lang="en-US" altLang="ja-JP" sz="2800" dirty="0" smtClean="0"/>
          </a:p>
          <a:p>
            <a:pPr algn="just"/>
            <a:endParaRPr kumimoji="1" lang="en-US" altLang="ja-JP" sz="2800" dirty="0"/>
          </a:p>
          <a:p>
            <a:pPr algn="just"/>
            <a:endParaRPr lang="en-US" altLang="ja-JP" sz="2800" dirty="0" smtClean="0"/>
          </a:p>
          <a:p>
            <a:pPr marL="0" indent="0" algn="just">
              <a:buNone/>
            </a:pPr>
            <a:endParaRPr lang="en-US" altLang="ja-JP" sz="2800" dirty="0" smtClean="0"/>
          </a:p>
          <a:p>
            <a:pPr marL="0" indent="0" algn="just">
              <a:buNone/>
            </a:pPr>
            <a:endParaRPr lang="en-US" altLang="ja-JP" sz="2800" dirty="0" smtClean="0"/>
          </a:p>
          <a:p>
            <a:pPr algn="just"/>
            <a:r>
              <a:rPr lang="ja-JP" altLang="en-US" sz="2800" dirty="0" smtClean="0"/>
              <a:t>しきい値の更新量</a:t>
            </a:r>
            <a:endParaRPr kumimoji="1" lang="en-US" altLang="ja-JP" sz="2800" dirty="0" smtClean="0"/>
          </a:p>
          <a:p>
            <a:pPr algn="just"/>
            <a:endParaRPr lang="en-US" altLang="ja-JP" sz="2800" dirty="0"/>
          </a:p>
        </p:txBody>
      </p:sp>
      <mc:AlternateContent xmlns:mc="http://schemas.openxmlformats.org/markup-compatibility/2006" xmlns:a14="http://schemas.microsoft.com/office/drawing/2010/main">
        <mc:Choice Requires="a14">
          <p:sp>
            <p:nvSpPr>
              <p:cNvPr id="13" name="正方形/長方形 12"/>
              <p:cNvSpPr/>
              <p:nvPr/>
            </p:nvSpPr>
            <p:spPr>
              <a:xfrm>
                <a:off x="690166" y="3285324"/>
                <a:ext cx="4444615" cy="930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𝛥</m:t>
                          </m:r>
                        </m:e>
                        <m:sub>
                          <m:r>
                            <a:rPr lang="ja-JP" altLang="en-US" sz="2400" i="1">
                              <a:latin typeface="Cambria Math" panose="02040503050406030204" pitchFamily="18" charset="0"/>
                            </a:rPr>
                            <m:t>𝑝</m:t>
                          </m:r>
                        </m:sub>
                      </m:s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𝑘𝑗</m:t>
                          </m:r>
                        </m:sub>
                      </m:sSub>
                      <m:r>
                        <a:rPr lang="ja-JP" altLang="en-US" sz="2400" i="0">
                          <a:latin typeface="Cambria Math" panose="02040503050406030204" pitchFamily="18" charset="0"/>
                        </a:rPr>
                        <m:t>=</m:t>
                      </m:r>
                      <m:r>
                        <a:rPr lang="ja-JP" altLang="en-US" sz="2400" i="1">
                          <a:latin typeface="Cambria Math" panose="02040503050406030204" pitchFamily="18" charset="0"/>
                        </a:rPr>
                        <m:t>𝜂</m:t>
                      </m:r>
                      <m:d>
                        <m:dPr>
                          <m:ctrlPr>
                            <a:rPr lang="ja-JP" altLang="en-US" sz="2400" i="1">
                              <a:latin typeface="Cambria Math" panose="02040503050406030204" pitchFamily="18" charset="0"/>
                            </a:rPr>
                          </m:ctrlPr>
                        </m:dPr>
                        <m:e>
                          <m:r>
                            <a:rPr lang="ja-JP" altLang="en-US" sz="2400" i="0">
                              <a:latin typeface="Cambria Math" panose="02040503050406030204" pitchFamily="18" charset="0"/>
                            </a:rPr>
                            <m:t>−</m:t>
                          </m:r>
                          <m:f>
                            <m:fPr>
                              <m:ctrlPr>
                                <a:rPr lang="ja-JP" altLang="en-US" sz="2400" i="1">
                                  <a:latin typeface="Cambria Math" panose="02040503050406030204" pitchFamily="18" charset="0"/>
                                </a:rPr>
                              </m:ctrlPr>
                            </m:fPr>
                            <m:num>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𝐸</m:t>
                                  </m:r>
                                </m:e>
                                <m:sub>
                                  <m:r>
                                    <a:rPr lang="ja-JP" altLang="en-US" sz="2400" i="1">
                                      <a:latin typeface="Cambria Math" panose="02040503050406030204" pitchFamily="18" charset="0"/>
                                    </a:rPr>
                                    <m:t>𝑝</m:t>
                                  </m:r>
                                </m:sub>
                              </m:sSub>
                            </m:num>
                            <m:den>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𝑘𝑗</m:t>
                                  </m:r>
                                </m:sub>
                              </m:sSub>
                            </m:den>
                          </m:f>
                        </m:e>
                      </m:d>
                      <m:r>
                        <a:rPr lang="ja-JP" altLang="en-US" sz="2400" i="0">
                          <a:latin typeface="Cambria Math" panose="02040503050406030204" pitchFamily="18" charset="0"/>
                        </a:rPr>
                        <m:t>=</m:t>
                      </m:r>
                      <m:r>
                        <a:rPr lang="ja-JP" altLang="en-US" sz="2400" i="1">
                          <a:latin typeface="Cambria Math" panose="02040503050406030204" pitchFamily="18" charset="0"/>
                        </a:rPr>
                        <m:t>𝜂</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𝛿</m:t>
                          </m:r>
                        </m:e>
                        <m:sub>
                          <m:r>
                            <a:rPr lang="ja-JP" altLang="en-US" sz="2400" i="1">
                              <a:latin typeface="Cambria Math" panose="02040503050406030204" pitchFamily="18" charset="0"/>
                            </a:rPr>
                            <m:t>𝑝𝑘</m:t>
                          </m:r>
                        </m:sub>
                      </m:s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𝑜</m:t>
                          </m:r>
                        </m:e>
                        <m:sub>
                          <m:r>
                            <a:rPr lang="ja-JP" altLang="en-US" sz="2400" i="1">
                              <a:latin typeface="Cambria Math" panose="02040503050406030204" pitchFamily="18" charset="0"/>
                            </a:rPr>
                            <m:t>𝑝𝑗</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690166" y="3285324"/>
                <a:ext cx="4444615" cy="930191"/>
              </a:xfrm>
              <a:prstGeom prst="rect">
                <a:avLst/>
              </a:prstGeom>
              <a:blipFill>
                <a:blip r:embed="rId2"/>
                <a:stretch>
                  <a:fillRect/>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BA4D1ECB-C25E-D647-A638-9111D1762AD2}"/>
              </a:ext>
            </a:extLst>
          </p:cNvPr>
          <p:cNvSpPr>
            <a:spLocks noGrp="1"/>
          </p:cNvSpPr>
          <p:nvPr>
            <p:ph type="title"/>
          </p:nvPr>
        </p:nvSpPr>
        <p:spPr/>
        <p:txBody>
          <a:bodyPr/>
          <a:lstStyle/>
          <a:p>
            <a:r>
              <a:rPr kumimoji="1" lang="ja-JP" altLang="en-US" dirty="0" smtClean="0"/>
              <a:t>パラメータ</a:t>
            </a:r>
            <a:r>
              <a:rPr lang="ja-JP" altLang="en-US" dirty="0"/>
              <a:t>更</a:t>
            </a:r>
            <a:r>
              <a:rPr lang="ja-JP" altLang="en-US" dirty="0" smtClean="0"/>
              <a:t>新</a:t>
            </a:r>
            <a:r>
              <a:rPr lang="ja-JP" altLang="en-US" dirty="0"/>
              <a:t>式</a:t>
            </a:r>
            <a:endParaRPr kumimoji="1" lang="ja-JP" altLang="en-US" dirty="0"/>
          </a:p>
        </p:txBody>
      </p:sp>
      <mc:AlternateContent xmlns:mc="http://schemas.openxmlformats.org/markup-compatibility/2006" xmlns:a14="http://schemas.microsoft.com/office/drawing/2010/main">
        <mc:Choice Requires="a14">
          <p:sp>
            <p:nvSpPr>
              <p:cNvPr id="5" name="正方形/長方形 4"/>
              <p:cNvSpPr/>
              <p:nvPr/>
            </p:nvSpPr>
            <p:spPr>
              <a:xfrm>
                <a:off x="689263" y="2307633"/>
                <a:ext cx="4217821" cy="930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smtClean="0">
                              <a:latin typeface="Cambria Math" panose="02040503050406030204" pitchFamily="18" charset="0"/>
                            </a:rPr>
                          </m:ctrlPr>
                        </m:sSubPr>
                        <m:e>
                          <m:r>
                            <a:rPr lang="ja-JP" altLang="en-US" sz="2400" i="1">
                              <a:latin typeface="Cambria Math" panose="02040503050406030204" pitchFamily="18" charset="0"/>
                            </a:rPr>
                            <m:t>𝛥</m:t>
                          </m:r>
                        </m:e>
                        <m:sub>
                          <m:r>
                            <a:rPr lang="ja-JP" altLang="en-US" sz="2400" i="1">
                              <a:latin typeface="Cambria Math" panose="02040503050406030204" pitchFamily="18" charset="0"/>
                            </a:rPr>
                            <m:t>𝑝</m:t>
                          </m:r>
                        </m:sub>
                      </m:s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𝑗𝑖</m:t>
                          </m:r>
                        </m:sub>
                      </m:sSub>
                      <m:r>
                        <a:rPr lang="ja-JP" altLang="en-US" sz="2400" i="0">
                          <a:latin typeface="Cambria Math" panose="02040503050406030204" pitchFamily="18" charset="0"/>
                        </a:rPr>
                        <m:t>=</m:t>
                      </m:r>
                      <m:r>
                        <a:rPr lang="ja-JP" altLang="en-US" sz="2400" i="1">
                          <a:latin typeface="Cambria Math" panose="02040503050406030204" pitchFamily="18" charset="0"/>
                        </a:rPr>
                        <m:t>𝜂</m:t>
                      </m:r>
                      <m:d>
                        <m:dPr>
                          <m:ctrlPr>
                            <a:rPr lang="ja-JP" altLang="en-US" sz="2400" i="1">
                              <a:latin typeface="Cambria Math" panose="02040503050406030204" pitchFamily="18" charset="0"/>
                            </a:rPr>
                          </m:ctrlPr>
                        </m:dPr>
                        <m:e>
                          <m:r>
                            <a:rPr lang="ja-JP" altLang="en-US" sz="2400" i="0">
                              <a:latin typeface="Cambria Math" panose="02040503050406030204" pitchFamily="18" charset="0"/>
                            </a:rPr>
                            <m:t>−</m:t>
                          </m:r>
                          <m:f>
                            <m:fPr>
                              <m:ctrlPr>
                                <a:rPr lang="ja-JP" altLang="en-US" sz="2400" i="1">
                                  <a:latin typeface="Cambria Math" panose="02040503050406030204" pitchFamily="18" charset="0"/>
                                </a:rPr>
                              </m:ctrlPr>
                            </m:fPr>
                            <m:num>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𝐸</m:t>
                                  </m:r>
                                </m:e>
                                <m:sub>
                                  <m:r>
                                    <a:rPr lang="ja-JP" altLang="en-US" sz="2400" i="1">
                                      <a:latin typeface="Cambria Math" panose="02040503050406030204" pitchFamily="18" charset="0"/>
                                    </a:rPr>
                                    <m:t>𝑝</m:t>
                                  </m:r>
                                </m:sub>
                              </m:sSub>
                            </m:num>
                            <m:den>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𝑗𝑖</m:t>
                                  </m:r>
                                </m:sub>
                              </m:sSub>
                            </m:den>
                          </m:f>
                        </m:e>
                      </m:d>
                      <m:r>
                        <a:rPr lang="ja-JP" altLang="en-US" sz="2400" i="0">
                          <a:latin typeface="Cambria Math" panose="02040503050406030204" pitchFamily="18" charset="0"/>
                        </a:rPr>
                        <m:t>=</m:t>
                      </m:r>
                      <m:r>
                        <a:rPr lang="ja-JP" altLang="en-US" sz="2400" i="1">
                          <a:latin typeface="Cambria Math" panose="02040503050406030204" pitchFamily="18" charset="0"/>
                        </a:rPr>
                        <m:t>𝜂</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𝛿</m:t>
                          </m:r>
                        </m:e>
                        <m:sub>
                          <m:r>
                            <a:rPr lang="ja-JP" altLang="en-US" sz="2400" i="1">
                              <a:latin typeface="Cambria Math" panose="02040503050406030204" pitchFamily="18" charset="0"/>
                            </a:rPr>
                            <m:t>𝑝𝑗</m:t>
                          </m:r>
                        </m:sub>
                      </m:s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𝑜</m:t>
                          </m:r>
                        </m:e>
                        <m:sub>
                          <m:r>
                            <a:rPr lang="ja-JP" altLang="en-US" sz="2400" i="1">
                              <a:latin typeface="Cambria Math" panose="02040503050406030204" pitchFamily="18" charset="0"/>
                            </a:rPr>
                            <m:t>𝑝</m:t>
                          </m:r>
                          <m:r>
                            <a:rPr lang="en-US" altLang="ja-JP" sz="2400" b="0" i="1" smtClean="0">
                              <a:latin typeface="Cambria Math" panose="02040503050406030204" pitchFamily="18" charset="0"/>
                            </a:rPr>
                            <m:t>𝑖</m:t>
                          </m:r>
                        </m:sub>
                      </m:sSub>
                    </m:oMath>
                  </m:oMathPara>
                </a14:m>
                <a:endParaRPr lang="ja-JP" altLang="en-US" sz="24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689263" y="2307633"/>
                <a:ext cx="4217821" cy="93019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689263" y="4885933"/>
                <a:ext cx="3627853" cy="930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𝛥</m:t>
                          </m:r>
                        </m:e>
                        <m:sub>
                          <m:r>
                            <a:rPr lang="ja-JP" altLang="en-US" sz="2400" i="1">
                              <a:latin typeface="Cambria Math" panose="02040503050406030204" pitchFamily="18" charset="0"/>
                            </a:rPr>
                            <m:t>𝑝</m:t>
                          </m:r>
                        </m:sub>
                      </m:s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𝑗</m:t>
                          </m:r>
                        </m:sub>
                      </m:sSub>
                      <m:r>
                        <a:rPr lang="ja-JP" altLang="en-US" sz="2400" i="0">
                          <a:latin typeface="Cambria Math" panose="02040503050406030204" pitchFamily="18" charset="0"/>
                        </a:rPr>
                        <m:t>=</m:t>
                      </m:r>
                      <m:r>
                        <a:rPr lang="ja-JP" altLang="en-US" sz="2400" i="1">
                          <a:latin typeface="Cambria Math" panose="02040503050406030204" pitchFamily="18" charset="0"/>
                        </a:rPr>
                        <m:t>𝜂</m:t>
                      </m:r>
                      <m:d>
                        <m:dPr>
                          <m:ctrlPr>
                            <a:rPr lang="ja-JP" altLang="en-US" sz="2400" i="1">
                              <a:latin typeface="Cambria Math" panose="02040503050406030204" pitchFamily="18" charset="0"/>
                            </a:rPr>
                          </m:ctrlPr>
                        </m:dPr>
                        <m:e>
                          <m:r>
                            <a:rPr lang="ja-JP" altLang="en-US" sz="2400" i="0">
                              <a:latin typeface="Cambria Math" panose="02040503050406030204" pitchFamily="18" charset="0"/>
                            </a:rPr>
                            <m:t>−</m:t>
                          </m:r>
                          <m:f>
                            <m:fPr>
                              <m:ctrlPr>
                                <a:rPr lang="ja-JP" altLang="en-US" sz="2400" i="1">
                                  <a:latin typeface="Cambria Math" panose="02040503050406030204" pitchFamily="18" charset="0"/>
                                </a:rPr>
                              </m:ctrlPr>
                            </m:fPr>
                            <m:num>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𝐸</m:t>
                                  </m:r>
                                </m:e>
                                <m:sub>
                                  <m:r>
                                    <a:rPr lang="ja-JP" altLang="en-US" sz="2400" i="1">
                                      <a:latin typeface="Cambria Math" panose="02040503050406030204" pitchFamily="18" charset="0"/>
                                    </a:rPr>
                                    <m:t>𝑝</m:t>
                                  </m:r>
                                </m:sub>
                              </m:sSub>
                            </m:num>
                            <m:den>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𝑗</m:t>
                                  </m:r>
                                </m:sub>
                              </m:sSub>
                            </m:den>
                          </m:f>
                        </m:e>
                      </m:d>
                      <m:r>
                        <a:rPr lang="ja-JP" altLang="en-US" sz="2400" i="0">
                          <a:latin typeface="Cambria Math" panose="02040503050406030204" pitchFamily="18" charset="0"/>
                        </a:rPr>
                        <m:t>=</m:t>
                      </m:r>
                      <m:r>
                        <a:rPr lang="ja-JP" altLang="en-US" sz="2400" i="1">
                          <a:latin typeface="Cambria Math" panose="02040503050406030204" pitchFamily="18" charset="0"/>
                        </a:rPr>
                        <m:t>𝜂</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𝛿</m:t>
                          </m:r>
                        </m:e>
                        <m:sub>
                          <m:r>
                            <a:rPr lang="ja-JP" altLang="en-US" sz="2400" i="1">
                              <a:latin typeface="Cambria Math" panose="02040503050406030204" pitchFamily="18" charset="0"/>
                            </a:rPr>
                            <m:t>𝑝𝑗</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689263" y="4885933"/>
                <a:ext cx="3627853" cy="93019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689263" y="5863623"/>
                <a:ext cx="3713965"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𝛥</m:t>
                          </m:r>
                        </m:e>
                        <m:sub>
                          <m:r>
                            <a:rPr lang="ja-JP" altLang="en-US" sz="2400" i="1">
                              <a:latin typeface="Cambria Math" panose="02040503050406030204" pitchFamily="18" charset="0"/>
                            </a:rPr>
                            <m:t>𝑝</m:t>
                          </m:r>
                        </m:sub>
                      </m:s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𝑘</m:t>
                          </m:r>
                        </m:sub>
                      </m:sSub>
                      <m:r>
                        <a:rPr lang="ja-JP" altLang="en-US" sz="2400" i="0">
                          <a:latin typeface="Cambria Math" panose="02040503050406030204" pitchFamily="18" charset="0"/>
                        </a:rPr>
                        <m:t>=</m:t>
                      </m:r>
                      <m:r>
                        <a:rPr lang="ja-JP" altLang="en-US" sz="2400" i="1">
                          <a:latin typeface="Cambria Math" panose="02040503050406030204" pitchFamily="18" charset="0"/>
                        </a:rPr>
                        <m:t>𝜂</m:t>
                      </m:r>
                      <m:d>
                        <m:dPr>
                          <m:ctrlPr>
                            <a:rPr lang="ja-JP" altLang="en-US" sz="2400" i="1">
                              <a:latin typeface="Cambria Math" panose="02040503050406030204" pitchFamily="18" charset="0"/>
                            </a:rPr>
                          </m:ctrlPr>
                        </m:dPr>
                        <m:e>
                          <m:r>
                            <a:rPr lang="ja-JP" altLang="en-US" sz="2400" i="0">
                              <a:latin typeface="Cambria Math" panose="02040503050406030204" pitchFamily="18" charset="0"/>
                            </a:rPr>
                            <m:t>−</m:t>
                          </m:r>
                          <m:f>
                            <m:fPr>
                              <m:ctrlPr>
                                <a:rPr lang="ja-JP" altLang="en-US" sz="2400" i="1">
                                  <a:latin typeface="Cambria Math" panose="02040503050406030204" pitchFamily="18" charset="0"/>
                                </a:rPr>
                              </m:ctrlPr>
                            </m:fPr>
                            <m:num>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𝐸</m:t>
                                  </m:r>
                                </m:e>
                                <m:sub>
                                  <m:r>
                                    <a:rPr lang="ja-JP" altLang="en-US" sz="2400" i="1">
                                      <a:latin typeface="Cambria Math" panose="02040503050406030204" pitchFamily="18" charset="0"/>
                                    </a:rPr>
                                    <m:t>𝑝</m:t>
                                  </m:r>
                                </m:sub>
                              </m:sSub>
                            </m:num>
                            <m:den>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𝑘</m:t>
                                  </m:r>
                                </m:sub>
                              </m:sSub>
                            </m:den>
                          </m:f>
                        </m:e>
                      </m:d>
                      <m:r>
                        <a:rPr lang="ja-JP" altLang="en-US" sz="2400" i="0">
                          <a:latin typeface="Cambria Math" panose="02040503050406030204" pitchFamily="18" charset="0"/>
                        </a:rPr>
                        <m:t>=</m:t>
                      </m:r>
                      <m:r>
                        <a:rPr lang="ja-JP" altLang="en-US" sz="2400" i="1">
                          <a:latin typeface="Cambria Math" panose="02040503050406030204" pitchFamily="18" charset="0"/>
                        </a:rPr>
                        <m:t>𝜂</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𝛿</m:t>
                          </m:r>
                        </m:e>
                        <m:sub>
                          <m:r>
                            <a:rPr lang="ja-JP" altLang="en-US" sz="2400" i="1">
                              <a:latin typeface="Cambria Math" panose="02040503050406030204" pitchFamily="18" charset="0"/>
                            </a:rPr>
                            <m:t>𝑝𝑘</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689263" y="5863623"/>
                <a:ext cx="3713965" cy="922176"/>
              </a:xfrm>
              <a:prstGeom prst="rect">
                <a:avLst/>
              </a:prstGeom>
              <a:blipFill>
                <a:blip r:embed="rId5"/>
                <a:stretch>
                  <a:fillRect/>
                </a:stretch>
              </a:blipFill>
            </p:spPr>
            <p:txBody>
              <a:bodyPr/>
              <a:lstStyle/>
              <a:p>
                <a:r>
                  <a:rPr lang="ja-JP" altLang="en-US">
                    <a:noFill/>
                  </a:rPr>
                  <a:t> </a:t>
                </a:r>
              </a:p>
            </p:txBody>
          </p:sp>
        </mc:Fallback>
      </mc:AlternateContent>
      <p:grpSp>
        <p:nvGrpSpPr>
          <p:cNvPr id="21" name="グループ化 20"/>
          <p:cNvGrpSpPr/>
          <p:nvPr/>
        </p:nvGrpSpPr>
        <p:grpSpPr>
          <a:xfrm>
            <a:off x="5080644" y="1497196"/>
            <a:ext cx="3661195" cy="1522044"/>
            <a:chOff x="5134781" y="1988821"/>
            <a:chExt cx="3661195" cy="1522044"/>
          </a:xfrm>
        </p:grpSpPr>
        <p:sp>
          <p:nvSpPr>
            <p:cNvPr id="20" name="正方形/長方形 19"/>
            <p:cNvSpPr/>
            <p:nvPr/>
          </p:nvSpPr>
          <p:spPr>
            <a:xfrm>
              <a:off x="5134781" y="2034591"/>
              <a:ext cx="3556358" cy="147627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5134781" y="1988821"/>
                  <a:ext cx="3556358"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𝛿</m:t>
                            </m:r>
                          </m:e>
                          <m:sub>
                            <m:r>
                              <a:rPr lang="ja-JP" altLang="en-US" sz="2000" i="1">
                                <a:latin typeface="Cambria Math" panose="02040503050406030204" pitchFamily="18" charset="0"/>
                              </a:rPr>
                              <m:t>𝑝𝑗</m:t>
                            </m:r>
                          </m:sub>
                        </m:sSub>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𝑝𝑗</m:t>
                            </m:r>
                          </m:sub>
                        </m:sSub>
                        <m:d>
                          <m:dPr>
                            <m:ctrlPr>
                              <a:rPr lang="ja-JP" altLang="en-US" sz="2000" i="1">
                                <a:latin typeface="Cambria Math" panose="02040503050406030204" pitchFamily="18" charset="0"/>
                              </a:rPr>
                            </m:ctrlPr>
                          </m:dPr>
                          <m:e>
                            <m:r>
                              <a:rPr lang="ja-JP" altLang="en-US" sz="2000" i="0">
                                <a:latin typeface="Cambria Math" panose="02040503050406030204" pitchFamily="18" charset="0"/>
                              </a:rPr>
                              <m:t>1−</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𝑝𝑗</m:t>
                                </m:r>
                              </m:sub>
                            </m:sSub>
                          </m:e>
                        </m:d>
                        <m:nary>
                          <m:naryPr>
                            <m:chr m:val="∑"/>
                            <m:limLoc m:val="undOvr"/>
                            <m:grow m:val="on"/>
                            <m:ctrlPr>
                              <a:rPr lang="ja-JP" altLang="en-US" sz="2000" i="1">
                                <a:latin typeface="Cambria Math" panose="02040503050406030204" pitchFamily="18" charset="0"/>
                              </a:rPr>
                            </m:ctrlPr>
                          </m:naryPr>
                          <m:sub>
                            <m:r>
                              <a:rPr lang="ja-JP" altLang="en-US" sz="2000" i="1">
                                <a:latin typeface="Cambria Math" panose="02040503050406030204" pitchFamily="18" charset="0"/>
                              </a:rPr>
                              <m:t>𝑘</m:t>
                            </m:r>
                            <m:r>
                              <a:rPr lang="ja-JP" altLang="en-US" sz="2000" i="0">
                                <a:latin typeface="Cambria Math" panose="02040503050406030204" pitchFamily="18" charset="0"/>
                              </a:rPr>
                              <m:t>=1</m:t>
                            </m:r>
                          </m:sub>
                          <m:sup>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𝑛</m:t>
                                </m:r>
                              </m:e>
                              <m:sub>
                                <m:r>
                                  <a:rPr lang="ja-JP" altLang="en-US" sz="2000" i="0">
                                    <a:latin typeface="Cambria Math" panose="02040503050406030204" pitchFamily="18" charset="0"/>
                                  </a:rPr>
                                  <m:t>3</m:t>
                                </m:r>
                              </m:sub>
                            </m:sSub>
                          </m:sup>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𝛿</m:t>
                                </m:r>
                              </m:e>
                              <m:sub>
                                <m:r>
                                  <a:rPr lang="ja-JP" altLang="en-US" sz="2000" i="1">
                                    <a:latin typeface="Cambria Math" panose="02040503050406030204" pitchFamily="18" charset="0"/>
                                  </a:rPr>
                                  <m:t>𝑝𝑘</m:t>
                                </m:r>
                              </m:sub>
                            </m:sSub>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𝑘𝑗</m:t>
                                </m:r>
                              </m:sub>
                            </m:sSub>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5134781" y="1988821"/>
                  <a:ext cx="3556358" cy="93262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5134781" y="2912676"/>
                  <a:ext cx="3661195" cy="445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𝛿</m:t>
                            </m:r>
                          </m:e>
                          <m:sub>
                            <m:r>
                              <a:rPr lang="ja-JP" altLang="en-US" sz="2000" i="1">
                                <a:latin typeface="Cambria Math" panose="02040503050406030204" pitchFamily="18" charset="0"/>
                              </a:rPr>
                              <m:t>𝑝𝑘</m:t>
                            </m:r>
                          </m:sub>
                        </m:sSub>
                        <m:r>
                          <a:rPr lang="ja-JP" altLang="en-US" sz="2000" i="0">
                            <a:latin typeface="Cambria Math" panose="02040503050406030204" pitchFamily="18" charset="0"/>
                          </a:rPr>
                          <m:t>=</m:t>
                        </m:r>
                        <m:d>
                          <m:dPr>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𝑝𝑘</m:t>
                                </m:r>
                              </m:sub>
                            </m:sSub>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𝑝𝑘</m:t>
                                </m:r>
                              </m:sub>
                            </m:sSub>
                          </m:e>
                        </m:d>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𝑝𝑘</m:t>
                            </m:r>
                          </m:sub>
                        </m:sSub>
                        <m:d>
                          <m:dPr>
                            <m:ctrlPr>
                              <a:rPr lang="ja-JP" altLang="en-US" sz="2000" i="1">
                                <a:latin typeface="Cambria Math" panose="02040503050406030204" pitchFamily="18" charset="0"/>
                              </a:rPr>
                            </m:ctrlPr>
                          </m:dPr>
                          <m:e>
                            <m:r>
                              <a:rPr lang="ja-JP" altLang="en-US" sz="2000" i="0">
                                <a:latin typeface="Cambria Math" panose="02040503050406030204" pitchFamily="18" charset="0"/>
                              </a:rPr>
                              <m:t>1−</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𝑝𝑘</m:t>
                                </m:r>
                              </m:sub>
                            </m:sSub>
                          </m:e>
                        </m:d>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5134781" y="2912676"/>
                  <a:ext cx="3661195" cy="445891"/>
                </a:xfrm>
                <a:prstGeom prst="rect">
                  <a:avLst/>
                </a:prstGeom>
                <a:blipFill>
                  <a:blip r:embed="rId7"/>
                  <a:stretch>
                    <a:fillRect b="-9589"/>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810364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E9E8F9-0903-DB44-9593-822CC758EDDA}"/>
              </a:ext>
            </a:extLst>
          </p:cNvPr>
          <p:cNvSpPr>
            <a:spLocks noGrp="1"/>
          </p:cNvSpPr>
          <p:nvPr>
            <p:ph idx="1"/>
          </p:nvPr>
        </p:nvSpPr>
        <p:spPr/>
        <p:txBody>
          <a:bodyPr/>
          <a:lstStyle/>
          <a:p>
            <a:pPr algn="just"/>
            <a:r>
              <a:rPr kumimoji="1" lang="ja-JP" altLang="en-US" sz="2800" dirty="0" smtClean="0"/>
              <a:t>学習係数</a:t>
            </a:r>
            <a:r>
              <a:rPr kumimoji="1" lang="en-US" altLang="ja-JP" sz="2800" dirty="0" smtClean="0"/>
              <a:t>:</a:t>
            </a:r>
            <a:r>
              <a:rPr kumimoji="1" lang="en-US" altLang="ja-JP" sz="2800" i="1" dirty="0" smtClean="0">
                <a:latin typeface="Symbol" panose="05050102010706020507" pitchFamily="18" charset="2"/>
              </a:rPr>
              <a:t>h</a:t>
            </a:r>
            <a:r>
              <a:rPr kumimoji="1" lang="en-US" altLang="ja-JP" sz="2800" dirty="0" smtClean="0"/>
              <a:t>, </a:t>
            </a:r>
            <a:r>
              <a:rPr kumimoji="1" lang="ja-JP" altLang="en-US" sz="2800" dirty="0" smtClean="0"/>
              <a:t>慣性項係数</a:t>
            </a:r>
            <a:r>
              <a:rPr kumimoji="1" lang="en-US" altLang="ja-JP" sz="2800" dirty="0" smtClean="0"/>
              <a:t>:</a:t>
            </a:r>
            <a:r>
              <a:rPr kumimoji="1" lang="en-US" altLang="ja-JP" sz="2800" i="1" dirty="0" smtClean="0">
                <a:latin typeface="Symbol" panose="05050102010706020507" pitchFamily="18" charset="2"/>
              </a:rPr>
              <a:t>a</a:t>
            </a:r>
          </a:p>
          <a:p>
            <a:pPr algn="just"/>
            <a:endParaRPr lang="en-US" altLang="ja-JP" sz="2800" dirty="0" smtClean="0"/>
          </a:p>
          <a:p>
            <a:pPr algn="just"/>
            <a:r>
              <a:rPr lang="ja-JP" altLang="en-US" sz="2800" dirty="0" smtClean="0"/>
              <a:t>結合強度の更新式</a:t>
            </a:r>
            <a:endParaRPr lang="en-US" altLang="ja-JP" sz="2800" dirty="0"/>
          </a:p>
          <a:p>
            <a:pPr algn="just"/>
            <a:endParaRPr lang="en-US" altLang="ja-JP" sz="2800" dirty="0" smtClean="0"/>
          </a:p>
          <a:p>
            <a:pPr algn="just"/>
            <a:endParaRPr lang="en-US" altLang="ja-JP" sz="2400" dirty="0" smtClean="0"/>
          </a:p>
          <a:p>
            <a:pPr algn="just"/>
            <a:endParaRPr lang="en-US" altLang="ja-JP" sz="2800" dirty="0"/>
          </a:p>
          <a:p>
            <a:pPr algn="just"/>
            <a:r>
              <a:rPr lang="ja-JP" altLang="en-US" sz="2800" dirty="0" smtClean="0"/>
              <a:t>しきい値の更新式</a:t>
            </a:r>
            <a:endParaRPr lang="en-US" altLang="ja-JP" sz="2400" dirty="0"/>
          </a:p>
          <a:p>
            <a:pPr algn="just"/>
            <a:endParaRPr kumimoji="1" lang="en-US" altLang="ja-JP" sz="2800" dirty="0" smtClean="0"/>
          </a:p>
          <a:p>
            <a:pPr algn="just"/>
            <a:endParaRPr lang="en-US" altLang="ja-JP" sz="2800" dirty="0"/>
          </a:p>
        </p:txBody>
      </p:sp>
      <mc:AlternateContent xmlns:mc="http://schemas.openxmlformats.org/markup-compatibility/2006" xmlns:a14="http://schemas.microsoft.com/office/drawing/2010/main">
        <mc:Choice Requires="a14">
          <p:sp>
            <p:nvSpPr>
              <p:cNvPr id="18" name="正方形/長方形 17"/>
              <p:cNvSpPr/>
              <p:nvPr/>
            </p:nvSpPr>
            <p:spPr>
              <a:xfrm>
                <a:off x="877684" y="5344595"/>
                <a:ext cx="40525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𝑘</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𝑘</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r>
                            <a:rPr lang="ja-JP" altLang="en-US" sz="2400" i="0">
                              <a:latin typeface="Cambria Math" panose="02040503050406030204" pitchFamily="18" charset="0"/>
                            </a:rPr>
                            <m:t>−1</m:t>
                          </m:r>
                        </m:e>
                      </m:d>
                      <m:r>
                        <a:rPr lang="ja-JP" altLang="en-US" sz="2400" i="0">
                          <a:latin typeface="Cambria Math" panose="02040503050406030204" pitchFamily="18" charset="0"/>
                        </a:rPr>
                        <m:t>+</m:t>
                      </m:r>
                      <m:r>
                        <a:rPr lang="ja-JP" altLang="en-US" sz="2400" i="1">
                          <a:latin typeface="Cambria Math" panose="02040503050406030204" pitchFamily="18" charset="0"/>
                        </a:rPr>
                        <m:t>𝛥</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𝑘</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oMath>
                  </m:oMathPara>
                </a14:m>
                <a:endParaRPr lang="ja-JP" altLang="en-US" sz="2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877684" y="5344595"/>
                <a:ext cx="4052520" cy="461665"/>
              </a:xfrm>
              <a:prstGeom prst="rect">
                <a:avLst/>
              </a:prstGeom>
              <a:blipFill>
                <a:blip r:embed="rId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877684" y="4883261"/>
                <a:ext cx="3882281"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𝑗</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𝑗</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r>
                            <a:rPr lang="ja-JP" altLang="en-US" sz="2400" i="0">
                              <a:latin typeface="Cambria Math" panose="02040503050406030204" pitchFamily="18" charset="0"/>
                            </a:rPr>
                            <m:t>−1</m:t>
                          </m:r>
                        </m:e>
                      </m:d>
                      <m:r>
                        <a:rPr lang="ja-JP" altLang="en-US" sz="2400" i="0">
                          <a:latin typeface="Cambria Math" panose="02040503050406030204" pitchFamily="18" charset="0"/>
                        </a:rPr>
                        <m:t>+</m:t>
                      </m:r>
                      <m:r>
                        <a:rPr lang="ja-JP" altLang="en-US" sz="2400" i="1">
                          <a:latin typeface="Cambria Math" panose="02040503050406030204" pitchFamily="18" charset="0"/>
                        </a:rPr>
                        <m:t>𝛥</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𝜃</m:t>
                          </m:r>
                        </m:e>
                        <m:sub>
                          <m:r>
                            <a:rPr lang="ja-JP" altLang="en-US" sz="2400" i="1">
                              <a:latin typeface="Cambria Math" panose="02040503050406030204" pitchFamily="18" charset="0"/>
                            </a:rPr>
                            <m:t>𝑗</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877684" y="4883261"/>
                <a:ext cx="3882281" cy="491417"/>
              </a:xfrm>
              <a:prstGeom prst="rect">
                <a:avLst/>
              </a:prstGeom>
              <a:blipFill>
                <a:blip r:embed="rId4"/>
                <a:stretch>
                  <a:fillRect b="-9877"/>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BA4D1ECB-C25E-D647-A638-9111D1762AD2}"/>
              </a:ext>
            </a:extLst>
          </p:cNvPr>
          <p:cNvSpPr>
            <a:spLocks noGrp="1"/>
          </p:cNvSpPr>
          <p:nvPr>
            <p:ph type="title"/>
          </p:nvPr>
        </p:nvSpPr>
        <p:spPr/>
        <p:txBody>
          <a:bodyPr/>
          <a:lstStyle/>
          <a:p>
            <a:r>
              <a:rPr kumimoji="1" lang="ja-JP" altLang="en-US" dirty="0" smtClean="0"/>
              <a:t>パラメータ更</a:t>
            </a:r>
            <a:r>
              <a:rPr kumimoji="1" lang="ja-JP" altLang="en-US" dirty="0"/>
              <a:t>新式</a:t>
            </a:r>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076368983"/>
              </p:ext>
            </p:extLst>
          </p:nvPr>
        </p:nvGraphicFramePr>
        <p:xfrm>
          <a:off x="4013200" y="3048000"/>
          <a:ext cx="914400" cy="198438"/>
        </p:xfrm>
        <a:graphic>
          <a:graphicData uri="http://schemas.openxmlformats.org/presentationml/2006/ole">
            <mc:AlternateContent xmlns:mc="http://schemas.openxmlformats.org/markup-compatibility/2006">
              <mc:Choice xmlns:v="urn:schemas-microsoft-com:vml" Requires="v">
                <p:oleObj spid="_x0000_s18491" name="Equation" r:id="rId5" imgW="914400" imgH="198720" progId="Equation.DSMT4">
                  <p:embed/>
                </p:oleObj>
              </mc:Choice>
              <mc:Fallback>
                <p:oleObj name="Equation" r:id="rId5" imgW="914400" imgH="198720" progId="Equation.DSMT4">
                  <p:embed/>
                  <p:pic>
                    <p:nvPicPr>
                      <p:cNvPr id="8" name="オブジェクト 7"/>
                      <p:cNvPicPr/>
                      <p:nvPr/>
                    </p:nvPicPr>
                    <p:blipFill>
                      <a:blip r:embed="rId6"/>
                      <a:stretch>
                        <a:fillRect/>
                      </a:stretch>
                    </p:blipFill>
                    <p:spPr>
                      <a:xfrm>
                        <a:off x="4013200" y="30480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正方形/長方形 11"/>
              <p:cNvSpPr/>
              <p:nvPr/>
            </p:nvSpPr>
            <p:spPr>
              <a:xfrm>
                <a:off x="877684" y="2877724"/>
                <a:ext cx="428335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𝑗𝑖</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𝑗𝑖</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r>
                            <a:rPr lang="ja-JP" altLang="en-US" sz="2400" i="0">
                              <a:latin typeface="Cambria Math" panose="02040503050406030204" pitchFamily="18" charset="0"/>
                            </a:rPr>
                            <m:t>−1</m:t>
                          </m:r>
                        </m:e>
                      </m:d>
                      <m:r>
                        <a:rPr lang="ja-JP" altLang="en-US" sz="2400" i="0">
                          <a:latin typeface="Cambria Math" panose="02040503050406030204" pitchFamily="18" charset="0"/>
                        </a:rPr>
                        <m:t>+</m:t>
                      </m:r>
                      <m:r>
                        <a:rPr lang="ja-JP" altLang="en-US" sz="2400" i="1">
                          <a:latin typeface="Cambria Math" panose="02040503050406030204" pitchFamily="18" charset="0"/>
                        </a:rPr>
                        <m:t>𝛥</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𝑗𝑖</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877684" y="2877724"/>
                <a:ext cx="4283352" cy="491417"/>
              </a:xfrm>
              <a:prstGeom prst="rect">
                <a:avLst/>
              </a:prstGeom>
              <a:blipFill>
                <a:blip r:embed="rId7"/>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877684" y="3339058"/>
                <a:ext cx="453861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𝑘𝑗</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𝑘𝑗</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r>
                            <a:rPr lang="ja-JP" altLang="en-US" sz="2400" i="0">
                              <a:latin typeface="Cambria Math" panose="02040503050406030204" pitchFamily="18" charset="0"/>
                            </a:rPr>
                            <m:t>−1</m:t>
                          </m:r>
                        </m:e>
                      </m:d>
                      <m:r>
                        <a:rPr lang="ja-JP" altLang="en-US" sz="2400" i="0">
                          <a:latin typeface="Cambria Math" panose="02040503050406030204" pitchFamily="18" charset="0"/>
                        </a:rPr>
                        <m:t>+</m:t>
                      </m:r>
                      <m:r>
                        <a:rPr lang="ja-JP" altLang="en-US" sz="2400" i="1">
                          <a:latin typeface="Cambria Math" panose="02040503050406030204" pitchFamily="18" charset="0"/>
                        </a:rPr>
                        <m:t>𝛥</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𝑤</m:t>
                          </m:r>
                        </m:e>
                        <m:sub>
                          <m:r>
                            <a:rPr lang="ja-JP" altLang="en-US" sz="2400" i="1">
                              <a:latin typeface="Cambria Math" panose="02040503050406030204" pitchFamily="18" charset="0"/>
                            </a:rPr>
                            <m:t>𝑘𝑗</m:t>
                          </m:r>
                        </m:sub>
                      </m:sSub>
                      <m:d>
                        <m:dPr>
                          <m:ctrlPr>
                            <a:rPr lang="ja-JP" altLang="en-US" sz="2400" i="1">
                              <a:latin typeface="Cambria Math" panose="02040503050406030204" pitchFamily="18" charset="0"/>
                            </a:rPr>
                          </m:ctrlPr>
                        </m:dPr>
                        <m:e>
                          <m:r>
                            <a:rPr lang="ja-JP" altLang="en-US" sz="2400" i="1">
                              <a:latin typeface="Cambria Math" panose="02040503050406030204" pitchFamily="18" charset="0"/>
                            </a:rPr>
                            <m:t>𝑇</m:t>
                          </m:r>
                        </m:e>
                      </m:d>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877684" y="3339058"/>
                <a:ext cx="4538615" cy="491417"/>
              </a:xfrm>
              <a:prstGeom prst="rect">
                <a:avLst/>
              </a:prstGeom>
              <a:blipFill>
                <a:blip r:embed="rId8"/>
                <a:stretch>
                  <a:fillRect b="-112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0008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latin typeface="+mn-lt"/>
              </a:rPr>
              <a:t>1</a:t>
            </a:r>
            <a:r>
              <a:rPr lang="ja-JP" altLang="en-US" dirty="0" smtClean="0">
                <a:latin typeface="+mn-lt"/>
              </a:rPr>
              <a:t>　</a:t>
            </a:r>
            <a:r>
              <a:rPr lang="ja-JP" altLang="en-US" dirty="0" smtClean="0"/>
              <a:t>初期値固定</a:t>
            </a:r>
            <a:endParaRPr kumimoji="1" lang="ja-JP" altLang="en-US" dirty="0"/>
          </a:p>
        </p:txBody>
      </p:sp>
      <p:sp>
        <p:nvSpPr>
          <p:cNvPr id="19" name="角丸四角形 18"/>
          <p:cNvSpPr/>
          <p:nvPr/>
        </p:nvSpPr>
        <p:spPr>
          <a:xfrm>
            <a:off x="480635" y="178627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78626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100</a:t>
            </a:r>
            <a:endParaRPr kumimoji="1" lang="ja-JP" altLang="en-US" sz="2000" dirty="0">
              <a:solidFill>
                <a:srgbClr val="252551"/>
              </a:solidFill>
            </a:endParaRPr>
          </a:p>
        </p:txBody>
      </p:sp>
      <p:sp>
        <p:nvSpPr>
          <p:cNvPr id="21" name="角丸四角形 20"/>
          <p:cNvSpPr/>
          <p:nvPr/>
        </p:nvSpPr>
        <p:spPr>
          <a:xfrm>
            <a:off x="6606211" y="178782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30000</a:t>
            </a:r>
            <a:endParaRPr kumimoji="1" lang="ja-JP" altLang="en-US" sz="2000" dirty="0">
              <a:solidFill>
                <a:srgbClr val="252551"/>
              </a:solidFill>
            </a:endParaRPr>
          </a:p>
        </p:txBody>
      </p:sp>
      <p:graphicFrame>
        <p:nvGraphicFramePr>
          <p:cNvPr id="28" name="表 27"/>
          <p:cNvGraphicFramePr>
            <a:graphicFrameLocks noGrp="1"/>
          </p:cNvGraphicFramePr>
          <p:nvPr>
            <p:extLst>
              <p:ext uri="{D42A27DB-BD31-4B8C-83A1-F6EECF244321}">
                <p14:modId xmlns:p14="http://schemas.microsoft.com/office/powerpoint/2010/main" val="17614520"/>
              </p:ext>
            </p:extLst>
          </p:nvPr>
        </p:nvGraphicFramePr>
        <p:xfrm>
          <a:off x="538100" y="5590180"/>
          <a:ext cx="8038213" cy="914400"/>
        </p:xfrm>
        <a:graphic>
          <a:graphicData uri="http://schemas.openxmlformats.org/drawingml/2006/table">
            <a:tbl>
              <a:tblPr>
                <a:tableStyleId>{5C22544A-7EE6-4342-B048-85BDC9FD1C3A}</a:tableStyleId>
              </a:tblPr>
              <a:tblGrid>
                <a:gridCol w="2101084">
                  <a:extLst>
                    <a:ext uri="{9D8B030D-6E8A-4147-A177-3AD203B41FA5}">
                      <a16:colId xmlns:a16="http://schemas.microsoft.com/office/drawing/2014/main" val="641884305"/>
                    </a:ext>
                  </a:extLst>
                </a:gridCol>
                <a:gridCol w="1979043">
                  <a:extLst>
                    <a:ext uri="{9D8B030D-6E8A-4147-A177-3AD203B41FA5}">
                      <a16:colId xmlns:a16="http://schemas.microsoft.com/office/drawing/2014/main" val="1888646902"/>
                    </a:ext>
                  </a:extLst>
                </a:gridCol>
                <a:gridCol w="1979043">
                  <a:extLst>
                    <a:ext uri="{9D8B030D-6E8A-4147-A177-3AD203B41FA5}">
                      <a16:colId xmlns:a16="http://schemas.microsoft.com/office/drawing/2014/main" val="3922668188"/>
                    </a:ext>
                  </a:extLst>
                </a:gridCol>
                <a:gridCol w="1979043">
                  <a:extLst>
                    <a:ext uri="{9D8B030D-6E8A-4147-A177-3AD203B41FA5}">
                      <a16:colId xmlns:a16="http://schemas.microsoft.com/office/drawing/2014/main" val="1199472806"/>
                    </a:ext>
                  </a:extLst>
                </a:gridCol>
              </a:tblGrid>
              <a:tr h="370840">
                <a:tc>
                  <a:txBody>
                    <a:bodyPr/>
                    <a:lstStyle/>
                    <a:p>
                      <a:r>
                        <a:rPr kumimoji="1" lang="ja-JP" altLang="en-US" sz="2400" dirty="0" smtClean="0"/>
                        <a:t>学習回数</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100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30000</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9056272"/>
                  </a:ext>
                </a:extLst>
              </a:tr>
              <a:tr h="370840">
                <a:tc>
                  <a:txBody>
                    <a:bodyPr/>
                    <a:lstStyle/>
                    <a:p>
                      <a:r>
                        <a:rPr kumimoji="1" lang="ja-JP" altLang="en-US" sz="2400" dirty="0" smtClean="0"/>
                        <a:t>評価関数の値</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0.64811</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0.055948</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0.030734</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9285893"/>
                  </a:ext>
                </a:extLst>
              </a:tr>
            </a:tbl>
          </a:graphicData>
        </a:graphic>
      </p:graphicFrame>
      <p:pic>
        <p:nvPicPr>
          <p:cNvPr id="38" name="図 3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1884965" y="2228850"/>
            <a:ext cx="1070747" cy="266700"/>
          </a:xfrm>
          <a:prstGeom prst="rect">
            <a:avLst/>
          </a:prstGeom>
        </p:spPr>
      </p:pic>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3270" y="2430149"/>
            <a:ext cx="2722442" cy="2700000"/>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9881" y="2430149"/>
            <a:ext cx="2722442" cy="2700000"/>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6492" y="2430149"/>
            <a:ext cx="2722442" cy="2700000"/>
          </a:xfrm>
          <a:prstGeom prst="rect">
            <a:avLst/>
          </a:prstGeom>
        </p:spPr>
      </p:pic>
      <p:pic>
        <p:nvPicPr>
          <p:cNvPr id="47" name="図 46"/>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4851576" y="2228850"/>
            <a:ext cx="1070747" cy="266700"/>
          </a:xfrm>
          <a:prstGeom prst="rect">
            <a:avLst/>
          </a:prstGeom>
        </p:spPr>
      </p:pic>
      <p:pic>
        <p:nvPicPr>
          <p:cNvPr id="48" name="図 4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7818187" y="2228850"/>
            <a:ext cx="1070747" cy="266700"/>
          </a:xfrm>
          <a:prstGeom prst="rect">
            <a:avLst/>
          </a:prstGeom>
        </p:spPr>
      </p:pic>
    </p:spTree>
    <p:extLst>
      <p:ext uri="{BB962C8B-B14F-4D97-AF65-F5344CB8AC3E}">
        <p14:creationId xmlns:p14="http://schemas.microsoft.com/office/powerpoint/2010/main" val="2871440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en-US" altLang="ja-JP" dirty="0" smtClean="0">
                <a:latin typeface="+mn-lt"/>
              </a:rPr>
              <a:t>1</a:t>
            </a:r>
            <a:r>
              <a:rPr lang="ja-JP" altLang="en-US" dirty="0" smtClean="0">
                <a:latin typeface="+mn-lt"/>
              </a:rPr>
              <a:t>　</a:t>
            </a:r>
            <a:r>
              <a:rPr lang="ja-JP" altLang="en-US" dirty="0" smtClean="0"/>
              <a:t>初期値</a:t>
            </a:r>
            <a:r>
              <a:rPr lang="ja-JP" altLang="en-US" dirty="0"/>
              <a:t>乱数</a:t>
            </a:r>
            <a:endParaRPr kumimoji="1" lang="ja-JP" altLang="en-US" dirty="0"/>
          </a:p>
        </p:txBody>
      </p:sp>
      <p:sp>
        <p:nvSpPr>
          <p:cNvPr id="19" name="角丸四角形 18"/>
          <p:cNvSpPr/>
          <p:nvPr/>
        </p:nvSpPr>
        <p:spPr>
          <a:xfrm>
            <a:off x="480635" y="178627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78626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100</a:t>
            </a:r>
            <a:endParaRPr kumimoji="1" lang="ja-JP" altLang="en-US" sz="2000" dirty="0">
              <a:solidFill>
                <a:srgbClr val="252551"/>
              </a:solidFill>
            </a:endParaRPr>
          </a:p>
        </p:txBody>
      </p:sp>
      <p:sp>
        <p:nvSpPr>
          <p:cNvPr id="21" name="角丸四角形 20"/>
          <p:cNvSpPr/>
          <p:nvPr/>
        </p:nvSpPr>
        <p:spPr>
          <a:xfrm>
            <a:off x="6606211" y="178782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30000</a:t>
            </a:r>
            <a:endParaRPr kumimoji="1" lang="ja-JP" altLang="en-US" sz="2000" dirty="0">
              <a:solidFill>
                <a:srgbClr val="252551"/>
              </a:solidFill>
            </a:endParaRPr>
          </a:p>
        </p:txBody>
      </p:sp>
      <p:graphicFrame>
        <p:nvGraphicFramePr>
          <p:cNvPr id="28" name="表 27"/>
          <p:cNvGraphicFramePr>
            <a:graphicFrameLocks noGrp="1"/>
          </p:cNvGraphicFramePr>
          <p:nvPr>
            <p:extLst>
              <p:ext uri="{D42A27DB-BD31-4B8C-83A1-F6EECF244321}">
                <p14:modId xmlns:p14="http://schemas.microsoft.com/office/powerpoint/2010/main" val="1592243797"/>
              </p:ext>
            </p:extLst>
          </p:nvPr>
        </p:nvGraphicFramePr>
        <p:xfrm>
          <a:off x="538100" y="5590180"/>
          <a:ext cx="8038213" cy="914400"/>
        </p:xfrm>
        <a:graphic>
          <a:graphicData uri="http://schemas.openxmlformats.org/drawingml/2006/table">
            <a:tbl>
              <a:tblPr>
                <a:tableStyleId>{5C22544A-7EE6-4342-B048-85BDC9FD1C3A}</a:tableStyleId>
              </a:tblPr>
              <a:tblGrid>
                <a:gridCol w="2101084">
                  <a:extLst>
                    <a:ext uri="{9D8B030D-6E8A-4147-A177-3AD203B41FA5}">
                      <a16:colId xmlns:a16="http://schemas.microsoft.com/office/drawing/2014/main" val="641884305"/>
                    </a:ext>
                  </a:extLst>
                </a:gridCol>
                <a:gridCol w="1979043">
                  <a:extLst>
                    <a:ext uri="{9D8B030D-6E8A-4147-A177-3AD203B41FA5}">
                      <a16:colId xmlns:a16="http://schemas.microsoft.com/office/drawing/2014/main" val="1888646902"/>
                    </a:ext>
                  </a:extLst>
                </a:gridCol>
                <a:gridCol w="1979043">
                  <a:extLst>
                    <a:ext uri="{9D8B030D-6E8A-4147-A177-3AD203B41FA5}">
                      <a16:colId xmlns:a16="http://schemas.microsoft.com/office/drawing/2014/main" val="3922668188"/>
                    </a:ext>
                  </a:extLst>
                </a:gridCol>
                <a:gridCol w="1979043">
                  <a:extLst>
                    <a:ext uri="{9D8B030D-6E8A-4147-A177-3AD203B41FA5}">
                      <a16:colId xmlns:a16="http://schemas.microsoft.com/office/drawing/2014/main" val="1199472806"/>
                    </a:ext>
                  </a:extLst>
                </a:gridCol>
              </a:tblGrid>
              <a:tr h="370840">
                <a:tc>
                  <a:txBody>
                    <a:bodyPr/>
                    <a:lstStyle/>
                    <a:p>
                      <a:r>
                        <a:rPr kumimoji="1" lang="ja-JP" altLang="en-US" sz="2400" dirty="0" smtClean="0"/>
                        <a:t>学習回数</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100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30000</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9056272"/>
                  </a:ext>
                </a:extLst>
              </a:tr>
              <a:tr h="370840">
                <a:tc>
                  <a:txBody>
                    <a:bodyPr/>
                    <a:lstStyle/>
                    <a:p>
                      <a:r>
                        <a:rPr kumimoji="1" lang="ja-JP" altLang="en-US" sz="2400" dirty="0" smtClean="0"/>
                        <a:t>評価関数の値</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0.64974</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0.049490</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8.9422e-29</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9285893"/>
                  </a:ext>
                </a:extLst>
              </a:tr>
            </a:tbl>
          </a:graphicData>
        </a:graphic>
      </p:graphicFrame>
      <p:pic>
        <p:nvPicPr>
          <p:cNvPr id="38" name="図 3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1884965" y="2228850"/>
            <a:ext cx="1070747" cy="266700"/>
          </a:xfrm>
          <a:prstGeom prst="rect">
            <a:avLst/>
          </a:prstGeom>
        </p:spPr>
      </p:pic>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3270" y="2430149"/>
            <a:ext cx="2722442" cy="2699999"/>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9881" y="2430149"/>
            <a:ext cx="2722442" cy="2699999"/>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66492" y="2430149"/>
            <a:ext cx="2722442" cy="2699999"/>
          </a:xfrm>
          <a:prstGeom prst="rect">
            <a:avLst/>
          </a:prstGeom>
        </p:spPr>
      </p:pic>
      <p:pic>
        <p:nvPicPr>
          <p:cNvPr id="47" name="図 46"/>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4851576" y="2228850"/>
            <a:ext cx="1070747" cy="266700"/>
          </a:xfrm>
          <a:prstGeom prst="rect">
            <a:avLst/>
          </a:prstGeom>
        </p:spPr>
      </p:pic>
      <p:pic>
        <p:nvPicPr>
          <p:cNvPr id="48" name="図 47"/>
          <p:cNvPicPr>
            <a:picLocks noChangeAspect="1"/>
          </p:cNvPicPr>
          <p:nvPr/>
        </p:nvPicPr>
        <p:blipFill rotWithShape="1">
          <a:blip r:embed="rId2" cstate="print">
            <a:extLst>
              <a:ext uri="{28A0092B-C50C-407E-A947-70E740481C1C}">
                <a14:useLocalDpi xmlns:a14="http://schemas.microsoft.com/office/drawing/2010/main" val="0"/>
              </a:ext>
            </a:extLst>
          </a:blip>
          <a:srcRect l="60847" t="437" b="90514"/>
          <a:stretch/>
        </p:blipFill>
        <p:spPr>
          <a:xfrm>
            <a:off x="7818187" y="2228850"/>
            <a:ext cx="1070747" cy="266700"/>
          </a:xfrm>
          <a:prstGeom prst="rect">
            <a:avLst/>
          </a:prstGeom>
        </p:spPr>
      </p:pic>
    </p:spTree>
    <p:extLst>
      <p:ext uri="{BB962C8B-B14F-4D97-AF65-F5344CB8AC3E}">
        <p14:creationId xmlns:p14="http://schemas.microsoft.com/office/powerpoint/2010/main" val="3959736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1571773" y="2097323"/>
            <a:ext cx="1278507" cy="720042"/>
          </a:xfrm>
          <a:prstGeom prst="rect">
            <a:avLst/>
          </a:prstGeom>
        </p:spPr>
      </p:pic>
      <p:sp>
        <p:nvSpPr>
          <p:cNvPr id="2" name="タイトル 1"/>
          <p:cNvSpPr>
            <a:spLocks noGrp="1"/>
          </p:cNvSpPr>
          <p:nvPr>
            <p:ph type="title"/>
          </p:nvPr>
        </p:nvSpPr>
        <p:spPr/>
        <p:txBody>
          <a:bodyPr/>
          <a:lstStyle/>
          <a:p>
            <a:r>
              <a:rPr lang="ja-JP" altLang="en-US" dirty="0" smtClean="0"/>
              <a:t>課題</a:t>
            </a:r>
            <a:r>
              <a:rPr lang="en-US" altLang="ja-JP" dirty="0">
                <a:latin typeface="+mn-lt"/>
              </a:rPr>
              <a:t>2</a:t>
            </a:r>
            <a:r>
              <a:rPr lang="ja-JP" altLang="en-US" dirty="0" smtClean="0">
                <a:latin typeface="+mn-lt"/>
              </a:rPr>
              <a:t>　</a:t>
            </a:r>
            <a:r>
              <a:rPr lang="ja-JP" altLang="en-US" dirty="0" smtClean="0"/>
              <a:t>初期値固定</a:t>
            </a:r>
            <a:endParaRPr kumimoji="1" lang="ja-JP" altLang="en-US" dirty="0"/>
          </a:p>
        </p:txBody>
      </p:sp>
      <p:sp>
        <p:nvSpPr>
          <p:cNvPr id="19" name="角丸四角形 18"/>
          <p:cNvSpPr/>
          <p:nvPr/>
        </p:nvSpPr>
        <p:spPr>
          <a:xfrm>
            <a:off x="480635" y="178627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78626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500</a:t>
            </a:r>
            <a:endParaRPr kumimoji="1" lang="ja-JP" altLang="en-US" sz="2000" dirty="0">
              <a:solidFill>
                <a:srgbClr val="252551"/>
              </a:solidFill>
            </a:endParaRPr>
          </a:p>
        </p:txBody>
      </p:sp>
      <p:sp>
        <p:nvSpPr>
          <p:cNvPr id="21" name="角丸四角形 20"/>
          <p:cNvSpPr/>
          <p:nvPr/>
        </p:nvSpPr>
        <p:spPr>
          <a:xfrm>
            <a:off x="6606211" y="178782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a:t>
            </a:r>
            <a:endParaRPr kumimoji="1" lang="ja-JP" altLang="en-US" sz="2000" dirty="0">
              <a:solidFill>
                <a:srgbClr val="252551"/>
              </a:solidFill>
            </a:endParaRPr>
          </a:p>
        </p:txBody>
      </p:sp>
      <p:graphicFrame>
        <p:nvGraphicFramePr>
          <p:cNvPr id="28" name="表 27"/>
          <p:cNvGraphicFramePr>
            <a:graphicFrameLocks noGrp="1"/>
          </p:cNvGraphicFramePr>
          <p:nvPr>
            <p:extLst>
              <p:ext uri="{D42A27DB-BD31-4B8C-83A1-F6EECF244321}">
                <p14:modId xmlns:p14="http://schemas.microsoft.com/office/powerpoint/2010/main" val="800570260"/>
              </p:ext>
            </p:extLst>
          </p:nvPr>
        </p:nvGraphicFramePr>
        <p:xfrm>
          <a:off x="538100" y="5590180"/>
          <a:ext cx="8038213" cy="914400"/>
        </p:xfrm>
        <a:graphic>
          <a:graphicData uri="http://schemas.openxmlformats.org/drawingml/2006/table">
            <a:tbl>
              <a:tblPr>
                <a:tableStyleId>{5C22544A-7EE6-4342-B048-85BDC9FD1C3A}</a:tableStyleId>
              </a:tblPr>
              <a:tblGrid>
                <a:gridCol w="2101084">
                  <a:extLst>
                    <a:ext uri="{9D8B030D-6E8A-4147-A177-3AD203B41FA5}">
                      <a16:colId xmlns:a16="http://schemas.microsoft.com/office/drawing/2014/main" val="641884305"/>
                    </a:ext>
                  </a:extLst>
                </a:gridCol>
                <a:gridCol w="1979043">
                  <a:extLst>
                    <a:ext uri="{9D8B030D-6E8A-4147-A177-3AD203B41FA5}">
                      <a16:colId xmlns:a16="http://schemas.microsoft.com/office/drawing/2014/main" val="1888646902"/>
                    </a:ext>
                  </a:extLst>
                </a:gridCol>
                <a:gridCol w="1979043">
                  <a:extLst>
                    <a:ext uri="{9D8B030D-6E8A-4147-A177-3AD203B41FA5}">
                      <a16:colId xmlns:a16="http://schemas.microsoft.com/office/drawing/2014/main" val="3922668188"/>
                    </a:ext>
                  </a:extLst>
                </a:gridCol>
                <a:gridCol w="1979043">
                  <a:extLst>
                    <a:ext uri="{9D8B030D-6E8A-4147-A177-3AD203B41FA5}">
                      <a16:colId xmlns:a16="http://schemas.microsoft.com/office/drawing/2014/main" val="1199472806"/>
                    </a:ext>
                  </a:extLst>
                </a:gridCol>
              </a:tblGrid>
              <a:tr h="370840">
                <a:tc>
                  <a:txBody>
                    <a:bodyPr/>
                    <a:lstStyle/>
                    <a:p>
                      <a:r>
                        <a:rPr kumimoji="1" lang="ja-JP" altLang="en-US" sz="2400" dirty="0" smtClean="0"/>
                        <a:t>学習回数</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500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3000</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9056272"/>
                  </a:ext>
                </a:extLst>
              </a:tr>
              <a:tr h="370840">
                <a:tc>
                  <a:txBody>
                    <a:bodyPr/>
                    <a:lstStyle/>
                    <a:p>
                      <a:r>
                        <a:rPr kumimoji="1" lang="ja-JP" altLang="en-US" sz="2400" dirty="0" smtClean="0"/>
                        <a:t>評価関数の値</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15.985</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3.7286</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3.6798</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9285893"/>
                  </a:ext>
                </a:extLst>
              </a:tr>
            </a:tbl>
          </a:graphicData>
        </a:graphic>
      </p:graphicFrame>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884" y="2773049"/>
            <a:ext cx="2705213" cy="2700000"/>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11392" y="2773049"/>
            <a:ext cx="2699420" cy="2700000"/>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8003" y="2773049"/>
            <a:ext cx="2699420" cy="2700000"/>
          </a:xfrm>
          <a:prstGeom prst="rect">
            <a:avLst/>
          </a:prstGeom>
        </p:spPr>
      </p:pic>
      <p:pic>
        <p:nvPicPr>
          <p:cNvPr id="14" name="図 1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4643816" y="2097323"/>
            <a:ext cx="1278507" cy="720042"/>
          </a:xfrm>
          <a:prstGeom prst="rect">
            <a:avLst/>
          </a:prstGeom>
        </p:spPr>
      </p:pic>
      <p:pic>
        <p:nvPicPr>
          <p:cNvPr id="15" name="図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7610427" y="2097323"/>
            <a:ext cx="1278507" cy="720042"/>
          </a:xfrm>
          <a:prstGeom prst="rect">
            <a:avLst/>
          </a:prstGeom>
        </p:spPr>
      </p:pic>
    </p:spTree>
    <p:extLst>
      <p:ext uri="{BB962C8B-B14F-4D97-AF65-F5344CB8AC3E}">
        <p14:creationId xmlns:p14="http://schemas.microsoft.com/office/powerpoint/2010/main" val="4274560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1571773" y="2097323"/>
            <a:ext cx="1278507" cy="720042"/>
          </a:xfrm>
          <a:prstGeom prst="rect">
            <a:avLst/>
          </a:prstGeom>
        </p:spPr>
      </p:pic>
      <p:sp>
        <p:nvSpPr>
          <p:cNvPr id="2" name="タイトル 1"/>
          <p:cNvSpPr>
            <a:spLocks noGrp="1"/>
          </p:cNvSpPr>
          <p:nvPr>
            <p:ph type="title"/>
          </p:nvPr>
        </p:nvSpPr>
        <p:spPr/>
        <p:txBody>
          <a:bodyPr/>
          <a:lstStyle/>
          <a:p>
            <a:r>
              <a:rPr lang="ja-JP" altLang="en-US" dirty="0" smtClean="0"/>
              <a:t>課題</a:t>
            </a:r>
            <a:r>
              <a:rPr lang="en-US" altLang="ja-JP" dirty="0">
                <a:latin typeface="+mn-lt"/>
              </a:rPr>
              <a:t>2</a:t>
            </a:r>
            <a:r>
              <a:rPr lang="ja-JP" altLang="en-US" dirty="0" smtClean="0">
                <a:latin typeface="+mn-lt"/>
              </a:rPr>
              <a:t>　</a:t>
            </a:r>
            <a:r>
              <a:rPr lang="ja-JP" altLang="en-US" dirty="0" smtClean="0"/>
              <a:t>初期値</a:t>
            </a:r>
            <a:r>
              <a:rPr lang="ja-JP" altLang="en-US" dirty="0"/>
              <a:t>乱数</a:t>
            </a:r>
            <a:endParaRPr kumimoji="1" lang="ja-JP" altLang="en-US" dirty="0"/>
          </a:p>
        </p:txBody>
      </p:sp>
      <p:sp>
        <p:nvSpPr>
          <p:cNvPr id="19" name="角丸四角形 18"/>
          <p:cNvSpPr/>
          <p:nvPr/>
        </p:nvSpPr>
        <p:spPr>
          <a:xfrm>
            <a:off x="480635" y="1786270"/>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0</a:t>
            </a:r>
            <a:endParaRPr kumimoji="1" lang="ja-JP" altLang="en-US" sz="2000" dirty="0">
              <a:solidFill>
                <a:srgbClr val="252551"/>
              </a:solidFill>
            </a:endParaRPr>
          </a:p>
        </p:txBody>
      </p:sp>
      <p:sp>
        <p:nvSpPr>
          <p:cNvPr id="20" name="角丸四角形 19"/>
          <p:cNvSpPr/>
          <p:nvPr/>
        </p:nvSpPr>
        <p:spPr>
          <a:xfrm>
            <a:off x="3543423" y="1786269"/>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500</a:t>
            </a:r>
            <a:endParaRPr kumimoji="1" lang="ja-JP" altLang="en-US" sz="2000" dirty="0">
              <a:solidFill>
                <a:srgbClr val="252551"/>
              </a:solidFill>
            </a:endParaRPr>
          </a:p>
        </p:txBody>
      </p:sp>
      <p:sp>
        <p:nvSpPr>
          <p:cNvPr id="21" name="角丸四角形 20"/>
          <p:cNvSpPr/>
          <p:nvPr/>
        </p:nvSpPr>
        <p:spPr>
          <a:xfrm>
            <a:off x="6606211" y="1787826"/>
            <a:ext cx="2273198" cy="3110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252551"/>
                </a:solidFill>
              </a:rPr>
              <a:t>学習回数 </a:t>
            </a:r>
            <a:r>
              <a:rPr lang="en-US" altLang="ja-JP" sz="2000" dirty="0" smtClean="0">
                <a:solidFill>
                  <a:srgbClr val="252551"/>
                </a:solidFill>
              </a:rPr>
              <a:t>: 3000</a:t>
            </a:r>
            <a:endParaRPr kumimoji="1" lang="ja-JP" altLang="en-US" sz="2000" dirty="0">
              <a:solidFill>
                <a:srgbClr val="252551"/>
              </a:solidFill>
            </a:endParaRPr>
          </a:p>
        </p:txBody>
      </p:sp>
      <p:graphicFrame>
        <p:nvGraphicFramePr>
          <p:cNvPr id="28" name="表 27"/>
          <p:cNvGraphicFramePr>
            <a:graphicFrameLocks noGrp="1"/>
          </p:cNvGraphicFramePr>
          <p:nvPr>
            <p:extLst>
              <p:ext uri="{D42A27DB-BD31-4B8C-83A1-F6EECF244321}">
                <p14:modId xmlns:p14="http://schemas.microsoft.com/office/powerpoint/2010/main" val="3187073978"/>
              </p:ext>
            </p:extLst>
          </p:nvPr>
        </p:nvGraphicFramePr>
        <p:xfrm>
          <a:off x="538100" y="5590180"/>
          <a:ext cx="8038213" cy="914400"/>
        </p:xfrm>
        <a:graphic>
          <a:graphicData uri="http://schemas.openxmlformats.org/drawingml/2006/table">
            <a:tbl>
              <a:tblPr>
                <a:tableStyleId>{5C22544A-7EE6-4342-B048-85BDC9FD1C3A}</a:tableStyleId>
              </a:tblPr>
              <a:tblGrid>
                <a:gridCol w="2101084">
                  <a:extLst>
                    <a:ext uri="{9D8B030D-6E8A-4147-A177-3AD203B41FA5}">
                      <a16:colId xmlns:a16="http://schemas.microsoft.com/office/drawing/2014/main" val="641884305"/>
                    </a:ext>
                  </a:extLst>
                </a:gridCol>
                <a:gridCol w="1979043">
                  <a:extLst>
                    <a:ext uri="{9D8B030D-6E8A-4147-A177-3AD203B41FA5}">
                      <a16:colId xmlns:a16="http://schemas.microsoft.com/office/drawing/2014/main" val="1888646902"/>
                    </a:ext>
                  </a:extLst>
                </a:gridCol>
                <a:gridCol w="1979043">
                  <a:extLst>
                    <a:ext uri="{9D8B030D-6E8A-4147-A177-3AD203B41FA5}">
                      <a16:colId xmlns:a16="http://schemas.microsoft.com/office/drawing/2014/main" val="3922668188"/>
                    </a:ext>
                  </a:extLst>
                </a:gridCol>
                <a:gridCol w="1979043">
                  <a:extLst>
                    <a:ext uri="{9D8B030D-6E8A-4147-A177-3AD203B41FA5}">
                      <a16:colId xmlns:a16="http://schemas.microsoft.com/office/drawing/2014/main" val="1199472806"/>
                    </a:ext>
                  </a:extLst>
                </a:gridCol>
              </a:tblGrid>
              <a:tr h="370840">
                <a:tc>
                  <a:txBody>
                    <a:bodyPr/>
                    <a:lstStyle/>
                    <a:p>
                      <a:r>
                        <a:rPr kumimoji="1" lang="ja-JP" altLang="en-US" sz="2400" dirty="0" smtClean="0"/>
                        <a:t>学習回数</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500</a:t>
                      </a:r>
                      <a:endParaRPr kumimoji="1" lang="ja-JP"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400" dirty="0" smtClean="0"/>
                        <a:t>3000</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9056272"/>
                  </a:ext>
                </a:extLst>
              </a:tr>
              <a:tr h="370840">
                <a:tc>
                  <a:txBody>
                    <a:bodyPr/>
                    <a:lstStyle/>
                    <a:p>
                      <a:r>
                        <a:rPr kumimoji="1" lang="ja-JP" altLang="en-US" sz="2400" dirty="0" smtClean="0"/>
                        <a:t>評価関数の値</a:t>
                      </a:r>
                      <a:endParaRPr kumimoji="1" lang="ja-JP" altLang="en-US" sz="24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algn="ctr"/>
                      <a:r>
                        <a:rPr kumimoji="1" lang="en-US" altLang="ja-JP" sz="2400" dirty="0" smtClean="0"/>
                        <a:t>13.793</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0.67760</a:t>
                      </a:r>
                      <a:endParaRPr kumimoji="1" lang="ja-JP" altLang="en-US"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4.6873e-3</a:t>
                      </a:r>
                      <a:endParaRPr kumimoji="1" lang="ja-JP" altLang="en-US" sz="24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9285893"/>
                  </a:ext>
                </a:extLst>
              </a:tr>
            </a:tbl>
          </a:graphicData>
        </a:graphic>
      </p:graphicFrame>
      <p:pic>
        <p:nvPicPr>
          <p:cNvPr id="44" name="図 4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884" y="2773049"/>
            <a:ext cx="2705213" cy="2699999"/>
          </a:xfrm>
          <a:prstGeom prst="rect">
            <a:avLst/>
          </a:prstGeom>
        </p:spPr>
      </p:pic>
      <p:pic>
        <p:nvPicPr>
          <p:cNvPr id="45" name="図 4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11392" y="2773049"/>
            <a:ext cx="2699420" cy="2699999"/>
          </a:xfrm>
          <a:prstGeom prst="rect">
            <a:avLst/>
          </a:prstGeom>
        </p:spPr>
      </p:pic>
      <p:pic>
        <p:nvPicPr>
          <p:cNvPr id="46" name="図 4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8003" y="2773049"/>
            <a:ext cx="2699420" cy="2699999"/>
          </a:xfrm>
          <a:prstGeom prst="rect">
            <a:avLst/>
          </a:prstGeom>
        </p:spPr>
      </p:pic>
      <p:pic>
        <p:nvPicPr>
          <p:cNvPr id="14" name="図 1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4643816" y="2097323"/>
            <a:ext cx="1278507" cy="720042"/>
          </a:xfrm>
          <a:prstGeom prst="rect">
            <a:avLst/>
          </a:prstGeom>
        </p:spPr>
      </p:pic>
      <p:pic>
        <p:nvPicPr>
          <p:cNvPr id="15" name="図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4842"/>
          <a:stretch/>
        </p:blipFill>
        <p:spPr>
          <a:xfrm>
            <a:off x="7610427" y="2097323"/>
            <a:ext cx="1278507" cy="720042"/>
          </a:xfrm>
          <a:prstGeom prst="rect">
            <a:avLst/>
          </a:prstGeom>
        </p:spPr>
      </p:pic>
    </p:spTree>
    <p:extLst>
      <p:ext uri="{BB962C8B-B14F-4D97-AF65-F5344CB8AC3E}">
        <p14:creationId xmlns:p14="http://schemas.microsoft.com/office/powerpoint/2010/main" val="306552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自然ニューロン</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sz="2800" dirty="0" smtClean="0"/>
              <a:t>自然ニューロンは脳内で</a:t>
            </a:r>
            <a:r>
              <a:rPr lang="ja-JP" altLang="en-US" sz="2800" dirty="0" smtClean="0">
                <a:solidFill>
                  <a:srgbClr val="FF0000"/>
                </a:solidFill>
              </a:rPr>
              <a:t>情報伝達の機能</a:t>
            </a:r>
            <a:r>
              <a:rPr lang="ja-JP" altLang="en-US" sz="2800" dirty="0" smtClean="0"/>
              <a:t>を実現する．</a:t>
            </a:r>
            <a:endParaRPr lang="en-US" altLang="ja-JP" sz="2800" dirty="0" smtClean="0"/>
          </a:p>
          <a:p>
            <a:pPr algn="just"/>
            <a:r>
              <a:rPr lang="ja-JP" altLang="en-US" sz="2800" dirty="0" smtClean="0"/>
              <a:t>自然ニューロンは</a:t>
            </a:r>
            <a:r>
              <a:rPr lang="ja-JP" altLang="en-US" sz="2800" dirty="0" smtClean="0">
                <a:solidFill>
                  <a:srgbClr val="FF0000"/>
                </a:solidFill>
              </a:rPr>
              <a:t>ある強さ以上の刺激</a:t>
            </a:r>
            <a:r>
              <a:rPr lang="ja-JP" altLang="en-US" sz="2800" dirty="0" smtClean="0"/>
              <a:t>が与えられると興奮状態に達し，信号を伝達する．</a:t>
            </a:r>
            <a:endParaRPr lang="en-US" altLang="ja-JP" sz="2800" dirty="0" smtClean="0"/>
          </a:p>
          <a:p>
            <a:pPr algn="just"/>
            <a:r>
              <a:rPr lang="ja-JP" altLang="en-US" sz="2800" dirty="0" smtClean="0"/>
              <a:t>自然ニューロン間の</a:t>
            </a:r>
            <a:r>
              <a:rPr lang="ja-JP" altLang="en-US" sz="2800" dirty="0" smtClean="0">
                <a:solidFill>
                  <a:srgbClr val="FF0000"/>
                </a:solidFill>
              </a:rPr>
              <a:t>結合強度で知識が表現</a:t>
            </a:r>
            <a:r>
              <a:rPr lang="ja-JP" altLang="en-US" sz="2800" dirty="0" smtClean="0"/>
              <a:t>される．</a:t>
            </a:r>
            <a:endParaRPr lang="en-US" altLang="ja-JP" sz="2800" dirty="0" smtClean="0"/>
          </a:p>
          <a:p>
            <a:pPr algn="just"/>
            <a:endParaRPr kumimoji="1" lang="ja-JP" altLang="en-US" dirty="0"/>
          </a:p>
        </p:txBody>
      </p:sp>
      <p:grpSp>
        <p:nvGrpSpPr>
          <p:cNvPr id="4" name="グループ化 3"/>
          <p:cNvGrpSpPr/>
          <p:nvPr/>
        </p:nvGrpSpPr>
        <p:grpSpPr>
          <a:xfrm>
            <a:off x="418212" y="3774314"/>
            <a:ext cx="8705044" cy="2924663"/>
            <a:chOff x="418212" y="3683882"/>
            <a:chExt cx="8705044" cy="2924663"/>
          </a:xfrm>
        </p:grpSpPr>
        <p:pic>
          <p:nvPicPr>
            <p:cNvPr id="8" name="図 7"/>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961342">
              <a:off x="706544" y="4577580"/>
              <a:ext cx="3776826" cy="2030965"/>
            </a:xfrm>
            <a:prstGeom prst="rect">
              <a:avLst/>
            </a:prstGeom>
          </p:spPr>
        </p:pic>
        <p:cxnSp>
          <p:nvCxnSpPr>
            <p:cNvPr id="17" name="直線矢印コネクタ 16"/>
            <p:cNvCxnSpPr>
              <a:stCxn id="30" idx="3"/>
              <a:endCxn id="31" idx="1"/>
            </p:cNvCxnSpPr>
            <p:nvPr/>
          </p:nvCxnSpPr>
          <p:spPr>
            <a:xfrm>
              <a:off x="1942212" y="4022137"/>
              <a:ext cx="240118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574720" y="3683882"/>
              <a:ext cx="1136171" cy="369332"/>
            </a:xfrm>
            <a:prstGeom prst="rect">
              <a:avLst/>
            </a:prstGeom>
            <a:noFill/>
          </p:spPr>
          <p:txBody>
            <a:bodyPr wrap="square" rtlCol="0">
              <a:spAutoFit/>
            </a:bodyPr>
            <a:lstStyle/>
            <a:p>
              <a:r>
                <a:rPr kumimoji="1" lang="ja-JP" altLang="en-US" dirty="0" smtClean="0">
                  <a:solidFill>
                    <a:srgbClr val="CC3300"/>
                  </a:solidFill>
                </a:rPr>
                <a:t>情報伝達</a:t>
              </a:r>
              <a:endParaRPr kumimoji="1" lang="ja-JP" altLang="en-US" dirty="0">
                <a:solidFill>
                  <a:srgbClr val="CC3300"/>
                </a:solidFill>
              </a:endParaRPr>
            </a:p>
          </p:txBody>
        </p:sp>
        <p:sp>
          <p:nvSpPr>
            <p:cNvPr id="22" name="角丸四角形 21"/>
            <p:cNvSpPr/>
            <p:nvPr/>
          </p:nvSpPr>
          <p:spPr>
            <a:xfrm>
              <a:off x="4675339" y="5795876"/>
              <a:ext cx="1524000"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252551"/>
                  </a:solidFill>
                </a:rPr>
                <a:t>シナプス結合</a:t>
              </a:r>
              <a:endParaRPr kumimoji="1" lang="ja-JP" altLang="en-US" dirty="0">
                <a:solidFill>
                  <a:srgbClr val="252551"/>
                </a:solidFill>
              </a:endParaRPr>
            </a:p>
          </p:txBody>
        </p:sp>
        <p:cxnSp>
          <p:nvCxnSpPr>
            <p:cNvPr id="24" name="直線コネクタ 23"/>
            <p:cNvCxnSpPr>
              <a:stCxn id="22" idx="0"/>
            </p:cNvCxnSpPr>
            <p:nvPr/>
          </p:nvCxnSpPr>
          <p:spPr>
            <a:xfrm flipH="1" flipV="1">
              <a:off x="5105400" y="5349187"/>
              <a:ext cx="331939" cy="446689"/>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sp>
          <p:nvSpPr>
            <p:cNvPr id="30" name="角丸四角形 29"/>
            <p:cNvSpPr/>
            <p:nvPr/>
          </p:nvSpPr>
          <p:spPr>
            <a:xfrm>
              <a:off x="418212" y="3868548"/>
              <a:ext cx="1524000" cy="3071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252551"/>
                  </a:solidFill>
                </a:rPr>
                <a:t>ニューロン</a:t>
              </a:r>
              <a:endParaRPr kumimoji="1" lang="ja-JP" altLang="en-US" dirty="0">
                <a:solidFill>
                  <a:srgbClr val="252551"/>
                </a:solidFill>
              </a:endParaRPr>
            </a:p>
          </p:txBody>
        </p:sp>
        <p:sp>
          <p:nvSpPr>
            <p:cNvPr id="31" name="角丸四角形 30"/>
            <p:cNvSpPr/>
            <p:nvPr/>
          </p:nvSpPr>
          <p:spPr>
            <a:xfrm>
              <a:off x="4343400" y="3868548"/>
              <a:ext cx="1524000" cy="3071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252551"/>
                  </a:solidFill>
                </a:rPr>
                <a:t>ニューロン</a:t>
              </a:r>
              <a:endParaRPr kumimoji="1" lang="ja-JP" altLang="en-US" dirty="0">
                <a:solidFill>
                  <a:srgbClr val="252551"/>
                </a:solidFill>
              </a:endParaRPr>
            </a:p>
          </p:txBody>
        </p:sp>
        <p:pic>
          <p:nvPicPr>
            <p:cNvPr id="39" name="図 3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961342">
              <a:off x="5346430" y="4333705"/>
              <a:ext cx="3776826" cy="2030965"/>
            </a:xfrm>
            <a:prstGeom prst="rect">
              <a:avLst/>
            </a:prstGeom>
          </p:spPr>
        </p:pic>
        <p:cxnSp>
          <p:nvCxnSpPr>
            <p:cNvPr id="12" name="直線コネクタ 11"/>
            <p:cNvCxnSpPr/>
            <p:nvPr/>
          </p:nvCxnSpPr>
          <p:spPr>
            <a:xfrm flipV="1">
              <a:off x="3962400" y="5047822"/>
              <a:ext cx="1627339" cy="762799"/>
            </a:xfrm>
            <a:prstGeom prst="line">
              <a:avLst/>
            </a:prstGeom>
            <a:ln w="28575">
              <a:solidFill>
                <a:schemeClr val="accent6">
                  <a:lumMod val="50000"/>
                </a:schemeClr>
              </a:solidFill>
              <a:headEnd type="oval" w="med" len="lg"/>
              <a:tailEnd type="oval"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3127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n-lt"/>
              </a:rPr>
              <a:t>(</a:t>
            </a:r>
            <a:r>
              <a:rPr lang="ja-JP" altLang="en-US" dirty="0" smtClean="0"/>
              <a:t>備考</a:t>
            </a:r>
            <a:r>
              <a:rPr lang="en-US" altLang="ja-JP" dirty="0" smtClean="0">
                <a:latin typeface="+mn-lt"/>
              </a:rPr>
              <a:t>)</a:t>
            </a:r>
            <a:r>
              <a:rPr lang="ja-JP" altLang="en-US" dirty="0" smtClean="0"/>
              <a:t>パラメータ更新式の導出</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sz="2800" dirty="0" smtClean="0"/>
              <a:t>出力層ユニット    の中間層ユニット   に対する重みの更新式の導出．</a:t>
            </a:r>
            <a:endParaRPr kumimoji="1" lang="ja-JP" altLang="en-US" sz="2800" dirty="0"/>
          </a:p>
        </p:txBody>
      </p:sp>
      <mc:AlternateContent xmlns:mc="http://schemas.openxmlformats.org/markup-compatibility/2006" xmlns:a14="http://schemas.microsoft.com/office/drawing/2010/main">
        <mc:Choice Requires="a14">
          <p:sp>
            <p:nvSpPr>
              <p:cNvPr id="4" name="正方形/長方形 3"/>
              <p:cNvSpPr/>
              <p:nvPr/>
            </p:nvSpPr>
            <p:spPr>
              <a:xfrm>
                <a:off x="422094" y="2371030"/>
                <a:ext cx="3987630" cy="8436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0" smtClean="0">
                          <a:latin typeface="Cambria Math" panose="02040503050406030204" pitchFamily="18" charset="0"/>
                        </a:rPr>
                        <m:t>−</m:t>
                      </m:r>
                      <m:f>
                        <m:fPr>
                          <m:ctrlPr>
                            <a:rPr lang="ja-JP" altLang="en-US" sz="2000" i="1" smtClean="0">
                              <a:latin typeface="Cambria Math" panose="02040503050406030204" pitchFamily="18" charset="0"/>
                            </a:rPr>
                          </m:ctrlPr>
                        </m:fPr>
                        <m:num>
                          <m:r>
                            <a:rPr lang="ja-JP" altLang="en-US" sz="200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𝐸</m:t>
                              </m:r>
                            </m:e>
                            <m:sub>
                              <m:r>
                                <a:rPr lang="ja-JP" altLang="en-US" sz="2000" i="1">
                                  <a:latin typeface="Cambria Math" panose="02040503050406030204" pitchFamily="18" charset="0"/>
                                </a:rPr>
                                <m:t>𝑝</m:t>
                              </m:r>
                            </m:sub>
                          </m:sSub>
                        </m:num>
                        <m:den>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sSup>
                                <m:sSupPr>
                                  <m:ctrlPr>
                                    <a:rPr lang="en-US" altLang="ja-JP" sz="2000" i="1" smtClean="0">
                                      <a:latin typeface="Cambria Math" panose="02040503050406030204" pitchFamily="18" charset="0"/>
                                    </a:rPr>
                                  </m:ctrlPr>
                                </m:sSupPr>
                                <m:e>
                                  <m:r>
                                    <a:rPr lang="en-US" altLang="ja-JP" sz="2000" b="0" i="1" smtClean="0">
                                      <a:latin typeface="Cambria Math" panose="02040503050406030204" pitchFamily="18" charset="0"/>
                                    </a:rPr>
                                    <m:t>𝑘</m:t>
                                  </m:r>
                                </m:e>
                                <m:sup>
                                  <m:r>
                                    <a:rPr lang="en-US" altLang="ja-JP" sz="2000" b="0" i="1" smtClean="0">
                                      <a:latin typeface="Cambria Math" panose="02040503050406030204" pitchFamily="18" charset="0"/>
                                    </a:rPr>
                                    <m:t>∗</m:t>
                                  </m:r>
                                </m:sup>
                              </m:sSup>
                              <m:sSup>
                                <m:sSupPr>
                                  <m:ctrlPr>
                                    <a:rPr lang="en-US" altLang="ja-JP" sz="2000" i="1" smtClean="0">
                                      <a:latin typeface="Cambria Math" panose="02040503050406030204" pitchFamily="18" charset="0"/>
                                    </a:rPr>
                                  </m:ctrlPr>
                                </m:sSupPr>
                                <m:e>
                                  <m:r>
                                    <a:rPr lang="en-US" altLang="ja-JP" sz="2000" b="0" i="1" smtClean="0">
                                      <a:latin typeface="Cambria Math" panose="02040503050406030204" pitchFamily="18" charset="0"/>
                                    </a:rPr>
                                    <m:t>𝑗</m:t>
                                  </m:r>
                                </m:e>
                                <m:sup>
                                  <m:r>
                                    <a:rPr lang="en-US" altLang="ja-JP" sz="2000" b="0" i="1" smtClean="0">
                                      <a:latin typeface="Cambria Math" panose="02040503050406030204" pitchFamily="18" charset="0"/>
                                    </a:rPr>
                                    <m:t>∗</m:t>
                                  </m:r>
                                </m:sup>
                              </m:sSup>
                            </m:sub>
                          </m:sSub>
                        </m:den>
                      </m:f>
                      <m:r>
                        <a:rPr lang="ja-JP" altLang="en-US" sz="2000" i="0">
                          <a:latin typeface="Cambria Math" panose="02040503050406030204" pitchFamily="18" charset="0"/>
                        </a:rPr>
                        <m:t>=</m:t>
                      </m:r>
                      <m:r>
                        <a:rPr lang="en-US" altLang="ja-JP" sz="2000" b="0" i="1" smtClean="0">
                          <a:latin typeface="Cambria Math" panose="02040503050406030204" pitchFamily="18" charset="0"/>
                        </a:rPr>
                        <m:t>−</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𝐸</m:t>
                              </m:r>
                            </m:e>
                            <m:sub>
                              <m:r>
                                <a:rPr lang="ja-JP" altLang="en-US" sz="2000" i="1">
                                  <a:latin typeface="Cambria Math" panose="02040503050406030204" pitchFamily="18" charset="0"/>
                                </a:rPr>
                                <m:t>𝑝</m:t>
                              </m:r>
                            </m:sub>
                          </m:sSub>
                        </m:num>
                        <m:den>
                          <m:r>
                            <a:rPr lang="ja-JP" altLang="en-US" sz="2000" i="0">
                              <a:latin typeface="Cambria Math" panose="02040503050406030204" pitchFamily="18" charset="0"/>
                            </a:rPr>
                            <m:t>𝜕</m:t>
                          </m:r>
                          <m:d>
                            <m:dPr>
                              <m:ctrlPr>
                                <a:rPr lang="ja-JP" altLang="en-US" sz="2000" i="1">
                                  <a:latin typeface="Cambria Math" panose="02040503050406030204" pitchFamily="18" charset="0"/>
                                </a:rPr>
                              </m:ctrlPr>
                            </m:dPr>
                            <m:e>
                              <m:r>
                                <a:rPr lang="ja-JP" altLang="en-US" sz="2000" i="1">
                                  <a:latin typeface="Cambria Math" panose="02040503050406030204" pitchFamily="18" charset="0"/>
                                </a:rPr>
                                <m:t>𝑛𝑒</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e>
                          </m:d>
                        </m:den>
                      </m:f>
                      <m:f>
                        <m:fPr>
                          <m:ctrlPr>
                            <a:rPr lang="ja-JP" altLang="en-US" sz="2000" i="1">
                              <a:latin typeface="Cambria Math" panose="02040503050406030204" pitchFamily="18" charset="0"/>
                            </a:rPr>
                          </m:ctrlPr>
                        </m:fPr>
                        <m:num>
                          <m:r>
                            <a:rPr lang="ja-JP" altLang="en-US" sz="2000" i="0">
                              <a:latin typeface="Cambria Math" panose="02040503050406030204" pitchFamily="18" charset="0"/>
                            </a:rPr>
                            <m:t>𝜕</m:t>
                          </m:r>
                          <m:d>
                            <m:dPr>
                              <m:ctrlPr>
                                <a:rPr lang="ja-JP" altLang="en-US" sz="2000" i="1">
                                  <a:latin typeface="Cambria Math" panose="02040503050406030204" pitchFamily="18" charset="0"/>
                                </a:rPr>
                              </m:ctrlPr>
                            </m:dPr>
                            <m:e>
                              <m:r>
                                <a:rPr lang="ja-JP" altLang="en-US" sz="2000" i="1">
                                  <a:latin typeface="Cambria Math" panose="02040503050406030204" pitchFamily="18" charset="0"/>
                                </a:rPr>
                                <m:t>𝑛𝑒</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e>
                          </m:d>
                        </m:num>
                        <m:den>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Sup>
                                <m:sSupPr>
                                  <m:ctrlPr>
                                    <a:rPr lang="en-US" altLang="ja-JP" sz="2000" i="1" smtClean="0">
                                      <a:latin typeface="Cambria Math" panose="02040503050406030204" pitchFamily="18" charset="0"/>
                                    </a:rPr>
                                  </m:ctrlPr>
                                </m:sSupPr>
                                <m:e>
                                  <m:r>
                                    <a:rPr lang="en-US" altLang="ja-JP" sz="2000" b="0" i="1" smtClean="0">
                                      <a:latin typeface="Cambria Math" panose="02040503050406030204" pitchFamily="18" charset="0"/>
                                    </a:rPr>
                                    <m:t>𝑗</m:t>
                                  </m:r>
                                </m:e>
                                <m:sup>
                                  <m:r>
                                    <a:rPr lang="en-US" altLang="ja-JP" sz="2000" b="0" i="1" smtClean="0">
                                      <a:latin typeface="Cambria Math" panose="02040503050406030204" pitchFamily="18" charset="0"/>
                                    </a:rPr>
                                    <m:t>∗</m:t>
                                  </m:r>
                                </m:sup>
                              </m:sSup>
                            </m:sub>
                          </m:sSub>
                        </m:den>
                      </m:f>
                    </m:oMath>
                  </m:oMathPara>
                </a14:m>
                <a:endParaRPr lang="ja-JP" altLang="en-US" sz="20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22094" y="2371030"/>
                <a:ext cx="3987630" cy="84369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2741972" y="1380422"/>
                <a:ext cx="8355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𝐾</m:t>
                          </m:r>
                        </m:e>
                        <m:sub>
                          <m:sSup>
                            <m:sSupPr>
                              <m:ctrlPr>
                                <a:rPr lang="ja-JP" altLang="en-US" sz="2800" i="1">
                                  <a:latin typeface="Cambria Math" panose="02040503050406030204" pitchFamily="18" charset="0"/>
                                </a:rPr>
                              </m:ctrlPr>
                            </m:sSupPr>
                            <m:e>
                              <m:r>
                                <a:rPr lang="ja-JP" altLang="en-US" sz="2800" i="1">
                                  <a:latin typeface="Cambria Math" panose="02040503050406030204" pitchFamily="18" charset="0"/>
                                </a:rPr>
                                <m:t>𝑘</m:t>
                              </m:r>
                            </m:e>
                            <m:sup>
                              <m:r>
                                <a:rPr lang="ja-JP" altLang="en-US" sz="2800" i="0">
                                  <a:latin typeface="Cambria Math" panose="02040503050406030204" pitchFamily="18" charset="0"/>
                                </a:rPr>
                                <m:t>∗</m:t>
                              </m:r>
                            </m:sup>
                          </m:sSup>
                        </m:sub>
                      </m:sSub>
                    </m:oMath>
                  </m:oMathPara>
                </a14:m>
                <a:endParaRPr lang="ja-JP" altLang="en-US"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2741972" y="1380422"/>
                <a:ext cx="835550"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5862091" y="1370374"/>
                <a:ext cx="66826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𝐽</m:t>
                          </m:r>
                        </m:e>
                        <m:sub>
                          <m:sSup>
                            <m:sSupPr>
                              <m:ctrlPr>
                                <a:rPr lang="ja-JP" altLang="en-US" sz="2800" i="1">
                                  <a:latin typeface="Cambria Math" panose="02040503050406030204" pitchFamily="18" charset="0"/>
                                </a:rPr>
                              </m:ctrlPr>
                            </m:sSupPr>
                            <m:e>
                              <m:r>
                                <a:rPr lang="ja-JP" altLang="en-US" sz="2800" i="1">
                                  <a:latin typeface="Cambria Math" panose="02040503050406030204" pitchFamily="18" charset="0"/>
                                </a:rPr>
                                <m:t>𝑗</m:t>
                              </m:r>
                            </m:e>
                            <m:sup>
                              <m:r>
                                <a:rPr lang="ja-JP" altLang="en-US" sz="2800" i="0">
                                  <a:latin typeface="Cambria Math" panose="02040503050406030204" pitchFamily="18" charset="0"/>
                                </a:rPr>
                                <m:t>∗</m:t>
                              </m:r>
                            </m:sup>
                          </m:sSup>
                        </m:sub>
                      </m:sSub>
                    </m:oMath>
                  </m:oMathPara>
                </a14:m>
                <a:endParaRPr lang="ja-JP" altLang="en-US" sz="28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5862091" y="1370374"/>
                <a:ext cx="668260" cy="5579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909376" y="3400722"/>
                <a:ext cx="6629400" cy="79650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000">
                          <a:latin typeface="Cambria Math" panose="02040503050406030204" pitchFamily="18" charset="0"/>
                        </a:rPr>
                        <m:t>=</m:t>
                      </m:r>
                      <m:r>
                        <a:rPr lang="ja-JP" altLang="en-US" sz="2000" i="0">
                          <a:latin typeface="Cambria Math" panose="02040503050406030204" pitchFamily="18" charset="0"/>
                        </a:rPr>
                        <m:t>−</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𝐸</m:t>
                              </m:r>
                            </m:e>
                            <m:sub>
                              <m:r>
                                <a:rPr lang="ja-JP" altLang="en-US" sz="2000" i="1">
                                  <a:latin typeface="Cambria Math" panose="02040503050406030204" pitchFamily="18" charset="0"/>
                                </a:rPr>
                                <m:t>𝑝</m:t>
                              </m:r>
                            </m:sub>
                          </m:sSub>
                        </m:num>
                        <m:den>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den>
                      </m:f>
                      <m:f>
                        <m:fPr>
                          <m:ctrlPr>
                            <a:rPr lang="ja-JP" altLang="en-US" sz="2000" i="1">
                              <a:latin typeface="Cambria Math" panose="02040503050406030204" pitchFamily="18" charset="0"/>
                            </a:rPr>
                          </m:ctrlPr>
                        </m:fPr>
                        <m:num>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num>
                        <m:den>
                          <m:r>
                            <a:rPr lang="ja-JP" altLang="en-US" sz="2000" i="0">
                              <a:latin typeface="Cambria Math" panose="02040503050406030204" pitchFamily="18" charset="0"/>
                            </a:rPr>
                            <m:t>𝜕</m:t>
                          </m:r>
                          <m:d>
                            <m:dPr>
                              <m:ctrlPr>
                                <a:rPr lang="ja-JP" altLang="en-US" sz="2000" i="1">
                                  <a:latin typeface="Cambria Math" panose="02040503050406030204" pitchFamily="18" charset="0"/>
                                </a:rPr>
                              </m:ctrlPr>
                            </m:dPr>
                            <m:e>
                              <m:r>
                                <a:rPr lang="ja-JP" altLang="en-US" sz="2000" i="1">
                                  <a:latin typeface="Cambria Math" panose="02040503050406030204" pitchFamily="18" charset="0"/>
                                </a:rPr>
                                <m:t>𝑛𝑒</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𝑗</m:t>
                                      </m:r>
                                    </m:e>
                                    <m:sup>
                                      <m:r>
                                        <a:rPr lang="ja-JP" altLang="en-US" sz="2000" i="0">
                                          <a:latin typeface="Cambria Math" panose="02040503050406030204" pitchFamily="18" charset="0"/>
                                        </a:rPr>
                                        <m:t>∗</m:t>
                                      </m:r>
                                    </m:sup>
                                  </m:sSup>
                                </m:sub>
                              </m:sSub>
                            </m:e>
                          </m:d>
                        </m:den>
                      </m:f>
                      <m:r>
                        <a:rPr lang="ja-JP" altLang="en-US" sz="2000" i="0">
                          <a:latin typeface="Cambria Math" panose="02040503050406030204" pitchFamily="18" charset="0"/>
                        </a:rPr>
                        <m:t>⋅</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m:t>
                          </m:r>
                        </m:num>
                        <m:den>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𝑗</m:t>
                                  </m:r>
                                </m:e>
                                <m:sup>
                                  <m:r>
                                    <a:rPr lang="ja-JP" altLang="en-US" sz="2000" i="0">
                                      <a:latin typeface="Cambria Math" panose="02040503050406030204" pitchFamily="18" charset="0"/>
                                    </a:rPr>
                                    <m:t>∗</m:t>
                                  </m:r>
                                </m:sup>
                              </m:sSup>
                            </m:sub>
                          </m:sSub>
                        </m:den>
                      </m:f>
                      <m:d>
                        <m:dPr>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𝑗</m:t>
                                  </m:r>
                                </m:e>
                                <m:sup>
                                  <m:r>
                                    <a:rPr lang="ja-JP" altLang="en-US" sz="2000" i="0">
                                      <a:latin typeface="Cambria Math" panose="02040503050406030204" pitchFamily="18" charset="0"/>
                                    </a:rPr>
                                    <m:t>∗</m:t>
                                  </m:r>
                                </m:sup>
                              </m:sSup>
                            </m:sub>
                          </m:sSub>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𝑗</m:t>
                                  </m:r>
                                </m:e>
                                <m:sup>
                                  <m:r>
                                    <a:rPr lang="ja-JP" altLang="en-US" sz="2000" i="0">
                                      <a:latin typeface="Cambria Math" panose="02040503050406030204" pitchFamily="18" charset="0"/>
                                    </a:rPr>
                                    <m:t>∗</m:t>
                                  </m:r>
                                </m:sup>
                              </m:sSup>
                            </m:sub>
                          </m:sSub>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𝜃</m:t>
                              </m:r>
                            </m:e>
                            <m:sub>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e>
                      </m:d>
                    </m:oMath>
                  </m:oMathPara>
                </a14:m>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909376" y="3400722"/>
                <a:ext cx="6629400" cy="7965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1425682" y="4383221"/>
                <a:ext cx="5149167"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a:latin typeface="Cambria Math" panose="02040503050406030204" pitchFamily="18" charset="0"/>
                        </a:rPr>
                        <m:t>=</m:t>
                      </m:r>
                      <m:r>
                        <a:rPr lang="ja-JP" altLang="en-US" sz="2000" i="0">
                          <a:latin typeface="Cambria Math" panose="02040503050406030204" pitchFamily="18" charset="0"/>
                        </a:rPr>
                        <m:t>−</m:t>
                      </m:r>
                      <m:d>
                        <m:dPr>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e>
                      </m:d>
                      <m:d>
                        <m:dPr>
                          <m:ctrlPr>
                            <a:rPr lang="ja-JP" altLang="en-US" sz="2000" i="1">
                              <a:latin typeface="Cambria Math" panose="02040503050406030204" pitchFamily="18" charset="0"/>
                            </a:rPr>
                          </m:ctrlPr>
                        </m:dPr>
                        <m:e>
                          <m:r>
                            <a:rPr lang="ja-JP" altLang="en-US" sz="2000" i="0">
                              <a:latin typeface="Cambria Math" panose="02040503050406030204" pitchFamily="18" charset="0"/>
                            </a:rPr>
                            <m:t>−1</m:t>
                          </m:r>
                        </m:e>
                      </m:d>
                      <m:r>
                        <a:rPr lang="ja-JP" altLang="en-US" sz="2000" i="0">
                          <a:latin typeface="Cambria Math" panose="02040503050406030204" pitchFamily="18" charset="0"/>
                        </a:rPr>
                        <m:t>⋅</m:t>
                      </m:r>
                      <m:d>
                        <m:dPr>
                          <m:ctrlPr>
                            <a:rPr lang="ja-JP" altLang="en-US" sz="2000" i="1">
                              <a:latin typeface="Cambria Math" panose="02040503050406030204" pitchFamily="18" charset="0"/>
                            </a:rPr>
                          </m:ctrlPr>
                        </m:dPr>
                        <m:e>
                          <m:r>
                            <a:rPr lang="ja-JP" altLang="en-US" sz="2000" i="0">
                              <a:latin typeface="Cambria Math" panose="02040503050406030204" pitchFamily="18" charset="0"/>
                            </a:rPr>
                            <m:t>1−</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e>
                      </m:d>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𝑗</m:t>
                              </m:r>
                            </m:e>
                            <m:sup>
                              <m:r>
                                <a:rPr lang="ja-JP" altLang="en-US" sz="2000" i="0">
                                  <a:latin typeface="Cambria Math" panose="02040503050406030204" pitchFamily="18" charset="0"/>
                                </a:rPr>
                                <m:t>∗</m:t>
                              </m:r>
                            </m:sup>
                          </m:sSup>
                        </m:sub>
                      </m:sSub>
                    </m:oMath>
                  </m:oMathPara>
                </a14:m>
                <a:endParaRPr lang="ja-JP" altLang="en-US" sz="20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1425682" y="4383221"/>
                <a:ext cx="5149167" cy="446917"/>
              </a:xfrm>
              <a:prstGeom prst="rect">
                <a:avLst/>
              </a:prstGeom>
              <a:blipFill>
                <a:blip r:embed="rId6"/>
                <a:stretch>
                  <a:fillRect b="-95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1445778" y="5016138"/>
                <a:ext cx="1632626"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a:latin typeface="Cambria Math" panose="02040503050406030204" pitchFamily="18" charset="0"/>
                        </a:rPr>
                        <m:t>=</m:t>
                      </m:r>
                      <m:r>
                        <a:rPr lang="ja-JP" altLang="en-US" sz="2000" i="0">
                          <a:latin typeface="Cambria Math" panose="02040503050406030204" pitchFamily="18" charset="0"/>
                        </a:rPr>
                        <m:t>−</m:t>
                      </m:r>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𝛿</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𝑘</m:t>
                              </m:r>
                            </m:e>
                            <m:sup>
                              <m:r>
                                <a:rPr lang="ja-JP" altLang="en-US" sz="2000" i="0">
                                  <a:latin typeface="Cambria Math" panose="02040503050406030204" pitchFamily="18" charset="0"/>
                                </a:rPr>
                                <m:t>∗</m:t>
                              </m:r>
                            </m:sup>
                          </m:sSup>
                        </m:sub>
                      </m:sSub>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𝑜</m:t>
                          </m:r>
                        </m:e>
                        <m:sub>
                          <m:r>
                            <a:rPr lang="ja-JP" altLang="en-US" sz="2000" i="1">
                              <a:latin typeface="Cambria Math" panose="02040503050406030204" pitchFamily="18" charset="0"/>
                            </a:rPr>
                            <m:t>𝑝</m:t>
                          </m:r>
                          <m:sSup>
                            <m:sSupPr>
                              <m:ctrlPr>
                                <a:rPr lang="ja-JP" altLang="en-US" sz="2000" i="1">
                                  <a:latin typeface="Cambria Math" panose="02040503050406030204" pitchFamily="18" charset="0"/>
                                </a:rPr>
                              </m:ctrlPr>
                            </m:sSupPr>
                            <m:e>
                              <m:r>
                                <a:rPr lang="ja-JP" altLang="en-US" sz="2000" i="1">
                                  <a:latin typeface="Cambria Math" panose="02040503050406030204" pitchFamily="18" charset="0"/>
                                </a:rPr>
                                <m:t>𝑗</m:t>
                              </m:r>
                            </m:e>
                            <m:sup>
                              <m:r>
                                <a:rPr lang="ja-JP" altLang="en-US" sz="2000" i="0">
                                  <a:latin typeface="Cambria Math" panose="02040503050406030204" pitchFamily="18" charset="0"/>
                                </a:rPr>
                                <m:t>∗</m:t>
                              </m:r>
                            </m:sup>
                          </m:sSup>
                        </m:sub>
                      </m:sSub>
                    </m:oMath>
                  </m:oMathPara>
                </a14:m>
                <a:endParaRPr lang="ja-JP" altLang="en-US" sz="20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445778" y="5016138"/>
                <a:ext cx="1632626" cy="424796"/>
              </a:xfrm>
              <a:prstGeom prst="rect">
                <a:avLst/>
              </a:prstGeom>
              <a:blipFill>
                <a:blip r:embed="rId7"/>
                <a:stretch>
                  <a:fillRect b="-8571"/>
                </a:stretch>
              </a:blipFill>
            </p:spPr>
            <p:txBody>
              <a:bodyPr/>
              <a:lstStyle/>
              <a:p>
                <a:r>
                  <a:rPr lang="ja-JP" altLang="en-US">
                    <a:noFill/>
                  </a:rPr>
                  <a:t> </a:t>
                </a:r>
              </a:p>
            </p:txBody>
          </p:sp>
        </mc:Fallback>
      </mc:AlternateContent>
      <p:sp>
        <p:nvSpPr>
          <p:cNvPr id="13" name="角丸四角形 12"/>
          <p:cNvSpPr/>
          <p:nvPr/>
        </p:nvSpPr>
        <p:spPr>
          <a:xfrm>
            <a:off x="2681685" y="3400722"/>
            <a:ext cx="1207028" cy="796500"/>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186359" y="4415774"/>
            <a:ext cx="1601491" cy="404316"/>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3888713" y="4197222"/>
            <a:ext cx="297646" cy="185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a:extLst>
              <a:ext uri="{FF2B5EF4-FFF2-40B4-BE49-F238E27FC236}">
                <a16:creationId xmlns:a16="http://schemas.microsoft.com/office/drawing/2014/main" id="{835A1749-3F1E-2542-B9DC-DC8BCC09D1CC}"/>
              </a:ext>
            </a:extLst>
          </p:cNvPr>
          <p:cNvSpPr/>
          <p:nvPr/>
        </p:nvSpPr>
        <p:spPr>
          <a:xfrm>
            <a:off x="5055856" y="4128693"/>
            <a:ext cx="234977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ja-JP" altLang="en-US" noProof="0" dirty="0" smtClean="0">
                <a:solidFill>
                  <a:srgbClr val="252551"/>
                </a:solidFill>
                <a:latin typeface="Arial"/>
                <a:ea typeface="ＭＳ Ｐゴシック"/>
              </a:rPr>
              <a:t>シグモイド関数の微分</a:t>
            </a:r>
            <a:endParaRPr kumimoji="1" lang="ja-JP" altLang="en-US" sz="1800" b="0" i="0" u="none" strike="noStrike" kern="1200" cap="none" spc="0" normalizeH="0" baseline="0" noProof="0" dirty="0">
              <a:ln>
                <a:noFill/>
              </a:ln>
              <a:solidFill>
                <a:srgbClr val="252551"/>
              </a:solidFill>
              <a:effectLst/>
              <a:uLnTx/>
              <a:uFillTx/>
              <a:latin typeface="Arial"/>
              <a:ea typeface="ＭＳ Ｐゴシック"/>
              <a:cs typeface="+mn-cs"/>
            </a:endParaRPr>
          </a:p>
        </p:txBody>
      </p:sp>
      <p:grpSp>
        <p:nvGrpSpPr>
          <p:cNvPr id="28" name="グループ化 27"/>
          <p:cNvGrpSpPr/>
          <p:nvPr/>
        </p:nvGrpSpPr>
        <p:grpSpPr>
          <a:xfrm>
            <a:off x="5055856" y="2207760"/>
            <a:ext cx="3304587" cy="1037965"/>
            <a:chOff x="5355461" y="2539248"/>
            <a:chExt cx="3304587" cy="1037965"/>
          </a:xfrm>
        </p:grpSpPr>
        <p:sp>
          <p:nvSpPr>
            <p:cNvPr id="18" name="角丸四角形 17">
              <a:extLst>
                <a:ext uri="{FF2B5EF4-FFF2-40B4-BE49-F238E27FC236}">
                  <a16:creationId xmlns:a16="http://schemas.microsoft.com/office/drawing/2014/main" id="{835A1749-3F1E-2542-B9DC-DC8BCC09D1CC}"/>
                </a:ext>
              </a:extLst>
            </p:cNvPr>
            <p:cNvSpPr/>
            <p:nvPr/>
          </p:nvSpPr>
          <p:spPr>
            <a:xfrm>
              <a:off x="5355461" y="2539248"/>
              <a:ext cx="3235880" cy="1037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srgbClr val="252551"/>
                </a:solidFill>
                <a:effectLst/>
                <a:uLnTx/>
                <a:uFillTx/>
                <a:latin typeface="Arial"/>
                <a:ea typeface="ＭＳ Ｐゴシック"/>
                <a:cs typeface="+mn-cs"/>
              </a:endParaRPr>
            </a:p>
          </p:txBody>
        </p:sp>
        <p:sp>
          <p:nvSpPr>
            <p:cNvPr id="22" name="テキスト ボックス 21"/>
            <p:cNvSpPr txBox="1"/>
            <p:nvPr/>
          </p:nvSpPr>
          <p:spPr>
            <a:xfrm>
              <a:off x="5412896" y="2865374"/>
              <a:ext cx="1574038" cy="369332"/>
            </a:xfrm>
            <a:prstGeom prst="rect">
              <a:avLst/>
            </a:prstGeom>
            <a:noFill/>
          </p:spPr>
          <p:txBody>
            <a:bodyPr wrap="square" rtlCol="0">
              <a:spAutoFit/>
            </a:bodyPr>
            <a:lstStyle/>
            <a:p>
              <a:r>
                <a:rPr lang="ja-JP" altLang="en-US" dirty="0" smtClean="0">
                  <a:solidFill>
                    <a:srgbClr val="252551"/>
                  </a:solidFill>
                </a:rPr>
                <a:t>偏微分のため，</a:t>
              </a:r>
              <a:endParaRPr kumimoji="1" lang="ja-JP" altLang="en-US" dirty="0">
                <a:solidFill>
                  <a:srgbClr val="252551"/>
                </a:solidFill>
              </a:endParaRPr>
            </a:p>
          </p:txBody>
        </p:sp>
        <mc:AlternateContent xmlns:mc="http://schemas.openxmlformats.org/markup-compatibility/2006" xmlns:a14="http://schemas.microsoft.com/office/drawing/2010/main">
          <mc:Choice Requires="a14">
            <p:sp>
              <p:nvSpPr>
                <p:cNvPr id="23" name="正方形/長方形 22"/>
                <p:cNvSpPr/>
                <p:nvPr/>
              </p:nvSpPr>
              <p:spPr>
                <a:xfrm>
                  <a:off x="6840123" y="2865374"/>
                  <a:ext cx="5560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smtClean="0">
                            <a:solidFill>
                              <a:srgbClr val="252551"/>
                            </a:solidFill>
                            <a:latin typeface="Cambria Math" panose="02040503050406030204" pitchFamily="18" charset="0"/>
                          </a:rPr>
                          <m:t>𝑘</m:t>
                        </m:r>
                        <m:r>
                          <a:rPr lang="ja-JP" altLang="en-US" i="0">
                            <a:solidFill>
                              <a:srgbClr val="252551"/>
                            </a:solidFill>
                            <a:latin typeface="Cambria Math" panose="02040503050406030204" pitchFamily="18" charset="0"/>
                          </a:rPr>
                          <m:t>,</m:t>
                        </m:r>
                        <m:r>
                          <a:rPr lang="ja-JP" altLang="en-US" i="1">
                            <a:solidFill>
                              <a:srgbClr val="252551"/>
                            </a:solidFill>
                            <a:latin typeface="Cambria Math" panose="02040503050406030204" pitchFamily="18" charset="0"/>
                          </a:rPr>
                          <m:t>𝑗</m:t>
                        </m:r>
                      </m:oMath>
                    </m:oMathPara>
                  </a14:m>
                  <a:endParaRPr lang="ja-JP" altLang="en-US" dirty="0">
                    <a:solidFill>
                      <a:srgbClr val="252551"/>
                    </a:solidFill>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840123" y="2865374"/>
                  <a:ext cx="556050" cy="369332"/>
                </a:xfrm>
                <a:prstGeom prst="rect">
                  <a:avLst/>
                </a:prstGeom>
                <a:blipFill>
                  <a:blip r:embed="rId8"/>
                  <a:stretch>
                    <a:fillRect b="-15000"/>
                  </a:stretch>
                </a:blipFill>
              </p:spPr>
              <p:txBody>
                <a:bodyPr/>
                <a:lstStyle/>
                <a:p>
                  <a:r>
                    <a:rPr lang="ja-JP" altLang="en-US">
                      <a:noFill/>
                    </a:rPr>
                    <a:t> </a:t>
                  </a:r>
                </a:p>
              </p:txBody>
            </p:sp>
          </mc:Fallback>
        </mc:AlternateContent>
        <p:sp>
          <p:nvSpPr>
            <p:cNvPr id="24" name="テキスト ボックス 23"/>
            <p:cNvSpPr txBox="1"/>
            <p:nvPr/>
          </p:nvSpPr>
          <p:spPr>
            <a:xfrm>
              <a:off x="5422944" y="3207881"/>
              <a:ext cx="2546685" cy="369332"/>
            </a:xfrm>
            <a:prstGeom prst="rect">
              <a:avLst/>
            </a:prstGeom>
            <a:noFill/>
          </p:spPr>
          <p:txBody>
            <a:bodyPr wrap="square" rtlCol="0">
              <a:spAutoFit/>
            </a:bodyPr>
            <a:lstStyle/>
            <a:p>
              <a:r>
                <a:rPr lang="ja-JP" altLang="en-US" dirty="0" smtClean="0">
                  <a:solidFill>
                    <a:srgbClr val="252551"/>
                  </a:solidFill>
                </a:rPr>
                <a:t>総和記号は無視できる．</a:t>
              </a:r>
              <a:endParaRPr kumimoji="1" lang="ja-JP" altLang="en-US" dirty="0">
                <a:solidFill>
                  <a:srgbClr val="252551"/>
                </a:solidFill>
              </a:endParaRPr>
            </a:p>
          </p:txBody>
        </p:sp>
        <p:grpSp>
          <p:nvGrpSpPr>
            <p:cNvPr id="27" name="グループ化 26"/>
            <p:cNvGrpSpPr/>
            <p:nvPr/>
          </p:nvGrpSpPr>
          <p:grpSpPr>
            <a:xfrm>
              <a:off x="5382649" y="2539248"/>
              <a:ext cx="3277399" cy="417956"/>
              <a:chOff x="5382649" y="2539248"/>
              <a:chExt cx="3277399" cy="417956"/>
            </a:xfrm>
          </p:grpSpPr>
          <mc:AlternateContent xmlns:mc="http://schemas.openxmlformats.org/markup-compatibility/2006" xmlns:a14="http://schemas.microsoft.com/office/drawing/2010/main">
            <mc:Choice Requires="a14">
              <p:sp>
                <p:nvSpPr>
                  <p:cNvPr id="19" name="正方形/長方形 18"/>
                  <p:cNvSpPr/>
                  <p:nvPr/>
                </p:nvSpPr>
                <p:spPr>
                  <a:xfrm>
                    <a:off x="5382649" y="2557713"/>
                    <a:ext cx="9126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smtClean="0">
                              <a:solidFill>
                                <a:srgbClr val="252551"/>
                              </a:solidFill>
                              <a:latin typeface="Cambria Math" panose="02040503050406030204" pitchFamily="18" charset="0"/>
                            </a:rPr>
                            <m:t>𝑘</m:t>
                          </m:r>
                          <m:r>
                            <a:rPr lang="ja-JP" altLang="en-US" i="0">
                              <a:solidFill>
                                <a:srgbClr val="252551"/>
                              </a:solidFill>
                              <a:latin typeface="Cambria Math" panose="02040503050406030204" pitchFamily="18" charset="0"/>
                            </a:rPr>
                            <m:t>=</m:t>
                          </m:r>
                          <m:sSup>
                            <m:sSupPr>
                              <m:ctrlPr>
                                <a:rPr lang="ja-JP" altLang="en-US" i="1">
                                  <a:solidFill>
                                    <a:srgbClr val="252551"/>
                                  </a:solidFill>
                                  <a:latin typeface="Cambria Math" panose="02040503050406030204" pitchFamily="18" charset="0"/>
                                </a:rPr>
                              </m:ctrlPr>
                            </m:sSupPr>
                            <m:e>
                              <m:r>
                                <a:rPr lang="ja-JP" altLang="en-US" i="1">
                                  <a:solidFill>
                                    <a:srgbClr val="252551"/>
                                  </a:solidFill>
                                  <a:latin typeface="Cambria Math" panose="02040503050406030204" pitchFamily="18" charset="0"/>
                                </a:rPr>
                                <m:t>𝑘</m:t>
                              </m:r>
                            </m:e>
                            <m:sup>
                              <m:r>
                                <a:rPr lang="ja-JP" altLang="en-US" i="0">
                                  <a:solidFill>
                                    <a:srgbClr val="252551"/>
                                  </a:solidFill>
                                  <a:latin typeface="Cambria Math" panose="02040503050406030204" pitchFamily="18" charset="0"/>
                                </a:rPr>
                                <m:t>∗</m:t>
                              </m:r>
                            </m:sup>
                          </m:sSup>
                        </m:oMath>
                      </m:oMathPara>
                    </a14:m>
                    <a:endParaRPr lang="ja-JP" altLang="en-US" dirty="0">
                      <a:solidFill>
                        <a:srgbClr val="252551"/>
                      </a:solidFill>
                    </a:endParaRPr>
                  </a:p>
                </p:txBody>
              </p:sp>
            </mc:Choice>
            <mc:Fallback xmlns="">
              <p:sp>
                <p:nvSpPr>
                  <p:cNvPr id="19" name="正方形/長方形 18"/>
                  <p:cNvSpPr>
                    <a:spLocks noRot="1" noChangeAspect="1" noMove="1" noResize="1" noEditPoints="1" noAdjustHandles="1" noChangeArrowheads="1" noChangeShapeType="1" noTextEdit="1"/>
                  </p:cNvSpPr>
                  <p:nvPr/>
                </p:nvSpPr>
                <p:spPr>
                  <a:xfrm>
                    <a:off x="5382649" y="2557713"/>
                    <a:ext cx="912686"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6831201" y="2539248"/>
                    <a:ext cx="8228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smtClean="0">
                              <a:solidFill>
                                <a:srgbClr val="252551"/>
                              </a:solidFill>
                              <a:latin typeface="Cambria Math" panose="02040503050406030204" pitchFamily="18" charset="0"/>
                            </a:rPr>
                            <m:t>𝑗</m:t>
                          </m:r>
                          <m:r>
                            <a:rPr lang="ja-JP" altLang="en-US" i="0">
                              <a:solidFill>
                                <a:srgbClr val="252551"/>
                              </a:solidFill>
                              <a:latin typeface="Cambria Math" panose="02040503050406030204" pitchFamily="18" charset="0"/>
                            </a:rPr>
                            <m:t>=</m:t>
                          </m:r>
                          <m:sSup>
                            <m:sSupPr>
                              <m:ctrlPr>
                                <a:rPr lang="ja-JP" altLang="en-US" i="1">
                                  <a:solidFill>
                                    <a:srgbClr val="252551"/>
                                  </a:solidFill>
                                  <a:latin typeface="Cambria Math" panose="02040503050406030204" pitchFamily="18" charset="0"/>
                                </a:rPr>
                              </m:ctrlPr>
                            </m:sSupPr>
                            <m:e>
                              <m:r>
                                <a:rPr lang="ja-JP" altLang="en-US" i="1">
                                  <a:solidFill>
                                    <a:srgbClr val="252551"/>
                                  </a:solidFill>
                                  <a:latin typeface="Cambria Math" panose="02040503050406030204" pitchFamily="18" charset="0"/>
                                </a:rPr>
                                <m:t>𝑗</m:t>
                              </m:r>
                            </m:e>
                            <m:sup>
                              <m:r>
                                <a:rPr lang="ja-JP" altLang="en-US" i="0">
                                  <a:solidFill>
                                    <a:srgbClr val="252551"/>
                                  </a:solidFill>
                                  <a:latin typeface="Cambria Math" panose="02040503050406030204" pitchFamily="18" charset="0"/>
                                </a:rPr>
                                <m:t>∗</m:t>
                              </m:r>
                            </m:sup>
                          </m:sSup>
                        </m:oMath>
                      </m:oMathPara>
                    </a14:m>
                    <a:endParaRPr lang="ja-JP" altLang="en-US" dirty="0">
                      <a:solidFill>
                        <a:srgbClr val="252551"/>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6831201" y="2539248"/>
                    <a:ext cx="822853" cy="369332"/>
                  </a:xfrm>
                  <a:prstGeom prst="rect">
                    <a:avLst/>
                  </a:prstGeom>
                  <a:blipFill>
                    <a:blip r:embed="rId10"/>
                    <a:stretch>
                      <a:fillRect b="-14754"/>
                    </a:stretch>
                  </a:blipFill>
                </p:spPr>
                <p:txBody>
                  <a:bodyPr/>
                  <a:lstStyle/>
                  <a:p>
                    <a:r>
                      <a:rPr lang="ja-JP" altLang="en-US">
                        <a:noFill/>
                      </a:rPr>
                      <a:t> </a:t>
                    </a:r>
                  </a:p>
                </p:txBody>
              </p:sp>
            </mc:Fallback>
          </mc:AlternateContent>
          <p:sp>
            <p:nvSpPr>
              <p:cNvPr id="21" name="テキスト ボックス 20"/>
              <p:cNvSpPr txBox="1"/>
              <p:nvPr/>
            </p:nvSpPr>
            <p:spPr>
              <a:xfrm>
                <a:off x="6094344" y="2553916"/>
                <a:ext cx="921608" cy="369332"/>
              </a:xfrm>
              <a:prstGeom prst="rect">
                <a:avLst/>
              </a:prstGeom>
              <a:noFill/>
            </p:spPr>
            <p:txBody>
              <a:bodyPr wrap="square" rtlCol="0">
                <a:spAutoFit/>
              </a:bodyPr>
              <a:lstStyle/>
              <a:p>
                <a:r>
                  <a:rPr lang="ja-JP" altLang="en-US" dirty="0" smtClean="0">
                    <a:solidFill>
                      <a:srgbClr val="252551"/>
                    </a:solidFill>
                  </a:rPr>
                  <a:t>および，</a:t>
                </a:r>
                <a:endParaRPr kumimoji="1" lang="ja-JP" altLang="en-US" dirty="0">
                  <a:solidFill>
                    <a:srgbClr val="252551"/>
                  </a:solidFill>
                </a:endParaRPr>
              </a:p>
            </p:txBody>
          </p:sp>
          <p:sp>
            <p:nvSpPr>
              <p:cNvPr id="25" name="テキスト ボックス 24"/>
              <p:cNvSpPr txBox="1"/>
              <p:nvPr/>
            </p:nvSpPr>
            <p:spPr>
              <a:xfrm>
                <a:off x="7432288" y="2587872"/>
                <a:ext cx="1227760" cy="369332"/>
              </a:xfrm>
              <a:prstGeom prst="rect">
                <a:avLst/>
              </a:prstGeom>
              <a:noFill/>
            </p:spPr>
            <p:txBody>
              <a:bodyPr wrap="square" rtlCol="0">
                <a:spAutoFit/>
              </a:bodyPr>
              <a:lstStyle/>
              <a:p>
                <a:r>
                  <a:rPr lang="ja-JP" altLang="en-US" dirty="0" smtClean="0">
                    <a:solidFill>
                      <a:srgbClr val="252551"/>
                    </a:solidFill>
                  </a:rPr>
                  <a:t>に関する</a:t>
                </a:r>
                <a:endParaRPr kumimoji="1" lang="ja-JP" altLang="en-US" dirty="0">
                  <a:solidFill>
                    <a:srgbClr val="252551"/>
                  </a:solidFill>
                </a:endParaRPr>
              </a:p>
            </p:txBody>
          </p:sp>
        </p:grpSp>
        <p:sp>
          <p:nvSpPr>
            <p:cNvPr id="26" name="テキスト ボックス 25"/>
            <p:cNvSpPr txBox="1"/>
            <p:nvPr/>
          </p:nvSpPr>
          <p:spPr>
            <a:xfrm>
              <a:off x="7232237" y="2875875"/>
              <a:ext cx="1397896" cy="369332"/>
            </a:xfrm>
            <a:prstGeom prst="rect">
              <a:avLst/>
            </a:prstGeom>
            <a:noFill/>
          </p:spPr>
          <p:txBody>
            <a:bodyPr wrap="square" rtlCol="0">
              <a:spAutoFit/>
            </a:bodyPr>
            <a:lstStyle/>
            <a:p>
              <a:r>
                <a:rPr lang="ja-JP" altLang="en-US" dirty="0" smtClean="0">
                  <a:solidFill>
                    <a:srgbClr val="252551"/>
                  </a:solidFill>
                </a:rPr>
                <a:t>についての</a:t>
              </a:r>
              <a:endParaRPr kumimoji="1" lang="ja-JP" altLang="en-US" dirty="0">
                <a:solidFill>
                  <a:srgbClr val="252551"/>
                </a:solidFill>
              </a:endParaRPr>
            </a:p>
          </p:txBody>
        </p:sp>
      </p:grpSp>
    </p:spTree>
    <p:extLst>
      <p:ext uri="{BB962C8B-B14F-4D97-AF65-F5344CB8AC3E}">
        <p14:creationId xmlns:p14="http://schemas.microsoft.com/office/powerpoint/2010/main" val="47419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人工</a:t>
            </a:r>
            <a:r>
              <a:rPr lang="ja-JP" altLang="en-US" dirty="0"/>
              <a:t>ニューロン</a:t>
            </a:r>
            <a:endParaRPr kumimoji="1" lang="ja-JP" altLang="en-US" dirty="0"/>
          </a:p>
        </p:txBody>
      </p:sp>
      <p:sp>
        <p:nvSpPr>
          <p:cNvPr id="3" name="コンテンツ プレースホルダー 2"/>
          <p:cNvSpPr>
            <a:spLocks noGrp="1"/>
          </p:cNvSpPr>
          <p:nvPr>
            <p:ph idx="1"/>
          </p:nvPr>
        </p:nvSpPr>
        <p:spPr>
          <a:xfrm>
            <a:off x="228600" y="1371600"/>
            <a:ext cx="8686800" cy="3429000"/>
          </a:xfrm>
        </p:spPr>
        <p:txBody>
          <a:bodyPr/>
          <a:lstStyle/>
          <a:p>
            <a:pPr algn="just"/>
            <a:r>
              <a:rPr kumimoji="1" lang="ja-JP" altLang="en-US" sz="2800" dirty="0" smtClean="0"/>
              <a:t>ニューロン</a:t>
            </a:r>
            <a:r>
              <a:rPr lang="ja-JP" altLang="en-US" sz="2800" dirty="0" smtClean="0"/>
              <a:t>の各機能をモデル化したもの．</a:t>
            </a:r>
            <a:endParaRPr lang="en-US" altLang="ja-JP" sz="2800" dirty="0" smtClean="0"/>
          </a:p>
          <a:p>
            <a:pPr algn="just"/>
            <a:r>
              <a:rPr kumimoji="1" lang="ja-JP" altLang="en-US" sz="2800" dirty="0" smtClean="0"/>
              <a:t>各ニューロンは，他のニューロンからの</a:t>
            </a:r>
            <a:r>
              <a:rPr kumimoji="1" lang="ja-JP" altLang="en-US" sz="2800" dirty="0" smtClean="0">
                <a:solidFill>
                  <a:srgbClr val="FF0000"/>
                </a:solidFill>
              </a:rPr>
              <a:t>信号を受け取る部分</a:t>
            </a:r>
            <a:r>
              <a:rPr kumimoji="1" lang="ja-JP" altLang="en-US" sz="2800" dirty="0" smtClean="0"/>
              <a:t>（樹状突起に相当）を持つ．</a:t>
            </a:r>
            <a:endParaRPr kumimoji="1" lang="en-US" altLang="ja-JP" sz="2800" dirty="0" smtClean="0"/>
          </a:p>
          <a:p>
            <a:pPr algn="just"/>
            <a:r>
              <a:rPr lang="ja-JP" altLang="en-US" sz="2800" dirty="0" smtClean="0"/>
              <a:t>各</a:t>
            </a:r>
            <a:r>
              <a:rPr lang="ja-JP" altLang="en-US" sz="2800" dirty="0"/>
              <a:t>ニューロン</a:t>
            </a:r>
            <a:r>
              <a:rPr lang="ja-JP" altLang="en-US" sz="2800" dirty="0" smtClean="0"/>
              <a:t>は，</a:t>
            </a:r>
            <a:r>
              <a:rPr lang="ja-JP" altLang="en-US" sz="2800" dirty="0" smtClean="0">
                <a:solidFill>
                  <a:srgbClr val="FF0000"/>
                </a:solidFill>
              </a:rPr>
              <a:t>信号を送る部分</a:t>
            </a:r>
            <a:r>
              <a:rPr lang="ja-JP" altLang="en-US" sz="2800" dirty="0" smtClean="0"/>
              <a:t>（軸索末端に相当）を持つ．</a:t>
            </a:r>
            <a:endParaRPr kumimoji="1" lang="ja-JP" altLang="en-US" sz="2800" dirty="0"/>
          </a:p>
        </p:txBody>
      </p:sp>
      <p:pic>
        <p:nvPicPr>
          <p:cNvPr id="28" name="図 27"/>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4515900"/>
            <a:ext cx="3505200" cy="1884900"/>
          </a:xfrm>
          <a:prstGeom prst="rect">
            <a:avLst/>
          </a:prstGeom>
        </p:spPr>
      </p:pic>
      <p:sp>
        <p:nvSpPr>
          <p:cNvPr id="29" name="楕円 28"/>
          <p:cNvSpPr/>
          <p:nvPr/>
        </p:nvSpPr>
        <p:spPr>
          <a:xfrm>
            <a:off x="6553200" y="5210167"/>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 29"/>
          <p:cNvSpPr/>
          <p:nvPr/>
        </p:nvSpPr>
        <p:spPr>
          <a:xfrm>
            <a:off x="609600" y="4269186"/>
            <a:ext cx="1524000" cy="3071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252551"/>
                </a:solidFill>
              </a:rPr>
              <a:t>ニューロン</a:t>
            </a:r>
            <a:endParaRPr kumimoji="1" lang="ja-JP" altLang="en-US" dirty="0">
              <a:solidFill>
                <a:srgbClr val="252551"/>
              </a:solidFill>
            </a:endParaRPr>
          </a:p>
        </p:txBody>
      </p:sp>
      <p:sp>
        <p:nvSpPr>
          <p:cNvPr id="31" name="角丸四角形 30"/>
          <p:cNvSpPr/>
          <p:nvPr/>
        </p:nvSpPr>
        <p:spPr>
          <a:xfrm>
            <a:off x="462061" y="5588790"/>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252551"/>
                </a:solidFill>
              </a:rPr>
              <a:t>樹状</a:t>
            </a:r>
            <a:r>
              <a:rPr lang="ja-JP" altLang="en-US" dirty="0">
                <a:solidFill>
                  <a:srgbClr val="252551"/>
                </a:solidFill>
              </a:rPr>
              <a:t>突起</a:t>
            </a:r>
            <a:endParaRPr kumimoji="1" lang="ja-JP" altLang="en-US" dirty="0">
              <a:solidFill>
                <a:srgbClr val="252551"/>
              </a:solidFill>
            </a:endParaRPr>
          </a:p>
        </p:txBody>
      </p:sp>
      <p:cxnSp>
        <p:nvCxnSpPr>
          <p:cNvPr id="32" name="直線コネクタ 31"/>
          <p:cNvCxnSpPr>
            <a:stCxn id="31" idx="0"/>
          </p:cNvCxnSpPr>
          <p:nvPr/>
        </p:nvCxnSpPr>
        <p:spPr>
          <a:xfrm flipV="1">
            <a:off x="1047131" y="5183994"/>
            <a:ext cx="705469" cy="404796"/>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cxnSp>
        <p:nvCxnSpPr>
          <p:cNvPr id="35" name="直線コネクタ 34"/>
          <p:cNvCxnSpPr>
            <a:stCxn id="31" idx="2"/>
          </p:cNvCxnSpPr>
          <p:nvPr/>
        </p:nvCxnSpPr>
        <p:spPr>
          <a:xfrm>
            <a:off x="1047131" y="5895967"/>
            <a:ext cx="705469" cy="123850"/>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sp>
        <p:nvSpPr>
          <p:cNvPr id="41" name="角丸四角形 40"/>
          <p:cNvSpPr/>
          <p:nvPr/>
        </p:nvSpPr>
        <p:spPr>
          <a:xfrm>
            <a:off x="2743200" y="4674390"/>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252551"/>
                </a:solidFill>
              </a:rPr>
              <a:t>軸索末端</a:t>
            </a:r>
            <a:endParaRPr kumimoji="1" lang="ja-JP" altLang="en-US" dirty="0">
              <a:solidFill>
                <a:srgbClr val="252551"/>
              </a:solidFill>
            </a:endParaRPr>
          </a:p>
        </p:txBody>
      </p:sp>
      <p:cxnSp>
        <p:nvCxnSpPr>
          <p:cNvPr id="42" name="直線コネクタ 41"/>
          <p:cNvCxnSpPr>
            <a:stCxn id="41" idx="3"/>
          </p:cNvCxnSpPr>
          <p:nvPr/>
        </p:nvCxnSpPr>
        <p:spPr>
          <a:xfrm>
            <a:off x="3913339" y="4827979"/>
            <a:ext cx="277661" cy="83478"/>
          </a:xfrm>
          <a:prstGeom prst="line">
            <a:avLst/>
          </a:prstGeom>
          <a:ln>
            <a:solidFill>
              <a:srgbClr val="89A4A7"/>
            </a:solidFill>
          </a:ln>
        </p:spPr>
        <p:style>
          <a:lnRef idx="1">
            <a:schemeClr val="dk1"/>
          </a:lnRef>
          <a:fillRef idx="0">
            <a:schemeClr val="dk1"/>
          </a:fillRef>
          <a:effectRef idx="0">
            <a:schemeClr val="dk1"/>
          </a:effectRef>
          <a:fontRef idx="minor">
            <a:schemeClr val="tx1"/>
          </a:fontRef>
        </p:style>
      </p:cxnSp>
      <p:sp>
        <p:nvSpPr>
          <p:cNvPr id="45" name="角丸四角形 44"/>
          <p:cNvSpPr/>
          <p:nvPr/>
        </p:nvSpPr>
        <p:spPr>
          <a:xfrm>
            <a:off x="5082312" y="4269186"/>
            <a:ext cx="1702981" cy="3071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252551"/>
                </a:solidFill>
              </a:rPr>
              <a:t>人工ニューロン</a:t>
            </a:r>
            <a:endParaRPr kumimoji="1" lang="ja-JP" altLang="en-US" dirty="0">
              <a:solidFill>
                <a:srgbClr val="252551"/>
              </a:solidFill>
            </a:endParaRPr>
          </a:p>
        </p:txBody>
      </p:sp>
      <p:cxnSp>
        <p:nvCxnSpPr>
          <p:cNvPr id="47" name="直線矢印コネクタ 46"/>
          <p:cNvCxnSpPr/>
          <p:nvPr/>
        </p:nvCxnSpPr>
        <p:spPr>
          <a:xfrm>
            <a:off x="6096000" y="5264121"/>
            <a:ext cx="457200" cy="1317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endCxn id="29" idx="2"/>
          </p:cNvCxnSpPr>
          <p:nvPr/>
        </p:nvCxnSpPr>
        <p:spPr>
          <a:xfrm>
            <a:off x="6096000" y="5667367"/>
            <a:ext cx="457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6096000" y="5921069"/>
            <a:ext cx="457200" cy="1317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29" idx="6"/>
          </p:cNvCxnSpPr>
          <p:nvPr/>
        </p:nvCxnSpPr>
        <p:spPr>
          <a:xfrm>
            <a:off x="7467600" y="5667367"/>
            <a:ext cx="457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角丸四角形 66"/>
          <p:cNvSpPr/>
          <p:nvPr/>
        </p:nvSpPr>
        <p:spPr>
          <a:xfrm>
            <a:off x="5348734" y="4847826"/>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252551"/>
                </a:solidFill>
              </a:rPr>
              <a:t>受信部分</a:t>
            </a:r>
            <a:endParaRPr kumimoji="1" lang="ja-JP" altLang="en-US" dirty="0">
              <a:solidFill>
                <a:srgbClr val="252551"/>
              </a:solidFill>
            </a:endParaRPr>
          </a:p>
        </p:txBody>
      </p:sp>
      <p:sp>
        <p:nvSpPr>
          <p:cNvPr id="68" name="角丸四角形 67"/>
          <p:cNvSpPr/>
          <p:nvPr/>
        </p:nvSpPr>
        <p:spPr>
          <a:xfrm>
            <a:off x="7602279" y="5232803"/>
            <a:ext cx="1170139" cy="3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252551"/>
                </a:solidFill>
              </a:rPr>
              <a:t>送信</a:t>
            </a:r>
            <a:r>
              <a:rPr kumimoji="1" lang="ja-JP" altLang="en-US" dirty="0" smtClean="0">
                <a:solidFill>
                  <a:srgbClr val="252551"/>
                </a:solidFill>
              </a:rPr>
              <a:t>部分</a:t>
            </a:r>
            <a:endParaRPr kumimoji="1" lang="ja-JP" altLang="en-US" dirty="0">
              <a:solidFill>
                <a:srgbClr val="252551"/>
              </a:solidFill>
            </a:endParaRPr>
          </a:p>
        </p:txBody>
      </p:sp>
    </p:spTree>
    <p:extLst>
      <p:ext uri="{BB962C8B-B14F-4D97-AF65-F5344CB8AC3E}">
        <p14:creationId xmlns:p14="http://schemas.microsoft.com/office/powerpoint/2010/main" val="375055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n-lt"/>
              </a:rPr>
              <a:t>Neural Network (NN)</a:t>
            </a:r>
            <a:endParaRPr kumimoji="1" lang="ja-JP" altLang="en-US" dirty="0">
              <a:latin typeface="+mn-lt"/>
            </a:endParaRPr>
          </a:p>
        </p:txBody>
      </p:sp>
      <p:sp>
        <p:nvSpPr>
          <p:cNvPr id="3" name="コンテンツ プレースホルダー 2"/>
          <p:cNvSpPr>
            <a:spLocks noGrp="1"/>
          </p:cNvSpPr>
          <p:nvPr>
            <p:ph idx="1"/>
          </p:nvPr>
        </p:nvSpPr>
        <p:spPr/>
        <p:txBody>
          <a:bodyPr/>
          <a:lstStyle/>
          <a:p>
            <a:pPr algn="just"/>
            <a:r>
              <a:rPr lang="ja-JP" altLang="en-US" sz="2800" dirty="0" smtClean="0"/>
              <a:t>自然ニューロン間の結合による情報伝達機能を，人工ニューロン間の結合で表現する．</a:t>
            </a:r>
            <a:endParaRPr lang="en-US" altLang="ja-JP" sz="2800" dirty="0" smtClean="0"/>
          </a:p>
          <a:p>
            <a:pPr algn="just"/>
            <a:endParaRPr lang="en-US" altLang="ja-JP" sz="2800" dirty="0" smtClean="0"/>
          </a:p>
          <a:p>
            <a:pPr algn="just"/>
            <a:r>
              <a:rPr lang="ja-JP" altLang="en-US" sz="2800" dirty="0" smtClean="0"/>
              <a:t>モデル上では，</a:t>
            </a:r>
            <a:r>
              <a:rPr lang="ja-JP" altLang="en-US" sz="2800" dirty="0" smtClean="0">
                <a:solidFill>
                  <a:srgbClr val="FF0000"/>
                </a:solidFill>
              </a:rPr>
              <a:t>いくつかの層に分割</a:t>
            </a:r>
            <a:r>
              <a:rPr lang="ja-JP" altLang="en-US" sz="2800" dirty="0" smtClean="0"/>
              <a:t>して人工ニューロンが配置される．配置される人工ニューロンの個数を</a:t>
            </a:r>
            <a:r>
              <a:rPr lang="en-US" altLang="ja-JP" sz="2800" dirty="0" smtClean="0"/>
              <a:t/>
            </a:r>
            <a:br>
              <a:rPr lang="en-US" altLang="ja-JP" sz="2800" dirty="0" smtClean="0"/>
            </a:br>
            <a:r>
              <a:rPr lang="ja-JP" altLang="en-US" sz="2800" dirty="0" smtClean="0">
                <a:solidFill>
                  <a:srgbClr val="FF0000"/>
                </a:solidFill>
              </a:rPr>
              <a:t>ユニット数</a:t>
            </a:r>
            <a:r>
              <a:rPr lang="ja-JP" altLang="en-US" sz="2800" dirty="0" smtClean="0"/>
              <a:t>という．</a:t>
            </a:r>
            <a:endParaRPr lang="en-US" altLang="ja-JP" sz="2800" dirty="0"/>
          </a:p>
          <a:p>
            <a:pPr algn="just"/>
            <a:endParaRPr lang="en-US" altLang="ja-JP" sz="2800" dirty="0" smtClean="0"/>
          </a:p>
          <a:p>
            <a:pPr algn="just"/>
            <a:r>
              <a:rPr kumimoji="1" lang="ja-JP" altLang="en-US" sz="2800" dirty="0" smtClean="0"/>
              <a:t>学習したいデータセットの入出力データの次元数に</a:t>
            </a:r>
            <a:r>
              <a:rPr kumimoji="1" lang="en-US" altLang="ja-JP" sz="2800" dirty="0" smtClean="0"/>
              <a:t/>
            </a:r>
            <a:br>
              <a:rPr kumimoji="1" lang="en-US" altLang="ja-JP" sz="2800" dirty="0" smtClean="0"/>
            </a:br>
            <a:r>
              <a:rPr kumimoji="1" lang="ja-JP" altLang="en-US" sz="2800" dirty="0" smtClean="0"/>
              <a:t>応じて，入力層および出力層のユニット数は決定される．</a:t>
            </a:r>
            <a:endParaRPr kumimoji="1" lang="ja-JP" altLang="en-US" sz="2800" dirty="0"/>
          </a:p>
        </p:txBody>
      </p:sp>
    </p:spTree>
    <p:extLst>
      <p:ext uri="{BB962C8B-B14F-4D97-AF65-F5344CB8AC3E}">
        <p14:creationId xmlns:p14="http://schemas.microsoft.com/office/powerpoint/2010/main" val="1530470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 name="正方形/長方形 28"/>
              <p:cNvSpPr/>
              <p:nvPr/>
            </p:nvSpPr>
            <p:spPr>
              <a:xfrm>
                <a:off x="5925893" y="6015263"/>
                <a:ext cx="393121"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1600" i="1">
                              <a:latin typeface="Cambria Math" panose="02040503050406030204" pitchFamily="18" charset="0"/>
                            </a:rPr>
                          </m:ctrlPr>
                        </m:sSubPr>
                        <m:e>
                          <m:r>
                            <a:rPr lang="ja-JP" altLang="en-US" sz="1600" i="1">
                              <a:latin typeface="Cambria Math" panose="02040503050406030204" pitchFamily="18" charset="0"/>
                            </a:rPr>
                            <m:t>𝐽</m:t>
                          </m:r>
                        </m:e>
                        <m:sub>
                          <m:r>
                            <a:rPr lang="ja-JP" altLang="en-US" sz="1600" i="1">
                              <a:latin typeface="Cambria Math" panose="02040503050406030204" pitchFamily="18" charset="0"/>
                            </a:rPr>
                            <m:t>𝑗</m:t>
                          </m:r>
                        </m:sub>
                      </m:sSub>
                    </m:oMath>
                  </m:oMathPara>
                </a14:m>
                <a:endParaRPr lang="ja-JP" altLang="en-US" sz="1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5925893" y="6015263"/>
                <a:ext cx="393121" cy="358368"/>
              </a:xfrm>
              <a:prstGeom prst="rect">
                <a:avLst/>
              </a:prstGeom>
              <a:blipFill>
                <a:blip r:embed="rId3"/>
                <a:stretch>
                  <a:fillRect b="-6780"/>
                </a:stretch>
              </a:blipFill>
            </p:spPr>
            <p:txBody>
              <a:bodyPr/>
              <a:lstStyle/>
              <a:p>
                <a:r>
                  <a:rPr lang="ja-JP" altLang="en-US">
                    <a:noFill/>
                  </a:rPr>
                  <a:t> </a:t>
                </a:r>
              </a:p>
            </p:txBody>
          </p:sp>
        </mc:Fallback>
      </mc:AlternateContent>
      <p:pic>
        <p:nvPicPr>
          <p:cNvPr id="4" name="図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3000" y="1828800"/>
            <a:ext cx="6952393" cy="4644034"/>
          </a:xfrm>
          <a:prstGeom prst="rect">
            <a:avLst/>
          </a:prstGeom>
        </p:spPr>
      </p:pic>
      <p:cxnSp>
        <p:nvCxnSpPr>
          <p:cNvPr id="24" name="直線矢印コネクタ 23">
            <a:extLst>
              <a:ext uri="{FF2B5EF4-FFF2-40B4-BE49-F238E27FC236}">
                <a16:creationId xmlns:a16="http://schemas.microsoft.com/office/drawing/2014/main" id="{7472C2D2-04A2-C747-9ED6-7697F95DFB2D}"/>
              </a:ext>
            </a:extLst>
          </p:cNvPr>
          <p:cNvCxnSpPr>
            <a:cxnSpLocks/>
          </p:cNvCxnSpPr>
          <p:nvPr/>
        </p:nvCxnSpPr>
        <p:spPr>
          <a:xfrm>
            <a:off x="762000" y="4953000"/>
            <a:ext cx="511867"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14D8E97-C025-A842-948B-AB8C9D6D377A}"/>
              </a:ext>
            </a:extLst>
          </p:cNvPr>
          <p:cNvCxnSpPr>
            <a:cxnSpLocks/>
          </p:cNvCxnSpPr>
          <p:nvPr/>
        </p:nvCxnSpPr>
        <p:spPr>
          <a:xfrm>
            <a:off x="7748247" y="4962646"/>
            <a:ext cx="4953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9D1C34F-3BEC-ED48-861A-6B13362998D9}"/>
              </a:ext>
            </a:extLst>
          </p:cNvPr>
          <p:cNvCxnSpPr>
            <a:cxnSpLocks/>
          </p:cNvCxnSpPr>
          <p:nvPr/>
        </p:nvCxnSpPr>
        <p:spPr>
          <a:xfrm>
            <a:off x="7734300" y="3352800"/>
            <a:ext cx="4953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5EA7FF99-721A-0A4C-BCFF-0EA9E6EA30C4}"/>
              </a:ext>
            </a:extLst>
          </p:cNvPr>
          <p:cNvCxnSpPr>
            <a:cxnSpLocks/>
          </p:cNvCxnSpPr>
          <p:nvPr/>
        </p:nvCxnSpPr>
        <p:spPr>
          <a:xfrm>
            <a:off x="762000" y="3358587"/>
            <a:ext cx="511867"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en-US" altLang="ja-JP" dirty="0" smtClean="0">
                <a:latin typeface="+mn-lt"/>
              </a:rPr>
              <a:t>NN</a:t>
            </a:r>
            <a:r>
              <a:rPr kumimoji="1" lang="ja-JP" altLang="en-US" dirty="0" smtClean="0"/>
              <a:t>のユニット配置の定義</a:t>
            </a:r>
            <a:endParaRPr kumimoji="1" lang="ja-JP" altLang="en-US" dirty="0"/>
          </a:p>
        </p:txBody>
      </p:sp>
      <p:sp>
        <p:nvSpPr>
          <p:cNvPr id="13" name="角丸四角形 12">
            <a:extLst>
              <a:ext uri="{FF2B5EF4-FFF2-40B4-BE49-F238E27FC236}">
                <a16:creationId xmlns:a16="http://schemas.microsoft.com/office/drawing/2014/main" id="{9C04565E-38EB-8744-9A01-91147BD3A683}"/>
              </a:ext>
            </a:extLst>
          </p:cNvPr>
          <p:cNvSpPr/>
          <p:nvPr/>
        </p:nvSpPr>
        <p:spPr>
          <a:xfrm>
            <a:off x="1219200" y="1371600"/>
            <a:ext cx="1219200" cy="4913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252551"/>
                </a:solidFill>
              </a:rPr>
              <a:t>入力層</a:t>
            </a:r>
          </a:p>
        </p:txBody>
      </p:sp>
      <p:sp>
        <p:nvSpPr>
          <p:cNvPr id="14" name="角丸四角形 13">
            <a:extLst>
              <a:ext uri="{FF2B5EF4-FFF2-40B4-BE49-F238E27FC236}">
                <a16:creationId xmlns:a16="http://schemas.microsoft.com/office/drawing/2014/main" id="{A79C5B95-0F6D-A649-8EE7-894E95B61049}"/>
              </a:ext>
            </a:extLst>
          </p:cNvPr>
          <p:cNvSpPr/>
          <p:nvPr/>
        </p:nvSpPr>
        <p:spPr>
          <a:xfrm>
            <a:off x="3886200" y="1371599"/>
            <a:ext cx="1219200" cy="4913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252551"/>
                </a:solidFill>
              </a:rPr>
              <a:t>中間</a:t>
            </a:r>
            <a:r>
              <a:rPr kumimoji="1" lang="ja-JP" altLang="en-US" sz="2400" dirty="0">
                <a:solidFill>
                  <a:srgbClr val="252551"/>
                </a:solidFill>
              </a:rPr>
              <a:t>層</a:t>
            </a:r>
          </a:p>
        </p:txBody>
      </p:sp>
      <p:sp>
        <p:nvSpPr>
          <p:cNvPr id="15" name="角丸四角形 14">
            <a:extLst>
              <a:ext uri="{FF2B5EF4-FFF2-40B4-BE49-F238E27FC236}">
                <a16:creationId xmlns:a16="http://schemas.microsoft.com/office/drawing/2014/main" id="{1F02FEC0-3C58-7540-9F41-DBE57C7ECD86}"/>
              </a:ext>
            </a:extLst>
          </p:cNvPr>
          <p:cNvSpPr/>
          <p:nvPr/>
        </p:nvSpPr>
        <p:spPr>
          <a:xfrm>
            <a:off x="6629400" y="1371598"/>
            <a:ext cx="1219200" cy="4913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252551"/>
                </a:solidFill>
              </a:rPr>
              <a:t>出力層</a:t>
            </a:r>
          </a:p>
        </p:txBody>
      </p:sp>
      <mc:AlternateContent xmlns:mc="http://schemas.openxmlformats.org/markup-compatibility/2006" xmlns:a14="http://schemas.microsoft.com/office/drawing/2010/main">
        <mc:Choice Requires="a14">
          <p:sp>
            <p:nvSpPr>
              <p:cNvPr id="5" name="正方形/長方形 4"/>
              <p:cNvSpPr/>
              <p:nvPr/>
            </p:nvSpPr>
            <p:spPr>
              <a:xfrm>
                <a:off x="1523492" y="3036600"/>
                <a:ext cx="61061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𝐼</m:t>
                          </m:r>
                        </m:e>
                        <m:sub>
                          <m:r>
                            <a:rPr lang="ja-JP" altLang="en-US" sz="3200" i="0">
                              <a:latin typeface="Cambria Math" panose="02040503050406030204" pitchFamily="18" charset="0"/>
                            </a:rPr>
                            <m:t>1</m:t>
                          </m:r>
                        </m:sub>
                      </m:sSub>
                    </m:oMath>
                  </m:oMathPara>
                </a14:m>
                <a:endParaRPr lang="ja-JP" altLang="en-US" sz="32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1523492" y="3036600"/>
                <a:ext cx="610616"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23492" y="4648200"/>
                <a:ext cx="62010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𝐼</m:t>
                          </m:r>
                        </m:e>
                        <m:sub>
                          <m:r>
                            <a:rPr lang="ja-JP" altLang="en-US" sz="3200" i="0">
                              <a:latin typeface="Cambria Math" panose="02040503050406030204" pitchFamily="18" charset="0"/>
                            </a:rPr>
                            <m:t>2</m:t>
                          </m:r>
                        </m:sub>
                      </m:sSub>
                    </m:oMath>
                  </m:oMathPara>
                </a14:m>
                <a:endParaRPr lang="ja-JP" altLang="en-US" sz="32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23492" y="4648200"/>
                <a:ext cx="620105"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4261145" y="3858429"/>
                <a:ext cx="62170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𝐽</m:t>
                          </m:r>
                        </m:e>
                        <m:sub>
                          <m:r>
                            <a:rPr lang="ja-JP" altLang="en-US" sz="3200" i="0">
                              <a:latin typeface="Cambria Math" panose="02040503050406030204" pitchFamily="18" charset="0"/>
                            </a:rPr>
                            <m:t>2</m:t>
                          </m:r>
                        </m:sub>
                      </m:sSub>
                    </m:oMath>
                  </m:oMathPara>
                </a14:m>
                <a:endParaRPr lang="ja-JP" altLang="en-US" sz="32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4261145" y="3858429"/>
                <a:ext cx="621709"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4265889" y="2198342"/>
                <a:ext cx="61221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𝐽</m:t>
                          </m:r>
                        </m:e>
                        <m:sub>
                          <m:r>
                            <a:rPr lang="ja-JP" altLang="en-US" sz="3200" i="0">
                              <a:latin typeface="Cambria Math" panose="02040503050406030204" pitchFamily="18" charset="0"/>
                            </a:rPr>
                            <m:t>1</m:t>
                          </m:r>
                        </m:sub>
                      </m:sSub>
                    </m:oMath>
                  </m:oMathPara>
                </a14:m>
                <a:endParaRPr lang="ja-JP" altLang="en-US" sz="32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4265889" y="2198342"/>
                <a:ext cx="612219" cy="58477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4261145" y="5486400"/>
                <a:ext cx="62170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𝐽</m:t>
                          </m:r>
                        </m:e>
                        <m:sub>
                          <m:r>
                            <a:rPr lang="ja-JP" altLang="en-US" sz="3200" i="0">
                              <a:latin typeface="Cambria Math" panose="02040503050406030204" pitchFamily="18" charset="0"/>
                            </a:rPr>
                            <m:t>3</m:t>
                          </m:r>
                        </m:sub>
                      </m:sSub>
                    </m:oMath>
                  </m:oMathPara>
                </a14:m>
                <a:endParaRPr lang="ja-JP" altLang="en-US" sz="32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4261145" y="5486400"/>
                <a:ext cx="621709" cy="58477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6943689" y="3048000"/>
                <a:ext cx="73327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𝐾</m:t>
                          </m:r>
                        </m:e>
                        <m:sub>
                          <m:r>
                            <a:rPr lang="ja-JP" altLang="en-US" sz="3200" i="0">
                              <a:latin typeface="Cambria Math" panose="02040503050406030204" pitchFamily="18" charset="0"/>
                            </a:rPr>
                            <m:t>1</m:t>
                          </m:r>
                        </m:sub>
                      </m:sSub>
                    </m:oMath>
                  </m:oMathPara>
                </a14:m>
                <a:endParaRPr lang="ja-JP" altLang="en-US" sz="32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6943689" y="3048000"/>
                <a:ext cx="733278" cy="58477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6934200" y="4698521"/>
                <a:ext cx="7427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𝐾</m:t>
                          </m:r>
                        </m:e>
                        <m:sub>
                          <m:r>
                            <a:rPr lang="ja-JP" altLang="en-US" sz="3200" i="0">
                              <a:latin typeface="Cambria Math" panose="02040503050406030204" pitchFamily="18" charset="0"/>
                            </a:rPr>
                            <m:t>2</m:t>
                          </m:r>
                        </m:sub>
                      </m:sSub>
                    </m:oMath>
                  </m:oMathPara>
                </a14:m>
                <a:endParaRPr lang="ja-JP" altLang="en-US" sz="3200"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6934200" y="4698521"/>
                <a:ext cx="742767" cy="58477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5925893" y="5676709"/>
                <a:ext cx="37548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1600" i="1">
                              <a:latin typeface="Cambria Math" panose="02040503050406030204" pitchFamily="18" charset="0"/>
                            </a:rPr>
                          </m:ctrlPr>
                        </m:sSubPr>
                        <m:e>
                          <m:r>
                            <a:rPr lang="ja-JP" altLang="en-US" sz="1600" i="1">
                              <a:latin typeface="Cambria Math" panose="02040503050406030204" pitchFamily="18" charset="0"/>
                            </a:rPr>
                            <m:t>𝐼</m:t>
                          </m:r>
                        </m:e>
                        <m:sub>
                          <m:r>
                            <a:rPr lang="ja-JP" altLang="en-US" sz="1600" i="1">
                              <a:latin typeface="Cambria Math" panose="02040503050406030204" pitchFamily="18" charset="0"/>
                            </a:rPr>
                            <m:t>𝑖</m:t>
                          </m:r>
                        </m:sub>
                      </m:sSub>
                    </m:oMath>
                  </m:oMathPara>
                </a14:m>
                <a:endParaRPr lang="ja-JP" altLang="en-US" sz="1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5925893" y="5676709"/>
                <a:ext cx="375487" cy="338554"/>
              </a:xfrm>
              <a:prstGeom prst="rect">
                <a:avLst/>
              </a:prstGeom>
              <a:blipFill>
                <a:blip r:embed="rId12"/>
                <a:stretch>
                  <a:fillRect/>
                </a:stretch>
              </a:blipFill>
            </p:spPr>
            <p:txBody>
              <a:bodyPr/>
              <a:lstStyle/>
              <a:p>
                <a:r>
                  <a:rPr lang="ja-JP" altLang="en-US">
                    <a:noFill/>
                  </a:rPr>
                  <a:t> </a:t>
                </a:r>
              </a:p>
            </p:txBody>
          </p:sp>
        </mc:Fallback>
      </mc:AlternateContent>
      <p:graphicFrame>
        <p:nvGraphicFramePr>
          <p:cNvPr id="12" name="表 11"/>
          <p:cNvGraphicFramePr>
            <a:graphicFrameLocks noGrp="1"/>
          </p:cNvGraphicFramePr>
          <p:nvPr>
            <p:extLst>
              <p:ext uri="{D42A27DB-BD31-4B8C-83A1-F6EECF244321}">
                <p14:modId xmlns:p14="http://schemas.microsoft.com/office/powerpoint/2010/main" val="1513400077"/>
              </p:ext>
            </p:extLst>
          </p:nvPr>
        </p:nvGraphicFramePr>
        <p:xfrm>
          <a:off x="5905500" y="5676709"/>
          <a:ext cx="2933700" cy="1005840"/>
        </p:xfrm>
        <a:graphic>
          <a:graphicData uri="http://schemas.openxmlformats.org/drawingml/2006/table">
            <a:tbl>
              <a:tblPr>
                <a:tableStyleId>{5C22544A-7EE6-4342-B048-85BDC9FD1C3A}</a:tableStyleId>
              </a:tblPr>
              <a:tblGrid>
                <a:gridCol w="436843">
                  <a:extLst>
                    <a:ext uri="{9D8B030D-6E8A-4147-A177-3AD203B41FA5}">
                      <a16:colId xmlns:a16="http://schemas.microsoft.com/office/drawing/2014/main" val="4197740030"/>
                    </a:ext>
                  </a:extLst>
                </a:gridCol>
                <a:gridCol w="2496857">
                  <a:extLst>
                    <a:ext uri="{9D8B030D-6E8A-4147-A177-3AD203B41FA5}">
                      <a16:colId xmlns:a16="http://schemas.microsoft.com/office/drawing/2014/main" val="1371959385"/>
                    </a:ext>
                  </a:extLst>
                </a:gridCol>
              </a:tblGrid>
              <a:tr h="260985">
                <a:tc>
                  <a:txBody>
                    <a:bodyPr/>
                    <a:lstStyle/>
                    <a:p>
                      <a:pPr algn="r"/>
                      <a:endParaRPr kumimoji="1" lang="ja-JP" alt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：入力層の</a:t>
                      </a:r>
                      <a:r>
                        <a:rPr kumimoji="1" lang="en-US" altLang="ja-JP" sz="1600" dirty="0">
                          <a:solidFill>
                            <a:schemeClr val="tx1"/>
                          </a:solidFill>
                          <a:latin typeface="+mj-lt"/>
                        </a:rPr>
                        <a:t>i</a:t>
                      </a:r>
                      <a:r>
                        <a:rPr kumimoji="1" lang="ja-JP" altLang="en-US" sz="1600" dirty="0">
                          <a:solidFill>
                            <a:schemeClr val="tx1"/>
                          </a:solidFill>
                        </a:rPr>
                        <a:t>番目のユニット</a:t>
                      </a:r>
                      <a:endParaRPr kumimoji="1" lang="en-US" altLang="ja-JP" sz="16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7475993"/>
                  </a:ext>
                </a:extLst>
              </a:tr>
              <a:tr h="260985">
                <a:tc>
                  <a:txBody>
                    <a:bodyPr/>
                    <a:lstStyle/>
                    <a:p>
                      <a:pPr algn="r"/>
                      <a:endParaRPr kumimoji="1" lang="ja-JP" alt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：中間層の</a:t>
                      </a:r>
                      <a:r>
                        <a:rPr kumimoji="1" lang="en-US" altLang="ja-JP" sz="1600" dirty="0">
                          <a:solidFill>
                            <a:schemeClr val="tx1"/>
                          </a:solidFill>
                          <a:latin typeface="+mj-lt"/>
                        </a:rPr>
                        <a:t>j</a:t>
                      </a:r>
                      <a:r>
                        <a:rPr kumimoji="1" lang="ja-JP" altLang="en-US" sz="1600" dirty="0">
                          <a:solidFill>
                            <a:schemeClr val="tx1"/>
                          </a:solidFill>
                        </a:rPr>
                        <a:t>番目のユニット</a:t>
                      </a:r>
                      <a:endParaRPr kumimoji="1" lang="en-US" altLang="ja-JP" sz="16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3573510"/>
                  </a:ext>
                </a:extLst>
              </a:tr>
              <a:tr h="260985">
                <a:tc>
                  <a:txBody>
                    <a:bodyPr/>
                    <a:lstStyle/>
                    <a:p>
                      <a:pPr algn="r"/>
                      <a:endParaRPr kumimoji="1" lang="ja-JP" alt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：出力層の</a:t>
                      </a:r>
                      <a:r>
                        <a:rPr kumimoji="1" lang="en-US" altLang="ja-JP" sz="1600" dirty="0">
                          <a:solidFill>
                            <a:schemeClr val="tx1"/>
                          </a:solidFill>
                          <a:latin typeface="+mj-lt"/>
                        </a:rPr>
                        <a:t>k</a:t>
                      </a:r>
                      <a:r>
                        <a:rPr kumimoji="1" lang="ja-JP" altLang="en-US" sz="1600" dirty="0">
                          <a:solidFill>
                            <a:schemeClr val="tx1"/>
                          </a:solidFill>
                        </a:rPr>
                        <a:t>番目のユニット</a:t>
                      </a:r>
                      <a:endParaRPr kumimoji="1" lang="en-US" altLang="ja-JP" sz="16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5828319"/>
                  </a:ext>
                </a:extLst>
              </a:tr>
            </a:tbl>
          </a:graphicData>
        </a:graphic>
      </p:graphicFrame>
      <mc:AlternateContent xmlns:mc="http://schemas.openxmlformats.org/markup-compatibility/2006" xmlns:a14="http://schemas.microsoft.com/office/drawing/2010/main">
        <mc:Choice Requires="a14">
          <p:sp>
            <p:nvSpPr>
              <p:cNvPr id="31" name="正方形/長方形 30"/>
              <p:cNvSpPr/>
              <p:nvPr/>
            </p:nvSpPr>
            <p:spPr>
              <a:xfrm>
                <a:off x="5886010" y="6353159"/>
                <a:ext cx="47288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1600" i="1">
                              <a:latin typeface="Cambria Math" panose="02040503050406030204" pitchFamily="18" charset="0"/>
                            </a:rPr>
                          </m:ctrlPr>
                        </m:sSubPr>
                        <m:e>
                          <m:r>
                            <a:rPr lang="ja-JP" altLang="en-US" sz="1600" i="1">
                              <a:latin typeface="Cambria Math" panose="02040503050406030204" pitchFamily="18" charset="0"/>
                            </a:rPr>
                            <m:t>𝐾</m:t>
                          </m:r>
                        </m:e>
                        <m:sub>
                          <m:r>
                            <a:rPr lang="ja-JP" altLang="en-US" sz="1600" i="1">
                              <a:latin typeface="Cambria Math" panose="02040503050406030204" pitchFamily="18" charset="0"/>
                            </a:rPr>
                            <m:t>𝑘</m:t>
                          </m:r>
                        </m:sub>
                      </m:sSub>
                    </m:oMath>
                  </m:oMathPara>
                </a14:m>
                <a:endParaRPr lang="ja-JP" altLang="en-US" sz="1600" dirty="0"/>
              </a:p>
            </p:txBody>
          </p:sp>
        </mc:Choice>
        <mc:Fallback xmlns="">
          <p:sp>
            <p:nvSpPr>
              <p:cNvPr id="31" name="正方形/長方形 30"/>
              <p:cNvSpPr>
                <a:spLocks noRot="1" noChangeAspect="1" noMove="1" noResize="1" noEditPoints="1" noAdjustHandles="1" noChangeArrowheads="1" noChangeShapeType="1" noTextEdit="1"/>
              </p:cNvSpPr>
              <p:nvPr/>
            </p:nvSpPr>
            <p:spPr>
              <a:xfrm>
                <a:off x="5886010" y="6353159"/>
                <a:ext cx="472885" cy="338554"/>
              </a:xfrm>
              <a:prstGeom prst="rect">
                <a:avLst/>
              </a:prstGeom>
              <a:blipFill>
                <a:blip r:embed="rId1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8356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algn="just"/>
                <a:r>
                  <a:rPr lang="ja-JP" altLang="en-US" sz="2800" dirty="0" smtClean="0"/>
                  <a:t>入力層ユニット   における入力</a:t>
                </a:r>
                <a:endParaRPr lang="en-US" altLang="ja-JP" sz="2800" dirty="0" smtClean="0"/>
              </a:p>
              <a:p>
                <a:pPr lvl="1" algn="just"/>
                <a:r>
                  <a:rPr lang="ja-JP" altLang="en-US" sz="2400" dirty="0" smtClean="0">
                    <a:latin typeface="+mj-lt"/>
                  </a:rPr>
                  <a:t>データセット</a:t>
                </a:r>
                <a:r>
                  <a:rPr lang="ja-JP" altLang="en-US" sz="2400" dirty="0">
                    <a:latin typeface="+mj-lt"/>
                  </a:rPr>
                  <a:t>の</a:t>
                </a:r>
                <a:r>
                  <a:rPr lang="en-US" altLang="ja-JP" sz="2400" i="1" dirty="0" smtClean="0">
                    <a:latin typeface="+mj-lt"/>
                  </a:rPr>
                  <a:t>p</a:t>
                </a:r>
                <a:r>
                  <a:rPr lang="ja-JP" altLang="en-US" sz="2400" dirty="0" smtClean="0"/>
                  <a:t>番目の学習データにおける</a:t>
                </a:r>
                <a:r>
                  <a:rPr lang="en-US" altLang="ja-JP" sz="2400" i="1" dirty="0" smtClean="0">
                    <a:latin typeface="+mj-lt"/>
                  </a:rPr>
                  <a:t>i</a:t>
                </a:r>
                <a:r>
                  <a:rPr lang="ja-JP" altLang="en-US" sz="2400" dirty="0" smtClean="0">
                    <a:latin typeface="+mj-lt"/>
                  </a:rPr>
                  <a:t>番目</a:t>
                </a:r>
                <a:r>
                  <a:rPr lang="ja-JP" altLang="en-US" sz="2400" dirty="0" smtClean="0"/>
                  <a:t>の要素</a:t>
                </a:r>
                <a14:m>
                  <m:oMath xmlns:m="http://schemas.openxmlformats.org/officeDocument/2006/math">
                    <m:sSub>
                      <m:sSubPr>
                        <m:ctrlPr>
                          <a:rPr lang="en-US" altLang="ja-JP" sz="2400" i="1" smtClean="0">
                            <a:solidFill>
                              <a:schemeClr val="bg1"/>
                            </a:solidFill>
                            <a:latin typeface="Cambria Math" panose="02040503050406030204" pitchFamily="18" charset="0"/>
                          </a:rPr>
                        </m:ctrlPr>
                      </m:sSubPr>
                      <m:e>
                        <m:r>
                          <a:rPr lang="en-US" altLang="ja-JP" sz="2400" b="0" i="1" smtClean="0">
                            <a:solidFill>
                              <a:schemeClr val="bg1"/>
                            </a:solidFill>
                            <a:latin typeface="Cambria Math" panose="02040503050406030204" pitchFamily="18" charset="0"/>
                          </a:rPr>
                          <m:t>𝑥</m:t>
                        </m:r>
                      </m:e>
                      <m:sub>
                        <m:r>
                          <a:rPr lang="en-US" altLang="ja-JP" sz="2400" b="0" i="1" smtClean="0">
                            <a:solidFill>
                              <a:schemeClr val="bg1"/>
                            </a:solidFill>
                            <a:latin typeface="Cambria Math" panose="02040503050406030204" pitchFamily="18" charset="0"/>
                          </a:rPr>
                          <m:t>𝑝𝑛</m:t>
                        </m:r>
                      </m:sub>
                    </m:sSub>
                  </m:oMath>
                </a14:m>
                <a:endParaRPr lang="en-US" altLang="ja-JP" sz="2400" b="0" dirty="0" smtClean="0">
                  <a:solidFill>
                    <a:schemeClr val="bg1"/>
                  </a:solidFill>
                </a:endParaRPr>
              </a:p>
              <a:p>
                <a:pPr lvl="1" algn="just"/>
                <a:r>
                  <a:rPr lang="en-US" altLang="ja-JP" sz="2400" dirty="0"/>
                  <a:t> </a:t>
                </a:r>
                <a:r>
                  <a:rPr lang="en-US" altLang="ja-JP" sz="2400" dirty="0" smtClean="0"/>
                  <a:t>                    </a:t>
                </a:r>
                <a:r>
                  <a:rPr lang="ja-JP" altLang="en-US" sz="2400" dirty="0" smtClean="0"/>
                  <a:t>（    </a:t>
                </a:r>
                <a:r>
                  <a:rPr lang="ja-JP" altLang="en-US" sz="2400" dirty="0" smtClean="0">
                    <a:solidFill>
                      <a:srgbClr val="FF0000"/>
                    </a:solidFill>
                  </a:rPr>
                  <a:t>は入力層全ユニット数</a:t>
                </a:r>
                <a:r>
                  <a:rPr lang="ja-JP" altLang="en-US" sz="2400" dirty="0" smtClean="0">
                    <a:latin typeface="+mn-ea"/>
                  </a:rPr>
                  <a:t>）</a:t>
                </a:r>
                <a:endParaRPr lang="en-US" altLang="ja-JP" sz="2400" dirty="0" smtClean="0">
                  <a:latin typeface="+mn-ea"/>
                </a:endParaRPr>
              </a:p>
              <a:p>
                <a:pPr lvl="1" algn="just"/>
                <a:endParaRPr lang="en-US" altLang="ja-JP" sz="2400" b="0" dirty="0"/>
              </a:p>
              <a:p>
                <a:pPr algn="just"/>
                <a:r>
                  <a:rPr lang="ja-JP" altLang="en-US" sz="2800" dirty="0" smtClean="0"/>
                  <a:t>中間層ユニット   における入力</a:t>
                </a:r>
                <a:endParaRPr lang="en-US" altLang="ja-JP" sz="2800" dirty="0" smtClean="0"/>
              </a:p>
              <a:p>
                <a:pPr lvl="1" algn="just"/>
                <a:r>
                  <a:rPr lang="ja-JP" altLang="en-US" sz="2400" dirty="0"/>
                  <a:t>入力層</a:t>
                </a:r>
                <a:r>
                  <a:rPr lang="ja-JP" altLang="en-US" sz="2400" dirty="0" smtClean="0"/>
                  <a:t>ユニット          の出力</a:t>
                </a:r>
                <a:endParaRPr lang="en-US" altLang="ja-JP" sz="2400" dirty="0"/>
              </a:p>
              <a:p>
                <a:pPr lvl="1" algn="just"/>
                <a:r>
                  <a:rPr lang="ja-JP" altLang="en-US" sz="2400" dirty="0" smtClean="0"/>
                  <a:t>                     （    </a:t>
                </a:r>
                <a:r>
                  <a:rPr lang="ja-JP" altLang="en-US" sz="2400" dirty="0" smtClean="0">
                    <a:solidFill>
                      <a:srgbClr val="FF0000"/>
                    </a:solidFill>
                  </a:rPr>
                  <a:t>は中間層全ユニット数</a:t>
                </a:r>
                <a:r>
                  <a:rPr lang="ja-JP" altLang="en-US" sz="2400" dirty="0" smtClean="0"/>
                  <a:t>）</a:t>
                </a:r>
                <a:endParaRPr lang="en-US" altLang="ja-JP" dirty="0"/>
              </a:p>
              <a:p>
                <a:pPr lvl="1" algn="just"/>
                <a:endParaRPr lang="en-US" altLang="ja-JP" sz="2400" dirty="0"/>
              </a:p>
              <a:p>
                <a:pPr algn="just"/>
                <a:r>
                  <a:rPr lang="ja-JP" altLang="en-US" sz="2800" dirty="0" smtClean="0"/>
                  <a:t>出力層ユニット    に</a:t>
                </a:r>
                <a:r>
                  <a:rPr lang="ja-JP" altLang="en-US" sz="2800" dirty="0"/>
                  <a:t>おける</a:t>
                </a:r>
                <a:r>
                  <a:rPr lang="ja-JP" altLang="en-US" sz="2800" dirty="0" smtClean="0"/>
                  <a:t>入力</a:t>
                </a:r>
                <a:endParaRPr lang="en-US" altLang="ja-JP" sz="2800" dirty="0" smtClean="0"/>
              </a:p>
              <a:p>
                <a:pPr lvl="1" algn="just"/>
                <a:r>
                  <a:rPr lang="ja-JP" altLang="en-US" sz="2400" dirty="0"/>
                  <a:t>中間層</a:t>
                </a:r>
                <a:r>
                  <a:rPr lang="ja-JP" altLang="en-US" sz="2400" dirty="0" smtClean="0"/>
                  <a:t>ユニット          の</a:t>
                </a:r>
                <a:r>
                  <a:rPr lang="ja-JP" altLang="en-US" sz="2400" dirty="0"/>
                  <a:t>出力</a:t>
                </a:r>
                <a:endParaRPr lang="en-US" altLang="ja-JP" sz="2400" dirty="0"/>
              </a:p>
              <a:p>
                <a:pPr lvl="1" algn="just"/>
                <a:r>
                  <a:rPr lang="en-US" altLang="ja-JP" sz="2400" dirty="0" smtClean="0"/>
                  <a:t>                     </a:t>
                </a:r>
                <a:r>
                  <a:rPr lang="ja-JP" altLang="en-US" sz="2400" dirty="0" smtClean="0"/>
                  <a:t>（    </a:t>
                </a:r>
                <a:r>
                  <a:rPr lang="ja-JP" altLang="en-US" sz="2400" dirty="0" smtClean="0">
                    <a:solidFill>
                      <a:srgbClr val="FF0000"/>
                    </a:solidFill>
                  </a:rPr>
                  <a:t>は出力層全ユニット数</a:t>
                </a:r>
                <a:r>
                  <a:rPr lang="ja-JP" altLang="en-US" sz="2400" dirty="0" smtClean="0"/>
                  <a:t>）</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63" t="-1529" b="-7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7981950" y="1885295"/>
                <a:ext cx="670183"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𝑥</m:t>
                          </m:r>
                        </m:e>
                        <m:sub>
                          <m:r>
                            <a:rPr lang="ja-JP" altLang="en-US" sz="2400" i="1">
                              <a:solidFill>
                                <a:srgbClr val="FF0000"/>
                              </a:solidFill>
                              <a:latin typeface="Cambria Math" panose="02040503050406030204" pitchFamily="18" charset="0"/>
                            </a:rPr>
                            <m:t>𝑝𝑖</m:t>
                          </m:r>
                        </m:sub>
                      </m:sSub>
                    </m:oMath>
                  </m:oMathPara>
                </a14:m>
                <a:endParaRPr lang="ja-JP" altLang="en-US" sz="2400" dirty="0">
                  <a:solidFill>
                    <a:srgbClr val="FF0000"/>
                  </a:solidFill>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7981950" y="1885295"/>
                <a:ext cx="670183" cy="490199"/>
              </a:xfrm>
              <a:prstGeom prst="rect">
                <a:avLst/>
              </a:prstGeom>
              <a:blipFill>
                <a:blip r:embed="rId4"/>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2743200" y="1390650"/>
                <a:ext cx="51443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smtClean="0">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𝐼</m:t>
                          </m:r>
                        </m:e>
                        <m:sub>
                          <m:r>
                            <a:rPr lang="ja-JP" altLang="en-US" sz="2800" i="1">
                              <a:solidFill>
                                <a:srgbClr val="FF0000"/>
                              </a:solidFill>
                              <a:latin typeface="Cambria Math" panose="02040503050406030204" pitchFamily="18" charset="0"/>
                            </a:rPr>
                            <m:t>𝑖</m:t>
                          </m:r>
                        </m:sub>
                      </m:sSub>
                    </m:oMath>
                  </m:oMathPara>
                </a14:m>
                <a:endParaRPr lang="ja-JP" altLang="en-US" sz="2800" dirty="0">
                  <a:solidFill>
                    <a:srgbClr val="FF0000"/>
                  </a:solidFill>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2743200" y="1390650"/>
                <a:ext cx="514435" cy="523220"/>
              </a:xfrm>
              <a:prstGeom prst="rect">
                <a:avLst/>
              </a:prstGeom>
              <a:blipFill>
                <a:blip r:embed="rId5"/>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ja-JP" altLang="en-US" dirty="0" smtClean="0"/>
              <a:t>ニューロンの入力</a:t>
            </a:r>
            <a:endParaRPr kumimoji="1" lang="ja-JP" altLang="en-US" dirty="0"/>
          </a:p>
        </p:txBody>
      </p:sp>
      <mc:AlternateContent xmlns:mc="http://schemas.openxmlformats.org/markup-compatibility/2006" xmlns:a14="http://schemas.microsoft.com/office/drawing/2010/main">
        <mc:Choice Requires="a14">
          <p:sp>
            <p:nvSpPr>
              <p:cNvPr id="8" name="正方形/長方形 7"/>
              <p:cNvSpPr/>
              <p:nvPr/>
            </p:nvSpPr>
            <p:spPr>
              <a:xfrm>
                <a:off x="922964" y="2346919"/>
                <a:ext cx="2001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𝑖</m:t>
                      </m:r>
                      <m:r>
                        <a:rPr lang="ja-JP" altLang="en-US" sz="2400" i="0">
                          <a:latin typeface="Cambria Math" panose="02040503050406030204" pitchFamily="18" charset="0"/>
                        </a:rPr>
                        <m:t>=1,2,…,</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𝑛</m:t>
                          </m:r>
                        </m:e>
                        <m:sub>
                          <m:r>
                            <a:rPr lang="ja-JP" altLang="en-US" sz="2400" i="0">
                              <a:latin typeface="Cambria Math" panose="02040503050406030204" pitchFamily="18" charset="0"/>
                            </a:rPr>
                            <m:t>1</m:t>
                          </m:r>
                        </m:sub>
                      </m:sSub>
                    </m:oMath>
                  </m:oMathPara>
                </a14:m>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922964" y="2346919"/>
                <a:ext cx="2001253" cy="461665"/>
              </a:xfrm>
              <a:prstGeom prst="rect">
                <a:avLst/>
              </a:prstGeom>
              <a:blipFill>
                <a:blip r:embed="rId6"/>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2844175" y="2356444"/>
                <a:ext cx="5814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𝑛</m:t>
                          </m:r>
                        </m:e>
                        <m:sub>
                          <m:r>
                            <a:rPr lang="ja-JP" altLang="en-US" sz="2400" i="0">
                              <a:solidFill>
                                <a:srgbClr val="FF0000"/>
                              </a:solidFill>
                              <a:latin typeface="Cambria Math" panose="02040503050406030204" pitchFamily="18" charset="0"/>
                            </a:rPr>
                            <m:t>1</m:t>
                          </m:r>
                        </m:sub>
                      </m:sSub>
                    </m:oMath>
                  </m:oMathPara>
                </a14:m>
                <a:endParaRPr lang="ja-JP" altLang="en-US" sz="2400" dirty="0">
                  <a:solidFill>
                    <a:srgbClr val="FF0000"/>
                  </a:solidFill>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844175" y="2356444"/>
                <a:ext cx="581441" cy="461665"/>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2743200" y="3251158"/>
                <a:ext cx="54809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smtClean="0">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𝐽</m:t>
                          </m:r>
                        </m:e>
                        <m:sub>
                          <m:r>
                            <a:rPr lang="ja-JP" altLang="en-US" sz="2800" i="1">
                              <a:solidFill>
                                <a:srgbClr val="FF0000"/>
                              </a:solidFill>
                              <a:latin typeface="Cambria Math" panose="02040503050406030204" pitchFamily="18" charset="0"/>
                            </a:rPr>
                            <m:t>𝑗</m:t>
                          </m:r>
                        </m:sub>
                      </m:sSub>
                    </m:oMath>
                  </m:oMathPara>
                </a14:m>
                <a:endParaRPr lang="ja-JP" altLang="en-US" sz="2800" dirty="0">
                  <a:solidFill>
                    <a:srgbClr val="FF0000"/>
                  </a:solidFill>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2743200" y="3251158"/>
                <a:ext cx="548099" cy="5579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2836884" y="3748712"/>
                <a:ext cx="1101264"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𝐼</m:t>
                          </m:r>
                        </m:e>
                        <m:sub>
                          <m:r>
                            <a:rPr lang="ja-JP" altLang="en-US" sz="2400" i="0">
                              <a:latin typeface="Cambria Math" panose="02040503050406030204" pitchFamily="18" charset="0"/>
                            </a:rPr>
                            <m:t>1</m:t>
                          </m:r>
                        </m:sub>
                      </m:sSub>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𝐼</m:t>
                          </m:r>
                        </m:e>
                        <m: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𝑛</m:t>
                              </m:r>
                            </m:e>
                            <m:sub>
                              <m:r>
                                <a:rPr lang="ja-JP" altLang="en-US" sz="2400" i="0">
                                  <a:latin typeface="Cambria Math" panose="02040503050406030204" pitchFamily="18" charset="0"/>
                                </a:rPr>
                                <m:t>1</m:t>
                              </m:r>
                            </m:sub>
                          </m:sSub>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2836884" y="3748712"/>
                <a:ext cx="1101264" cy="49340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917036" y="4184460"/>
                <a:ext cx="20167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𝑗</m:t>
                      </m:r>
                      <m:r>
                        <a:rPr lang="ja-JP" altLang="en-US" sz="2400" i="0">
                          <a:latin typeface="Cambria Math" panose="02040503050406030204" pitchFamily="18" charset="0"/>
                        </a:rPr>
                        <m:t>=1,2,…,</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𝑛</m:t>
                          </m:r>
                        </m:e>
                        <m:sub>
                          <m:r>
                            <a:rPr lang="ja-JP" altLang="en-US" sz="2400" i="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917036" y="4184460"/>
                <a:ext cx="2016706"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2846409" y="4187847"/>
                <a:ext cx="5885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𝑛</m:t>
                          </m:r>
                        </m:e>
                        <m:sub>
                          <m:r>
                            <a:rPr lang="ja-JP" altLang="en-US" sz="2400" i="0">
                              <a:solidFill>
                                <a:srgbClr val="FF0000"/>
                              </a:solidFill>
                              <a:latin typeface="Cambria Math" panose="02040503050406030204" pitchFamily="18" charset="0"/>
                            </a:rPr>
                            <m:t>2</m:t>
                          </m:r>
                        </m:sub>
                      </m:sSub>
                    </m:oMath>
                  </m:oMathPara>
                </a14:m>
                <a:endParaRPr lang="ja-JP" altLang="en-US" sz="2400" dirty="0">
                  <a:solidFill>
                    <a:srgbClr val="FF0000"/>
                  </a:solidFill>
                </a:endParaRPr>
              </a:p>
            </p:txBody>
          </p:sp>
        </mc:Choice>
        <mc:Fallback xmlns="">
          <p:sp>
            <p:nvSpPr>
              <p:cNvPr id="14" name="正方形/長方形 13"/>
              <p:cNvSpPr>
                <a:spLocks noRot="1" noChangeAspect="1" noMove="1" noResize="1" noEditPoints="1" noAdjustHandles="1" noChangeArrowheads="1" noChangeShapeType="1" noTextEdit="1"/>
              </p:cNvSpPr>
              <p:nvPr/>
            </p:nvSpPr>
            <p:spPr>
              <a:xfrm>
                <a:off x="2846409" y="4187847"/>
                <a:ext cx="588558" cy="461665"/>
              </a:xfrm>
              <a:prstGeom prst="rect">
                <a:avLst/>
              </a:prstGeom>
              <a:blipFill>
                <a:blip r:embed="rId11"/>
                <a:stretch>
                  <a:fillRect b="-2632"/>
                </a:stretch>
              </a:blipFill>
            </p:spPr>
            <p:txBody>
              <a:bodyPr/>
              <a:lstStyle/>
              <a:p>
                <a:r>
                  <a:rPr lang="ja-JP" altLang="en-US">
                    <a:noFill/>
                  </a:rPr>
                  <a:t> </a:t>
                </a:r>
              </a:p>
            </p:txBody>
          </p:sp>
        </mc:Fallback>
      </mc:AlternateContent>
      <p:graphicFrame>
        <p:nvGraphicFramePr>
          <p:cNvPr id="15" name="オブジェクト 14"/>
          <p:cNvGraphicFramePr>
            <a:graphicFrameLocks noChangeAspect="1"/>
          </p:cNvGraphicFramePr>
          <p:nvPr>
            <p:extLst>
              <p:ext uri="{D42A27DB-BD31-4B8C-83A1-F6EECF244321}">
                <p14:modId xmlns:p14="http://schemas.microsoft.com/office/powerpoint/2010/main" val="3378276869"/>
              </p:ext>
            </p:extLst>
          </p:nvPr>
        </p:nvGraphicFramePr>
        <p:xfrm>
          <a:off x="4235450" y="3287713"/>
          <a:ext cx="165100" cy="228600"/>
        </p:xfrm>
        <a:graphic>
          <a:graphicData uri="http://schemas.openxmlformats.org/presentationml/2006/ole">
            <mc:AlternateContent xmlns:mc="http://schemas.openxmlformats.org/markup-compatibility/2006">
              <mc:Choice xmlns:v="urn:schemas-microsoft-com:vml" Requires="v">
                <p:oleObj spid="_x0000_s12338" name="Equation" r:id="rId12" imgW="164880" imgH="228600" progId="Equation.DSMT4">
                  <p:embed/>
                </p:oleObj>
              </mc:Choice>
              <mc:Fallback>
                <p:oleObj name="Equation" r:id="rId12" imgW="164880" imgH="228600" progId="Equation.DSMT4">
                  <p:embed/>
                  <p:pic>
                    <p:nvPicPr>
                      <p:cNvPr id="0" name=""/>
                      <p:cNvPicPr/>
                      <p:nvPr/>
                    </p:nvPicPr>
                    <p:blipFill>
                      <a:blip r:embed="rId13"/>
                      <a:stretch>
                        <a:fillRect/>
                      </a:stretch>
                    </p:blipFill>
                    <p:spPr>
                      <a:xfrm>
                        <a:off x="4235450" y="3287713"/>
                        <a:ext cx="165100" cy="228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正方形/長方形 15"/>
              <p:cNvSpPr/>
              <p:nvPr/>
            </p:nvSpPr>
            <p:spPr>
              <a:xfrm>
                <a:off x="2738953" y="5069649"/>
                <a:ext cx="68666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smtClean="0">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𝐾</m:t>
                          </m:r>
                        </m:e>
                        <m:sub>
                          <m:r>
                            <a:rPr lang="ja-JP" altLang="en-US" sz="2800" i="1">
                              <a:solidFill>
                                <a:srgbClr val="FF0000"/>
                              </a:solidFill>
                              <a:latin typeface="Cambria Math" panose="02040503050406030204" pitchFamily="18" charset="0"/>
                            </a:rPr>
                            <m:t>𝑘</m:t>
                          </m:r>
                        </m:sub>
                      </m:sSub>
                    </m:oMath>
                  </m:oMathPara>
                </a14:m>
                <a:endParaRPr lang="ja-JP" altLang="en-US" sz="2800" dirty="0">
                  <a:solidFill>
                    <a:srgbClr val="FF0000"/>
                  </a:solidFill>
                </a:endParaRPr>
              </a:p>
            </p:txBody>
          </p:sp>
        </mc:Choice>
        <mc:Fallback xmlns="">
          <p:sp>
            <p:nvSpPr>
              <p:cNvPr id="16" name="正方形/長方形 15"/>
              <p:cNvSpPr>
                <a:spLocks noRot="1" noChangeAspect="1" noMove="1" noResize="1" noEditPoints="1" noAdjustHandles="1" noChangeArrowheads="1" noChangeShapeType="1" noTextEdit="1"/>
              </p:cNvSpPr>
              <p:nvPr/>
            </p:nvSpPr>
            <p:spPr>
              <a:xfrm>
                <a:off x="2738953" y="5069649"/>
                <a:ext cx="686663" cy="52322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2835736" y="5576952"/>
                <a:ext cx="1101264"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𝐽</m:t>
                          </m:r>
                        </m:e>
                        <m:sub>
                          <m:r>
                            <a:rPr lang="ja-JP" altLang="en-US" sz="2400" i="0">
                              <a:latin typeface="Cambria Math" panose="02040503050406030204" pitchFamily="18" charset="0"/>
                            </a:rPr>
                            <m:t>1</m:t>
                          </m:r>
                        </m:sub>
                      </m:sSub>
                      <m:r>
                        <a:rPr lang="ja-JP" altLang="en-US" sz="2400" i="0">
                          <a:latin typeface="Cambria Math" panose="02040503050406030204" pitchFamily="18" charset="0"/>
                        </a:rPr>
                        <m:t>~</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𝐽</m:t>
                          </m:r>
                        </m:e>
                        <m:sub>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𝑛</m:t>
                              </m:r>
                            </m:e>
                            <m:sub>
                              <m:r>
                                <a:rPr lang="ja-JP" altLang="en-US" sz="2400" i="0">
                                  <a:latin typeface="Cambria Math" panose="02040503050406030204" pitchFamily="18" charset="0"/>
                                </a:rPr>
                                <m:t>2</m:t>
                              </m:r>
                            </m:sub>
                          </m:sSub>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2835736" y="5576952"/>
                <a:ext cx="1101264" cy="493405"/>
              </a:xfrm>
              <a:prstGeom prst="rect">
                <a:avLst/>
              </a:prstGeom>
              <a:blipFill>
                <a:blip r:embed="rId15"/>
                <a:stretch>
                  <a:fillRect b="-61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920617" y="6004499"/>
                <a:ext cx="20798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𝑘</m:t>
                      </m:r>
                      <m:r>
                        <a:rPr lang="ja-JP" altLang="en-US" sz="2400" i="0">
                          <a:latin typeface="Cambria Math" panose="02040503050406030204" pitchFamily="18" charset="0"/>
                        </a:rPr>
                        <m:t>=1,2,…,</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𝑛</m:t>
                          </m:r>
                        </m:e>
                        <m:sub>
                          <m:r>
                            <a:rPr lang="ja-JP" altLang="en-US" sz="2400" i="0">
                              <a:latin typeface="Cambria Math" panose="02040503050406030204" pitchFamily="18" charset="0"/>
                            </a:rPr>
                            <m:t>3</m:t>
                          </m:r>
                        </m:sub>
                      </m:sSub>
                    </m:oMath>
                  </m:oMathPara>
                </a14:m>
                <a:endParaRPr lang="ja-JP" altLang="en-US" sz="2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920617" y="6004499"/>
                <a:ext cx="2079800" cy="461665"/>
              </a:xfrm>
              <a:prstGeom prst="rect">
                <a:avLst/>
              </a:prstGeom>
              <a:blipFill>
                <a:blip r:embed="rId16"/>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2848610" y="6013006"/>
                <a:ext cx="5885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40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𝑛</m:t>
                          </m:r>
                        </m:e>
                        <m:sub>
                          <m:r>
                            <a:rPr lang="ja-JP" altLang="en-US" sz="2400" i="0">
                              <a:solidFill>
                                <a:srgbClr val="FF0000"/>
                              </a:solidFill>
                              <a:latin typeface="Cambria Math" panose="02040503050406030204" pitchFamily="18" charset="0"/>
                            </a:rPr>
                            <m:t>3</m:t>
                          </m:r>
                        </m:sub>
                      </m:sSub>
                    </m:oMath>
                  </m:oMathPara>
                </a14:m>
                <a:endParaRPr lang="ja-JP" altLang="en-US" sz="2400" dirty="0">
                  <a:solidFill>
                    <a:srgbClr val="FF0000"/>
                  </a:solidFill>
                </a:endParaRPr>
              </a:p>
            </p:txBody>
          </p:sp>
        </mc:Choice>
        <mc:Fallback xmlns="">
          <p:sp>
            <p:nvSpPr>
              <p:cNvPr id="19" name="正方形/長方形 18"/>
              <p:cNvSpPr>
                <a:spLocks noRot="1" noChangeAspect="1" noMove="1" noResize="1" noEditPoints="1" noAdjustHandles="1" noChangeArrowheads="1" noChangeShapeType="1" noTextEdit="1"/>
              </p:cNvSpPr>
              <p:nvPr/>
            </p:nvSpPr>
            <p:spPr>
              <a:xfrm>
                <a:off x="2848610" y="6013006"/>
                <a:ext cx="588558" cy="461665"/>
              </a:xfrm>
              <a:prstGeom prst="rect">
                <a:avLst/>
              </a:prstGeom>
              <a:blipFill>
                <a:blip r:embed="rId17"/>
                <a:stretch>
                  <a:fillRect b="-3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9106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人工ニューロンの各パラメータ</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28600" y="1371600"/>
                <a:ext cx="8686800" cy="3559542"/>
              </a:xfrm>
            </p:spPr>
            <p:txBody>
              <a:bodyPr/>
              <a:lstStyle/>
              <a:p>
                <a:pPr algn="just"/>
                <a:r>
                  <a:rPr lang="ja-JP" altLang="en-US" sz="2800" dirty="0" smtClean="0"/>
                  <a:t>各ニューロンは，神経</a:t>
                </a:r>
                <a:r>
                  <a:rPr lang="ja-JP" altLang="en-US" sz="2800" dirty="0"/>
                  <a:t>細胞における</a:t>
                </a:r>
                <a:r>
                  <a:rPr lang="ja-JP" altLang="en-US" sz="2800" dirty="0">
                    <a:solidFill>
                      <a:srgbClr val="FF0000"/>
                    </a:solidFill>
                  </a:rPr>
                  <a:t>結合強度</a:t>
                </a:r>
                <a:r>
                  <a:rPr lang="ja-JP" altLang="en-US" sz="2800" dirty="0"/>
                  <a:t>に相当する</a:t>
                </a:r>
                <a:r>
                  <a:rPr lang="ja-JP" altLang="en-US" sz="2800" dirty="0" smtClean="0">
                    <a:solidFill>
                      <a:srgbClr val="FF0000"/>
                    </a:solidFill>
                  </a:rPr>
                  <a:t>前層の各ニューロンに対する重み</a:t>
                </a:r>
                <a14:m>
                  <m:oMath xmlns:m="http://schemas.openxmlformats.org/officeDocument/2006/math">
                    <m:sSub>
                      <m:sSubPr>
                        <m:ctrlPr>
                          <a:rPr lang="en-US" altLang="ja-JP" sz="2800" i="1" smtClean="0">
                            <a:solidFill>
                              <a:schemeClr val="bg1"/>
                            </a:solidFill>
                            <a:latin typeface="Cambria Math" panose="02040503050406030204" pitchFamily="18" charset="0"/>
                          </a:rPr>
                        </m:ctrlPr>
                      </m:sSubPr>
                      <m:e>
                        <m:r>
                          <a:rPr lang="en-US" altLang="ja-JP" sz="2800" b="0" i="1" smtClean="0">
                            <a:solidFill>
                              <a:schemeClr val="bg1"/>
                            </a:solidFill>
                            <a:latin typeface="Cambria Math" panose="02040503050406030204" pitchFamily="18" charset="0"/>
                          </a:rPr>
                          <m:t>𝑤</m:t>
                        </m:r>
                      </m:e>
                      <m:sub>
                        <m:r>
                          <a:rPr lang="en-US" altLang="ja-JP" sz="2800" b="0" i="1" smtClean="0">
                            <a:solidFill>
                              <a:schemeClr val="bg1"/>
                            </a:solidFill>
                            <a:latin typeface="Cambria Math" panose="02040503050406030204" pitchFamily="18" charset="0"/>
                          </a:rPr>
                          <m:t>𝑛𝑚</m:t>
                        </m:r>
                      </m:sub>
                    </m:sSub>
                  </m:oMath>
                </a14:m>
                <a:r>
                  <a:rPr lang="ja-JP" altLang="en-US" sz="2800" dirty="0" smtClean="0"/>
                  <a:t>を</a:t>
                </a:r>
                <a:r>
                  <a:rPr kumimoji="1" lang="ja-JP" altLang="en-US" sz="2800" dirty="0" smtClean="0"/>
                  <a:t>パラメータとして持つ．</a:t>
                </a:r>
                <a:endParaRPr kumimoji="1" lang="en-US" altLang="ja-JP" sz="2800" dirty="0" smtClean="0"/>
              </a:p>
              <a:p>
                <a:pPr lvl="1" algn="just"/>
                <a:r>
                  <a:rPr lang="en-US" altLang="ja-JP" sz="2000" i="1" dirty="0">
                    <a:latin typeface="+mj-lt"/>
                  </a:rPr>
                  <a:t>m</a:t>
                </a:r>
                <a14:m>
                  <m:oMath xmlns:m="http://schemas.openxmlformats.org/officeDocument/2006/math">
                    <m:r>
                      <a:rPr lang="ja-JP" altLang="en-US" sz="2000" i="1">
                        <a:latin typeface="Cambria Math" panose="02040503050406030204" pitchFamily="18" charset="0"/>
                      </a:rPr>
                      <m:t>：</m:t>
                    </m:r>
                  </m:oMath>
                </a14:m>
                <a:r>
                  <a:rPr lang="ja-JP" altLang="en-US" sz="2000" dirty="0"/>
                  <a:t>前層の何番目のユニットかを表すラベル</a:t>
                </a:r>
                <a:endParaRPr kumimoji="1" lang="en-US" altLang="ja-JP" sz="2000" dirty="0" smtClean="0"/>
              </a:p>
              <a:p>
                <a:pPr lvl="1" algn="just"/>
                <a:r>
                  <a:rPr lang="en-US" altLang="ja-JP" sz="2000" i="1" dirty="0">
                    <a:latin typeface="+mj-lt"/>
                  </a:rPr>
                  <a:t>n</a:t>
                </a:r>
                <a14:m>
                  <m:oMath xmlns:m="http://schemas.openxmlformats.org/officeDocument/2006/math">
                    <m:r>
                      <a:rPr lang="ja-JP" altLang="en-US" sz="2000" i="1">
                        <a:latin typeface="Cambria Math" panose="02040503050406030204" pitchFamily="18" charset="0"/>
                      </a:rPr>
                      <m:t>：</m:t>
                    </m:r>
                  </m:oMath>
                </a14:m>
                <a:r>
                  <a:rPr lang="ja-JP" altLang="en-US" sz="2000" dirty="0" smtClean="0"/>
                  <a:t>自身が何番目のユニットかを表すラベル．</a:t>
                </a:r>
                <a:endParaRPr lang="en-US" altLang="ja-JP" sz="2000" dirty="0" smtClean="0"/>
              </a:p>
              <a:p>
                <a:pPr algn="just"/>
                <a:r>
                  <a:rPr lang="ja-JP" altLang="en-US" sz="2800" dirty="0" smtClean="0"/>
                  <a:t>神経細胞における興奮状態に達するしきい値に相当する</a:t>
                </a:r>
                <a:r>
                  <a:rPr lang="ja-JP" altLang="en-US" sz="2800" dirty="0" smtClean="0">
                    <a:solidFill>
                      <a:srgbClr val="FF0000"/>
                    </a:solidFill>
                  </a:rPr>
                  <a:t>しきい値    </a:t>
                </a:r>
                <a:r>
                  <a:rPr lang="ja-JP" altLang="en-US" sz="2800" dirty="0" smtClean="0"/>
                  <a:t>をパラメータとして</a:t>
                </a:r>
                <a:r>
                  <a:rPr lang="ja-JP" altLang="en-US" sz="2800" dirty="0" smtClean="0">
                    <a:latin typeface="+mj-lt"/>
                  </a:rPr>
                  <a:t>持つ．</a:t>
                </a:r>
                <a:endParaRPr lang="en-US" altLang="ja-JP" sz="2800" dirty="0">
                  <a:latin typeface="+mj-lt"/>
                </a:endParaRPr>
              </a:p>
              <a:p>
                <a:pPr lvl="1" algn="just"/>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28600" y="1371600"/>
                <a:ext cx="8686800" cy="3559542"/>
              </a:xfrm>
              <a:blipFill>
                <a:blip r:embed="rId2"/>
                <a:stretch>
                  <a:fillRect l="-1263" t="-1712" r="-14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00632" y="1807259"/>
                <a:ext cx="9603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smtClean="0">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𝑤</m:t>
                          </m:r>
                        </m:e>
                        <m:sub>
                          <m:r>
                            <a:rPr lang="ja-JP" altLang="en-US" sz="2800" i="1">
                              <a:solidFill>
                                <a:srgbClr val="FF0000"/>
                              </a:solidFill>
                              <a:latin typeface="Cambria Math" panose="02040503050406030204" pitchFamily="18" charset="0"/>
                            </a:rPr>
                            <m:t>𝑛𝑚</m:t>
                          </m:r>
                        </m:sub>
                      </m:sSub>
                    </m:oMath>
                  </m:oMathPara>
                </a14:m>
                <a:endParaRPr lang="ja-JP" altLang="en-US" sz="2800" dirty="0">
                  <a:solidFill>
                    <a:srgbClr val="FF0000"/>
                  </a:solidFill>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00632" y="1807259"/>
                <a:ext cx="960328"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2091344" y="3895458"/>
                <a:ext cx="6542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smtClean="0">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𝜃</m:t>
                          </m:r>
                        </m:e>
                        <m:sub>
                          <m:r>
                            <a:rPr lang="ja-JP" altLang="en-US" sz="2800" i="1">
                              <a:solidFill>
                                <a:srgbClr val="FF0000"/>
                              </a:solidFill>
                              <a:latin typeface="Cambria Math" panose="02040503050406030204" pitchFamily="18" charset="0"/>
                            </a:rPr>
                            <m:t>𝑛</m:t>
                          </m:r>
                        </m:sub>
                      </m:sSub>
                    </m:oMath>
                  </m:oMathPara>
                </a14:m>
                <a:endParaRPr lang="ja-JP" altLang="en-US" sz="2800" dirty="0">
                  <a:solidFill>
                    <a:srgbClr val="FF0000"/>
                  </a:solidFill>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2091344" y="3895458"/>
                <a:ext cx="654282" cy="523220"/>
              </a:xfrm>
              <a:prstGeom prst="rect">
                <a:avLst/>
              </a:prstGeom>
              <a:blipFill>
                <a:blip r:embed="rId4"/>
                <a:stretch>
                  <a:fillRect/>
                </a:stretch>
              </a:blipFill>
            </p:spPr>
            <p:txBody>
              <a:bodyPr/>
              <a:lstStyle/>
              <a:p>
                <a:r>
                  <a:rPr lang="ja-JP" altLang="en-US">
                    <a:noFill/>
                  </a:rPr>
                  <a:t> </a:t>
                </a:r>
              </a:p>
            </p:txBody>
          </p:sp>
        </mc:Fallback>
      </mc:AlternateContent>
      <p:grpSp>
        <p:nvGrpSpPr>
          <p:cNvPr id="12" name="グループ化 11"/>
          <p:cNvGrpSpPr/>
          <p:nvPr/>
        </p:nvGrpSpPr>
        <p:grpSpPr>
          <a:xfrm>
            <a:off x="3016985" y="4985137"/>
            <a:ext cx="2160123" cy="1760562"/>
            <a:chOff x="3776795" y="4570079"/>
            <a:chExt cx="2160123" cy="1760562"/>
          </a:xfrm>
        </p:grpSpPr>
        <mc:AlternateContent xmlns:mc="http://schemas.openxmlformats.org/markup-compatibility/2006" xmlns:a14="http://schemas.microsoft.com/office/drawing/2010/main">
          <mc:Choice Requires="a14">
            <p:sp>
              <p:nvSpPr>
                <p:cNvPr id="10" name="正方形/長方形 9"/>
                <p:cNvSpPr/>
                <p:nvPr/>
              </p:nvSpPr>
              <p:spPr>
                <a:xfrm>
                  <a:off x="3776795" y="5488472"/>
                  <a:ext cx="73847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𝑛𝑚</m:t>
                            </m:r>
                          </m:sub>
                        </m:sSub>
                      </m:oMath>
                    </m:oMathPara>
                  </a14:m>
                  <a:endParaRPr lang="ja-JP" altLang="en-US" sz="20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3776795" y="5488472"/>
                  <a:ext cx="738472"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4008724" y="4875661"/>
                  <a:ext cx="6773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𝑛</m:t>
                            </m:r>
                            <m:r>
                              <a:rPr lang="ja-JP" altLang="en-US" sz="2000" i="0">
                                <a:latin typeface="Cambria Math" panose="02040503050406030204" pitchFamily="18" charset="0"/>
                              </a:rPr>
                              <m:t>2</m:t>
                            </m:r>
                          </m:sub>
                        </m:sSub>
                      </m:oMath>
                    </m:oMathPara>
                  </a14:m>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4008724" y="4875661"/>
                  <a:ext cx="677301" cy="400110"/>
                </a:xfrm>
                <a:prstGeom prst="rect">
                  <a:avLst/>
                </a:prstGeom>
                <a:blipFill>
                  <a:blip r:embed="rId6"/>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4303474" y="4570079"/>
                  <a:ext cx="6773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𝑤</m:t>
                            </m:r>
                          </m:e>
                          <m:sub>
                            <m:r>
                              <a:rPr lang="ja-JP" altLang="en-US" sz="2000" i="1">
                                <a:latin typeface="Cambria Math" panose="02040503050406030204" pitchFamily="18" charset="0"/>
                              </a:rPr>
                              <m:t>𝑛</m:t>
                            </m:r>
                            <m:r>
                              <a:rPr lang="ja-JP" altLang="en-US" sz="2000" i="0">
                                <a:latin typeface="Cambria Math" panose="02040503050406030204" pitchFamily="18" charset="0"/>
                              </a:rPr>
                              <m:t>1</m:t>
                            </m:r>
                          </m:sub>
                        </m:sSub>
                      </m:oMath>
                    </m:oMathPara>
                  </a14:m>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4303474" y="4570079"/>
                  <a:ext cx="677301" cy="400110"/>
                </a:xfrm>
                <a:prstGeom prst="rect">
                  <a:avLst/>
                </a:prstGeom>
                <a:blipFill>
                  <a:blip r:embed="rId7"/>
                  <a:stretch>
                    <a:fillRect b="-1515"/>
                  </a:stretch>
                </a:blipFill>
              </p:spPr>
              <p:txBody>
                <a:bodyPr/>
                <a:lstStyle/>
                <a:p>
                  <a:r>
                    <a:rPr lang="ja-JP" altLang="en-US">
                      <a:noFill/>
                    </a:rPr>
                    <a:t> </a:t>
                  </a:r>
                </a:p>
              </p:txBody>
            </p:sp>
          </mc:Fallback>
        </mc:AlternateContent>
        <p:grpSp>
          <p:nvGrpSpPr>
            <p:cNvPr id="26" name="グループ化 25"/>
            <p:cNvGrpSpPr/>
            <p:nvPr/>
          </p:nvGrpSpPr>
          <p:grpSpPr>
            <a:xfrm>
              <a:off x="3995250" y="4921945"/>
              <a:ext cx="1844138" cy="1408696"/>
              <a:chOff x="2396232" y="5256007"/>
              <a:chExt cx="1844138" cy="1408696"/>
            </a:xfrm>
          </p:grpSpPr>
          <p:grpSp>
            <p:nvGrpSpPr>
              <p:cNvPr id="21" name="グループ化 20"/>
              <p:cNvGrpSpPr/>
              <p:nvPr/>
            </p:nvGrpSpPr>
            <p:grpSpPr>
              <a:xfrm>
                <a:off x="2396232" y="5256007"/>
                <a:ext cx="1827603" cy="1408696"/>
                <a:chOff x="3815289" y="4375440"/>
                <a:chExt cx="1827603" cy="1408696"/>
              </a:xfrm>
            </p:grpSpPr>
            <p:sp>
              <p:nvSpPr>
                <p:cNvPr id="11" name="楕円 10"/>
                <p:cNvSpPr/>
                <p:nvPr/>
              </p:nvSpPr>
              <p:spPr>
                <a:xfrm>
                  <a:off x="4236926" y="4375440"/>
                  <a:ext cx="1405966" cy="14059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endParaRPr>
                </a:p>
              </p:txBody>
            </p:sp>
            <p:sp>
              <p:nvSpPr>
                <p:cNvPr id="15" name="テキスト ボックス 14"/>
                <p:cNvSpPr txBox="1"/>
                <p:nvPr/>
              </p:nvSpPr>
              <p:spPr>
                <a:xfrm rot="6414535">
                  <a:off x="3738344" y="4744248"/>
                  <a:ext cx="492443" cy="338554"/>
                </a:xfrm>
                <a:prstGeom prst="rect">
                  <a:avLst/>
                </a:prstGeom>
                <a:noFill/>
              </p:spPr>
              <p:txBody>
                <a:bodyPr wrap="none" rtlCol="0">
                  <a:spAutoFit/>
                </a:bodyPr>
                <a:lstStyle/>
                <a:p>
                  <a:r>
                    <a:rPr kumimoji="1" lang="ja-JP" altLang="en-US" sz="1600" dirty="0" smtClean="0"/>
                    <a:t>・・・</a:t>
                  </a:r>
                  <a:endParaRPr kumimoji="1" lang="ja-JP" altLang="en-US" sz="1600" dirty="0"/>
                </a:p>
              </p:txBody>
            </p:sp>
            <p:sp>
              <p:nvSpPr>
                <p:cNvPr id="20" name="テキスト ボックス 19"/>
                <p:cNvSpPr txBox="1"/>
                <p:nvPr/>
              </p:nvSpPr>
              <p:spPr>
                <a:xfrm rot="3055464">
                  <a:off x="3833946" y="5368638"/>
                  <a:ext cx="492443" cy="338554"/>
                </a:xfrm>
                <a:prstGeom prst="rect">
                  <a:avLst/>
                </a:prstGeom>
                <a:noFill/>
              </p:spPr>
              <p:txBody>
                <a:bodyPr wrap="none" rtlCol="0">
                  <a:spAutoFit/>
                </a:bodyPr>
                <a:lstStyle/>
                <a:p>
                  <a:r>
                    <a:rPr kumimoji="1" lang="ja-JP" altLang="en-US" sz="1600" dirty="0" smtClean="0"/>
                    <a:t>・・・</a:t>
                  </a:r>
                  <a:endParaRPr kumimoji="1" lang="ja-JP" altLang="en-US" sz="1600" dirty="0"/>
                </a:p>
              </p:txBody>
            </p:sp>
          </p:grpSp>
          <p:sp>
            <p:nvSpPr>
              <p:cNvPr id="25" name="楕円 24"/>
              <p:cNvSpPr/>
              <p:nvPr/>
            </p:nvSpPr>
            <p:spPr>
              <a:xfrm>
                <a:off x="3886200" y="5678776"/>
                <a:ext cx="354170" cy="56962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5416776" y="5407042"/>
                  <a:ext cx="5201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000" i="1" smtClean="0">
                                <a:solidFill>
                                  <a:schemeClr val="tx1"/>
                                </a:solidFill>
                                <a:latin typeface="Cambria Math" panose="02040503050406030204" pitchFamily="18" charset="0"/>
                              </a:rPr>
                            </m:ctrlPr>
                          </m:sSubPr>
                          <m:e>
                            <m:r>
                              <a:rPr lang="ja-JP" altLang="en-US" sz="2000" i="1">
                                <a:solidFill>
                                  <a:schemeClr val="tx1"/>
                                </a:solidFill>
                                <a:latin typeface="Cambria Math" panose="02040503050406030204" pitchFamily="18" charset="0"/>
                              </a:rPr>
                              <m:t>𝜃</m:t>
                            </m:r>
                          </m:e>
                          <m:sub>
                            <m:r>
                              <a:rPr lang="ja-JP" altLang="en-US" sz="2000" i="1">
                                <a:solidFill>
                                  <a:schemeClr val="tx1"/>
                                </a:solidFill>
                                <a:latin typeface="Cambria Math" panose="02040503050406030204" pitchFamily="18" charset="0"/>
                              </a:rPr>
                              <m:t>𝑛</m:t>
                            </m:r>
                          </m:sub>
                        </m:sSub>
                      </m:oMath>
                    </m:oMathPara>
                  </a14:m>
                  <a:endParaRPr lang="ja-JP" altLang="en-US" sz="2000" dirty="0">
                    <a:solidFill>
                      <a:schemeClr val="tx1"/>
                    </a:solidFill>
                  </a:endParaRPr>
                </a:p>
              </p:txBody>
            </p:sp>
          </mc:Choice>
          <mc:Fallback xmlns="">
            <p:sp>
              <p:nvSpPr>
                <p:cNvPr id="24" name="正方形/長方形 23"/>
                <p:cNvSpPr>
                  <a:spLocks noRot="1" noChangeAspect="1" noMove="1" noResize="1" noEditPoints="1" noAdjustHandles="1" noChangeArrowheads="1" noChangeShapeType="1" noTextEdit="1"/>
                </p:cNvSpPr>
                <p:nvPr/>
              </p:nvSpPr>
              <p:spPr>
                <a:xfrm>
                  <a:off x="5416776" y="5407042"/>
                  <a:ext cx="520142" cy="4001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4769423" y="5317895"/>
                  <a:ext cx="7009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𝐴</m:t>
                            </m:r>
                          </m:e>
                          <m:sub>
                            <m:r>
                              <a:rPr lang="ja-JP" altLang="en-US" sz="2800" i="1">
                                <a:latin typeface="Cambria Math" panose="02040503050406030204" pitchFamily="18" charset="0"/>
                              </a:rPr>
                              <m:t>𝑛</m:t>
                            </m:r>
                          </m:sub>
                        </m:sSub>
                      </m:oMath>
                    </m:oMathPara>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4769423" y="5317895"/>
                  <a:ext cx="700961" cy="523220"/>
                </a:xfrm>
                <a:prstGeom prst="rect">
                  <a:avLst/>
                </a:prstGeom>
                <a:blipFill>
                  <a:blip r:embed="rId9"/>
                  <a:stretch>
                    <a:fillRect/>
                  </a:stretch>
                </a:blipFill>
              </p:spPr>
              <p:txBody>
                <a:bodyPr/>
                <a:lstStyle/>
                <a:p>
                  <a:r>
                    <a:rPr lang="ja-JP" altLang="en-US">
                      <a:noFill/>
                    </a:rPr>
                    <a:t> </a:t>
                  </a:r>
                </a:p>
              </p:txBody>
            </p:sp>
          </mc:Fallback>
        </mc:AlternateContent>
      </p:grpSp>
      <p:sp>
        <p:nvSpPr>
          <p:cNvPr id="28" name="角丸四角形 27">
            <a:extLst>
              <a:ext uri="{FF2B5EF4-FFF2-40B4-BE49-F238E27FC236}">
                <a16:creationId xmlns:a16="http://schemas.microsoft.com/office/drawing/2014/main" id="{CC4C2750-0527-3B43-9563-DE46F3B210B9}"/>
              </a:ext>
            </a:extLst>
          </p:cNvPr>
          <p:cNvSpPr/>
          <p:nvPr/>
        </p:nvSpPr>
        <p:spPr>
          <a:xfrm>
            <a:off x="964719" y="4733930"/>
            <a:ext cx="3185573" cy="3071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252551"/>
                </a:solidFill>
              </a:rPr>
              <a:t>例：</a:t>
            </a:r>
            <a:r>
              <a:rPr lang="en-US" altLang="ja-JP" dirty="0">
                <a:solidFill>
                  <a:srgbClr val="252551"/>
                </a:solidFill>
              </a:rPr>
              <a:t>A</a:t>
            </a:r>
            <a:r>
              <a:rPr lang="ja-JP" altLang="en-US" dirty="0">
                <a:solidFill>
                  <a:srgbClr val="252551"/>
                </a:solidFill>
              </a:rPr>
              <a:t>層の</a:t>
            </a:r>
            <a:r>
              <a:rPr lang="en-US" altLang="ja-JP" dirty="0">
                <a:solidFill>
                  <a:srgbClr val="252551"/>
                </a:solidFill>
                <a:latin typeface="+mj-lt"/>
              </a:rPr>
              <a:t>n</a:t>
            </a:r>
            <a:r>
              <a:rPr lang="ja-JP" altLang="en-US" dirty="0">
                <a:solidFill>
                  <a:srgbClr val="252551"/>
                </a:solidFill>
              </a:rPr>
              <a:t>番目の</a:t>
            </a:r>
            <a:r>
              <a:rPr lang="ja-JP" altLang="en-US" dirty="0" smtClean="0">
                <a:solidFill>
                  <a:srgbClr val="252551"/>
                </a:solidFill>
              </a:rPr>
              <a:t>ニューロン</a:t>
            </a:r>
            <a:endParaRPr lang="en-US" altLang="ja-JP" dirty="0" smtClean="0">
              <a:solidFill>
                <a:srgbClr val="252551"/>
              </a:solidFill>
            </a:endParaRPr>
          </a:p>
        </p:txBody>
      </p:sp>
    </p:spTree>
    <p:extLst>
      <p:ext uri="{BB962C8B-B14F-4D97-AF65-F5344CB8AC3E}">
        <p14:creationId xmlns:p14="http://schemas.microsoft.com/office/powerpoint/2010/main" val="4252808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シグモイド関数</a:t>
            </a:r>
            <a:endParaRPr kumimoji="1" lang="ja-JP" altLang="en-US" dirty="0"/>
          </a:p>
        </p:txBody>
      </p:sp>
      <p:sp>
        <p:nvSpPr>
          <p:cNvPr id="3" name="コンテンツ プレースホルダー 2"/>
          <p:cNvSpPr>
            <a:spLocks noGrp="1"/>
          </p:cNvSpPr>
          <p:nvPr>
            <p:ph idx="1"/>
          </p:nvPr>
        </p:nvSpPr>
        <p:spPr>
          <a:xfrm>
            <a:off x="228600" y="1371600"/>
            <a:ext cx="8686800" cy="2343150"/>
          </a:xfrm>
        </p:spPr>
        <p:txBody>
          <a:bodyPr/>
          <a:lstStyle/>
          <a:p>
            <a:pPr algn="just"/>
            <a:r>
              <a:rPr kumimoji="1" lang="ja-JP" altLang="en-US" sz="2800" dirty="0" smtClean="0"/>
              <a:t>自然ニューロンは，しきい値を超える刺激を受け取ると</a:t>
            </a:r>
            <a:r>
              <a:rPr kumimoji="1" lang="ja-JP" altLang="en-US" sz="2800" dirty="0" smtClean="0">
                <a:solidFill>
                  <a:srgbClr val="FF0000"/>
                </a:solidFill>
              </a:rPr>
              <a:t>活動電位</a:t>
            </a:r>
            <a:r>
              <a:rPr kumimoji="1" lang="ja-JP" altLang="en-US" sz="2800" dirty="0" smtClean="0"/>
              <a:t>を生じさせて情報を伝達する．</a:t>
            </a:r>
            <a:endParaRPr kumimoji="1" lang="en-US" altLang="ja-JP" sz="2800" dirty="0" smtClean="0"/>
          </a:p>
          <a:p>
            <a:pPr algn="just"/>
            <a:r>
              <a:rPr lang="ja-JP" altLang="en-US" sz="2800" dirty="0" smtClean="0"/>
              <a:t>ニューロンは，パラメータによって計算された内部状況どのような条件で信号を出力するのかを決める</a:t>
            </a:r>
            <a:r>
              <a:rPr lang="ja-JP" altLang="en-US" sz="2800" dirty="0" smtClean="0">
                <a:solidFill>
                  <a:srgbClr val="FF0000"/>
                </a:solidFill>
              </a:rPr>
              <a:t>活性化関数</a:t>
            </a:r>
            <a:r>
              <a:rPr lang="ja-JP" altLang="en-US" sz="2800" dirty="0" smtClean="0"/>
              <a:t>にシグモイド関数を使用する．</a:t>
            </a:r>
            <a:endParaRPr kumimoji="1" lang="ja-JP" altLang="en-US" sz="2800" dirty="0"/>
          </a:p>
        </p:txBody>
      </p:sp>
      <p:grpSp>
        <p:nvGrpSpPr>
          <p:cNvPr id="7" name="グループ化 6"/>
          <p:cNvGrpSpPr/>
          <p:nvPr/>
        </p:nvGrpSpPr>
        <p:grpSpPr>
          <a:xfrm>
            <a:off x="950480" y="4494961"/>
            <a:ext cx="2992870" cy="1216144"/>
            <a:chOff x="1121930" y="4413349"/>
            <a:chExt cx="2992870" cy="1216144"/>
          </a:xfrm>
        </p:grpSpPr>
        <mc:AlternateContent xmlns:mc="http://schemas.openxmlformats.org/markup-compatibility/2006" xmlns:a14="http://schemas.microsoft.com/office/drawing/2010/main">
          <mc:Choice Requires="a14">
            <p:sp>
              <p:nvSpPr>
                <p:cNvPr id="5" name="正方形/長方形 4"/>
                <p:cNvSpPr/>
                <p:nvPr/>
              </p:nvSpPr>
              <p:spPr>
                <a:xfrm>
                  <a:off x="1464587" y="4720526"/>
                  <a:ext cx="2650213" cy="908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𝑓</m:t>
                        </m:r>
                        <m:r>
                          <a:rPr lang="ja-JP" altLang="en-US" sz="2800" i="0">
                            <a:latin typeface="Cambria Math" panose="02040503050406030204" pitchFamily="18" charset="0"/>
                          </a:rPr>
                          <m:t>(</m:t>
                        </m:r>
                        <m:r>
                          <a:rPr lang="ja-JP" altLang="en-US" sz="2800" i="1">
                            <a:latin typeface="Cambria Math" panose="02040503050406030204" pitchFamily="18" charset="0"/>
                          </a:rPr>
                          <m:t>𝑥</m:t>
                        </m:r>
                        <m:r>
                          <a:rPr lang="ja-JP" altLang="en-US" sz="2800" i="0">
                            <a:latin typeface="Cambria Math" panose="02040503050406030204" pitchFamily="18" charset="0"/>
                          </a:rPr>
                          <m:t>)=</m:t>
                        </m:r>
                        <m:f>
                          <m:fPr>
                            <m:ctrlPr>
                              <a:rPr lang="ja-JP" altLang="en-US" sz="2800" i="1">
                                <a:latin typeface="Cambria Math" panose="02040503050406030204" pitchFamily="18" charset="0"/>
                              </a:rPr>
                            </m:ctrlPr>
                          </m:fPr>
                          <m:num>
                            <m:r>
                              <a:rPr lang="ja-JP" altLang="en-US" sz="2800" i="0">
                                <a:latin typeface="Cambria Math" panose="02040503050406030204" pitchFamily="18" charset="0"/>
                              </a:rPr>
                              <m:t>1</m:t>
                            </m:r>
                          </m:num>
                          <m:den>
                            <m:r>
                              <a:rPr lang="ja-JP" altLang="en-US" sz="2800" i="0">
                                <a:latin typeface="Cambria Math" panose="02040503050406030204" pitchFamily="18" charset="0"/>
                              </a:rPr>
                              <m:t>1+</m:t>
                            </m:r>
                            <m:sSup>
                              <m:sSupPr>
                                <m:ctrlPr>
                                  <a:rPr lang="ja-JP" altLang="en-US" sz="2800" i="1">
                                    <a:latin typeface="Cambria Math" panose="02040503050406030204" pitchFamily="18" charset="0"/>
                                  </a:rPr>
                                </m:ctrlPr>
                              </m:sSupPr>
                              <m:e>
                                <m:r>
                                  <a:rPr lang="ja-JP" altLang="en-US" sz="2800" i="1">
                                    <a:latin typeface="Cambria Math" panose="02040503050406030204" pitchFamily="18" charset="0"/>
                                  </a:rPr>
                                  <m:t>𝑒</m:t>
                                </m:r>
                              </m:e>
                              <m:sup>
                                <m:r>
                                  <a:rPr lang="ja-JP" altLang="en-US" sz="2800" i="0">
                                    <a:latin typeface="Cambria Math" panose="02040503050406030204" pitchFamily="18" charset="0"/>
                                  </a:rPr>
                                  <m:t>−</m:t>
                                </m:r>
                                <m:r>
                                  <a:rPr lang="ja-JP" altLang="en-US" sz="2800" i="1">
                                    <a:latin typeface="Cambria Math" panose="02040503050406030204" pitchFamily="18" charset="0"/>
                                  </a:rPr>
                                  <m:t>𝑥</m:t>
                                </m:r>
                              </m:sup>
                            </m:sSup>
                          </m:den>
                        </m:f>
                      </m:oMath>
                    </m:oMathPara>
                  </a14:m>
                  <a:endParaRPr lang="ja-JP" altLang="en-US"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1464587" y="4720526"/>
                  <a:ext cx="2650213" cy="908967"/>
                </a:xfrm>
                <a:prstGeom prst="rect">
                  <a:avLst/>
                </a:prstGeom>
                <a:blipFill>
                  <a:blip r:embed="rId2"/>
                  <a:stretch>
                    <a:fillRect/>
                  </a:stretch>
                </a:blipFill>
              </p:spPr>
              <p:txBody>
                <a:bodyPr/>
                <a:lstStyle/>
                <a:p>
                  <a:r>
                    <a:rPr lang="ja-JP" altLang="en-US">
                      <a:noFill/>
                    </a:rPr>
                    <a:t> </a:t>
                  </a:r>
                </a:p>
              </p:txBody>
            </p:sp>
          </mc:Fallback>
        </mc:AlternateContent>
        <p:sp>
          <p:nvSpPr>
            <p:cNvPr id="6" name="角丸四角形 5"/>
            <p:cNvSpPr/>
            <p:nvPr/>
          </p:nvSpPr>
          <p:spPr>
            <a:xfrm>
              <a:off x="1121930" y="4413349"/>
              <a:ext cx="1667763" cy="3071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252551"/>
                  </a:solidFill>
                </a:rPr>
                <a:t>シグモイド関数</a:t>
              </a:r>
              <a:endParaRPr kumimoji="1" lang="ja-JP" altLang="en-US" dirty="0">
                <a:solidFill>
                  <a:srgbClr val="252551"/>
                </a:solidFill>
              </a:endParaRPr>
            </a:p>
          </p:txBody>
        </p:sp>
      </p:grpSp>
      <p:pic>
        <p:nvPicPr>
          <p:cNvPr id="9" name="図 8"/>
          <p:cNvPicPr>
            <a:picLocks noChangeAspect="1"/>
          </p:cNvPicPr>
          <p:nvPr/>
        </p:nvPicPr>
        <p:blipFill>
          <a:blip r:embed="rId3"/>
          <a:stretch>
            <a:fillRect/>
          </a:stretch>
        </p:blipFill>
        <p:spPr>
          <a:xfrm>
            <a:off x="4838700" y="3714750"/>
            <a:ext cx="2837495" cy="2776567"/>
          </a:xfrm>
          <a:prstGeom prst="rect">
            <a:avLst/>
          </a:prstGeom>
        </p:spPr>
      </p:pic>
    </p:spTree>
    <p:extLst>
      <p:ext uri="{BB962C8B-B14F-4D97-AF65-F5344CB8AC3E}">
        <p14:creationId xmlns:p14="http://schemas.microsoft.com/office/powerpoint/2010/main" val="4262198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3591</TotalTime>
  <Words>1447</Words>
  <Application>Microsoft Office PowerPoint</Application>
  <PresentationFormat>画面に合わせる (4:3)</PresentationFormat>
  <Paragraphs>348</Paragraphs>
  <Slides>30</Slides>
  <Notes>3</Notes>
  <HiddenSlides>7</HiddenSlides>
  <MMClips>0</MMClips>
  <ScaleCrop>false</ScaleCrop>
  <HeadingPairs>
    <vt:vector size="8" baseType="variant">
      <vt:variant>
        <vt:lpstr>使用されているフォント</vt:lpstr>
      </vt:variant>
      <vt:variant>
        <vt:i4>6</vt:i4>
      </vt:variant>
      <vt:variant>
        <vt:lpstr>テーマ</vt:lpstr>
      </vt:variant>
      <vt:variant>
        <vt:i4>2</vt:i4>
      </vt:variant>
      <vt:variant>
        <vt:lpstr>埋め込まれた OLE サーバー</vt:lpstr>
      </vt:variant>
      <vt:variant>
        <vt:i4>1</vt:i4>
      </vt:variant>
      <vt:variant>
        <vt:lpstr>スライド タイトル</vt:lpstr>
      </vt:variant>
      <vt:variant>
        <vt:i4>30</vt:i4>
      </vt:variant>
    </vt:vector>
  </HeadingPairs>
  <TitlesOfParts>
    <vt:vector size="39" baseType="lpstr">
      <vt:lpstr>ＭＳ Ｐゴシック</vt:lpstr>
      <vt:lpstr>ＭＳ Ｐ明朝</vt:lpstr>
      <vt:lpstr>Arial</vt:lpstr>
      <vt:lpstr>Cambria Math</vt:lpstr>
      <vt:lpstr>Symbol</vt:lpstr>
      <vt:lpstr>Times New Roman</vt:lpstr>
      <vt:lpstr>標準デザイン</vt:lpstr>
      <vt:lpstr>デザインの設定</vt:lpstr>
      <vt:lpstr>Equation</vt:lpstr>
      <vt:lpstr>プログラミング課題（第一回，第二回） 実験結果報告</vt:lpstr>
      <vt:lpstr>発表内容</vt:lpstr>
      <vt:lpstr>自然ニューロン</vt:lpstr>
      <vt:lpstr>人工ニューロン</vt:lpstr>
      <vt:lpstr>Neural Network (NN)</vt:lpstr>
      <vt:lpstr>NNのユニット配置の定義</vt:lpstr>
      <vt:lpstr>ニューロンの入力</vt:lpstr>
      <vt:lpstr>人工ニューロンの各パラメータ</vt:lpstr>
      <vt:lpstr>シグモイド関数</vt:lpstr>
      <vt:lpstr>ニューロンの出力</vt:lpstr>
      <vt:lpstr>評価関数</vt:lpstr>
      <vt:lpstr>パラメータ学習の方針</vt:lpstr>
      <vt:lpstr>パラメータ更新式</vt:lpstr>
      <vt:lpstr>課題1の内容</vt:lpstr>
      <vt:lpstr>課題1　初期値固定</vt:lpstr>
      <vt:lpstr>課題1　初期値乱数</vt:lpstr>
      <vt:lpstr>プログラムの正しさの確認</vt:lpstr>
      <vt:lpstr>課題2の内容</vt:lpstr>
      <vt:lpstr>課題2　初期値固定</vt:lpstr>
      <vt:lpstr>課題2　初期値乱数</vt:lpstr>
      <vt:lpstr>プログラムの正しさの確認</vt:lpstr>
      <vt:lpstr>局所解の存在</vt:lpstr>
      <vt:lpstr>まとめ</vt:lpstr>
      <vt:lpstr>パラメータ更新式</vt:lpstr>
      <vt:lpstr>パラメータ更新式</vt:lpstr>
      <vt:lpstr>課題1　初期値固定</vt:lpstr>
      <vt:lpstr>課題1　初期値乱数</vt:lpstr>
      <vt:lpstr>課題2　初期値固定</vt:lpstr>
      <vt:lpstr>課題2　初期値乱数</vt:lpstr>
      <vt:lpstr>(備考)パラメータ更新式の導出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192</cp:revision>
  <cp:lastPrinted>2018-10-16T04:08:41Z</cp:lastPrinted>
  <dcterms:created xsi:type="dcterms:W3CDTF">1601-01-01T00:00:00Z</dcterms:created>
  <dcterms:modified xsi:type="dcterms:W3CDTF">2018-10-16T06:52:29Z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