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5"/>
  </p:notesMasterIdLst>
  <p:sldIdLst>
    <p:sldId id="256" r:id="rId3"/>
    <p:sldId id="257" r:id="rId4"/>
    <p:sldId id="258" r:id="rId5"/>
    <p:sldId id="269" r:id="rId6"/>
    <p:sldId id="262" r:id="rId7"/>
    <p:sldId id="266" r:id="rId8"/>
    <p:sldId id="267" r:id="rId9"/>
    <p:sldId id="268"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61" r:id="rId23"/>
    <p:sldId id="264" r:id="rId24"/>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00"/>
    <a:srgbClr val="008000"/>
    <a:srgbClr val="CC3300"/>
    <a:srgbClr val="FF9900"/>
    <a:srgbClr val="99FFCC"/>
    <a:srgbClr val="FFCC66"/>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0" autoAdjust="0"/>
    <p:restoredTop sz="86369" autoAdjust="0"/>
  </p:normalViewPr>
  <p:slideViewPr>
    <p:cSldViewPr>
      <p:cViewPr varScale="1">
        <p:scale>
          <a:sx n="91" d="100"/>
          <a:sy n="91" d="100"/>
        </p:scale>
        <p:origin x="15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ja-JP"/>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C2B93B-2D43-40DC-9A4A-B946122CFD6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4EF9B5BF-B7C4-44CF-BDE3-DB17F6BBDD4C}" type="slidenum">
              <a:rPr lang="en-US" altLang="ja-JP" smtClean="0">
                <a:ea typeface="ＭＳ Ｐゴシック" panose="020B0600070205080204" pitchFamily="50" charset="-128"/>
              </a:rPr>
              <a:pPr>
                <a:spcBef>
                  <a:spcPct val="0"/>
                </a:spcBef>
              </a:pPr>
              <a:t>1</a:t>
            </a:fld>
            <a:endParaRPr lang="en-US" altLang="ja-JP" smtClean="0">
              <a:ea typeface="ＭＳ Ｐゴシック" panose="020B0600070205080204" pitchFamily="50" charset="-128"/>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C2B93B-2D43-40DC-9A4A-B946122CFD6C}" type="slidenum">
              <a:rPr lang="en-US" altLang="ja-JP" smtClean="0"/>
              <a:pPr>
                <a:defRPr/>
              </a:pPr>
              <a:t>15</a:t>
            </a:fld>
            <a:endParaRPr lang="en-US" altLang="ja-JP"/>
          </a:p>
        </p:txBody>
      </p:sp>
    </p:spTree>
    <p:extLst>
      <p:ext uri="{BB962C8B-B14F-4D97-AF65-F5344CB8AC3E}">
        <p14:creationId xmlns:p14="http://schemas.microsoft.com/office/powerpoint/2010/main" val="152313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defRPr>
            </a:lvl1pPr>
          </a:lstStyle>
          <a:p>
            <a:pPr>
              <a:defRPr/>
            </a:pPr>
            <a:endParaRPr lang="en-US" altLang="ja-JP"/>
          </a:p>
        </p:txBody>
      </p:sp>
      <p:sp>
        <p:nvSpPr>
          <p:cNvPr id="6"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defRPr>
            </a:lvl1pPr>
          </a:lstStyle>
          <a:p>
            <a:pPr>
              <a:defRPr/>
            </a:pPr>
            <a:endParaRPr lang="en-US" altLang="ja-JP"/>
          </a:p>
        </p:txBody>
      </p:sp>
      <p:sp>
        <p:nvSpPr>
          <p:cNvPr id="7"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7CA008CF-E120-48A3-8FCF-D6114F80532F}" type="slidenum">
              <a:rPr lang="en-US" altLang="ja-JP"/>
              <a:pPr>
                <a:defRPr/>
              </a:pPr>
              <a:t>‹#›</a:t>
            </a:fld>
            <a:endParaRPr lang="en-US" altLang="ja-JP"/>
          </a:p>
        </p:txBody>
      </p:sp>
    </p:spTree>
    <p:extLst>
      <p:ext uri="{BB962C8B-B14F-4D97-AF65-F5344CB8AC3E}">
        <p14:creationId xmlns:p14="http://schemas.microsoft.com/office/powerpoint/2010/main" val="395722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40063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6357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Tree>
    <p:extLst>
      <p:ext uri="{BB962C8B-B14F-4D97-AF65-F5344CB8AC3E}">
        <p14:creationId xmlns:p14="http://schemas.microsoft.com/office/powerpoint/2010/main" val="1797107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59590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2556634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55127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631427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3417249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82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109248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268933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3008918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808423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56059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220543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1915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タイトル 1"/>
          <p:cNvSpPr>
            <a:spLocks noGrp="1"/>
          </p:cNvSpPr>
          <p:nvPr>
            <p:ph type="title"/>
          </p:nvPr>
        </p:nvSpPr>
        <p:spPr>
          <a:xfrm>
            <a:off x="76200" y="0"/>
            <a:ext cx="9067800" cy="1143000"/>
          </a:xfrm>
        </p:spPr>
        <p:txBody>
          <a:bodyPr/>
          <a:lstStyle/>
          <a:p>
            <a:r>
              <a:rPr lang="ja-JP" altLang="en-US" dirty="0" smtClean="0"/>
              <a:t>マスタ タイトルの書式設定</a:t>
            </a:r>
            <a:endParaRPr lang="ja-JP" altLang="en-US" dirty="0"/>
          </a:p>
        </p:txBody>
      </p:sp>
    </p:spTree>
    <p:extLst>
      <p:ext uri="{BB962C8B-B14F-4D97-AF65-F5344CB8AC3E}">
        <p14:creationId xmlns:p14="http://schemas.microsoft.com/office/powerpoint/2010/main" val="404538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259363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34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165319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414991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1027" name="Rectangle 2"/>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Rectangle 3"/>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832"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685800"/>
            <a:ext cx="9144000" cy="3124200"/>
          </a:xfrm>
        </p:spPr>
        <p:txBody>
          <a:bodyPr/>
          <a:lstStyle/>
          <a:p>
            <a:pPr algn="ctr" eaLnBrk="1" hangingPunct="1"/>
            <a:r>
              <a:rPr lang="en-US" altLang="ja-JP" smtClean="0">
                <a:latin typeface="Arial" panose="020B0604020202020204" pitchFamily="34" charset="0"/>
              </a:rPr>
              <a:t>Title</a:t>
            </a:r>
          </a:p>
        </p:txBody>
      </p:sp>
      <p:sp>
        <p:nvSpPr>
          <p:cNvPr id="5123" name="Rectangle 6"/>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smtClean="0"/>
              <a:t>姓</a:t>
            </a:r>
            <a:r>
              <a:rPr lang="en-US" altLang="ja-JP" sz="3600" b="1" smtClean="0"/>
              <a:t> </a:t>
            </a:r>
            <a:r>
              <a:rPr lang="ja-JP" altLang="en-US" sz="3600" b="1" smtClean="0"/>
              <a:t>名</a:t>
            </a:r>
          </a:p>
          <a:p>
            <a:pPr eaLnBrk="1" hangingPunct="1">
              <a:lnSpc>
                <a:spcPct val="90000"/>
              </a:lnSpc>
            </a:pPr>
            <a:r>
              <a:rPr lang="ja-JP" altLang="en-US" b="1" smtClean="0"/>
              <a:t>大阪府立大学</a:t>
            </a:r>
            <a:endParaRPr lang="en-US" altLang="ja-JP"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If – then </a:t>
            </a:r>
            <a:r>
              <a:rPr lang="ja-JP" altLang="en-US" dirty="0" smtClean="0"/>
              <a:t>ルール形式</a:t>
            </a:r>
            <a:endParaRPr kumimoji="1" lang="ja-JP" altLang="en-US" dirty="0"/>
          </a:p>
        </p:txBody>
      </p:sp>
      <p:sp>
        <p:nvSpPr>
          <p:cNvPr id="3" name="テキスト ボックス 2"/>
          <p:cNvSpPr txBox="1"/>
          <p:nvPr/>
        </p:nvSpPr>
        <p:spPr>
          <a:xfrm>
            <a:off x="1066800" y="2057400"/>
            <a:ext cx="3506088" cy="646331"/>
          </a:xfrm>
          <a:prstGeom prst="rect">
            <a:avLst/>
          </a:prstGeom>
          <a:noFill/>
        </p:spPr>
        <p:txBody>
          <a:bodyPr wrap="none" rtlCol="0">
            <a:spAutoFit/>
          </a:bodyPr>
          <a:lstStyle/>
          <a:p>
            <a:r>
              <a:rPr kumimoji="1" lang="en-US" altLang="ja-JP" dirty="0" smtClean="0"/>
              <a:t>        If x1 is A1 and x2 is A2</a:t>
            </a:r>
          </a:p>
          <a:p>
            <a:r>
              <a:rPr lang="en-US" altLang="ja-JP" dirty="0"/>
              <a:t>	</a:t>
            </a:r>
            <a:r>
              <a:rPr lang="en-US" altLang="ja-JP" dirty="0" smtClean="0"/>
              <a:t>then Class is C with CF</a:t>
            </a:r>
            <a:endParaRPr kumimoji="1" lang="ja-JP" altLang="en-US" dirty="0"/>
          </a:p>
        </p:txBody>
      </p:sp>
      <p:sp>
        <p:nvSpPr>
          <p:cNvPr id="4" name="正方形/長方形 3"/>
          <p:cNvSpPr/>
          <p:nvPr/>
        </p:nvSpPr>
        <p:spPr>
          <a:xfrm>
            <a:off x="1600200" y="2057400"/>
            <a:ext cx="2743200" cy="3231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052009" y="2420035"/>
            <a:ext cx="2743200" cy="32316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4193" y="1715841"/>
            <a:ext cx="877163" cy="369332"/>
          </a:xfrm>
          <a:prstGeom prst="rect">
            <a:avLst/>
          </a:prstGeom>
          <a:noFill/>
        </p:spPr>
        <p:txBody>
          <a:bodyPr wrap="none" rtlCol="0">
            <a:spAutoFit/>
          </a:bodyPr>
          <a:lstStyle/>
          <a:p>
            <a:r>
              <a:rPr lang="ja-JP" altLang="en-US" dirty="0" smtClean="0"/>
              <a:t>前件</a:t>
            </a:r>
            <a:r>
              <a:rPr lang="ja-JP" altLang="en-US" dirty="0"/>
              <a:t>部</a:t>
            </a:r>
            <a:endParaRPr kumimoji="1" lang="ja-JP" altLang="en-US" dirty="0"/>
          </a:p>
        </p:txBody>
      </p:sp>
      <p:sp>
        <p:nvSpPr>
          <p:cNvPr id="7" name="テキスト ボックス 6"/>
          <p:cNvSpPr txBox="1"/>
          <p:nvPr/>
        </p:nvSpPr>
        <p:spPr>
          <a:xfrm>
            <a:off x="3124200" y="2703731"/>
            <a:ext cx="877163" cy="369332"/>
          </a:xfrm>
          <a:prstGeom prst="rect">
            <a:avLst/>
          </a:prstGeom>
          <a:noFill/>
        </p:spPr>
        <p:txBody>
          <a:bodyPr wrap="none" rtlCol="0">
            <a:spAutoFit/>
          </a:bodyPr>
          <a:lstStyle/>
          <a:p>
            <a:r>
              <a:rPr lang="ja-JP" altLang="en-US" dirty="0"/>
              <a:t>後</a:t>
            </a:r>
            <a:r>
              <a:rPr lang="ja-JP" altLang="en-US" dirty="0" smtClean="0"/>
              <a:t>件部</a:t>
            </a:r>
            <a:endParaRPr kumimoji="1" lang="ja-JP" altLang="en-US" dirty="0"/>
          </a:p>
        </p:txBody>
      </p:sp>
      <p:sp>
        <p:nvSpPr>
          <p:cNvPr id="8" name="テキスト ボックス 7"/>
          <p:cNvSpPr txBox="1"/>
          <p:nvPr/>
        </p:nvSpPr>
        <p:spPr>
          <a:xfrm>
            <a:off x="5444538" y="1900507"/>
            <a:ext cx="3082960" cy="1200329"/>
          </a:xfrm>
          <a:prstGeom prst="rect">
            <a:avLst/>
          </a:prstGeom>
          <a:noFill/>
        </p:spPr>
        <p:txBody>
          <a:bodyPr wrap="none" rtlCol="0">
            <a:spAutoFit/>
          </a:bodyPr>
          <a:lstStyle/>
          <a:p>
            <a:r>
              <a:rPr kumimoji="1" lang="en-US" altLang="ja-JP" dirty="0" smtClean="0"/>
              <a:t>(x1 , x2) : </a:t>
            </a:r>
            <a:r>
              <a:rPr kumimoji="1" lang="ja-JP" altLang="en-US" dirty="0" smtClean="0"/>
              <a:t>入力データ</a:t>
            </a:r>
            <a:endParaRPr kumimoji="1" lang="en-US" altLang="ja-JP" dirty="0" smtClean="0"/>
          </a:p>
          <a:p>
            <a:r>
              <a:rPr lang="en-US" altLang="ja-JP" dirty="0" smtClean="0"/>
              <a:t>(A1, A2) : </a:t>
            </a:r>
            <a:r>
              <a:rPr lang="ja-JP" altLang="en-US" dirty="0" smtClean="0"/>
              <a:t>条件部ファジィ集合</a:t>
            </a:r>
            <a:endParaRPr lang="en-US" altLang="ja-JP" dirty="0" smtClean="0"/>
          </a:p>
          <a:p>
            <a:r>
              <a:rPr kumimoji="1" lang="en-US" altLang="ja-JP" dirty="0" smtClean="0"/>
              <a:t>C : </a:t>
            </a:r>
            <a:r>
              <a:rPr kumimoji="1" lang="ja-JP" altLang="en-US" dirty="0" smtClean="0"/>
              <a:t>結論部クラス</a:t>
            </a:r>
            <a:endParaRPr kumimoji="1" lang="en-US" altLang="ja-JP" dirty="0" smtClean="0"/>
          </a:p>
          <a:p>
            <a:r>
              <a:rPr lang="en-US" altLang="ja-JP" dirty="0" smtClean="0"/>
              <a:t>CF : </a:t>
            </a:r>
            <a:r>
              <a:rPr lang="ja-JP" altLang="en-US" dirty="0" smtClean="0"/>
              <a:t>ルール重み</a:t>
            </a:r>
            <a:endParaRPr kumimoji="1" lang="ja-JP" altLang="en-US" dirty="0"/>
          </a:p>
        </p:txBody>
      </p:sp>
      <p:sp>
        <p:nvSpPr>
          <p:cNvPr id="9" name="テキスト ボックス 8"/>
          <p:cNvSpPr txBox="1"/>
          <p:nvPr/>
        </p:nvSpPr>
        <p:spPr>
          <a:xfrm>
            <a:off x="84083" y="3616228"/>
            <a:ext cx="9175910" cy="369332"/>
          </a:xfrm>
          <a:prstGeom prst="rect">
            <a:avLst/>
          </a:prstGeom>
          <a:noFill/>
        </p:spPr>
        <p:txBody>
          <a:bodyPr wrap="none" rtlCol="0">
            <a:spAutoFit/>
          </a:bodyPr>
          <a:lstStyle/>
          <a:p>
            <a:r>
              <a:rPr lang="ja-JP" altLang="en-US" dirty="0" smtClean="0"/>
              <a:t>条件部ファジィ集合の要素には、「</a:t>
            </a:r>
            <a:r>
              <a:rPr lang="en-US" altLang="ja-JP" dirty="0" smtClean="0"/>
              <a:t>small</a:t>
            </a:r>
            <a:r>
              <a:rPr lang="ja-JP" altLang="en-US" dirty="0" smtClean="0"/>
              <a:t>」「</a:t>
            </a:r>
            <a:r>
              <a:rPr lang="en-US" altLang="ja-JP" dirty="0" smtClean="0"/>
              <a:t>medium</a:t>
            </a:r>
            <a:r>
              <a:rPr lang="ja-JP" altLang="en-US" dirty="0" smtClean="0"/>
              <a:t>」「</a:t>
            </a:r>
            <a:r>
              <a:rPr lang="en-US" altLang="ja-JP" dirty="0" smtClean="0"/>
              <a:t>large</a:t>
            </a:r>
            <a:r>
              <a:rPr lang="ja-JP" altLang="en-US" dirty="0" smtClean="0"/>
              <a:t>」「</a:t>
            </a:r>
            <a:r>
              <a:rPr lang="en-US" altLang="ja-JP" dirty="0" smtClean="0"/>
              <a:t>don’t care</a:t>
            </a:r>
            <a:r>
              <a:rPr lang="ja-JP" altLang="en-US" dirty="0" smtClean="0"/>
              <a:t>」のいずれかが入る</a:t>
            </a:r>
            <a:endParaRPr kumimoji="1" lang="ja-JP" altLang="en-US" dirty="0"/>
          </a:p>
        </p:txBody>
      </p:sp>
      <p:sp>
        <p:nvSpPr>
          <p:cNvPr id="10" name="テキスト ボックス 9"/>
          <p:cNvSpPr txBox="1"/>
          <p:nvPr/>
        </p:nvSpPr>
        <p:spPr>
          <a:xfrm>
            <a:off x="989961" y="5261731"/>
            <a:ext cx="6022803" cy="369332"/>
          </a:xfrm>
          <a:prstGeom prst="rect">
            <a:avLst/>
          </a:prstGeom>
          <a:noFill/>
        </p:spPr>
        <p:txBody>
          <a:bodyPr wrap="none" rtlCol="0">
            <a:spAutoFit/>
          </a:bodyPr>
          <a:lstStyle/>
          <a:p>
            <a:r>
              <a:rPr kumimoji="1" lang="ja-JP" altLang="en-US" dirty="0" smtClean="0"/>
              <a:t>このルールを複数集めたルール集合が</a:t>
            </a:r>
            <a:r>
              <a:rPr kumimoji="1" lang="ja-JP" altLang="en-US" dirty="0" smtClean="0">
                <a:solidFill>
                  <a:srgbClr val="FF0000"/>
                </a:solidFill>
              </a:rPr>
              <a:t>ファジィ識別器</a:t>
            </a:r>
            <a:r>
              <a:rPr kumimoji="1" lang="ja-JP" altLang="en-US" dirty="0" smtClean="0"/>
              <a:t>である</a:t>
            </a:r>
            <a:endParaRPr kumimoji="1" lang="ja-JP" altLang="en-US" dirty="0"/>
          </a:p>
        </p:txBody>
      </p:sp>
    </p:spTree>
    <p:extLst>
      <p:ext uri="{BB962C8B-B14F-4D97-AF65-F5344CB8AC3E}">
        <p14:creationId xmlns:p14="http://schemas.microsoft.com/office/powerpoint/2010/main" val="147527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適合度</a:t>
            </a:r>
            <a:endParaRPr kumimoji="1" lang="ja-JP" altLang="en-US" dirty="0"/>
          </a:p>
        </p:txBody>
      </p:sp>
      <p:sp>
        <p:nvSpPr>
          <p:cNvPr id="3" name="テキスト ボックス 2"/>
          <p:cNvSpPr txBox="1"/>
          <p:nvPr/>
        </p:nvSpPr>
        <p:spPr>
          <a:xfrm>
            <a:off x="685800" y="1371600"/>
            <a:ext cx="6944530" cy="369332"/>
          </a:xfrm>
          <a:prstGeom prst="rect">
            <a:avLst/>
          </a:prstGeom>
          <a:noFill/>
        </p:spPr>
        <p:txBody>
          <a:bodyPr wrap="none" rtlCol="0">
            <a:spAutoFit/>
          </a:bodyPr>
          <a:lstStyle/>
          <a:p>
            <a:r>
              <a:rPr kumimoji="1" lang="ja-JP" altLang="en-US" dirty="0" smtClean="0"/>
              <a:t>入力データ</a:t>
            </a:r>
            <a:r>
              <a:rPr kumimoji="1" lang="en-US" altLang="ja-JP" dirty="0" smtClean="0"/>
              <a:t>x</a:t>
            </a:r>
            <a:r>
              <a:rPr kumimoji="1" lang="ja-JP" altLang="en-US" dirty="0" smtClean="0"/>
              <a:t>と条件部ファジィ集合</a:t>
            </a:r>
            <a:r>
              <a:rPr kumimoji="1" lang="en-US" altLang="ja-JP" dirty="0" smtClean="0"/>
              <a:t>A</a:t>
            </a:r>
            <a:r>
              <a:rPr kumimoji="1" lang="ja-JP" altLang="en-US" dirty="0" smtClean="0"/>
              <a:t>との適合度</a:t>
            </a:r>
            <a:r>
              <a:rPr lang="en-US" altLang="ja-JP" dirty="0" err="1" smtClean="0"/>
              <a:t>m_A</a:t>
            </a:r>
            <a:r>
              <a:rPr lang="en-US" altLang="ja-JP" dirty="0" smtClean="0"/>
              <a:t>(x)</a:t>
            </a:r>
            <a:r>
              <a:rPr lang="ja-JP" altLang="en-US" dirty="0" smtClean="0"/>
              <a:t>を次で定義する</a:t>
            </a:r>
            <a:endParaRPr kumimoji="1" lang="ja-JP" altLang="en-US" dirty="0"/>
          </a:p>
        </p:txBody>
      </p:sp>
      <p:sp>
        <p:nvSpPr>
          <p:cNvPr id="4" name="テキスト ボックス 3"/>
          <p:cNvSpPr txBox="1"/>
          <p:nvPr/>
        </p:nvSpPr>
        <p:spPr>
          <a:xfrm>
            <a:off x="5275706" y="5867400"/>
            <a:ext cx="6702476" cy="646331"/>
          </a:xfrm>
          <a:prstGeom prst="rect">
            <a:avLst/>
          </a:prstGeom>
          <a:noFill/>
        </p:spPr>
        <p:txBody>
          <a:bodyPr wrap="none" rtlCol="0">
            <a:spAutoFit/>
          </a:bodyPr>
          <a:lstStyle/>
          <a:p>
            <a:r>
              <a:rPr lang="ja-JP" altLang="en-US" strike="sngStrike" dirty="0" smtClean="0"/>
              <a:t>→一つの入力データに対して、各ルールへの適合度が計算でき、</a:t>
            </a:r>
            <a:endParaRPr lang="en-US" altLang="ja-JP" strike="sngStrike" dirty="0" smtClean="0"/>
          </a:p>
          <a:p>
            <a:r>
              <a:rPr kumimoji="1" lang="en-US" altLang="ja-JP" strike="sngStrike" dirty="0"/>
              <a:t>	</a:t>
            </a:r>
            <a:r>
              <a:rPr kumimoji="1" lang="ja-JP" altLang="en-US" strike="sngStrike" dirty="0" smtClean="0"/>
              <a:t>一番適合度が高いルールが識別結果の候補</a:t>
            </a:r>
            <a:r>
              <a:rPr lang="ja-JP" altLang="en-US" strike="sngStrike" dirty="0" smtClean="0"/>
              <a:t>と考えられる</a:t>
            </a:r>
            <a:endParaRPr kumimoji="1" lang="en-US" altLang="ja-JP" strike="sngStrike" dirty="0" smtClean="0"/>
          </a:p>
        </p:txBody>
      </p:sp>
      <p:sp>
        <p:nvSpPr>
          <p:cNvPr id="5" name="正方形/長方形 4"/>
          <p:cNvSpPr/>
          <p:nvPr/>
        </p:nvSpPr>
        <p:spPr>
          <a:xfrm>
            <a:off x="2286000" y="2894829"/>
            <a:ext cx="3762697" cy="369332"/>
          </a:xfrm>
          <a:prstGeom prst="rect">
            <a:avLst/>
          </a:prstGeom>
        </p:spPr>
        <p:txBody>
          <a:bodyPr wrap="none">
            <a:spAutoFit/>
          </a:bodyPr>
          <a:lstStyle/>
          <a:p>
            <a:r>
              <a:rPr lang="en-US" altLang="ja-JP" dirty="0" smtClean="0"/>
              <a:t>X1 </a:t>
            </a:r>
            <a:r>
              <a:rPr lang="en-US" altLang="ja-JP" dirty="0"/>
              <a:t>is </a:t>
            </a:r>
            <a:r>
              <a:rPr lang="en-US" altLang="ja-JP" dirty="0" smtClean="0"/>
              <a:t>A1 </a:t>
            </a:r>
            <a:r>
              <a:rPr lang="en-US" altLang="ja-JP" dirty="0"/>
              <a:t>and x2 is </a:t>
            </a:r>
            <a:r>
              <a:rPr lang="en-US" altLang="ja-JP" dirty="0" smtClean="0"/>
              <a:t>A2</a:t>
            </a:r>
            <a:r>
              <a:rPr lang="ja-JP" altLang="en-US" dirty="0" smtClean="0"/>
              <a:t>　⇒　</a:t>
            </a:r>
            <a:r>
              <a:rPr lang="en-US" altLang="ja-JP" dirty="0" err="1" smtClean="0"/>
              <a:t>m_A</a:t>
            </a:r>
            <a:r>
              <a:rPr lang="en-US" altLang="ja-JP" dirty="0" smtClean="0"/>
              <a:t>(x)</a:t>
            </a:r>
            <a:endParaRPr lang="en-US" altLang="ja-JP" dirty="0"/>
          </a:p>
        </p:txBody>
      </p:sp>
      <p:sp>
        <p:nvSpPr>
          <p:cNvPr id="6" name="正方形/長方形 5"/>
          <p:cNvSpPr/>
          <p:nvPr/>
        </p:nvSpPr>
        <p:spPr>
          <a:xfrm>
            <a:off x="914400" y="3372572"/>
            <a:ext cx="1553630" cy="646331"/>
          </a:xfrm>
          <a:prstGeom prst="rect">
            <a:avLst/>
          </a:prstGeom>
          <a:ln>
            <a:solidFill>
              <a:schemeClr val="accent2"/>
            </a:solidFill>
          </a:ln>
        </p:spPr>
        <p:txBody>
          <a:bodyPr wrap="none">
            <a:spAutoFit/>
          </a:bodyPr>
          <a:lstStyle/>
          <a:p>
            <a:r>
              <a:rPr lang="en-US" altLang="ja-JP" dirty="0"/>
              <a:t>x1 is </a:t>
            </a:r>
            <a:r>
              <a:rPr lang="en-US" altLang="ja-JP" dirty="0" smtClean="0"/>
              <a:t>A1</a:t>
            </a:r>
          </a:p>
          <a:p>
            <a:r>
              <a:rPr lang="ja-JP" altLang="en-US" dirty="0" smtClean="0"/>
              <a:t>である度合い</a:t>
            </a:r>
            <a:r>
              <a:rPr lang="en-US" altLang="ja-JP" dirty="0" smtClean="0"/>
              <a:t> </a:t>
            </a:r>
            <a:endParaRPr lang="ja-JP" altLang="en-US" dirty="0"/>
          </a:p>
        </p:txBody>
      </p:sp>
      <p:sp>
        <p:nvSpPr>
          <p:cNvPr id="7" name="正方形/長方形 6"/>
          <p:cNvSpPr/>
          <p:nvPr/>
        </p:nvSpPr>
        <p:spPr>
          <a:xfrm>
            <a:off x="3120590" y="3372572"/>
            <a:ext cx="1489510" cy="646331"/>
          </a:xfrm>
          <a:prstGeom prst="rect">
            <a:avLst/>
          </a:prstGeom>
          <a:ln>
            <a:solidFill>
              <a:schemeClr val="accent2"/>
            </a:solidFill>
          </a:ln>
        </p:spPr>
        <p:txBody>
          <a:bodyPr wrap="none">
            <a:spAutoFit/>
          </a:bodyPr>
          <a:lstStyle/>
          <a:p>
            <a:r>
              <a:rPr lang="en-US" altLang="ja-JP" dirty="0" smtClean="0"/>
              <a:t>x2 </a:t>
            </a:r>
            <a:r>
              <a:rPr lang="en-US" altLang="ja-JP" dirty="0"/>
              <a:t>is </a:t>
            </a:r>
            <a:r>
              <a:rPr lang="en-US" altLang="ja-JP" dirty="0" smtClean="0"/>
              <a:t>A2</a:t>
            </a:r>
          </a:p>
          <a:p>
            <a:r>
              <a:rPr lang="ja-JP" altLang="en-US" dirty="0" smtClean="0"/>
              <a:t>である度合い</a:t>
            </a:r>
            <a:endParaRPr lang="ja-JP" altLang="en-US" dirty="0"/>
          </a:p>
        </p:txBody>
      </p:sp>
      <p:sp>
        <p:nvSpPr>
          <p:cNvPr id="8" name="テキスト ボックス 7"/>
          <p:cNvSpPr txBox="1"/>
          <p:nvPr/>
        </p:nvSpPr>
        <p:spPr>
          <a:xfrm>
            <a:off x="2586561" y="3492761"/>
            <a:ext cx="415498" cy="369332"/>
          </a:xfrm>
          <a:prstGeom prst="rect">
            <a:avLst/>
          </a:prstGeom>
          <a:noFill/>
        </p:spPr>
        <p:txBody>
          <a:bodyPr wrap="none" rtlCol="0">
            <a:spAutoFit/>
          </a:bodyPr>
          <a:lstStyle/>
          <a:p>
            <a:r>
              <a:rPr kumimoji="1" lang="en-US" altLang="ja-JP" dirty="0" smtClean="0"/>
              <a:t>×</a:t>
            </a:r>
            <a:endParaRPr kumimoji="1" lang="ja-JP" altLang="en-US" dirty="0"/>
          </a:p>
        </p:txBody>
      </p:sp>
      <p:sp>
        <p:nvSpPr>
          <p:cNvPr id="9" name="正方形/長方形 8"/>
          <p:cNvSpPr/>
          <p:nvPr/>
        </p:nvSpPr>
        <p:spPr>
          <a:xfrm>
            <a:off x="5410200" y="3372572"/>
            <a:ext cx="1489510" cy="646331"/>
          </a:xfrm>
          <a:prstGeom prst="rect">
            <a:avLst/>
          </a:prstGeom>
          <a:ln>
            <a:solidFill>
              <a:schemeClr val="accent2"/>
            </a:solidFill>
          </a:ln>
        </p:spPr>
        <p:txBody>
          <a:bodyPr wrap="none">
            <a:spAutoFit/>
          </a:bodyPr>
          <a:lstStyle/>
          <a:p>
            <a:r>
              <a:rPr lang="en-US" altLang="ja-JP" dirty="0" smtClean="0"/>
              <a:t>X is A</a:t>
            </a:r>
          </a:p>
          <a:p>
            <a:r>
              <a:rPr lang="ja-JP" altLang="en-US" dirty="0" smtClean="0"/>
              <a:t>である度合い</a:t>
            </a:r>
            <a:endParaRPr lang="ja-JP" altLang="en-US" dirty="0"/>
          </a:p>
        </p:txBody>
      </p:sp>
      <p:sp>
        <p:nvSpPr>
          <p:cNvPr id="10" name="テキスト ボックス 9"/>
          <p:cNvSpPr txBox="1"/>
          <p:nvPr/>
        </p:nvSpPr>
        <p:spPr>
          <a:xfrm>
            <a:off x="4828677" y="3511071"/>
            <a:ext cx="415498"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358864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kumimoji="1" lang="ja-JP" altLang="en-US" dirty="0" smtClean="0"/>
              <a:t>ルール集合　＝　ファジィ識別器　の獲得</a:t>
            </a:r>
            <a:endParaRPr kumimoji="1" lang="ja-JP" altLang="en-US" dirty="0"/>
          </a:p>
        </p:txBody>
      </p:sp>
    </p:spTree>
    <p:extLst>
      <p:ext uri="{BB962C8B-B14F-4D97-AF65-F5344CB8AC3E}">
        <p14:creationId xmlns:p14="http://schemas.microsoft.com/office/powerpoint/2010/main" val="216019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前件部の獲得</a:t>
            </a:r>
            <a:endParaRPr kumimoji="1" lang="ja-JP" altLang="en-US" dirty="0"/>
          </a:p>
        </p:txBody>
      </p:sp>
      <p:sp>
        <p:nvSpPr>
          <p:cNvPr id="3" name="テキスト ボックス 2"/>
          <p:cNvSpPr txBox="1"/>
          <p:nvPr/>
        </p:nvSpPr>
        <p:spPr>
          <a:xfrm>
            <a:off x="76200" y="1371600"/>
            <a:ext cx="9175910" cy="369332"/>
          </a:xfrm>
          <a:prstGeom prst="rect">
            <a:avLst/>
          </a:prstGeom>
          <a:noFill/>
        </p:spPr>
        <p:txBody>
          <a:bodyPr wrap="none" rtlCol="0">
            <a:spAutoFit/>
          </a:bodyPr>
          <a:lstStyle/>
          <a:p>
            <a:r>
              <a:rPr lang="ja-JP" altLang="en-US" dirty="0" smtClean="0"/>
              <a:t>条件部ファジィ集合の要素には、「</a:t>
            </a:r>
            <a:r>
              <a:rPr lang="en-US" altLang="ja-JP" dirty="0" smtClean="0"/>
              <a:t>small</a:t>
            </a:r>
            <a:r>
              <a:rPr lang="ja-JP" altLang="en-US" dirty="0" smtClean="0"/>
              <a:t>」「</a:t>
            </a:r>
            <a:r>
              <a:rPr lang="en-US" altLang="ja-JP" dirty="0" smtClean="0"/>
              <a:t>medium</a:t>
            </a:r>
            <a:r>
              <a:rPr lang="ja-JP" altLang="en-US" dirty="0" smtClean="0"/>
              <a:t>」「</a:t>
            </a:r>
            <a:r>
              <a:rPr lang="en-US" altLang="ja-JP" dirty="0" smtClean="0"/>
              <a:t>large</a:t>
            </a:r>
            <a:r>
              <a:rPr lang="ja-JP" altLang="en-US" dirty="0" smtClean="0"/>
              <a:t>」「</a:t>
            </a:r>
            <a:r>
              <a:rPr lang="en-US" altLang="ja-JP" dirty="0" smtClean="0"/>
              <a:t>don’t care</a:t>
            </a:r>
            <a:r>
              <a:rPr lang="ja-JP" altLang="en-US" dirty="0" smtClean="0"/>
              <a:t>」のいずれかが入る</a:t>
            </a:r>
            <a:endParaRPr kumimoji="1" lang="ja-JP" altLang="en-US" dirty="0"/>
          </a:p>
        </p:txBody>
      </p:sp>
      <p:sp>
        <p:nvSpPr>
          <p:cNvPr id="4" name="テキスト ボックス 3"/>
          <p:cNvSpPr txBox="1"/>
          <p:nvPr/>
        </p:nvSpPr>
        <p:spPr>
          <a:xfrm>
            <a:off x="1143000" y="1709401"/>
            <a:ext cx="3954929" cy="369332"/>
          </a:xfrm>
          <a:prstGeom prst="rect">
            <a:avLst/>
          </a:prstGeom>
          <a:noFill/>
        </p:spPr>
        <p:txBody>
          <a:bodyPr wrap="none" rtlCol="0">
            <a:spAutoFit/>
          </a:bodyPr>
          <a:lstStyle/>
          <a:p>
            <a:r>
              <a:rPr kumimoji="1" lang="ja-JP" altLang="en-US" dirty="0" smtClean="0"/>
              <a:t>例：　</a:t>
            </a:r>
            <a:r>
              <a:rPr kumimoji="1" lang="en-US" altLang="ja-JP" dirty="0" smtClean="0"/>
              <a:t>(small, large), (large, don’t care)</a:t>
            </a:r>
            <a:endParaRPr kumimoji="1" lang="ja-JP" altLang="en-US" dirty="0"/>
          </a:p>
        </p:txBody>
      </p:sp>
      <p:sp>
        <p:nvSpPr>
          <p:cNvPr id="5" name="テキスト ボックス 4"/>
          <p:cNvSpPr txBox="1"/>
          <p:nvPr/>
        </p:nvSpPr>
        <p:spPr>
          <a:xfrm>
            <a:off x="914400" y="2667000"/>
            <a:ext cx="6598281" cy="369332"/>
          </a:xfrm>
          <a:prstGeom prst="rect">
            <a:avLst/>
          </a:prstGeom>
          <a:noFill/>
        </p:spPr>
        <p:txBody>
          <a:bodyPr wrap="none" rtlCol="0">
            <a:spAutoFit/>
          </a:bodyPr>
          <a:lstStyle/>
          <a:p>
            <a:r>
              <a:rPr kumimoji="1" lang="en-US" altLang="ja-JP" dirty="0" smtClean="0"/>
              <a:t>2</a:t>
            </a:r>
            <a:r>
              <a:rPr kumimoji="1" lang="ja-JP" altLang="en-US" dirty="0" smtClean="0"/>
              <a:t>次元，</a:t>
            </a:r>
            <a:r>
              <a:rPr kumimoji="1" lang="en-US" altLang="ja-JP" dirty="0" smtClean="0"/>
              <a:t>4</a:t>
            </a:r>
            <a:r>
              <a:rPr kumimoji="1" lang="ja-JP" altLang="en-US" dirty="0" smtClean="0"/>
              <a:t>種類のファジィ集合　→　組み合わせ総数 </a:t>
            </a:r>
            <a:r>
              <a:rPr kumimoji="1" lang="en-US" altLang="ja-JP" dirty="0" smtClean="0"/>
              <a:t>4^2 = 16</a:t>
            </a:r>
            <a:r>
              <a:rPr kumimoji="1" lang="ja-JP" altLang="en-US" dirty="0" smtClean="0"/>
              <a:t>通り</a:t>
            </a:r>
            <a:endParaRPr kumimoji="1" lang="ja-JP" altLang="en-US" dirty="0"/>
          </a:p>
        </p:txBody>
      </p:sp>
      <p:sp>
        <p:nvSpPr>
          <p:cNvPr id="6" name="テキスト ボックス 5"/>
          <p:cNvSpPr txBox="1"/>
          <p:nvPr/>
        </p:nvSpPr>
        <p:spPr>
          <a:xfrm>
            <a:off x="575021" y="3560067"/>
            <a:ext cx="4001416" cy="369332"/>
          </a:xfrm>
          <a:prstGeom prst="rect">
            <a:avLst/>
          </a:prstGeom>
          <a:noFill/>
        </p:spPr>
        <p:txBody>
          <a:bodyPr wrap="none" rtlCol="0">
            <a:spAutoFit/>
          </a:bodyPr>
          <a:lstStyle/>
          <a:p>
            <a:r>
              <a:rPr lang="ja-JP" altLang="en-US" dirty="0" smtClean="0"/>
              <a:t>全</a:t>
            </a:r>
            <a:r>
              <a:rPr lang="en-US" altLang="ja-JP" dirty="0" smtClean="0"/>
              <a:t>16</a:t>
            </a:r>
            <a:r>
              <a:rPr lang="ja-JP" altLang="en-US" dirty="0" smtClean="0"/>
              <a:t>個のルールの前件部を決定できる</a:t>
            </a:r>
            <a:endParaRPr kumimoji="1" lang="ja-JP" altLang="en-US" dirty="0"/>
          </a:p>
        </p:txBody>
      </p:sp>
      <p:sp>
        <p:nvSpPr>
          <p:cNvPr id="7" name="テキスト ボックス 6"/>
          <p:cNvSpPr txBox="1"/>
          <p:nvPr/>
        </p:nvSpPr>
        <p:spPr>
          <a:xfrm>
            <a:off x="1752600" y="4114800"/>
            <a:ext cx="3166251" cy="2308324"/>
          </a:xfrm>
          <a:prstGeom prst="rect">
            <a:avLst/>
          </a:prstGeom>
          <a:noFill/>
        </p:spPr>
        <p:txBody>
          <a:bodyPr wrap="none" rtlCol="0">
            <a:spAutoFit/>
          </a:bodyPr>
          <a:lstStyle/>
          <a:p>
            <a:r>
              <a:rPr lang="en-US" altLang="ja-JP" dirty="0" smtClean="0"/>
              <a:t>A1 = (small,</a:t>
            </a:r>
            <a:r>
              <a:rPr lang="ja-JP" altLang="en-US" dirty="0" smtClean="0"/>
              <a:t> </a:t>
            </a:r>
            <a:r>
              <a:rPr lang="en-US" altLang="ja-JP" dirty="0" smtClean="0"/>
              <a:t>small)</a:t>
            </a:r>
          </a:p>
          <a:p>
            <a:r>
              <a:rPr lang="en-US" altLang="ja-JP" dirty="0" smtClean="0"/>
              <a:t>A2 </a:t>
            </a:r>
            <a:r>
              <a:rPr lang="en-US" altLang="ja-JP" dirty="0"/>
              <a:t>= (small, </a:t>
            </a:r>
            <a:r>
              <a:rPr lang="en-US" altLang="ja-JP" dirty="0" smtClean="0"/>
              <a:t>medium)</a:t>
            </a:r>
            <a:endParaRPr lang="ja-JP" altLang="en-US" dirty="0"/>
          </a:p>
          <a:p>
            <a:r>
              <a:rPr lang="en-US" altLang="ja-JP" dirty="0" smtClean="0"/>
              <a:t>A3 </a:t>
            </a:r>
            <a:r>
              <a:rPr lang="en-US" altLang="ja-JP" dirty="0"/>
              <a:t>= (small, </a:t>
            </a:r>
            <a:r>
              <a:rPr lang="en-US" altLang="ja-JP" dirty="0" smtClean="0"/>
              <a:t>large)</a:t>
            </a:r>
            <a:endParaRPr lang="ja-JP" altLang="en-US" dirty="0"/>
          </a:p>
          <a:p>
            <a:r>
              <a:rPr lang="en-US" altLang="ja-JP" dirty="0" smtClean="0"/>
              <a:t>A4 </a:t>
            </a:r>
            <a:r>
              <a:rPr lang="en-US" altLang="ja-JP" dirty="0"/>
              <a:t>= (small, </a:t>
            </a:r>
            <a:r>
              <a:rPr lang="en-US" altLang="ja-JP" dirty="0" smtClean="0"/>
              <a:t>don’t care)</a:t>
            </a:r>
          </a:p>
          <a:p>
            <a:r>
              <a:rPr lang="en-US" altLang="ja-JP" dirty="0" smtClean="0"/>
              <a:t>A5 = (medium, small)</a:t>
            </a:r>
            <a:endParaRPr lang="ja-JP" altLang="en-US" dirty="0"/>
          </a:p>
          <a:p>
            <a:r>
              <a:rPr lang="en-US" altLang="ja-JP" dirty="0" smtClean="0"/>
              <a:t>	</a:t>
            </a:r>
            <a:r>
              <a:rPr lang="ja-JP" altLang="en-US" dirty="0" smtClean="0"/>
              <a:t>：</a:t>
            </a:r>
            <a:endParaRPr lang="en-US" altLang="ja-JP" dirty="0" smtClean="0"/>
          </a:p>
          <a:p>
            <a:r>
              <a:rPr lang="en-US" altLang="ja-JP" dirty="0" smtClean="0"/>
              <a:t>A16 </a:t>
            </a:r>
            <a:r>
              <a:rPr lang="en-US" altLang="ja-JP" dirty="0"/>
              <a:t>= </a:t>
            </a:r>
            <a:r>
              <a:rPr lang="en-US" altLang="ja-JP" dirty="0" smtClean="0"/>
              <a:t>(don’t care, don’t care)</a:t>
            </a:r>
            <a:endParaRPr lang="ja-JP" altLang="en-US" dirty="0"/>
          </a:p>
          <a:p>
            <a:endParaRPr kumimoji="1" lang="en-US" altLang="ja-JP" dirty="0" smtClean="0"/>
          </a:p>
        </p:txBody>
      </p:sp>
    </p:spTree>
    <p:extLst>
      <p:ext uri="{BB962C8B-B14F-4D97-AF65-F5344CB8AC3E}">
        <p14:creationId xmlns:p14="http://schemas.microsoft.com/office/powerpoint/2010/main" val="132743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結論部クラスの獲得</a:t>
            </a:r>
            <a:endParaRPr kumimoji="1" lang="ja-JP" altLang="en-US" dirty="0"/>
          </a:p>
        </p:txBody>
      </p:sp>
      <p:sp>
        <p:nvSpPr>
          <p:cNvPr id="3" name="テキスト ボックス 7"/>
          <p:cNvSpPr txBox="1">
            <a:spLocks noChangeArrowheads="1"/>
          </p:cNvSpPr>
          <p:nvPr/>
        </p:nvSpPr>
        <p:spPr bwMode="auto">
          <a:xfrm>
            <a:off x="609600" y="2393731"/>
            <a:ext cx="106680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信頼度</a:t>
            </a:r>
            <a:endParaRPr lang="en-US" altLang="ja-JP" dirty="0"/>
          </a:p>
        </p:txBody>
      </p:sp>
      <p:sp>
        <p:nvSpPr>
          <p:cNvPr id="4" name="テキスト ボックス 3"/>
          <p:cNvSpPr txBox="1"/>
          <p:nvPr/>
        </p:nvSpPr>
        <p:spPr>
          <a:xfrm>
            <a:off x="1143000" y="2743200"/>
            <a:ext cx="5019323" cy="646331"/>
          </a:xfrm>
          <a:prstGeom prst="rect">
            <a:avLst/>
          </a:prstGeom>
          <a:noFill/>
        </p:spPr>
        <p:txBody>
          <a:bodyPr wrap="none" rtlCol="0">
            <a:spAutoFit/>
          </a:bodyPr>
          <a:lstStyle/>
          <a:p>
            <a:r>
              <a:rPr kumimoji="1" lang="ja-JP" altLang="en-US" dirty="0" smtClean="0"/>
              <a:t>ルールの結論部クラスを</a:t>
            </a:r>
            <a:r>
              <a:rPr kumimoji="1" lang="en-US" altLang="ja-JP" dirty="0" smtClean="0"/>
              <a:t>h</a:t>
            </a:r>
            <a:r>
              <a:rPr kumimoji="1" lang="ja-JP" altLang="en-US" dirty="0" smtClean="0"/>
              <a:t>と仮定したときの、</a:t>
            </a:r>
            <a:endParaRPr kumimoji="1" lang="en-US" altLang="ja-JP" dirty="0" smtClean="0"/>
          </a:p>
          <a:p>
            <a:r>
              <a:rPr lang="ja-JP" altLang="en-US" dirty="0" smtClean="0"/>
              <a:t>教師クラスが</a:t>
            </a:r>
            <a:r>
              <a:rPr lang="en-US" altLang="ja-JP" dirty="0" smtClean="0"/>
              <a:t>h</a:t>
            </a:r>
            <a:r>
              <a:rPr lang="ja-JP" altLang="en-US" dirty="0" smtClean="0"/>
              <a:t>である学習パターンと適合する割合</a:t>
            </a:r>
            <a:endParaRPr kumimoji="1" lang="ja-JP" altLang="en-US" dirty="0"/>
          </a:p>
        </p:txBody>
      </p:sp>
      <p:sp>
        <p:nvSpPr>
          <p:cNvPr id="5" name="テキスト ボックス 4"/>
          <p:cNvSpPr txBox="1"/>
          <p:nvPr/>
        </p:nvSpPr>
        <p:spPr>
          <a:xfrm>
            <a:off x="533400" y="1492469"/>
            <a:ext cx="7468711" cy="369332"/>
          </a:xfrm>
          <a:prstGeom prst="rect">
            <a:avLst/>
          </a:prstGeom>
          <a:noFill/>
        </p:spPr>
        <p:txBody>
          <a:bodyPr wrap="none" rtlCol="0">
            <a:spAutoFit/>
          </a:bodyPr>
          <a:lstStyle/>
          <a:p>
            <a:r>
              <a:rPr lang="ja-JP" altLang="en-US" dirty="0" smtClean="0"/>
              <a:t>教師クラスをもつ学習パターンを用いて各ルールの結論部クラスを決定する</a:t>
            </a:r>
            <a:endParaRPr kumimoji="1" lang="ja-JP" altLang="en-US" dirty="0"/>
          </a:p>
        </p:txBody>
      </p:sp>
      <p:sp>
        <p:nvSpPr>
          <p:cNvPr id="6" name="正方形/長方形 5"/>
          <p:cNvSpPr/>
          <p:nvPr/>
        </p:nvSpPr>
        <p:spPr>
          <a:xfrm>
            <a:off x="1600200" y="4050268"/>
            <a:ext cx="4745210" cy="369332"/>
          </a:xfrm>
          <a:prstGeom prst="rect">
            <a:avLst/>
          </a:prstGeom>
          <a:ln>
            <a:solidFill>
              <a:schemeClr val="accent2"/>
            </a:solidFill>
          </a:ln>
        </p:spPr>
        <p:txBody>
          <a:bodyPr wrap="none">
            <a:spAutoFit/>
          </a:bodyPr>
          <a:lstStyle/>
          <a:p>
            <a:r>
              <a:rPr lang="ja-JP" altLang="en-US" dirty="0" smtClean="0"/>
              <a:t>クラス</a:t>
            </a:r>
            <a:r>
              <a:rPr lang="en-US" altLang="ja-JP" dirty="0" smtClean="0"/>
              <a:t>h</a:t>
            </a:r>
            <a:r>
              <a:rPr lang="ja-JP" altLang="en-US" dirty="0" smtClean="0"/>
              <a:t>である学習パターンとの適合度の総和</a:t>
            </a:r>
            <a:endParaRPr lang="ja-JP" altLang="en-US" dirty="0"/>
          </a:p>
        </p:txBody>
      </p:sp>
      <p:sp>
        <p:nvSpPr>
          <p:cNvPr id="7" name="正方形/長方形 6"/>
          <p:cNvSpPr/>
          <p:nvPr/>
        </p:nvSpPr>
        <p:spPr>
          <a:xfrm>
            <a:off x="2133600" y="4736068"/>
            <a:ext cx="3496470" cy="369332"/>
          </a:xfrm>
          <a:prstGeom prst="rect">
            <a:avLst/>
          </a:prstGeom>
          <a:ln>
            <a:solidFill>
              <a:schemeClr val="accent2"/>
            </a:solidFill>
          </a:ln>
        </p:spPr>
        <p:txBody>
          <a:bodyPr wrap="none">
            <a:spAutoFit/>
          </a:bodyPr>
          <a:lstStyle/>
          <a:p>
            <a:r>
              <a:rPr lang="ja-JP" altLang="en-US" dirty="0"/>
              <a:t>全</a:t>
            </a:r>
            <a:r>
              <a:rPr lang="ja-JP" altLang="en-US" dirty="0" smtClean="0"/>
              <a:t>学習パターンとの適合度の総和</a:t>
            </a:r>
            <a:endParaRPr lang="ja-JP" altLang="en-US" dirty="0"/>
          </a:p>
        </p:txBody>
      </p:sp>
      <p:cxnSp>
        <p:nvCxnSpPr>
          <p:cNvPr id="9" name="直線コネクタ 8"/>
          <p:cNvCxnSpPr/>
          <p:nvPr/>
        </p:nvCxnSpPr>
        <p:spPr>
          <a:xfrm>
            <a:off x="1219200" y="4583668"/>
            <a:ext cx="5638800" cy="0"/>
          </a:xfrm>
          <a:prstGeom prst="line">
            <a:avLst/>
          </a:prstGeom>
        </p:spPr>
        <p:style>
          <a:lnRef idx="1">
            <a:schemeClr val="accent4"/>
          </a:lnRef>
          <a:fillRef idx="0">
            <a:schemeClr val="accent4"/>
          </a:fillRef>
          <a:effectRef idx="0">
            <a:schemeClr val="accent4"/>
          </a:effectRef>
          <a:fontRef idx="minor">
            <a:schemeClr val="tx1"/>
          </a:fontRef>
        </p:style>
      </p:cxnSp>
      <p:sp>
        <p:nvSpPr>
          <p:cNvPr id="10" name="テキスト ボックス 9"/>
          <p:cNvSpPr txBox="1"/>
          <p:nvPr/>
        </p:nvSpPr>
        <p:spPr>
          <a:xfrm>
            <a:off x="381000" y="5777806"/>
            <a:ext cx="8634095" cy="369332"/>
          </a:xfrm>
          <a:prstGeom prst="rect">
            <a:avLst/>
          </a:prstGeom>
          <a:noFill/>
        </p:spPr>
        <p:txBody>
          <a:bodyPr wrap="none" rtlCol="0">
            <a:spAutoFit/>
          </a:bodyPr>
          <a:lstStyle/>
          <a:p>
            <a:r>
              <a:rPr lang="ja-JP" altLang="en-US" dirty="0" smtClean="0"/>
              <a:t>これをすべてのクラスについて求め、一番高い信頼度を得たクラスを結論部クラスとする</a:t>
            </a:r>
            <a:endParaRPr kumimoji="1" lang="ja-JP" altLang="en-US" dirty="0"/>
          </a:p>
        </p:txBody>
      </p:sp>
    </p:spTree>
    <p:extLst>
      <p:ext uri="{BB962C8B-B14F-4D97-AF65-F5344CB8AC3E}">
        <p14:creationId xmlns:p14="http://schemas.microsoft.com/office/powerpoint/2010/main" val="290373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ルール重みの獲得</a:t>
            </a:r>
            <a:endParaRPr kumimoji="1" lang="ja-JP" altLang="en-US" dirty="0"/>
          </a:p>
        </p:txBody>
      </p:sp>
      <p:sp>
        <p:nvSpPr>
          <p:cNvPr id="3" name="テキスト ボックス 2"/>
          <p:cNvSpPr txBox="1"/>
          <p:nvPr/>
        </p:nvSpPr>
        <p:spPr>
          <a:xfrm>
            <a:off x="533400" y="1492469"/>
            <a:ext cx="7051930" cy="646331"/>
          </a:xfrm>
          <a:prstGeom prst="rect">
            <a:avLst/>
          </a:prstGeom>
          <a:noFill/>
        </p:spPr>
        <p:txBody>
          <a:bodyPr wrap="none" rtlCol="0">
            <a:spAutoFit/>
          </a:bodyPr>
          <a:lstStyle/>
          <a:p>
            <a:r>
              <a:rPr kumimoji="1" lang="ja-JP" altLang="en-US" dirty="0" smtClean="0"/>
              <a:t>各クラスごとに仮定したときの信頼度と、獲得した結論部クラスを用いて</a:t>
            </a:r>
            <a:endParaRPr kumimoji="1" lang="en-US" altLang="ja-JP" dirty="0" smtClean="0"/>
          </a:p>
          <a:p>
            <a:r>
              <a:rPr kumimoji="1" lang="ja-JP" altLang="en-US" dirty="0" smtClean="0"/>
              <a:t>ルール重みを決定する</a:t>
            </a:r>
            <a:endParaRPr kumimoji="1" lang="ja-JP" altLang="en-US" dirty="0"/>
          </a:p>
        </p:txBody>
      </p:sp>
      <p:sp>
        <p:nvSpPr>
          <p:cNvPr id="4" name="正方形/長方形 3"/>
          <p:cNvSpPr/>
          <p:nvPr/>
        </p:nvSpPr>
        <p:spPr>
          <a:xfrm>
            <a:off x="820992" y="2955271"/>
            <a:ext cx="3297698" cy="369332"/>
          </a:xfrm>
          <a:prstGeom prst="rect">
            <a:avLst/>
          </a:prstGeom>
          <a:ln>
            <a:solidFill>
              <a:schemeClr val="accent2"/>
            </a:solidFill>
          </a:ln>
        </p:spPr>
        <p:txBody>
          <a:bodyPr wrap="none">
            <a:spAutoFit/>
          </a:bodyPr>
          <a:lstStyle/>
          <a:p>
            <a:r>
              <a:rPr lang="ja-JP" altLang="en-US" dirty="0" smtClean="0"/>
              <a:t>結論部クラス</a:t>
            </a:r>
            <a:r>
              <a:rPr lang="en-US" altLang="ja-JP" dirty="0" err="1" smtClean="0"/>
              <a:t>Cq</a:t>
            </a:r>
            <a:r>
              <a:rPr lang="ja-JP" altLang="en-US" dirty="0" smtClean="0"/>
              <a:t>における信頼度</a:t>
            </a:r>
            <a:endParaRPr lang="ja-JP" altLang="en-US" dirty="0"/>
          </a:p>
        </p:txBody>
      </p:sp>
      <p:sp>
        <p:nvSpPr>
          <p:cNvPr id="5" name="テキスト ボックス 4"/>
          <p:cNvSpPr txBox="1"/>
          <p:nvPr/>
        </p:nvSpPr>
        <p:spPr>
          <a:xfrm>
            <a:off x="381000" y="2448202"/>
            <a:ext cx="3171061" cy="369332"/>
          </a:xfrm>
          <a:prstGeom prst="rect">
            <a:avLst/>
          </a:prstGeom>
          <a:noFill/>
        </p:spPr>
        <p:txBody>
          <a:bodyPr wrap="none" rtlCol="0">
            <a:spAutoFit/>
          </a:bodyPr>
          <a:lstStyle/>
          <a:p>
            <a:r>
              <a:rPr lang="en-US" altLang="ja-JP" dirty="0" smtClean="0"/>
              <a:t>q</a:t>
            </a:r>
            <a:r>
              <a:rPr lang="ja-JP" altLang="en-US" dirty="0" smtClean="0"/>
              <a:t>番目のルール</a:t>
            </a:r>
            <a:r>
              <a:rPr lang="en-US" altLang="ja-JP" dirty="0" err="1" smtClean="0"/>
              <a:t>Rq</a:t>
            </a:r>
            <a:r>
              <a:rPr lang="ja-JP" altLang="en-US" dirty="0" smtClean="0"/>
              <a:t>にたいして、</a:t>
            </a:r>
            <a:endParaRPr kumimoji="1" lang="ja-JP" altLang="en-US" dirty="0"/>
          </a:p>
        </p:txBody>
      </p:sp>
      <p:sp>
        <p:nvSpPr>
          <p:cNvPr id="6" name="正方形/長方形 5"/>
          <p:cNvSpPr/>
          <p:nvPr/>
        </p:nvSpPr>
        <p:spPr>
          <a:xfrm>
            <a:off x="5029200" y="2819400"/>
            <a:ext cx="3256020" cy="646331"/>
          </a:xfrm>
          <a:prstGeom prst="rect">
            <a:avLst/>
          </a:prstGeom>
          <a:ln>
            <a:solidFill>
              <a:schemeClr val="accent2"/>
            </a:solidFill>
          </a:ln>
        </p:spPr>
        <p:txBody>
          <a:bodyPr wrap="none">
            <a:spAutoFit/>
          </a:bodyPr>
          <a:lstStyle/>
          <a:p>
            <a:r>
              <a:rPr lang="ja-JP" altLang="en-US" dirty="0" smtClean="0"/>
              <a:t>クラス</a:t>
            </a:r>
            <a:r>
              <a:rPr lang="en-US" altLang="ja-JP" dirty="0" err="1" smtClean="0"/>
              <a:t>Cq</a:t>
            </a:r>
            <a:r>
              <a:rPr lang="ja-JP" altLang="en-US" dirty="0" smtClean="0"/>
              <a:t>でないクラス</a:t>
            </a:r>
            <a:r>
              <a:rPr lang="en-US" altLang="ja-JP" dirty="0" smtClean="0"/>
              <a:t>h</a:t>
            </a:r>
            <a:r>
              <a:rPr lang="ja-JP" altLang="en-US" dirty="0" smtClean="0"/>
              <a:t>における</a:t>
            </a:r>
            <a:endParaRPr lang="en-US" altLang="ja-JP" dirty="0" smtClean="0"/>
          </a:p>
          <a:p>
            <a:r>
              <a:rPr lang="ja-JP" altLang="en-US" dirty="0" smtClean="0"/>
              <a:t>信頼度の総和</a:t>
            </a:r>
            <a:endParaRPr lang="ja-JP" altLang="en-US" dirty="0"/>
          </a:p>
        </p:txBody>
      </p:sp>
      <p:sp>
        <p:nvSpPr>
          <p:cNvPr id="7" name="テキスト ボックス 6"/>
          <p:cNvSpPr txBox="1"/>
          <p:nvPr/>
        </p:nvSpPr>
        <p:spPr>
          <a:xfrm>
            <a:off x="4371005" y="2955271"/>
            <a:ext cx="405880" cy="369332"/>
          </a:xfrm>
          <a:prstGeom prst="rect">
            <a:avLst/>
          </a:prstGeom>
          <a:noFill/>
        </p:spPr>
        <p:txBody>
          <a:bodyPr wrap="none" rtlCol="0">
            <a:spAutoFit/>
          </a:bodyPr>
          <a:lstStyle/>
          <a:p>
            <a:r>
              <a:rPr lang="ja-JP" altLang="en-US" dirty="0" err="1"/>
              <a:t>ー</a:t>
            </a:r>
            <a:endParaRPr kumimoji="1" lang="ja-JP" altLang="en-US" dirty="0"/>
          </a:p>
        </p:txBody>
      </p:sp>
      <p:grpSp>
        <p:nvGrpSpPr>
          <p:cNvPr id="15" name="グループ化 14"/>
          <p:cNvGrpSpPr/>
          <p:nvPr/>
        </p:nvGrpSpPr>
        <p:grpSpPr>
          <a:xfrm>
            <a:off x="531609" y="4092464"/>
            <a:ext cx="2919930" cy="2217736"/>
            <a:chOff x="1016151" y="4066190"/>
            <a:chExt cx="2919930" cy="2217736"/>
          </a:xfrm>
        </p:grpSpPr>
        <p:sp>
          <p:nvSpPr>
            <p:cNvPr id="9" name="円 8"/>
            <p:cNvSpPr/>
            <p:nvPr/>
          </p:nvSpPr>
          <p:spPr>
            <a:xfrm>
              <a:off x="1600200" y="4114800"/>
              <a:ext cx="2209800" cy="2133600"/>
            </a:xfrm>
            <a:prstGeom prst="pie">
              <a:avLst>
                <a:gd name="adj1" fmla="val 11443497"/>
                <a:gd name="adj2" fmla="val 1620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 9"/>
            <p:cNvSpPr/>
            <p:nvPr/>
          </p:nvSpPr>
          <p:spPr>
            <a:xfrm>
              <a:off x="1600200" y="4122736"/>
              <a:ext cx="2209800" cy="2133600"/>
            </a:xfrm>
            <a:prstGeom prst="pie">
              <a:avLst>
                <a:gd name="adj1" fmla="val 16402230"/>
                <a:gd name="adj2" fmla="val 8964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円 10"/>
            <p:cNvSpPr/>
            <p:nvPr/>
          </p:nvSpPr>
          <p:spPr>
            <a:xfrm>
              <a:off x="1594945" y="4122736"/>
              <a:ext cx="2209800" cy="2133600"/>
            </a:xfrm>
            <a:prstGeom prst="pie">
              <a:avLst>
                <a:gd name="adj1" fmla="val 9158087"/>
                <a:gd name="adj2" fmla="val 1129845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a:off x="1556161" y="4495800"/>
              <a:ext cx="1236236" cy="369332"/>
            </a:xfrm>
            <a:prstGeom prst="rect">
              <a:avLst/>
            </a:prstGeom>
            <a:noFill/>
          </p:spPr>
          <p:txBody>
            <a:bodyPr wrap="none" rtlCol="0">
              <a:spAutoFit/>
            </a:bodyPr>
            <a:lstStyle/>
            <a:p>
              <a:r>
                <a:rPr kumimoji="1" lang="en-US" altLang="ja-JP" dirty="0" smtClean="0"/>
                <a:t>1</a:t>
              </a:r>
              <a:r>
                <a:rPr kumimoji="1" lang="ja-JP" altLang="en-US" dirty="0" smtClean="0"/>
                <a:t>の信頼度</a:t>
              </a:r>
              <a:endParaRPr kumimoji="1" lang="ja-JP" altLang="en-US" dirty="0"/>
            </a:p>
          </p:txBody>
        </p:sp>
        <p:sp>
          <p:nvSpPr>
            <p:cNvPr id="13" name="テキスト ボックス 12"/>
            <p:cNvSpPr txBox="1"/>
            <p:nvPr/>
          </p:nvSpPr>
          <p:spPr>
            <a:xfrm>
              <a:off x="1016151" y="5171090"/>
              <a:ext cx="1236236" cy="369332"/>
            </a:xfrm>
            <a:prstGeom prst="rect">
              <a:avLst/>
            </a:prstGeom>
            <a:noFill/>
          </p:spPr>
          <p:txBody>
            <a:bodyPr wrap="none" rtlCol="0">
              <a:spAutoFit/>
            </a:bodyPr>
            <a:lstStyle/>
            <a:p>
              <a:r>
                <a:rPr lang="en-US" altLang="ja-JP" dirty="0"/>
                <a:t>2</a:t>
              </a:r>
              <a:r>
                <a:rPr kumimoji="1" lang="ja-JP" altLang="en-US" dirty="0" smtClean="0"/>
                <a:t>の信頼度</a:t>
              </a:r>
              <a:endParaRPr kumimoji="1" lang="ja-JP" altLang="en-US" dirty="0"/>
            </a:p>
          </p:txBody>
        </p:sp>
        <p:sp>
          <p:nvSpPr>
            <p:cNvPr id="14" name="テキスト ボックス 13"/>
            <p:cNvSpPr txBox="1"/>
            <p:nvPr/>
          </p:nvSpPr>
          <p:spPr>
            <a:xfrm>
              <a:off x="2699845" y="4801758"/>
              <a:ext cx="1236236" cy="369332"/>
            </a:xfrm>
            <a:prstGeom prst="rect">
              <a:avLst/>
            </a:prstGeom>
            <a:noFill/>
          </p:spPr>
          <p:txBody>
            <a:bodyPr wrap="none" rtlCol="0">
              <a:spAutoFit/>
            </a:bodyPr>
            <a:lstStyle/>
            <a:p>
              <a:r>
                <a:rPr lang="en-US" altLang="ja-JP" dirty="0" smtClean="0"/>
                <a:t>3</a:t>
              </a:r>
              <a:r>
                <a:rPr kumimoji="1" lang="ja-JP" altLang="en-US" dirty="0" smtClean="0"/>
                <a:t>の信頼度</a:t>
              </a:r>
              <a:endParaRPr kumimoji="1" lang="ja-JP" altLang="en-US" dirty="0"/>
            </a:p>
          </p:txBody>
        </p:sp>
        <p:sp>
          <p:nvSpPr>
            <p:cNvPr id="16" name="円 15"/>
            <p:cNvSpPr/>
            <p:nvPr/>
          </p:nvSpPr>
          <p:spPr>
            <a:xfrm rot="14307014">
              <a:off x="1624410" y="4104290"/>
              <a:ext cx="2209800" cy="2133600"/>
            </a:xfrm>
            <a:prstGeom prst="pie">
              <a:avLst>
                <a:gd name="adj1" fmla="val 11443497"/>
                <a:gd name="adj2" fmla="val 16200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 16"/>
            <p:cNvSpPr/>
            <p:nvPr/>
          </p:nvSpPr>
          <p:spPr>
            <a:xfrm rot="14307014">
              <a:off x="1619155" y="4112226"/>
              <a:ext cx="2209800" cy="2133600"/>
            </a:xfrm>
            <a:prstGeom prst="pie">
              <a:avLst>
                <a:gd name="adj1" fmla="val 9158087"/>
                <a:gd name="adj2" fmla="val 112984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19" name="直線矢印コネクタ 18"/>
          <p:cNvCxnSpPr/>
          <p:nvPr/>
        </p:nvCxnSpPr>
        <p:spPr>
          <a:xfrm flipH="1">
            <a:off x="3128026" y="4267200"/>
            <a:ext cx="1698371" cy="254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26805" y="4082534"/>
            <a:ext cx="1854995" cy="369332"/>
          </a:xfrm>
          <a:prstGeom prst="rect">
            <a:avLst/>
          </a:prstGeom>
          <a:noFill/>
        </p:spPr>
        <p:txBody>
          <a:bodyPr wrap="none" rtlCol="0">
            <a:spAutoFit/>
          </a:bodyPr>
          <a:lstStyle/>
          <a:p>
            <a:r>
              <a:rPr lang="ja-JP" altLang="en-US" dirty="0" smtClean="0"/>
              <a:t>ルール</a:t>
            </a:r>
            <a:r>
              <a:rPr lang="en-US" altLang="ja-JP" dirty="0" err="1" smtClean="0"/>
              <a:t>Rq</a:t>
            </a:r>
            <a:r>
              <a:rPr lang="ja-JP" altLang="en-US" dirty="0" smtClean="0"/>
              <a:t>の重み</a:t>
            </a:r>
            <a:endParaRPr kumimoji="1" lang="ja-JP" altLang="en-US" dirty="0"/>
          </a:p>
        </p:txBody>
      </p:sp>
      <p:sp>
        <p:nvSpPr>
          <p:cNvPr id="21" name="テキスト ボックス 20"/>
          <p:cNvSpPr txBox="1"/>
          <p:nvPr/>
        </p:nvSpPr>
        <p:spPr>
          <a:xfrm>
            <a:off x="4371005" y="4527276"/>
            <a:ext cx="3783408" cy="369332"/>
          </a:xfrm>
          <a:prstGeom prst="rect">
            <a:avLst/>
          </a:prstGeom>
          <a:noFill/>
        </p:spPr>
        <p:txBody>
          <a:bodyPr wrap="none" rtlCol="0">
            <a:spAutoFit/>
          </a:bodyPr>
          <a:lstStyle/>
          <a:p>
            <a:r>
              <a:rPr kumimoji="1" lang="ja-JP" altLang="en-US" dirty="0" smtClean="0"/>
              <a:t>結論部クラス３の他クラスへの優越度</a:t>
            </a:r>
            <a:endParaRPr kumimoji="1" lang="ja-JP" altLang="en-US" dirty="0"/>
          </a:p>
        </p:txBody>
      </p:sp>
      <p:grpSp>
        <p:nvGrpSpPr>
          <p:cNvPr id="22" name="グループ化 21"/>
          <p:cNvGrpSpPr/>
          <p:nvPr/>
        </p:nvGrpSpPr>
        <p:grpSpPr>
          <a:xfrm>
            <a:off x="4090136" y="5091682"/>
            <a:ext cx="2379920" cy="2159982"/>
            <a:chOff x="1556161" y="4096354"/>
            <a:chExt cx="2379920" cy="2159982"/>
          </a:xfrm>
        </p:grpSpPr>
        <p:sp>
          <p:nvSpPr>
            <p:cNvPr id="23" name="円 22"/>
            <p:cNvSpPr/>
            <p:nvPr/>
          </p:nvSpPr>
          <p:spPr>
            <a:xfrm>
              <a:off x="1600200" y="4114800"/>
              <a:ext cx="2209800" cy="2133600"/>
            </a:xfrm>
            <a:prstGeom prst="pie">
              <a:avLst>
                <a:gd name="adj1" fmla="val 10303389"/>
                <a:gd name="adj2" fmla="val 1620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円 23"/>
            <p:cNvSpPr/>
            <p:nvPr/>
          </p:nvSpPr>
          <p:spPr>
            <a:xfrm>
              <a:off x="1600200" y="4122736"/>
              <a:ext cx="2209800" cy="2133600"/>
            </a:xfrm>
            <a:prstGeom prst="pie">
              <a:avLst>
                <a:gd name="adj1" fmla="val 16402230"/>
                <a:gd name="adj2" fmla="val 40269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円 24"/>
            <p:cNvSpPr/>
            <p:nvPr/>
          </p:nvSpPr>
          <p:spPr>
            <a:xfrm>
              <a:off x="1594945" y="4122736"/>
              <a:ext cx="2209800" cy="2133600"/>
            </a:xfrm>
            <a:prstGeom prst="pie">
              <a:avLst>
                <a:gd name="adj1" fmla="val 4179561"/>
                <a:gd name="adj2" fmla="val 99781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556161" y="4495800"/>
              <a:ext cx="1236236" cy="369332"/>
            </a:xfrm>
            <a:prstGeom prst="rect">
              <a:avLst/>
            </a:prstGeom>
            <a:noFill/>
          </p:spPr>
          <p:txBody>
            <a:bodyPr wrap="none" rtlCol="0">
              <a:spAutoFit/>
            </a:bodyPr>
            <a:lstStyle/>
            <a:p>
              <a:r>
                <a:rPr kumimoji="1" lang="en-US" altLang="ja-JP" dirty="0" smtClean="0"/>
                <a:t>1</a:t>
              </a:r>
              <a:r>
                <a:rPr kumimoji="1" lang="ja-JP" altLang="en-US" dirty="0" smtClean="0"/>
                <a:t>の信頼度</a:t>
              </a:r>
              <a:endParaRPr kumimoji="1" lang="ja-JP" altLang="en-US" dirty="0"/>
            </a:p>
          </p:txBody>
        </p:sp>
        <p:sp>
          <p:nvSpPr>
            <p:cNvPr id="27" name="テキスト ボックス 26"/>
            <p:cNvSpPr txBox="1"/>
            <p:nvPr/>
          </p:nvSpPr>
          <p:spPr>
            <a:xfrm>
              <a:off x="1592947" y="5602542"/>
              <a:ext cx="1236236" cy="369332"/>
            </a:xfrm>
            <a:prstGeom prst="rect">
              <a:avLst/>
            </a:prstGeom>
            <a:noFill/>
          </p:spPr>
          <p:txBody>
            <a:bodyPr wrap="none" rtlCol="0">
              <a:spAutoFit/>
            </a:bodyPr>
            <a:lstStyle/>
            <a:p>
              <a:r>
                <a:rPr lang="en-US" altLang="ja-JP" dirty="0"/>
                <a:t>2</a:t>
              </a:r>
              <a:r>
                <a:rPr kumimoji="1" lang="ja-JP" altLang="en-US" dirty="0" smtClean="0"/>
                <a:t>の信頼度</a:t>
              </a:r>
              <a:endParaRPr kumimoji="1" lang="ja-JP" altLang="en-US" dirty="0"/>
            </a:p>
          </p:txBody>
        </p:sp>
        <p:sp>
          <p:nvSpPr>
            <p:cNvPr id="28" name="テキスト ボックス 27"/>
            <p:cNvSpPr txBox="1"/>
            <p:nvPr/>
          </p:nvSpPr>
          <p:spPr>
            <a:xfrm>
              <a:off x="2699845" y="4801758"/>
              <a:ext cx="1236236" cy="369332"/>
            </a:xfrm>
            <a:prstGeom prst="rect">
              <a:avLst/>
            </a:prstGeom>
            <a:noFill/>
          </p:spPr>
          <p:txBody>
            <a:bodyPr wrap="none" rtlCol="0">
              <a:spAutoFit/>
            </a:bodyPr>
            <a:lstStyle/>
            <a:p>
              <a:r>
                <a:rPr lang="en-US" altLang="ja-JP" dirty="0" smtClean="0"/>
                <a:t>3</a:t>
              </a:r>
              <a:r>
                <a:rPr kumimoji="1" lang="ja-JP" altLang="en-US" dirty="0" smtClean="0"/>
                <a:t>の信頼度</a:t>
              </a:r>
              <a:endParaRPr kumimoji="1" lang="ja-JP" altLang="en-US" dirty="0"/>
            </a:p>
          </p:txBody>
        </p:sp>
        <p:sp>
          <p:nvSpPr>
            <p:cNvPr id="31" name="円 30"/>
            <p:cNvSpPr/>
            <p:nvPr/>
          </p:nvSpPr>
          <p:spPr>
            <a:xfrm rot="9567691">
              <a:off x="1600200" y="4096354"/>
              <a:ext cx="2209800" cy="2133600"/>
            </a:xfrm>
            <a:prstGeom prst="pie">
              <a:avLst>
                <a:gd name="adj1" fmla="val 10303389"/>
                <a:gd name="adj2" fmla="val 16200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円 31"/>
            <p:cNvSpPr/>
            <p:nvPr/>
          </p:nvSpPr>
          <p:spPr>
            <a:xfrm rot="9567691">
              <a:off x="1594945" y="4104290"/>
              <a:ext cx="2209800" cy="2133600"/>
            </a:xfrm>
            <a:prstGeom prst="pie">
              <a:avLst>
                <a:gd name="adj1" fmla="val 4179561"/>
                <a:gd name="adj2" fmla="val 9978112"/>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3" name="テキスト ボックス 32"/>
          <p:cNvSpPr txBox="1"/>
          <p:nvPr/>
        </p:nvSpPr>
        <p:spPr>
          <a:xfrm>
            <a:off x="6393270" y="5412648"/>
            <a:ext cx="4161717" cy="646331"/>
          </a:xfrm>
          <a:prstGeom prst="rect">
            <a:avLst/>
          </a:prstGeom>
          <a:noFill/>
        </p:spPr>
        <p:txBody>
          <a:bodyPr wrap="none" rtlCol="0">
            <a:spAutoFit/>
          </a:bodyPr>
          <a:lstStyle/>
          <a:p>
            <a:r>
              <a:rPr kumimoji="1" lang="ja-JP" altLang="en-US" dirty="0" smtClean="0"/>
              <a:t>結論部クラスの信頼度が</a:t>
            </a:r>
            <a:r>
              <a:rPr kumimoji="1" lang="en-US" altLang="ja-JP" dirty="0" smtClean="0"/>
              <a:t>0.5</a:t>
            </a:r>
            <a:r>
              <a:rPr kumimoji="1" lang="ja-JP" altLang="en-US" dirty="0" smtClean="0"/>
              <a:t>を下回るとき</a:t>
            </a:r>
            <a:endParaRPr kumimoji="1" lang="en-US" altLang="ja-JP" dirty="0" smtClean="0"/>
          </a:p>
          <a:p>
            <a:r>
              <a:rPr lang="ja-JP" altLang="en-US" dirty="0" smtClean="0"/>
              <a:t>ルール重みは</a:t>
            </a:r>
            <a:r>
              <a:rPr lang="en-US" altLang="ja-JP" dirty="0" smtClean="0"/>
              <a:t>0</a:t>
            </a:r>
            <a:r>
              <a:rPr lang="ja-JP" altLang="en-US" dirty="0" smtClean="0"/>
              <a:t>以下となる</a:t>
            </a:r>
            <a:endParaRPr kumimoji="1" lang="ja-JP" altLang="en-US" dirty="0"/>
          </a:p>
        </p:txBody>
      </p:sp>
      <p:sp>
        <p:nvSpPr>
          <p:cNvPr id="34" name="テキスト ボックス 33"/>
          <p:cNvSpPr txBox="1"/>
          <p:nvPr/>
        </p:nvSpPr>
        <p:spPr>
          <a:xfrm>
            <a:off x="6388015" y="6041771"/>
            <a:ext cx="4956806" cy="369332"/>
          </a:xfrm>
          <a:prstGeom prst="rect">
            <a:avLst/>
          </a:prstGeom>
          <a:noFill/>
        </p:spPr>
        <p:txBody>
          <a:bodyPr wrap="none" rtlCol="0">
            <a:spAutoFit/>
          </a:bodyPr>
          <a:lstStyle/>
          <a:p>
            <a:r>
              <a:rPr lang="ja-JP" altLang="en-US" dirty="0" smtClean="0"/>
              <a:t>⇒このようなルールは生成不可能なルールとする</a:t>
            </a:r>
            <a:endParaRPr kumimoji="1" lang="ja-JP" altLang="en-US" dirty="0"/>
          </a:p>
        </p:txBody>
      </p:sp>
    </p:spTree>
    <p:extLst>
      <p:ext uri="{BB962C8B-B14F-4D97-AF65-F5344CB8AC3E}">
        <p14:creationId xmlns:p14="http://schemas.microsoft.com/office/powerpoint/2010/main" val="32765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61993" y="2277070"/>
            <a:ext cx="2895600" cy="9878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得られたファジィ識別器</a:t>
            </a:r>
            <a:endParaRPr kumimoji="1" lang="ja-JP" altLang="en-US" dirty="0"/>
          </a:p>
        </p:txBody>
      </p:sp>
      <p:sp>
        <p:nvSpPr>
          <p:cNvPr id="3" name="テキスト ボックス 2"/>
          <p:cNvSpPr txBox="1"/>
          <p:nvPr/>
        </p:nvSpPr>
        <p:spPr>
          <a:xfrm>
            <a:off x="228600" y="1534198"/>
            <a:ext cx="2514600" cy="369332"/>
          </a:xfrm>
          <a:prstGeom prst="rect">
            <a:avLst/>
          </a:prstGeom>
          <a:noFill/>
        </p:spPr>
        <p:txBody>
          <a:bodyPr wrap="square" rtlCol="0">
            <a:spAutoFit/>
          </a:bodyPr>
          <a:lstStyle/>
          <a:p>
            <a:r>
              <a:rPr kumimoji="1" lang="ja-JP" altLang="en-US" dirty="0" smtClean="0"/>
              <a:t>全</a:t>
            </a:r>
            <a:r>
              <a:rPr kumimoji="1" lang="en-US" altLang="ja-JP" dirty="0" smtClean="0"/>
              <a:t>16</a:t>
            </a:r>
            <a:r>
              <a:rPr kumimoji="1" lang="ja-JP" altLang="en-US" dirty="0" smtClean="0"/>
              <a:t>個のルール集合</a:t>
            </a:r>
            <a:endParaRPr kumimoji="1" lang="ja-JP" altLang="en-US" dirty="0"/>
          </a:p>
        </p:txBody>
      </p:sp>
      <p:sp>
        <p:nvSpPr>
          <p:cNvPr id="4" name="テキスト ボックス 3"/>
          <p:cNvSpPr txBox="1"/>
          <p:nvPr/>
        </p:nvSpPr>
        <p:spPr>
          <a:xfrm>
            <a:off x="1338193" y="2341602"/>
            <a:ext cx="2929007" cy="923330"/>
          </a:xfrm>
          <a:prstGeom prst="rect">
            <a:avLst/>
          </a:prstGeom>
          <a:noFill/>
        </p:spPr>
        <p:txBody>
          <a:bodyPr wrap="none" rtlCol="0">
            <a:spAutoFit/>
          </a:bodyPr>
          <a:lstStyle/>
          <a:p>
            <a:r>
              <a:rPr kumimoji="1" lang="ja-JP" altLang="en-US" dirty="0" smtClean="0"/>
              <a:t>前件部：条件部ファジィ集合</a:t>
            </a:r>
            <a:endParaRPr kumimoji="1" lang="en-US" altLang="ja-JP" dirty="0" smtClean="0"/>
          </a:p>
          <a:p>
            <a:r>
              <a:rPr lang="ja-JP" altLang="en-US" dirty="0"/>
              <a:t>後</a:t>
            </a:r>
            <a:r>
              <a:rPr lang="ja-JP" altLang="en-US" dirty="0" smtClean="0"/>
              <a:t>件部：結論部クラス</a:t>
            </a:r>
            <a:endParaRPr lang="en-US" altLang="ja-JP" dirty="0" smtClean="0"/>
          </a:p>
          <a:p>
            <a:r>
              <a:rPr kumimoji="1" lang="en-US" altLang="ja-JP" dirty="0"/>
              <a:t>	</a:t>
            </a:r>
            <a:r>
              <a:rPr kumimoji="1" lang="ja-JP" altLang="en-US" dirty="0" smtClean="0"/>
              <a:t>ルール重み</a:t>
            </a:r>
            <a:endParaRPr kumimoji="1" lang="ja-JP" altLang="en-US" dirty="0"/>
          </a:p>
        </p:txBody>
      </p:sp>
      <p:sp>
        <p:nvSpPr>
          <p:cNvPr id="5" name="テキスト ボックス 4"/>
          <p:cNvSpPr txBox="1"/>
          <p:nvPr/>
        </p:nvSpPr>
        <p:spPr>
          <a:xfrm>
            <a:off x="1071493" y="1981200"/>
            <a:ext cx="914400" cy="369332"/>
          </a:xfrm>
          <a:prstGeom prst="rect">
            <a:avLst/>
          </a:prstGeom>
          <a:solidFill>
            <a:schemeClr val="bg1"/>
          </a:solidFill>
          <a:ln>
            <a:solidFill>
              <a:srgbClr val="002060"/>
            </a:solidFill>
          </a:ln>
        </p:spPr>
        <p:txBody>
          <a:bodyPr wrap="square" rtlCol="0">
            <a:spAutoFit/>
          </a:bodyPr>
          <a:lstStyle/>
          <a:p>
            <a:r>
              <a:rPr kumimoji="1" lang="ja-JP" altLang="en-US" dirty="0" smtClean="0"/>
              <a:t>ルール</a:t>
            </a:r>
            <a:endParaRPr kumimoji="1" lang="ja-JP" altLang="en-US" dirty="0"/>
          </a:p>
        </p:txBody>
      </p:sp>
      <p:sp>
        <p:nvSpPr>
          <p:cNvPr id="7" name="テキスト ボックス 6"/>
          <p:cNvSpPr txBox="1"/>
          <p:nvPr/>
        </p:nvSpPr>
        <p:spPr>
          <a:xfrm>
            <a:off x="206194" y="4521341"/>
            <a:ext cx="9014006" cy="1754326"/>
          </a:xfrm>
          <a:prstGeom prst="rect">
            <a:avLst/>
          </a:prstGeom>
          <a:noFill/>
        </p:spPr>
        <p:txBody>
          <a:bodyPr wrap="none" rtlCol="0">
            <a:spAutoFit/>
          </a:bodyPr>
          <a:lstStyle/>
          <a:p>
            <a:r>
              <a:rPr kumimoji="1" lang="ja-JP" altLang="en-US" dirty="0" smtClean="0"/>
              <a:t>・入力された未知パターンに</a:t>
            </a:r>
            <a:r>
              <a:rPr lang="ja-JP" altLang="en-US" dirty="0" smtClean="0"/>
              <a:t>対して、</a:t>
            </a:r>
            <a:endParaRPr lang="en-US" altLang="ja-JP" dirty="0" smtClean="0"/>
          </a:p>
          <a:p>
            <a:r>
              <a:rPr kumimoji="1" lang="en-US" altLang="ja-JP" dirty="0"/>
              <a:t>	</a:t>
            </a:r>
            <a:r>
              <a:rPr kumimoji="1" lang="ja-JP" altLang="en-US" dirty="0" smtClean="0"/>
              <a:t>①全</a:t>
            </a:r>
            <a:r>
              <a:rPr kumimoji="1" lang="en-US" altLang="ja-JP" dirty="0" smtClean="0"/>
              <a:t>16</a:t>
            </a:r>
            <a:r>
              <a:rPr kumimoji="1" lang="ja-JP" altLang="en-US" dirty="0" smtClean="0"/>
              <a:t>ルールそれぞれで、「適合度」を計算する</a:t>
            </a:r>
            <a:endParaRPr kumimoji="1" lang="en-US" altLang="ja-JP" dirty="0" smtClean="0"/>
          </a:p>
          <a:p>
            <a:r>
              <a:rPr lang="en-US" altLang="ja-JP" dirty="0"/>
              <a:t>	</a:t>
            </a:r>
            <a:r>
              <a:rPr lang="ja-JP" altLang="en-US" dirty="0" smtClean="0"/>
              <a:t>②全</a:t>
            </a:r>
            <a:r>
              <a:rPr lang="en-US" altLang="ja-JP" dirty="0" smtClean="0"/>
              <a:t>16</a:t>
            </a:r>
            <a:r>
              <a:rPr lang="ja-JP" altLang="en-US" dirty="0" smtClean="0"/>
              <a:t>ルールのうち、「適合度」</a:t>
            </a:r>
            <a:r>
              <a:rPr lang="en-US" altLang="ja-JP" dirty="0" smtClean="0"/>
              <a:t>×</a:t>
            </a:r>
            <a:r>
              <a:rPr lang="ja-JP" altLang="en-US" dirty="0" smtClean="0"/>
              <a:t>「ルール重み」が一番高くなるルールを選択する</a:t>
            </a:r>
            <a:endParaRPr lang="en-US" altLang="ja-JP" dirty="0" smtClean="0"/>
          </a:p>
          <a:p>
            <a:r>
              <a:rPr lang="en-US" altLang="ja-JP" dirty="0"/>
              <a:t>	</a:t>
            </a:r>
            <a:r>
              <a:rPr lang="en-US" altLang="ja-JP" dirty="0" smtClean="0"/>
              <a:t>	</a:t>
            </a:r>
            <a:r>
              <a:rPr lang="ja-JP" altLang="en-US" dirty="0" smtClean="0"/>
              <a:t>＝　単一勝利ルール</a:t>
            </a:r>
            <a:endParaRPr lang="en-US" altLang="ja-JP" dirty="0" smtClean="0"/>
          </a:p>
          <a:p>
            <a:endParaRPr lang="en-US" altLang="ja-JP" dirty="0" smtClean="0"/>
          </a:p>
          <a:p>
            <a:r>
              <a:rPr lang="ja-JP" altLang="en-US" dirty="0" smtClean="0"/>
              <a:t>・勝利したルールの結論部クラスを識別結果とする</a:t>
            </a:r>
            <a:endParaRPr lang="en-US" altLang="ja-JP" dirty="0" smtClean="0"/>
          </a:p>
        </p:txBody>
      </p:sp>
      <p:sp>
        <p:nvSpPr>
          <p:cNvPr id="8" name="テキスト ボックス 7"/>
          <p:cNvSpPr txBox="1"/>
          <p:nvPr/>
        </p:nvSpPr>
        <p:spPr>
          <a:xfrm>
            <a:off x="152400" y="4114800"/>
            <a:ext cx="3276600" cy="369332"/>
          </a:xfrm>
          <a:prstGeom prst="rect">
            <a:avLst/>
          </a:prstGeom>
          <a:solidFill>
            <a:schemeClr val="bg1"/>
          </a:solidFill>
          <a:ln>
            <a:solidFill>
              <a:srgbClr val="002060"/>
            </a:solidFill>
          </a:ln>
        </p:spPr>
        <p:txBody>
          <a:bodyPr wrap="square" rtlCol="0">
            <a:spAutoFit/>
          </a:bodyPr>
          <a:lstStyle/>
          <a:p>
            <a:r>
              <a:rPr kumimoji="1" lang="ja-JP" altLang="en-US" dirty="0" smtClean="0"/>
              <a:t>未知パターンのクラス推論手順</a:t>
            </a:r>
            <a:endParaRPr kumimoji="1" lang="ja-JP" altLang="en-US" dirty="0"/>
          </a:p>
        </p:txBody>
      </p:sp>
    </p:spTree>
    <p:extLst>
      <p:ext uri="{BB962C8B-B14F-4D97-AF65-F5344CB8AC3E}">
        <p14:creationId xmlns:p14="http://schemas.microsoft.com/office/powerpoint/2010/main" val="216225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kumimoji="1" lang="ja-JP" altLang="en-US" dirty="0" smtClean="0"/>
              <a:t>ファジィ識別器の最適化</a:t>
            </a:r>
            <a:endParaRPr kumimoji="1" lang="ja-JP" altLang="en-US" dirty="0"/>
          </a:p>
        </p:txBody>
      </p:sp>
    </p:spTree>
    <p:extLst>
      <p:ext uri="{BB962C8B-B14F-4D97-AF65-F5344CB8AC3E}">
        <p14:creationId xmlns:p14="http://schemas.microsoft.com/office/powerpoint/2010/main" val="1642604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求められる識別器</a:t>
            </a:r>
            <a:endParaRPr kumimoji="1" lang="ja-JP" altLang="en-US" dirty="0"/>
          </a:p>
        </p:txBody>
      </p:sp>
      <p:sp>
        <p:nvSpPr>
          <p:cNvPr id="4" name="テキスト ボックス 3"/>
          <p:cNvSpPr txBox="1"/>
          <p:nvPr/>
        </p:nvSpPr>
        <p:spPr>
          <a:xfrm>
            <a:off x="102476" y="1295400"/>
            <a:ext cx="2629246" cy="369332"/>
          </a:xfrm>
          <a:prstGeom prst="rect">
            <a:avLst/>
          </a:prstGeom>
          <a:noFill/>
        </p:spPr>
        <p:txBody>
          <a:bodyPr wrap="none" rtlCol="0">
            <a:spAutoFit/>
          </a:bodyPr>
          <a:lstStyle/>
          <a:p>
            <a:r>
              <a:rPr lang="ja-JP" altLang="en-US" dirty="0" smtClean="0"/>
              <a:t>識別</a:t>
            </a:r>
            <a:r>
              <a:rPr lang="ja-JP" altLang="en-US" dirty="0"/>
              <a:t>器</a:t>
            </a:r>
            <a:r>
              <a:rPr lang="ja-JP" altLang="en-US" dirty="0" smtClean="0"/>
              <a:t>に求められる要素</a:t>
            </a:r>
            <a:endParaRPr kumimoji="1" lang="ja-JP" altLang="en-US" dirty="0"/>
          </a:p>
        </p:txBody>
      </p:sp>
      <p:sp>
        <p:nvSpPr>
          <p:cNvPr id="5" name="テキスト ボックス 4"/>
          <p:cNvSpPr txBox="1"/>
          <p:nvPr/>
        </p:nvSpPr>
        <p:spPr>
          <a:xfrm>
            <a:off x="610629" y="1664732"/>
            <a:ext cx="2121093" cy="923330"/>
          </a:xfrm>
          <a:prstGeom prst="rect">
            <a:avLst/>
          </a:prstGeom>
          <a:noFill/>
        </p:spPr>
        <p:txBody>
          <a:bodyPr wrap="none" rtlCol="0">
            <a:spAutoFit/>
          </a:bodyPr>
          <a:lstStyle/>
          <a:p>
            <a:r>
              <a:rPr kumimoji="1" lang="ja-JP" altLang="en-US" dirty="0" smtClean="0"/>
              <a:t>① 識別精度の高さ</a:t>
            </a:r>
            <a:endParaRPr kumimoji="1" lang="en-US" altLang="ja-JP" dirty="0" smtClean="0"/>
          </a:p>
          <a:p>
            <a:r>
              <a:rPr lang="ja-JP" altLang="en-US" dirty="0" smtClean="0"/>
              <a:t>② 解釈性能の高さ</a:t>
            </a:r>
            <a:endParaRPr kumimoji="1" lang="en-US" altLang="ja-JP" dirty="0" smtClean="0"/>
          </a:p>
          <a:p>
            <a:r>
              <a:rPr lang="ja-JP" altLang="en-US" dirty="0" smtClean="0"/>
              <a:t>③ 計算コストの低さ</a:t>
            </a:r>
            <a:endParaRPr lang="en-US" altLang="ja-JP" dirty="0" smtClean="0"/>
          </a:p>
        </p:txBody>
      </p:sp>
      <p:sp>
        <p:nvSpPr>
          <p:cNvPr id="6" name="テキスト ボックス 5"/>
          <p:cNvSpPr txBox="1"/>
          <p:nvPr/>
        </p:nvSpPr>
        <p:spPr>
          <a:xfrm>
            <a:off x="304800" y="3276600"/>
            <a:ext cx="1745991" cy="369332"/>
          </a:xfrm>
          <a:prstGeom prst="rect">
            <a:avLst/>
          </a:prstGeom>
          <a:noFill/>
          <a:ln>
            <a:solidFill>
              <a:schemeClr val="tx1"/>
            </a:solidFill>
          </a:ln>
        </p:spPr>
        <p:txBody>
          <a:bodyPr wrap="none" rtlCol="0">
            <a:spAutoFit/>
          </a:bodyPr>
          <a:lstStyle/>
          <a:p>
            <a:r>
              <a:rPr lang="ja-JP" altLang="en-US" dirty="0" smtClean="0"/>
              <a:t>解釈性能</a:t>
            </a:r>
            <a:r>
              <a:rPr kumimoji="1" lang="ja-JP" altLang="en-US" dirty="0" smtClean="0"/>
              <a:t>の高さ</a:t>
            </a:r>
            <a:endParaRPr kumimoji="1" lang="en-US" altLang="ja-JP" dirty="0" smtClean="0"/>
          </a:p>
        </p:txBody>
      </p:sp>
      <p:sp>
        <p:nvSpPr>
          <p:cNvPr id="7" name="テキスト ボックス 6"/>
          <p:cNvSpPr txBox="1"/>
          <p:nvPr/>
        </p:nvSpPr>
        <p:spPr>
          <a:xfrm>
            <a:off x="914400" y="4816605"/>
            <a:ext cx="3954929" cy="369332"/>
          </a:xfrm>
          <a:prstGeom prst="rect">
            <a:avLst/>
          </a:prstGeom>
          <a:noFill/>
        </p:spPr>
        <p:txBody>
          <a:bodyPr wrap="none" rtlCol="0">
            <a:spAutoFit/>
          </a:bodyPr>
          <a:lstStyle/>
          <a:p>
            <a:r>
              <a:rPr kumimoji="1" lang="en-US" altLang="ja-JP" dirty="0" smtClean="0"/>
              <a:t>If x1 is small and x2 is large</a:t>
            </a:r>
            <a:r>
              <a:rPr lang="ja-JP" altLang="en-US" dirty="0"/>
              <a:t> </a:t>
            </a:r>
            <a:r>
              <a:rPr kumimoji="1" lang="en-US" altLang="ja-JP" dirty="0" smtClean="0"/>
              <a:t>then</a:t>
            </a:r>
            <a:r>
              <a:rPr lang="ja-JP" altLang="en-US" dirty="0" smtClean="0"/>
              <a:t> </a:t>
            </a:r>
            <a:r>
              <a:rPr lang="en-US" altLang="ja-JP" dirty="0" smtClean="0"/>
              <a:t>…</a:t>
            </a:r>
            <a:endParaRPr kumimoji="1" lang="en-US" altLang="ja-JP" dirty="0" smtClean="0"/>
          </a:p>
        </p:txBody>
      </p:sp>
      <p:sp>
        <p:nvSpPr>
          <p:cNvPr id="8" name="テキスト ボックス 7"/>
          <p:cNvSpPr txBox="1"/>
          <p:nvPr/>
        </p:nvSpPr>
        <p:spPr>
          <a:xfrm>
            <a:off x="914400" y="5491499"/>
            <a:ext cx="4301177" cy="369332"/>
          </a:xfrm>
          <a:prstGeom prst="rect">
            <a:avLst/>
          </a:prstGeom>
          <a:noFill/>
          <a:ln>
            <a:solidFill>
              <a:srgbClr val="FF0000"/>
            </a:solidFill>
          </a:ln>
        </p:spPr>
        <p:txBody>
          <a:bodyPr wrap="none" rtlCol="0">
            <a:spAutoFit/>
          </a:bodyPr>
          <a:lstStyle/>
          <a:p>
            <a:r>
              <a:rPr kumimoji="1" lang="en-US" altLang="ja-JP" dirty="0" smtClean="0"/>
              <a:t>If x1 is don’t care and x2 is large then</a:t>
            </a:r>
            <a:r>
              <a:rPr lang="ja-JP" altLang="en-US" dirty="0" smtClean="0"/>
              <a:t> </a:t>
            </a:r>
            <a:r>
              <a:rPr lang="en-US" altLang="ja-JP" dirty="0" smtClean="0"/>
              <a:t>…</a:t>
            </a:r>
            <a:endParaRPr kumimoji="1" lang="en-US" altLang="ja-JP" dirty="0" smtClean="0"/>
          </a:p>
        </p:txBody>
      </p:sp>
      <p:sp>
        <p:nvSpPr>
          <p:cNvPr id="9" name="テキスト ボックス 8"/>
          <p:cNvSpPr txBox="1"/>
          <p:nvPr/>
        </p:nvSpPr>
        <p:spPr>
          <a:xfrm>
            <a:off x="5365284" y="5491499"/>
            <a:ext cx="1492716" cy="369332"/>
          </a:xfrm>
          <a:prstGeom prst="rect">
            <a:avLst/>
          </a:prstGeom>
          <a:noFill/>
        </p:spPr>
        <p:txBody>
          <a:bodyPr wrap="none" rtlCol="0">
            <a:spAutoFit/>
          </a:bodyPr>
          <a:lstStyle/>
          <a:p>
            <a:r>
              <a:rPr lang="ja-JP" altLang="en-US" dirty="0" smtClean="0"/>
              <a:t>解釈性能　高</a:t>
            </a:r>
            <a:endParaRPr kumimoji="1" lang="en-US" altLang="ja-JP" dirty="0" smtClean="0"/>
          </a:p>
        </p:txBody>
      </p:sp>
      <p:sp>
        <p:nvSpPr>
          <p:cNvPr id="10" name="テキスト ボックス 9"/>
          <p:cNvSpPr txBox="1"/>
          <p:nvPr/>
        </p:nvSpPr>
        <p:spPr>
          <a:xfrm>
            <a:off x="914400" y="5865378"/>
            <a:ext cx="2775119" cy="369332"/>
          </a:xfrm>
          <a:prstGeom prst="rect">
            <a:avLst/>
          </a:prstGeom>
          <a:noFill/>
          <a:ln>
            <a:solidFill>
              <a:srgbClr val="FF0000"/>
            </a:solidFill>
          </a:ln>
        </p:spPr>
        <p:txBody>
          <a:bodyPr wrap="none" rtlCol="0">
            <a:spAutoFit/>
          </a:bodyPr>
          <a:lstStyle/>
          <a:p>
            <a:r>
              <a:rPr kumimoji="1" lang="ja-JP" altLang="en-US" dirty="0" smtClean="0"/>
              <a:t>　＝　</a:t>
            </a:r>
            <a:r>
              <a:rPr kumimoji="1" lang="en-US" altLang="ja-JP" dirty="0" smtClean="0"/>
              <a:t>If x2 is large</a:t>
            </a:r>
            <a:r>
              <a:rPr lang="ja-JP" altLang="en-US" dirty="0" smtClean="0"/>
              <a:t> </a:t>
            </a:r>
            <a:r>
              <a:rPr lang="en-US" altLang="ja-JP" dirty="0" smtClean="0"/>
              <a:t>then …</a:t>
            </a:r>
            <a:endParaRPr kumimoji="1" lang="en-US" altLang="ja-JP" dirty="0" smtClean="0"/>
          </a:p>
        </p:txBody>
      </p:sp>
      <p:sp>
        <p:nvSpPr>
          <p:cNvPr id="11" name="テキスト ボックス 10"/>
          <p:cNvSpPr txBox="1"/>
          <p:nvPr/>
        </p:nvSpPr>
        <p:spPr>
          <a:xfrm>
            <a:off x="610629" y="3669268"/>
            <a:ext cx="4507965" cy="369332"/>
          </a:xfrm>
          <a:prstGeom prst="rect">
            <a:avLst/>
          </a:prstGeom>
          <a:noFill/>
        </p:spPr>
        <p:txBody>
          <a:bodyPr wrap="none" rtlCol="0">
            <a:spAutoFit/>
          </a:bodyPr>
          <a:lstStyle/>
          <a:p>
            <a:r>
              <a:rPr kumimoji="1" lang="ja-JP" altLang="en-US" dirty="0" smtClean="0"/>
              <a:t>① </a:t>
            </a:r>
            <a:r>
              <a:rPr lang="ja-JP" altLang="en-US" dirty="0" smtClean="0"/>
              <a:t>ルール数が少ないこと　＝　単純な識別器</a:t>
            </a:r>
            <a:endParaRPr lang="en-US" altLang="ja-JP" dirty="0" smtClean="0"/>
          </a:p>
        </p:txBody>
      </p:sp>
      <p:sp>
        <p:nvSpPr>
          <p:cNvPr id="12" name="テキスト ボックス 11"/>
          <p:cNvSpPr txBox="1"/>
          <p:nvPr/>
        </p:nvSpPr>
        <p:spPr>
          <a:xfrm>
            <a:off x="630682" y="4363503"/>
            <a:ext cx="6037230" cy="369332"/>
          </a:xfrm>
          <a:prstGeom prst="rect">
            <a:avLst/>
          </a:prstGeom>
          <a:noFill/>
        </p:spPr>
        <p:txBody>
          <a:bodyPr wrap="none" rtlCol="0">
            <a:spAutoFit/>
          </a:bodyPr>
          <a:lstStyle/>
          <a:p>
            <a:r>
              <a:rPr lang="ja-JP" altLang="en-US" dirty="0"/>
              <a:t>②</a:t>
            </a:r>
            <a:r>
              <a:rPr kumimoji="1" lang="ja-JP" altLang="en-US" dirty="0" smtClean="0"/>
              <a:t> 総</a:t>
            </a:r>
            <a:r>
              <a:rPr lang="ja-JP" altLang="en-US" dirty="0" smtClean="0"/>
              <a:t>ルール長が少ないこと　＝　単純なルールのほうが良い</a:t>
            </a:r>
            <a:endParaRPr lang="en-US" altLang="ja-JP" dirty="0" smtClean="0"/>
          </a:p>
        </p:txBody>
      </p:sp>
      <p:sp>
        <p:nvSpPr>
          <p:cNvPr id="13" name="楕円 12"/>
          <p:cNvSpPr/>
          <p:nvPr/>
        </p:nvSpPr>
        <p:spPr>
          <a:xfrm>
            <a:off x="1671175" y="4816605"/>
            <a:ext cx="630784"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3249231" y="4826510"/>
            <a:ext cx="630784"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3666351" y="5505951"/>
            <a:ext cx="630784"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2239663" y="5879068"/>
            <a:ext cx="630784"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1770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最適化する目的関数</a:t>
            </a:r>
            <a:endParaRPr kumimoji="1" lang="ja-JP" altLang="en-US" dirty="0"/>
          </a:p>
        </p:txBody>
      </p:sp>
      <p:sp>
        <p:nvSpPr>
          <p:cNvPr id="3" name="テキスト ボックス 2"/>
          <p:cNvSpPr txBox="1"/>
          <p:nvPr/>
        </p:nvSpPr>
        <p:spPr>
          <a:xfrm>
            <a:off x="610629" y="1664732"/>
            <a:ext cx="3554178" cy="923330"/>
          </a:xfrm>
          <a:prstGeom prst="rect">
            <a:avLst/>
          </a:prstGeom>
          <a:noFill/>
        </p:spPr>
        <p:txBody>
          <a:bodyPr wrap="none" rtlCol="0">
            <a:spAutoFit/>
          </a:bodyPr>
          <a:lstStyle/>
          <a:p>
            <a:r>
              <a:rPr kumimoji="1" lang="ja-JP" altLang="en-US" dirty="0" smtClean="0"/>
              <a:t>① 識別</a:t>
            </a:r>
            <a:r>
              <a:rPr lang="ja-JP" altLang="en-US" dirty="0" smtClean="0"/>
              <a:t>率が高いほうが良い</a:t>
            </a:r>
            <a:endParaRPr kumimoji="1" lang="en-US" altLang="ja-JP" dirty="0" smtClean="0"/>
          </a:p>
          <a:p>
            <a:r>
              <a:rPr lang="ja-JP" altLang="en-US" dirty="0" smtClean="0"/>
              <a:t>② ルール数は少ないほうが良い</a:t>
            </a:r>
            <a:endParaRPr kumimoji="1" lang="en-US" altLang="ja-JP" dirty="0" smtClean="0"/>
          </a:p>
          <a:p>
            <a:r>
              <a:rPr lang="ja-JP" altLang="en-US" dirty="0" smtClean="0"/>
              <a:t>③ 総ルール長は少ないほうが良い</a:t>
            </a:r>
            <a:endParaRPr lang="en-US" altLang="ja-JP" dirty="0" smtClean="0"/>
          </a:p>
        </p:txBody>
      </p:sp>
    </p:spTree>
    <p:extLst>
      <p:ext uri="{BB962C8B-B14F-4D97-AF65-F5344CB8AC3E}">
        <p14:creationId xmlns:p14="http://schemas.microsoft.com/office/powerpoint/2010/main" val="99333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目次</a:t>
            </a:r>
          </a:p>
        </p:txBody>
      </p:sp>
      <p:sp>
        <p:nvSpPr>
          <p:cNvPr id="7171" name="コンテンツ プレースホルダー 2"/>
          <p:cNvSpPr>
            <a:spLocks noGrp="1"/>
          </p:cNvSpPr>
          <p:nvPr>
            <p:ph idx="1"/>
          </p:nvPr>
        </p:nvSpPr>
        <p:spPr/>
        <p:txBody>
          <a:bodyPr/>
          <a:lstStyle/>
          <a:p>
            <a:endParaRPr lang="ja-JP"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01847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1"/>
          <p:cNvSpPr>
            <a:spLocks noGrp="1"/>
          </p:cNvSpPr>
          <p:nvPr>
            <p:ph type="title"/>
          </p:nvPr>
        </p:nvSpPr>
        <p:spPr/>
        <p:txBody>
          <a:bodyPr/>
          <a:lstStyle/>
          <a:p>
            <a:r>
              <a:rPr lang="ja-JP" altLang="en-US" smtClean="0"/>
              <a:t>メモ</a:t>
            </a:r>
          </a:p>
        </p:txBody>
      </p:sp>
      <p:sp>
        <p:nvSpPr>
          <p:cNvPr id="15363" name="コンテンツ プレースホルダー 2"/>
          <p:cNvSpPr>
            <a:spLocks noGrp="1"/>
          </p:cNvSpPr>
          <p:nvPr>
            <p:ph idx="1"/>
          </p:nvPr>
        </p:nvSpPr>
        <p:spPr/>
        <p:txBody>
          <a:bodyPr/>
          <a:lstStyle/>
          <a:p>
            <a:r>
              <a:rPr lang="ja-JP" altLang="en-US" smtClean="0"/>
              <a:t>ファジィ</a:t>
            </a:r>
            <a:endParaRPr lang="en-US" altLang="ja-JP" smtClean="0"/>
          </a:p>
          <a:p>
            <a:pPr lvl="1"/>
            <a:r>
              <a:rPr lang="ja-JP" altLang="en-US" smtClean="0"/>
              <a:t>ファジィ集合</a:t>
            </a:r>
            <a:endParaRPr lang="en-US" altLang="ja-JP" smtClean="0"/>
          </a:p>
          <a:p>
            <a:r>
              <a:rPr lang="en-US" altLang="ja-JP" smtClean="0"/>
              <a:t>If then</a:t>
            </a:r>
            <a:r>
              <a:rPr lang="ja-JP" altLang="en-US" smtClean="0"/>
              <a:t>形式とは</a:t>
            </a:r>
            <a:endParaRPr lang="en-US" altLang="ja-JP" smtClean="0"/>
          </a:p>
          <a:p>
            <a:r>
              <a:rPr lang="ja-JP" altLang="en-US" smtClean="0"/>
              <a:t>前件部としてファジィ集合を使用する</a:t>
            </a:r>
            <a:endParaRPr lang="en-US" altLang="ja-JP" smtClean="0"/>
          </a:p>
          <a:p>
            <a:endParaRPr lang="en-US" altLang="ja-JP" smtClean="0"/>
          </a:p>
          <a:p>
            <a:endParaRPr lang="en-US" altLang="ja-JP" smtClean="0"/>
          </a:p>
          <a:p>
            <a:endParaRPr lang="en-US" altLang="ja-JP" smtClean="0"/>
          </a:p>
          <a:p>
            <a:endParaRPr lang="en-US" altLang="ja-JP"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lstStyle/>
          <a:p>
            <a:r>
              <a:rPr lang="ja-JP" altLang="en-US" smtClean="0"/>
              <a:t>ファジィ集合</a:t>
            </a:r>
          </a:p>
        </p:txBody>
      </p:sp>
      <p:sp>
        <p:nvSpPr>
          <p:cNvPr id="13315" name="テキスト ボックス 2"/>
          <p:cNvSpPr txBox="1">
            <a:spLocks noChangeArrowheads="1"/>
          </p:cNvSpPr>
          <p:nvPr/>
        </p:nvSpPr>
        <p:spPr bwMode="auto">
          <a:xfrm>
            <a:off x="228600" y="13716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事実を把握する基準としてファジィ集合を使用する</a:t>
            </a:r>
          </a:p>
        </p:txBody>
      </p:sp>
      <p:grpSp>
        <p:nvGrpSpPr>
          <p:cNvPr id="13316" name="グループ化 18"/>
          <p:cNvGrpSpPr>
            <a:grpSpLocks/>
          </p:cNvGrpSpPr>
          <p:nvPr/>
        </p:nvGrpSpPr>
        <p:grpSpPr bwMode="auto">
          <a:xfrm>
            <a:off x="228600" y="4643438"/>
            <a:ext cx="3465513" cy="1905000"/>
            <a:chOff x="667407" y="2286000"/>
            <a:chExt cx="3465786" cy="1905000"/>
          </a:xfrm>
        </p:grpSpPr>
        <p:grpSp>
          <p:nvGrpSpPr>
            <p:cNvPr id="13340" name="グループ化 7"/>
            <p:cNvGrpSpPr>
              <a:grpSpLocks/>
            </p:cNvGrpSpPr>
            <p:nvPr/>
          </p:nvGrpSpPr>
          <p:grpSpPr bwMode="auto">
            <a:xfrm>
              <a:off x="685800" y="2286000"/>
              <a:ext cx="3447393" cy="1905000"/>
              <a:chOff x="1124607" y="2667000"/>
              <a:chExt cx="3447393" cy="1905000"/>
            </a:xfrm>
          </p:grpSpPr>
          <p:sp>
            <p:nvSpPr>
              <p:cNvPr id="4" name="正方形/長方形 3"/>
              <p:cNvSpPr/>
              <p:nvPr/>
            </p:nvSpPr>
            <p:spPr>
              <a:xfrm>
                <a:off x="1144317" y="2667000"/>
                <a:ext cx="3427683"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 name="二等辺三角形 4"/>
              <p:cNvSpPr/>
              <p:nvPr/>
            </p:nvSpPr>
            <p:spPr>
              <a:xfrm>
                <a:off x="1125265" y="2667000"/>
                <a:ext cx="3427683" cy="1905000"/>
              </a:xfrm>
              <a:prstGeom prst="triangle">
                <a:avLst>
                  <a:gd name="adj" fmla="val 242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二等辺三角形 5"/>
              <p:cNvSpPr/>
              <p:nvPr/>
            </p:nvSpPr>
            <p:spPr>
              <a:xfrm>
                <a:off x="1144317" y="2667000"/>
                <a:ext cx="1674945"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二等辺三角形 6"/>
              <p:cNvSpPr/>
              <p:nvPr/>
            </p:nvSpPr>
            <p:spPr>
              <a:xfrm flipH="1">
                <a:off x="2819262" y="2667000"/>
                <a:ext cx="1752738" cy="1905000"/>
              </a:xfrm>
              <a:prstGeom prst="triangle">
                <a:avLst>
                  <a:gd name="adj" fmla="val 3418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13341" name="テキスト ボックス 9"/>
            <p:cNvSpPr txBox="1">
              <a:spLocks noChangeArrowheads="1"/>
            </p:cNvSpPr>
            <p:nvPr/>
          </p:nvSpPr>
          <p:spPr bwMode="auto">
            <a:xfrm>
              <a:off x="3477665" y="3053834"/>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p>
          </p:txBody>
        </p:sp>
        <p:sp>
          <p:nvSpPr>
            <p:cNvPr id="13342" name="テキスト ボックス 10"/>
            <p:cNvSpPr txBox="1">
              <a:spLocks noChangeArrowheads="1"/>
            </p:cNvSpPr>
            <p:nvPr/>
          </p:nvSpPr>
          <p:spPr bwMode="auto">
            <a:xfrm>
              <a:off x="2041634" y="3212068"/>
              <a:ext cx="80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涼しい</a:t>
              </a:r>
            </a:p>
          </p:txBody>
        </p:sp>
        <p:sp>
          <p:nvSpPr>
            <p:cNvPr id="13343" name="テキスト ボックス 17"/>
            <p:cNvSpPr txBox="1">
              <a:spLocks noChangeArrowheads="1"/>
            </p:cNvSpPr>
            <p:nvPr/>
          </p:nvSpPr>
          <p:spPr bwMode="auto">
            <a:xfrm>
              <a:off x="667407" y="3027402"/>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寒い</a:t>
              </a:r>
            </a:p>
          </p:txBody>
        </p:sp>
      </p:grpSp>
      <p:sp>
        <p:nvSpPr>
          <p:cNvPr id="20" name="スマイル 19"/>
          <p:cNvSpPr/>
          <p:nvPr/>
        </p:nvSpPr>
        <p:spPr>
          <a:xfrm>
            <a:off x="625475" y="3113088"/>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1" name="スマイル 20"/>
          <p:cNvSpPr/>
          <p:nvPr/>
        </p:nvSpPr>
        <p:spPr>
          <a:xfrm>
            <a:off x="3322638" y="3252788"/>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スマイル 21"/>
          <p:cNvSpPr/>
          <p:nvPr/>
        </p:nvSpPr>
        <p:spPr>
          <a:xfrm>
            <a:off x="6540500" y="3146425"/>
            <a:ext cx="1371600" cy="11430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3320" name="テキスト ボックス 22"/>
          <p:cNvSpPr txBox="1">
            <a:spLocks noChangeArrowheads="1"/>
          </p:cNvSpPr>
          <p:nvPr/>
        </p:nvSpPr>
        <p:spPr bwMode="auto">
          <a:xfrm>
            <a:off x="381000" y="203676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温度：</a:t>
            </a:r>
            <a:r>
              <a:rPr lang="en-US" altLang="ja-JP"/>
              <a:t>26</a:t>
            </a:r>
            <a:r>
              <a:rPr lang="ja-JP" altLang="en-US"/>
              <a:t>℃</a:t>
            </a:r>
            <a:endParaRPr lang="en-US" altLang="ja-JP"/>
          </a:p>
        </p:txBody>
      </p:sp>
      <p:sp>
        <p:nvSpPr>
          <p:cNvPr id="13321" name="テキスト ボックス 44"/>
          <p:cNvSpPr txBox="1">
            <a:spLocks noChangeArrowheads="1"/>
          </p:cNvSpPr>
          <p:nvPr/>
        </p:nvSpPr>
        <p:spPr bwMode="auto">
          <a:xfrm>
            <a:off x="439738" y="2447925"/>
            <a:ext cx="525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人によって感じ方が違うのは人によって持っているファジィ集合が違うから</a:t>
            </a:r>
          </a:p>
        </p:txBody>
      </p:sp>
      <p:grpSp>
        <p:nvGrpSpPr>
          <p:cNvPr id="13322" name="グループ化 45"/>
          <p:cNvGrpSpPr>
            <a:grpSpLocks/>
          </p:cNvGrpSpPr>
          <p:nvPr/>
        </p:nvGrpSpPr>
        <p:grpSpPr bwMode="auto">
          <a:xfrm>
            <a:off x="4025900" y="4616450"/>
            <a:ext cx="3465513" cy="1905000"/>
            <a:chOff x="667407" y="2286000"/>
            <a:chExt cx="3465786" cy="1905000"/>
          </a:xfrm>
        </p:grpSpPr>
        <p:grpSp>
          <p:nvGrpSpPr>
            <p:cNvPr id="13332" name="グループ化 46"/>
            <p:cNvGrpSpPr>
              <a:grpSpLocks/>
            </p:cNvGrpSpPr>
            <p:nvPr/>
          </p:nvGrpSpPr>
          <p:grpSpPr bwMode="auto">
            <a:xfrm>
              <a:off x="685800" y="2286000"/>
              <a:ext cx="3447393" cy="1905000"/>
              <a:chOff x="1124607" y="2667000"/>
              <a:chExt cx="3447393" cy="1905000"/>
            </a:xfrm>
          </p:grpSpPr>
          <p:sp>
            <p:nvSpPr>
              <p:cNvPr id="51" name="正方形/長方形 50"/>
              <p:cNvSpPr/>
              <p:nvPr/>
            </p:nvSpPr>
            <p:spPr>
              <a:xfrm>
                <a:off x="1144317" y="2667000"/>
                <a:ext cx="3427683"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2" name="二等辺三角形 51"/>
              <p:cNvSpPr/>
              <p:nvPr/>
            </p:nvSpPr>
            <p:spPr>
              <a:xfrm>
                <a:off x="1125265" y="2667000"/>
                <a:ext cx="3427683" cy="1905000"/>
              </a:xfrm>
              <a:prstGeom prst="triangle">
                <a:avLst>
                  <a:gd name="adj" fmla="val 7268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3" name="二等辺三角形 52"/>
              <p:cNvSpPr/>
              <p:nvPr/>
            </p:nvSpPr>
            <p:spPr>
              <a:xfrm>
                <a:off x="1144317" y="2667000"/>
                <a:ext cx="1674945"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4" name="二等辺三角形 53"/>
              <p:cNvSpPr/>
              <p:nvPr/>
            </p:nvSpPr>
            <p:spPr>
              <a:xfrm flipH="1">
                <a:off x="2819262" y="2667000"/>
                <a:ext cx="1752738"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13333" name="テキスト ボックス 47"/>
            <p:cNvSpPr txBox="1">
              <a:spLocks noChangeArrowheads="1"/>
            </p:cNvSpPr>
            <p:nvPr/>
          </p:nvSpPr>
          <p:spPr bwMode="auto">
            <a:xfrm>
              <a:off x="3477665" y="3053834"/>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p>
          </p:txBody>
        </p:sp>
        <p:sp>
          <p:nvSpPr>
            <p:cNvPr id="13334" name="テキスト ボックス 48"/>
            <p:cNvSpPr txBox="1">
              <a:spLocks noChangeArrowheads="1"/>
            </p:cNvSpPr>
            <p:nvPr/>
          </p:nvSpPr>
          <p:spPr bwMode="auto">
            <a:xfrm>
              <a:off x="2041634" y="3212068"/>
              <a:ext cx="80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涼しい</a:t>
              </a:r>
            </a:p>
          </p:txBody>
        </p:sp>
        <p:sp>
          <p:nvSpPr>
            <p:cNvPr id="13335" name="テキスト ボックス 49"/>
            <p:cNvSpPr txBox="1">
              <a:spLocks noChangeArrowheads="1"/>
            </p:cNvSpPr>
            <p:nvPr/>
          </p:nvSpPr>
          <p:spPr bwMode="auto">
            <a:xfrm>
              <a:off x="667407" y="3027402"/>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寒い</a:t>
              </a:r>
            </a:p>
          </p:txBody>
        </p:sp>
      </p:grpSp>
      <p:grpSp>
        <p:nvGrpSpPr>
          <p:cNvPr id="13323" name="グループ化 54"/>
          <p:cNvGrpSpPr>
            <a:grpSpLocks/>
          </p:cNvGrpSpPr>
          <p:nvPr/>
        </p:nvGrpSpPr>
        <p:grpSpPr bwMode="auto">
          <a:xfrm>
            <a:off x="7086600" y="973138"/>
            <a:ext cx="3465513" cy="1905000"/>
            <a:chOff x="667407" y="2286000"/>
            <a:chExt cx="3465786" cy="1905000"/>
          </a:xfrm>
        </p:grpSpPr>
        <p:grpSp>
          <p:nvGrpSpPr>
            <p:cNvPr id="13324" name="グループ化 55"/>
            <p:cNvGrpSpPr>
              <a:grpSpLocks/>
            </p:cNvGrpSpPr>
            <p:nvPr/>
          </p:nvGrpSpPr>
          <p:grpSpPr bwMode="auto">
            <a:xfrm>
              <a:off x="685800" y="2286000"/>
              <a:ext cx="3447393" cy="1905000"/>
              <a:chOff x="1124607" y="2667000"/>
              <a:chExt cx="3447393" cy="1905000"/>
            </a:xfrm>
          </p:grpSpPr>
          <p:sp>
            <p:nvSpPr>
              <p:cNvPr id="60" name="正方形/長方形 59"/>
              <p:cNvSpPr/>
              <p:nvPr/>
            </p:nvSpPr>
            <p:spPr>
              <a:xfrm>
                <a:off x="1144317" y="2667000"/>
                <a:ext cx="3427683"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1" name="二等辺三角形 60"/>
              <p:cNvSpPr/>
              <p:nvPr/>
            </p:nvSpPr>
            <p:spPr>
              <a:xfrm>
                <a:off x="1125265" y="2667000"/>
                <a:ext cx="3427683" cy="1905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2" name="二等辺三角形 61"/>
              <p:cNvSpPr/>
              <p:nvPr/>
            </p:nvSpPr>
            <p:spPr>
              <a:xfrm>
                <a:off x="1144317" y="2667000"/>
                <a:ext cx="1674945"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3" name="二等辺三角形 62"/>
              <p:cNvSpPr/>
              <p:nvPr/>
            </p:nvSpPr>
            <p:spPr>
              <a:xfrm flipH="1">
                <a:off x="2819262" y="2667000"/>
                <a:ext cx="1752738"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13325" name="テキスト ボックス 56"/>
            <p:cNvSpPr txBox="1">
              <a:spLocks noChangeArrowheads="1"/>
            </p:cNvSpPr>
            <p:nvPr/>
          </p:nvSpPr>
          <p:spPr bwMode="auto">
            <a:xfrm>
              <a:off x="3477665" y="3053834"/>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p>
          </p:txBody>
        </p:sp>
        <p:sp>
          <p:nvSpPr>
            <p:cNvPr id="13326" name="テキスト ボックス 57"/>
            <p:cNvSpPr txBox="1">
              <a:spLocks noChangeArrowheads="1"/>
            </p:cNvSpPr>
            <p:nvPr/>
          </p:nvSpPr>
          <p:spPr bwMode="auto">
            <a:xfrm>
              <a:off x="2041634" y="3212068"/>
              <a:ext cx="80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涼しい</a:t>
              </a:r>
            </a:p>
          </p:txBody>
        </p:sp>
        <p:sp>
          <p:nvSpPr>
            <p:cNvPr id="13327" name="テキスト ボックス 58"/>
            <p:cNvSpPr txBox="1">
              <a:spLocks noChangeArrowheads="1"/>
            </p:cNvSpPr>
            <p:nvPr/>
          </p:nvSpPr>
          <p:spPr bwMode="auto">
            <a:xfrm>
              <a:off x="667407" y="3027402"/>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寒い</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発表全体の目的</a:t>
            </a:r>
          </a:p>
        </p:txBody>
      </p:sp>
      <p:sp>
        <p:nvSpPr>
          <p:cNvPr id="8195" name="コンテンツ プレースホルダー 2"/>
          <p:cNvSpPr>
            <a:spLocks noGrp="1"/>
          </p:cNvSpPr>
          <p:nvPr>
            <p:ph idx="1"/>
          </p:nvPr>
        </p:nvSpPr>
        <p:spPr/>
        <p:txBody>
          <a:bodyPr/>
          <a:lstStyle/>
          <a:p>
            <a:pPr marL="0" indent="0">
              <a:buFontTx/>
              <a:buNone/>
            </a:pPr>
            <a:r>
              <a:rPr lang="ja-JP" altLang="en-US" smtClean="0"/>
              <a:t>・ファジィ識別器の理解</a:t>
            </a:r>
            <a:endParaRPr lang="en-US" altLang="ja-JP" smtClean="0"/>
          </a:p>
          <a:p>
            <a:pPr marL="0" indent="0">
              <a:buFontTx/>
              <a:buNone/>
            </a:pPr>
            <a:r>
              <a:rPr lang="ja-JP" altLang="en-US" smtClean="0"/>
              <a:t>・二次元の属性値と教師クラスを持ったデータ集合のクラス識別をするファジィ識別器の設計とプログラムの正しさの確認</a:t>
            </a:r>
            <a:endParaRPr lang="en-US" altLang="ja-JP" smtClean="0"/>
          </a:p>
          <a:p>
            <a:pPr marL="0" indent="0">
              <a:buFontTx/>
              <a:buNone/>
            </a:pPr>
            <a:r>
              <a:rPr lang="ja-JP" altLang="en-US" smtClean="0"/>
              <a:t>・最適なファジィ識別器の獲得とプログラムの正しさの確認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kumimoji="1" lang="ja-JP" altLang="en-US" dirty="0" smtClean="0"/>
              <a:t>ファジィとは</a:t>
            </a:r>
            <a:endParaRPr kumimoji="1" lang="ja-JP" altLang="en-US" dirty="0"/>
          </a:p>
        </p:txBody>
      </p:sp>
    </p:spTree>
    <p:extLst>
      <p:ext uri="{BB962C8B-B14F-4D97-AF65-F5344CB8AC3E}">
        <p14:creationId xmlns:p14="http://schemas.microsoft.com/office/powerpoint/2010/main" val="194898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ja-JP" altLang="en-US" smtClean="0"/>
              <a:t>ファジィ（</a:t>
            </a:r>
            <a:r>
              <a:rPr lang="en-US" altLang="ja-JP" smtClean="0"/>
              <a:t>Fuzzy</a:t>
            </a:r>
            <a:r>
              <a:rPr lang="ja-JP" altLang="en-US" smtClean="0"/>
              <a:t>）</a:t>
            </a:r>
          </a:p>
        </p:txBody>
      </p:sp>
      <p:sp>
        <p:nvSpPr>
          <p:cNvPr id="3" name="スマイル 2"/>
          <p:cNvSpPr/>
          <p:nvPr/>
        </p:nvSpPr>
        <p:spPr>
          <a:xfrm>
            <a:off x="644525" y="2325633"/>
            <a:ext cx="1184275"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 name="テキスト ボックス 7"/>
          <p:cNvSpPr txBox="1">
            <a:spLocks noChangeArrowheads="1"/>
          </p:cNvSpPr>
          <p:nvPr/>
        </p:nvSpPr>
        <p:spPr bwMode="auto">
          <a:xfrm>
            <a:off x="304800" y="1371600"/>
            <a:ext cx="1066800" cy="368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クリスプ</a:t>
            </a:r>
            <a:endParaRPr lang="en-US" altLang="ja-JP" dirty="0"/>
          </a:p>
        </p:txBody>
      </p:sp>
      <p:sp>
        <p:nvSpPr>
          <p:cNvPr id="5" name="テキスト ボックス 7"/>
          <p:cNvSpPr txBox="1">
            <a:spLocks noChangeArrowheads="1"/>
          </p:cNvSpPr>
          <p:nvPr/>
        </p:nvSpPr>
        <p:spPr bwMode="auto">
          <a:xfrm>
            <a:off x="644525" y="1848616"/>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「暑い」</a:t>
            </a:r>
            <a:endParaRPr lang="en-US" altLang="ja-JP" dirty="0"/>
          </a:p>
        </p:txBody>
      </p:sp>
      <p:cxnSp>
        <p:nvCxnSpPr>
          <p:cNvPr id="6" name="直線矢印コネクタ 5"/>
          <p:cNvCxnSpPr/>
          <p:nvPr/>
        </p:nvCxnSpPr>
        <p:spPr>
          <a:xfrm flipV="1">
            <a:off x="5715000" y="3429000"/>
            <a:ext cx="0" cy="1600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a:off x="5715000" y="5029200"/>
            <a:ext cx="198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円弧 11"/>
          <p:cNvSpPr/>
          <p:nvPr/>
        </p:nvSpPr>
        <p:spPr>
          <a:xfrm flipH="1">
            <a:off x="6934200" y="4233918"/>
            <a:ext cx="1371600" cy="8382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sp>
        <p:nvSpPr>
          <p:cNvPr id="14" name="円弧 13"/>
          <p:cNvSpPr/>
          <p:nvPr/>
        </p:nvSpPr>
        <p:spPr>
          <a:xfrm flipV="1">
            <a:off x="5562600" y="4191000"/>
            <a:ext cx="1371600" cy="8382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cxnSp>
        <p:nvCxnSpPr>
          <p:cNvPr id="15" name="直線矢印コネクタ 14"/>
          <p:cNvCxnSpPr/>
          <p:nvPr/>
        </p:nvCxnSpPr>
        <p:spPr>
          <a:xfrm flipV="1">
            <a:off x="457200" y="3661979"/>
            <a:ext cx="0" cy="1600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p:cNvCxnSpPr/>
          <p:nvPr/>
        </p:nvCxnSpPr>
        <p:spPr>
          <a:xfrm>
            <a:off x="457200" y="5262179"/>
            <a:ext cx="198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コネクタ 16"/>
          <p:cNvCxnSpPr/>
          <p:nvPr/>
        </p:nvCxnSpPr>
        <p:spPr>
          <a:xfrm>
            <a:off x="1219200" y="4191000"/>
            <a:ext cx="1143000" cy="0"/>
          </a:xfrm>
          <a:prstGeom prst="line">
            <a:avLst/>
          </a:prstGeom>
        </p:spPr>
        <p:style>
          <a:lnRef idx="1">
            <a:schemeClr val="dk1"/>
          </a:lnRef>
          <a:fillRef idx="0">
            <a:schemeClr val="dk1"/>
          </a:fillRef>
          <a:effectRef idx="0">
            <a:schemeClr val="dk1"/>
          </a:effectRef>
          <a:fontRef idx="minor">
            <a:schemeClr val="tx1"/>
          </a:fontRef>
        </p:style>
      </p:cxnSp>
      <p:sp>
        <p:nvSpPr>
          <p:cNvPr id="18" name="楕円 17"/>
          <p:cNvSpPr/>
          <p:nvPr/>
        </p:nvSpPr>
        <p:spPr>
          <a:xfrm>
            <a:off x="1219200" y="4114800"/>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1210770" y="5218167"/>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7"/>
          <p:cNvSpPr txBox="1">
            <a:spLocks noChangeArrowheads="1"/>
          </p:cNvSpPr>
          <p:nvPr/>
        </p:nvSpPr>
        <p:spPr bwMode="auto">
          <a:xfrm>
            <a:off x="1474076" y="4579883"/>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暑い</a:t>
            </a:r>
            <a:endParaRPr lang="en-US" altLang="ja-JP" dirty="0"/>
          </a:p>
        </p:txBody>
      </p:sp>
      <p:sp>
        <p:nvSpPr>
          <p:cNvPr id="22" name="テキスト ボックス 7"/>
          <p:cNvSpPr txBox="1">
            <a:spLocks noChangeArrowheads="1"/>
          </p:cNvSpPr>
          <p:nvPr/>
        </p:nvSpPr>
        <p:spPr bwMode="auto">
          <a:xfrm>
            <a:off x="7112876" y="4508720"/>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暑い</a:t>
            </a:r>
            <a:endParaRPr lang="en-US" altLang="ja-JP" dirty="0"/>
          </a:p>
        </p:txBody>
      </p:sp>
      <p:sp>
        <p:nvSpPr>
          <p:cNvPr id="23" name="スマイル 22"/>
          <p:cNvSpPr/>
          <p:nvPr/>
        </p:nvSpPr>
        <p:spPr>
          <a:xfrm>
            <a:off x="6237890" y="2315561"/>
            <a:ext cx="1184275"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テキスト ボックス 7"/>
          <p:cNvSpPr txBox="1">
            <a:spLocks noChangeArrowheads="1"/>
          </p:cNvSpPr>
          <p:nvPr/>
        </p:nvSpPr>
        <p:spPr bwMode="auto">
          <a:xfrm>
            <a:off x="5974364" y="1795081"/>
            <a:ext cx="2255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「暑い</a:t>
            </a:r>
            <a:r>
              <a:rPr lang="ja-JP" altLang="en-US" dirty="0" smtClean="0"/>
              <a:t>」　：　</a:t>
            </a:r>
            <a:r>
              <a:rPr lang="en-US" altLang="ja-JP" dirty="0" smtClean="0"/>
              <a:t>80</a:t>
            </a:r>
            <a:r>
              <a:rPr lang="ja-JP" altLang="en-US" dirty="0" smtClean="0"/>
              <a:t>％</a:t>
            </a:r>
            <a:endParaRPr lang="en-US" altLang="ja-JP" dirty="0"/>
          </a:p>
        </p:txBody>
      </p:sp>
      <p:sp>
        <p:nvSpPr>
          <p:cNvPr id="25" name="テキスト ボックス 7"/>
          <p:cNvSpPr txBox="1">
            <a:spLocks noChangeArrowheads="1"/>
          </p:cNvSpPr>
          <p:nvPr/>
        </p:nvSpPr>
        <p:spPr bwMode="auto">
          <a:xfrm>
            <a:off x="3429000" y="4187714"/>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気温：</a:t>
            </a:r>
            <a:r>
              <a:rPr lang="en-US" altLang="ja-JP" dirty="0" smtClean="0"/>
              <a:t>26</a:t>
            </a:r>
            <a:r>
              <a:rPr lang="ja-JP" altLang="en-US" dirty="0" smtClean="0"/>
              <a:t>℃</a:t>
            </a:r>
            <a:endParaRPr lang="en-US" altLang="ja-JP" dirty="0"/>
          </a:p>
        </p:txBody>
      </p:sp>
      <p:sp>
        <p:nvSpPr>
          <p:cNvPr id="26" name="テキスト ボックス 7"/>
          <p:cNvSpPr txBox="1">
            <a:spLocks noChangeArrowheads="1"/>
          </p:cNvSpPr>
          <p:nvPr/>
        </p:nvSpPr>
        <p:spPr bwMode="auto">
          <a:xfrm>
            <a:off x="4610100" y="1366563"/>
            <a:ext cx="1066800" cy="368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ファジィ</a:t>
            </a:r>
            <a:endParaRPr lang="en-US" altLang="ja-JP" dirty="0"/>
          </a:p>
        </p:txBody>
      </p:sp>
      <p:sp>
        <p:nvSpPr>
          <p:cNvPr id="27" name="テキスト ボックス 7"/>
          <p:cNvSpPr txBox="1">
            <a:spLocks noChangeArrowheads="1"/>
          </p:cNvSpPr>
          <p:nvPr/>
        </p:nvSpPr>
        <p:spPr bwMode="auto">
          <a:xfrm>
            <a:off x="2590800" y="5824482"/>
            <a:ext cx="350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「暑い</a:t>
            </a:r>
            <a:r>
              <a:rPr lang="ja-JP" altLang="en-US" dirty="0" smtClean="0"/>
              <a:t>」に関する</a:t>
            </a:r>
            <a:r>
              <a:rPr lang="ja-JP" altLang="en-US" dirty="0" smtClean="0">
                <a:solidFill>
                  <a:srgbClr val="FF0000"/>
                </a:solidFill>
              </a:rPr>
              <a:t>メンバシップ関数</a:t>
            </a:r>
            <a:endParaRPr lang="en-US" altLang="ja-JP" dirty="0">
              <a:solidFill>
                <a:srgbClr val="FF0000"/>
              </a:solidFill>
            </a:endParaRPr>
          </a:p>
        </p:txBody>
      </p:sp>
      <p:cxnSp>
        <p:nvCxnSpPr>
          <p:cNvPr id="28" name="直線矢印コネクタ 27"/>
          <p:cNvCxnSpPr/>
          <p:nvPr/>
        </p:nvCxnSpPr>
        <p:spPr>
          <a:xfrm flipV="1">
            <a:off x="5715000" y="4877020"/>
            <a:ext cx="1386981" cy="86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2590800" y="4919999"/>
            <a:ext cx="2286000" cy="904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ファジィ集合</a:t>
            </a:r>
            <a:endParaRPr kumimoji="1" lang="ja-JP" altLang="en-US" dirty="0"/>
          </a:p>
        </p:txBody>
      </p:sp>
      <p:sp>
        <p:nvSpPr>
          <p:cNvPr id="12" name="テキスト ボックス 7"/>
          <p:cNvSpPr txBox="1">
            <a:spLocks noChangeArrowheads="1"/>
          </p:cNvSpPr>
          <p:nvPr/>
        </p:nvSpPr>
        <p:spPr bwMode="auto">
          <a:xfrm>
            <a:off x="533400" y="1469767"/>
            <a:ext cx="529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solidFill>
                  <a:srgbClr val="FF0000"/>
                </a:solidFill>
              </a:rPr>
              <a:t>複数のメンバシップ関数</a:t>
            </a:r>
            <a:r>
              <a:rPr lang="ja-JP" altLang="en-US" dirty="0" smtClean="0"/>
              <a:t>を使った事実の読み取り</a:t>
            </a:r>
            <a:endParaRPr lang="en-US" altLang="ja-JP" dirty="0"/>
          </a:p>
        </p:txBody>
      </p:sp>
      <p:grpSp>
        <p:nvGrpSpPr>
          <p:cNvPr id="21" name="グループ化 20"/>
          <p:cNvGrpSpPr/>
          <p:nvPr/>
        </p:nvGrpSpPr>
        <p:grpSpPr>
          <a:xfrm>
            <a:off x="508256" y="4343400"/>
            <a:ext cx="4005007" cy="1905000"/>
            <a:chOff x="736856" y="3276600"/>
            <a:chExt cx="4005007" cy="1905000"/>
          </a:xfrm>
        </p:grpSpPr>
        <p:grpSp>
          <p:nvGrpSpPr>
            <p:cNvPr id="3" name="グループ化 54"/>
            <p:cNvGrpSpPr>
              <a:grpSpLocks/>
            </p:cNvGrpSpPr>
            <p:nvPr/>
          </p:nvGrpSpPr>
          <p:grpSpPr bwMode="auto">
            <a:xfrm>
              <a:off x="736856" y="3276600"/>
              <a:ext cx="4005007" cy="1905000"/>
              <a:chOff x="108819" y="2286000"/>
              <a:chExt cx="4005322" cy="1905000"/>
            </a:xfrm>
          </p:grpSpPr>
          <p:grpSp>
            <p:nvGrpSpPr>
              <p:cNvPr id="4" name="グループ化 55"/>
              <p:cNvGrpSpPr>
                <a:grpSpLocks/>
              </p:cNvGrpSpPr>
              <p:nvPr/>
            </p:nvGrpSpPr>
            <p:grpSpPr bwMode="auto">
              <a:xfrm>
                <a:off x="686458" y="2286000"/>
                <a:ext cx="3427683" cy="1905000"/>
                <a:chOff x="1125265" y="2667000"/>
                <a:chExt cx="3427683" cy="1905000"/>
              </a:xfrm>
            </p:grpSpPr>
            <p:sp>
              <p:nvSpPr>
                <p:cNvPr id="9" name="二等辺三角形 8"/>
                <p:cNvSpPr/>
                <p:nvPr/>
              </p:nvSpPr>
              <p:spPr>
                <a:xfrm>
                  <a:off x="1125265" y="2667000"/>
                  <a:ext cx="3427683" cy="19050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二等辺三角形 9"/>
                <p:cNvSpPr/>
                <p:nvPr/>
              </p:nvSpPr>
              <p:spPr>
                <a:xfrm>
                  <a:off x="1144317" y="2667000"/>
                  <a:ext cx="1694789"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5" name="テキスト ボックス 56"/>
              <p:cNvSpPr txBox="1">
                <a:spLocks noChangeArrowheads="1"/>
              </p:cNvSpPr>
              <p:nvPr/>
            </p:nvSpPr>
            <p:spPr bwMode="auto">
              <a:xfrm>
                <a:off x="3477665" y="3053834"/>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p>
            </p:txBody>
          </p:sp>
          <p:sp>
            <p:nvSpPr>
              <p:cNvPr id="6" name="テキスト ボックス 57"/>
              <p:cNvSpPr txBox="1">
                <a:spLocks noChangeArrowheads="1"/>
              </p:cNvSpPr>
              <p:nvPr/>
            </p:nvSpPr>
            <p:spPr bwMode="auto">
              <a:xfrm>
                <a:off x="1952428" y="2894709"/>
                <a:ext cx="80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涼しい</a:t>
                </a:r>
              </a:p>
            </p:txBody>
          </p:sp>
          <p:sp>
            <p:nvSpPr>
              <p:cNvPr id="7" name="テキスト ボックス 58"/>
              <p:cNvSpPr txBox="1">
                <a:spLocks noChangeArrowheads="1"/>
              </p:cNvSpPr>
              <p:nvPr/>
            </p:nvSpPr>
            <p:spPr bwMode="auto">
              <a:xfrm>
                <a:off x="667407" y="3027402"/>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寒い</a:t>
                </a:r>
              </a:p>
            </p:txBody>
          </p:sp>
          <p:sp>
            <p:nvSpPr>
              <p:cNvPr id="35" name="テキスト ボックス 58"/>
              <p:cNvSpPr txBox="1">
                <a:spLocks noChangeArrowheads="1"/>
              </p:cNvSpPr>
              <p:nvPr/>
            </p:nvSpPr>
            <p:spPr bwMode="auto">
              <a:xfrm>
                <a:off x="108819" y="2402327"/>
                <a:ext cx="505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0.</a:t>
                </a:r>
                <a:r>
                  <a:rPr lang="en-US" altLang="ja-JP" dirty="0"/>
                  <a:t>9</a:t>
                </a:r>
                <a:endParaRPr lang="ja-JP" altLang="en-US" dirty="0"/>
              </a:p>
            </p:txBody>
          </p:sp>
          <p:sp>
            <p:nvSpPr>
              <p:cNvPr id="36" name="テキスト ボックス 58"/>
              <p:cNvSpPr txBox="1">
                <a:spLocks noChangeArrowheads="1"/>
              </p:cNvSpPr>
              <p:nvPr/>
            </p:nvSpPr>
            <p:spPr bwMode="auto">
              <a:xfrm>
                <a:off x="108819" y="3288268"/>
                <a:ext cx="505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0.1</a:t>
                </a:r>
                <a:endParaRPr lang="ja-JP" altLang="en-US" dirty="0"/>
              </a:p>
            </p:txBody>
          </p:sp>
        </p:grpSp>
        <p:cxnSp>
          <p:nvCxnSpPr>
            <p:cNvPr id="14" name="直線コネクタ 13"/>
            <p:cNvCxnSpPr>
              <a:stCxn id="9" idx="3"/>
            </p:cNvCxnSpPr>
            <p:nvPr/>
          </p:nvCxnSpPr>
          <p:spPr>
            <a:xfrm flipV="1">
              <a:off x="3028157" y="3352800"/>
              <a:ext cx="629443"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3657600" y="3352800"/>
              <a:ext cx="1055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9" idx="4"/>
            </p:cNvCxnSpPr>
            <p:nvPr/>
          </p:nvCxnSpPr>
          <p:spPr>
            <a:xfrm flipH="1" flipV="1">
              <a:off x="4738895" y="3352800"/>
              <a:ext cx="2968" cy="1828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テキスト ボックス 7"/>
          <p:cNvSpPr txBox="1">
            <a:spLocks noChangeArrowheads="1"/>
          </p:cNvSpPr>
          <p:nvPr/>
        </p:nvSpPr>
        <p:spPr bwMode="auto">
          <a:xfrm>
            <a:off x="252457" y="2026850"/>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気温：</a:t>
            </a:r>
            <a:r>
              <a:rPr lang="en-US" altLang="ja-JP" dirty="0" smtClean="0"/>
              <a:t>26</a:t>
            </a:r>
            <a:r>
              <a:rPr lang="ja-JP" altLang="en-US" dirty="0" smtClean="0"/>
              <a:t>℃</a:t>
            </a:r>
            <a:endParaRPr lang="en-US" altLang="ja-JP" dirty="0"/>
          </a:p>
        </p:txBody>
      </p:sp>
      <p:cxnSp>
        <p:nvCxnSpPr>
          <p:cNvPr id="24" name="直線コネクタ 23"/>
          <p:cNvCxnSpPr/>
          <p:nvPr/>
        </p:nvCxnSpPr>
        <p:spPr>
          <a:xfrm>
            <a:off x="3048000" y="4343400"/>
            <a:ext cx="0" cy="1981201"/>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5" name="テキスト ボックス 7"/>
          <p:cNvSpPr txBox="1">
            <a:spLocks noChangeArrowheads="1"/>
          </p:cNvSpPr>
          <p:nvPr/>
        </p:nvSpPr>
        <p:spPr bwMode="auto">
          <a:xfrm>
            <a:off x="2865246" y="6264017"/>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26</a:t>
            </a:r>
            <a:endParaRPr lang="en-US" altLang="ja-JP" dirty="0"/>
          </a:p>
        </p:txBody>
      </p:sp>
      <p:sp>
        <p:nvSpPr>
          <p:cNvPr id="26" name="テキスト ボックス 7"/>
          <p:cNvSpPr txBox="1">
            <a:spLocks noChangeArrowheads="1"/>
          </p:cNvSpPr>
          <p:nvPr/>
        </p:nvSpPr>
        <p:spPr bwMode="auto">
          <a:xfrm>
            <a:off x="4495800" y="6090452"/>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a:t>
            </a:r>
            <a:endParaRPr lang="en-US" altLang="ja-JP" dirty="0"/>
          </a:p>
        </p:txBody>
      </p:sp>
      <p:sp>
        <p:nvSpPr>
          <p:cNvPr id="27" name="楕円 26"/>
          <p:cNvSpPr/>
          <p:nvPr/>
        </p:nvSpPr>
        <p:spPr>
          <a:xfrm>
            <a:off x="2972388" y="4568193"/>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2972388" y="5454134"/>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マイル 28"/>
          <p:cNvSpPr/>
          <p:nvPr/>
        </p:nvSpPr>
        <p:spPr>
          <a:xfrm>
            <a:off x="1104900" y="2882150"/>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0" name="テキスト ボックス 4"/>
          <p:cNvSpPr txBox="1">
            <a:spLocks noChangeArrowheads="1"/>
          </p:cNvSpPr>
          <p:nvPr/>
        </p:nvSpPr>
        <p:spPr bwMode="auto">
          <a:xfrm>
            <a:off x="2972388" y="2916051"/>
            <a:ext cx="1447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暑い：</a:t>
            </a:r>
            <a:r>
              <a:rPr lang="en-US" altLang="ja-JP" dirty="0"/>
              <a:t>90</a:t>
            </a:r>
            <a:r>
              <a:rPr lang="ja-JP" altLang="en-US" dirty="0"/>
              <a:t>％</a:t>
            </a:r>
            <a:endParaRPr lang="en-US" altLang="ja-JP" dirty="0"/>
          </a:p>
          <a:p>
            <a:r>
              <a:rPr lang="ja-JP" altLang="en-US" dirty="0"/>
              <a:t>涼しい：</a:t>
            </a:r>
            <a:r>
              <a:rPr lang="en-US" altLang="ja-JP" dirty="0"/>
              <a:t>10</a:t>
            </a:r>
            <a:r>
              <a:rPr lang="ja-JP" altLang="en-US" dirty="0"/>
              <a:t>％</a:t>
            </a:r>
            <a:endParaRPr lang="en-US" altLang="ja-JP" dirty="0"/>
          </a:p>
          <a:p>
            <a:r>
              <a:rPr lang="ja-JP" altLang="en-US" dirty="0"/>
              <a:t>寒い：</a:t>
            </a:r>
            <a:r>
              <a:rPr lang="en-US" altLang="ja-JP" dirty="0"/>
              <a:t>0</a:t>
            </a:r>
            <a:r>
              <a:rPr lang="ja-JP" altLang="en-US" dirty="0"/>
              <a:t>％</a:t>
            </a:r>
            <a:endParaRPr lang="en-US" altLang="ja-JP" dirty="0"/>
          </a:p>
        </p:txBody>
      </p:sp>
      <p:cxnSp>
        <p:nvCxnSpPr>
          <p:cNvPr id="31" name="直線コネクタ 30"/>
          <p:cNvCxnSpPr/>
          <p:nvPr/>
        </p:nvCxnSpPr>
        <p:spPr>
          <a:xfrm>
            <a:off x="1066802" y="5530334"/>
            <a:ext cx="1964707"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083293" y="4644393"/>
            <a:ext cx="1964707"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7" name="テキスト ボックス 7"/>
          <p:cNvSpPr txBox="1">
            <a:spLocks noChangeArrowheads="1"/>
          </p:cNvSpPr>
          <p:nvPr/>
        </p:nvSpPr>
        <p:spPr bwMode="auto">
          <a:xfrm>
            <a:off x="5594558" y="4436814"/>
            <a:ext cx="32287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「暑い」「涼しい」「寒い」</a:t>
            </a:r>
            <a:endParaRPr lang="en-US" altLang="ja-JP" dirty="0" smtClean="0"/>
          </a:p>
          <a:p>
            <a:r>
              <a:rPr lang="ja-JP" altLang="en-US" dirty="0" smtClean="0"/>
              <a:t>それぞれ</a:t>
            </a:r>
            <a:r>
              <a:rPr lang="ja-JP" altLang="en-US" dirty="0" smtClean="0">
                <a:solidFill>
                  <a:srgbClr val="FF0000"/>
                </a:solidFill>
              </a:rPr>
              <a:t>ファジィ集合</a:t>
            </a:r>
            <a:endParaRPr lang="en-US" altLang="ja-JP" dirty="0">
              <a:solidFill>
                <a:srgbClr val="FF0000"/>
              </a:solidFill>
            </a:endParaRPr>
          </a:p>
        </p:txBody>
      </p:sp>
    </p:spTree>
    <p:extLst>
      <p:ext uri="{BB962C8B-B14F-4D97-AF65-F5344CB8AC3E}">
        <p14:creationId xmlns:p14="http://schemas.microsoft.com/office/powerpoint/2010/main" val="216389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三角型メンバシップ関数</a:t>
            </a:r>
            <a:endParaRPr kumimoji="1" lang="ja-JP" altLang="en-US" dirty="0"/>
          </a:p>
        </p:txBody>
      </p:sp>
      <p:grpSp>
        <p:nvGrpSpPr>
          <p:cNvPr id="3" name="グループ化 54"/>
          <p:cNvGrpSpPr>
            <a:grpSpLocks/>
          </p:cNvGrpSpPr>
          <p:nvPr/>
        </p:nvGrpSpPr>
        <p:grpSpPr bwMode="auto">
          <a:xfrm>
            <a:off x="780286" y="3429000"/>
            <a:ext cx="3491897" cy="1905000"/>
            <a:chOff x="667407" y="2286000"/>
            <a:chExt cx="3492172" cy="1905000"/>
          </a:xfrm>
        </p:grpSpPr>
        <p:grpSp>
          <p:nvGrpSpPr>
            <p:cNvPr id="4" name="グループ化 55"/>
            <p:cNvGrpSpPr>
              <a:grpSpLocks/>
            </p:cNvGrpSpPr>
            <p:nvPr/>
          </p:nvGrpSpPr>
          <p:grpSpPr bwMode="auto">
            <a:xfrm>
              <a:off x="685800" y="2286000"/>
              <a:ext cx="3447393" cy="1905000"/>
              <a:chOff x="1124607" y="2667000"/>
              <a:chExt cx="3447393" cy="1905000"/>
            </a:xfrm>
          </p:grpSpPr>
          <p:sp>
            <p:nvSpPr>
              <p:cNvPr id="8" name="正方形/長方形 7"/>
              <p:cNvSpPr/>
              <p:nvPr/>
            </p:nvSpPr>
            <p:spPr>
              <a:xfrm>
                <a:off x="1144317" y="2667000"/>
                <a:ext cx="3427683"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二等辺三角形 8"/>
              <p:cNvSpPr/>
              <p:nvPr/>
            </p:nvSpPr>
            <p:spPr>
              <a:xfrm>
                <a:off x="1125265" y="2667000"/>
                <a:ext cx="3427683" cy="1905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二等辺三角形 9"/>
              <p:cNvSpPr/>
              <p:nvPr/>
            </p:nvSpPr>
            <p:spPr>
              <a:xfrm>
                <a:off x="1144317" y="2667000"/>
                <a:ext cx="1674945"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二等辺三角形 10"/>
              <p:cNvSpPr/>
              <p:nvPr/>
            </p:nvSpPr>
            <p:spPr>
              <a:xfrm flipH="1">
                <a:off x="2819262" y="2667000"/>
                <a:ext cx="1752738"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5" name="テキスト ボックス 56"/>
            <p:cNvSpPr txBox="1">
              <a:spLocks noChangeArrowheads="1"/>
            </p:cNvSpPr>
            <p:nvPr/>
          </p:nvSpPr>
          <p:spPr bwMode="auto">
            <a:xfrm>
              <a:off x="3461897" y="3053834"/>
              <a:ext cx="697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large</a:t>
              </a:r>
              <a:endParaRPr lang="ja-JP" altLang="en-US" dirty="0"/>
            </a:p>
          </p:txBody>
        </p:sp>
        <p:sp>
          <p:nvSpPr>
            <p:cNvPr id="6" name="テキスト ボックス 57"/>
            <p:cNvSpPr txBox="1">
              <a:spLocks noChangeArrowheads="1"/>
            </p:cNvSpPr>
            <p:nvPr/>
          </p:nvSpPr>
          <p:spPr bwMode="auto">
            <a:xfrm>
              <a:off x="1923577" y="3053834"/>
              <a:ext cx="1005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medium</a:t>
              </a:r>
              <a:endParaRPr lang="ja-JP" altLang="en-US" dirty="0"/>
            </a:p>
          </p:txBody>
        </p:sp>
        <p:sp>
          <p:nvSpPr>
            <p:cNvPr id="7" name="テキスト ボックス 58"/>
            <p:cNvSpPr txBox="1">
              <a:spLocks noChangeArrowheads="1"/>
            </p:cNvSpPr>
            <p:nvPr/>
          </p:nvSpPr>
          <p:spPr bwMode="auto">
            <a:xfrm>
              <a:off x="667407" y="3027402"/>
              <a:ext cx="723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small</a:t>
              </a:r>
              <a:endParaRPr lang="ja-JP" altLang="en-US" dirty="0"/>
            </a:p>
          </p:txBody>
        </p:sp>
      </p:grpSp>
      <p:sp>
        <p:nvSpPr>
          <p:cNvPr id="12" name="テキスト ボックス 7"/>
          <p:cNvSpPr txBox="1">
            <a:spLocks noChangeArrowheads="1"/>
          </p:cNvSpPr>
          <p:nvPr/>
        </p:nvSpPr>
        <p:spPr bwMode="auto">
          <a:xfrm>
            <a:off x="644524" y="1848616"/>
            <a:ext cx="72040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今回の課題では、三角型メンバシップ関数と</a:t>
            </a:r>
            <a:r>
              <a:rPr lang="en-US" altLang="ja-JP" dirty="0" smtClean="0"/>
              <a:t>don’t care</a:t>
            </a:r>
            <a:r>
              <a:rPr lang="ja-JP" altLang="en-US" dirty="0" smtClean="0"/>
              <a:t>をファジィ集合として用いる</a:t>
            </a:r>
            <a:endParaRPr lang="en-US" altLang="ja-JP" dirty="0"/>
          </a:p>
        </p:txBody>
      </p:sp>
      <p:sp>
        <p:nvSpPr>
          <p:cNvPr id="13" name="テキスト ボックス 58"/>
          <p:cNvSpPr txBox="1">
            <a:spLocks noChangeArrowheads="1"/>
          </p:cNvSpPr>
          <p:nvPr/>
        </p:nvSpPr>
        <p:spPr bwMode="auto">
          <a:xfrm>
            <a:off x="313118" y="3245703"/>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1.</a:t>
            </a:r>
            <a:r>
              <a:rPr lang="en-US" altLang="ja-JP" dirty="0"/>
              <a:t>0</a:t>
            </a:r>
            <a:endParaRPr lang="ja-JP" altLang="en-US" dirty="0"/>
          </a:p>
        </p:txBody>
      </p:sp>
      <p:sp>
        <p:nvSpPr>
          <p:cNvPr id="14" name="テキスト ボックス 58"/>
          <p:cNvSpPr txBox="1">
            <a:spLocks noChangeArrowheads="1"/>
          </p:cNvSpPr>
          <p:nvPr/>
        </p:nvSpPr>
        <p:spPr bwMode="auto">
          <a:xfrm>
            <a:off x="365009" y="514933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0</a:t>
            </a:r>
            <a:endParaRPr lang="ja-JP" altLang="en-US" dirty="0"/>
          </a:p>
        </p:txBody>
      </p:sp>
      <p:sp>
        <p:nvSpPr>
          <p:cNvPr id="15" name="テキスト ボックス 58"/>
          <p:cNvSpPr txBox="1">
            <a:spLocks noChangeArrowheads="1"/>
          </p:cNvSpPr>
          <p:nvPr/>
        </p:nvSpPr>
        <p:spPr bwMode="auto">
          <a:xfrm>
            <a:off x="2093511" y="568667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属性</a:t>
            </a:r>
            <a:r>
              <a:rPr lang="ja-JP" altLang="en-US" dirty="0"/>
              <a:t>値</a:t>
            </a:r>
            <a:endParaRPr lang="ja-JP" altLang="en-US" dirty="0"/>
          </a:p>
        </p:txBody>
      </p:sp>
      <p:sp>
        <p:nvSpPr>
          <p:cNvPr id="16" name="テキスト ボックス 58"/>
          <p:cNvSpPr txBox="1">
            <a:spLocks noChangeArrowheads="1"/>
          </p:cNvSpPr>
          <p:nvPr/>
        </p:nvSpPr>
        <p:spPr bwMode="auto">
          <a:xfrm>
            <a:off x="3974116" y="534858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1.</a:t>
            </a:r>
            <a:r>
              <a:rPr lang="en-US" altLang="ja-JP" dirty="0"/>
              <a:t>0</a:t>
            </a:r>
            <a:endParaRPr lang="ja-JP" altLang="en-US" dirty="0"/>
          </a:p>
        </p:txBody>
      </p:sp>
      <p:sp>
        <p:nvSpPr>
          <p:cNvPr id="17" name="テキスト ボックス 58"/>
          <p:cNvSpPr txBox="1">
            <a:spLocks noChangeArrowheads="1"/>
          </p:cNvSpPr>
          <p:nvPr/>
        </p:nvSpPr>
        <p:spPr bwMode="auto">
          <a:xfrm>
            <a:off x="-838200" y="4201065"/>
            <a:ext cx="15921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メンバシップ値</a:t>
            </a:r>
            <a:endParaRPr lang="ja-JP" altLang="en-US" dirty="0"/>
          </a:p>
        </p:txBody>
      </p:sp>
      <p:sp>
        <p:nvSpPr>
          <p:cNvPr id="18" name="正方形/長方形 17"/>
          <p:cNvSpPr/>
          <p:nvPr/>
        </p:nvSpPr>
        <p:spPr bwMode="auto">
          <a:xfrm>
            <a:off x="5463771" y="3443585"/>
            <a:ext cx="3427414"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9" name="テキスト ボックス 58"/>
          <p:cNvSpPr txBox="1">
            <a:spLocks noChangeArrowheads="1"/>
          </p:cNvSpPr>
          <p:nvPr/>
        </p:nvSpPr>
        <p:spPr bwMode="auto">
          <a:xfrm>
            <a:off x="5026533" y="3245703"/>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1.</a:t>
            </a:r>
            <a:r>
              <a:rPr lang="en-US" altLang="ja-JP" dirty="0"/>
              <a:t>0</a:t>
            </a:r>
            <a:endParaRPr lang="ja-JP" altLang="en-US" dirty="0"/>
          </a:p>
        </p:txBody>
      </p:sp>
      <p:sp>
        <p:nvSpPr>
          <p:cNvPr id="20" name="テキスト ボックス 58"/>
          <p:cNvSpPr txBox="1">
            <a:spLocks noChangeArrowheads="1"/>
          </p:cNvSpPr>
          <p:nvPr/>
        </p:nvSpPr>
        <p:spPr bwMode="auto">
          <a:xfrm>
            <a:off x="5078424" y="514933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0</a:t>
            </a:r>
            <a:endParaRPr lang="ja-JP" altLang="en-US" dirty="0"/>
          </a:p>
        </p:txBody>
      </p:sp>
      <p:sp>
        <p:nvSpPr>
          <p:cNvPr id="21" name="テキスト ボックス 58"/>
          <p:cNvSpPr txBox="1">
            <a:spLocks noChangeArrowheads="1"/>
          </p:cNvSpPr>
          <p:nvPr/>
        </p:nvSpPr>
        <p:spPr bwMode="auto">
          <a:xfrm>
            <a:off x="6806926" y="568667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属性</a:t>
            </a:r>
            <a:r>
              <a:rPr lang="ja-JP" altLang="en-US" dirty="0"/>
              <a:t>値</a:t>
            </a:r>
            <a:endParaRPr lang="ja-JP" altLang="en-US" dirty="0"/>
          </a:p>
        </p:txBody>
      </p:sp>
      <p:sp>
        <p:nvSpPr>
          <p:cNvPr id="22" name="テキスト ボックス 58"/>
          <p:cNvSpPr txBox="1">
            <a:spLocks noChangeArrowheads="1"/>
          </p:cNvSpPr>
          <p:nvPr/>
        </p:nvSpPr>
        <p:spPr bwMode="auto">
          <a:xfrm>
            <a:off x="8687531" y="534858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1.</a:t>
            </a:r>
            <a:r>
              <a:rPr lang="en-US" altLang="ja-JP" dirty="0"/>
              <a:t>0</a:t>
            </a:r>
            <a:endParaRPr lang="ja-JP" altLang="en-US" dirty="0"/>
          </a:p>
        </p:txBody>
      </p:sp>
      <p:sp>
        <p:nvSpPr>
          <p:cNvPr id="23" name="テキスト ボックス 58"/>
          <p:cNvSpPr txBox="1">
            <a:spLocks noChangeArrowheads="1"/>
          </p:cNvSpPr>
          <p:nvPr/>
        </p:nvSpPr>
        <p:spPr bwMode="auto">
          <a:xfrm>
            <a:off x="3875215" y="4201065"/>
            <a:ext cx="15921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メンバシップ値</a:t>
            </a:r>
            <a:endParaRPr lang="ja-JP" altLang="en-US" dirty="0"/>
          </a:p>
        </p:txBody>
      </p:sp>
      <p:sp>
        <p:nvSpPr>
          <p:cNvPr id="24" name="テキスト ボックス 57"/>
          <p:cNvSpPr txBox="1">
            <a:spLocks noChangeArrowheads="1"/>
          </p:cNvSpPr>
          <p:nvPr/>
        </p:nvSpPr>
        <p:spPr bwMode="auto">
          <a:xfrm>
            <a:off x="6853356" y="4149201"/>
            <a:ext cx="12362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Don’t care</a:t>
            </a:r>
            <a:endParaRPr lang="ja-JP" altLang="en-US" dirty="0"/>
          </a:p>
        </p:txBody>
      </p:sp>
      <p:sp>
        <p:nvSpPr>
          <p:cNvPr id="25" name="テキスト ボックス 7"/>
          <p:cNvSpPr txBox="1">
            <a:spLocks noChangeArrowheads="1"/>
          </p:cNvSpPr>
          <p:nvPr/>
        </p:nvSpPr>
        <p:spPr bwMode="auto">
          <a:xfrm>
            <a:off x="3398403" y="6209431"/>
            <a:ext cx="7204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の</a:t>
            </a:r>
            <a:r>
              <a:rPr lang="en-US" altLang="ja-JP" dirty="0" smtClean="0"/>
              <a:t>4</a:t>
            </a:r>
            <a:r>
              <a:rPr lang="ja-JP" altLang="en-US" dirty="0" smtClean="0"/>
              <a:t>種類のメンバシップ関数</a:t>
            </a:r>
            <a:endParaRPr lang="en-US" altLang="ja-JP" dirty="0" smtClean="0"/>
          </a:p>
        </p:txBody>
      </p:sp>
    </p:spTree>
    <p:extLst>
      <p:ext uri="{BB962C8B-B14F-4D97-AF65-F5344CB8AC3E}">
        <p14:creationId xmlns:p14="http://schemas.microsoft.com/office/powerpoint/2010/main" val="228710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kumimoji="1" lang="ja-JP" altLang="en-US" dirty="0" smtClean="0"/>
              <a:t>ファジィ識別器</a:t>
            </a:r>
            <a:endParaRPr kumimoji="1" lang="ja-JP" altLang="en-US" dirty="0"/>
          </a:p>
        </p:txBody>
      </p:sp>
    </p:spTree>
    <p:extLst>
      <p:ext uri="{BB962C8B-B14F-4D97-AF65-F5344CB8AC3E}">
        <p14:creationId xmlns:p14="http://schemas.microsoft.com/office/powerpoint/2010/main" val="263501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ファジィ識別器の目的</a:t>
            </a:r>
            <a:endParaRPr kumimoji="1" lang="ja-JP" altLang="en-US" dirty="0"/>
          </a:p>
        </p:txBody>
      </p:sp>
      <p:sp>
        <p:nvSpPr>
          <p:cNvPr id="3" name="テキスト ボックス 2"/>
          <p:cNvSpPr txBox="1"/>
          <p:nvPr/>
        </p:nvSpPr>
        <p:spPr>
          <a:xfrm>
            <a:off x="1986114" y="5486400"/>
            <a:ext cx="428322" cy="369332"/>
          </a:xfrm>
          <a:prstGeom prst="rect">
            <a:avLst/>
          </a:prstGeom>
          <a:noFill/>
        </p:spPr>
        <p:txBody>
          <a:bodyPr wrap="none" rtlCol="0">
            <a:spAutoFit/>
          </a:bodyPr>
          <a:lstStyle/>
          <a:p>
            <a:r>
              <a:rPr kumimoji="1" lang="en-US" altLang="ja-JP" dirty="0" smtClean="0"/>
              <a:t>x1</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584" y="2437242"/>
            <a:ext cx="3638550" cy="3638550"/>
          </a:xfrm>
          <a:prstGeom prst="rect">
            <a:avLst/>
          </a:prstGeom>
        </p:spPr>
      </p:pic>
      <p:pic>
        <p:nvPicPr>
          <p:cNvPr id="5" name="図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1000" y="2362200"/>
            <a:ext cx="3638550" cy="3638550"/>
          </a:xfrm>
          <a:prstGeom prst="rect">
            <a:avLst/>
          </a:prstGeom>
        </p:spPr>
      </p:pic>
      <p:sp>
        <p:nvSpPr>
          <p:cNvPr id="6" name="テキスト ボックス 5"/>
          <p:cNvSpPr txBox="1"/>
          <p:nvPr/>
        </p:nvSpPr>
        <p:spPr>
          <a:xfrm>
            <a:off x="6385859" y="5626163"/>
            <a:ext cx="428322" cy="369332"/>
          </a:xfrm>
          <a:prstGeom prst="rect">
            <a:avLst/>
          </a:prstGeom>
          <a:noFill/>
        </p:spPr>
        <p:txBody>
          <a:bodyPr wrap="none" rtlCol="0">
            <a:spAutoFit/>
          </a:bodyPr>
          <a:lstStyle/>
          <a:p>
            <a:r>
              <a:rPr kumimoji="1" lang="en-US" altLang="ja-JP" dirty="0" smtClean="0"/>
              <a:t>x1</a:t>
            </a:r>
            <a:endParaRPr kumimoji="1" lang="ja-JP" altLang="en-US" dirty="0"/>
          </a:p>
        </p:txBody>
      </p:sp>
      <p:sp>
        <p:nvSpPr>
          <p:cNvPr id="7" name="テキスト ボックス 6"/>
          <p:cNvSpPr txBox="1"/>
          <p:nvPr/>
        </p:nvSpPr>
        <p:spPr>
          <a:xfrm>
            <a:off x="4495800" y="3996809"/>
            <a:ext cx="428322" cy="369332"/>
          </a:xfrm>
          <a:prstGeom prst="rect">
            <a:avLst/>
          </a:prstGeom>
          <a:noFill/>
        </p:spPr>
        <p:txBody>
          <a:bodyPr wrap="none" rtlCol="0">
            <a:spAutoFit/>
          </a:bodyPr>
          <a:lstStyle/>
          <a:p>
            <a:r>
              <a:rPr kumimoji="1" lang="en-US" altLang="ja-JP" dirty="0" smtClean="0"/>
              <a:t>x2</a:t>
            </a:r>
            <a:endParaRPr kumimoji="1" lang="ja-JP" altLang="en-US" dirty="0"/>
          </a:p>
        </p:txBody>
      </p:sp>
      <p:sp>
        <p:nvSpPr>
          <p:cNvPr id="8" name="テキスト ボックス 7"/>
          <p:cNvSpPr txBox="1"/>
          <p:nvPr/>
        </p:nvSpPr>
        <p:spPr>
          <a:xfrm>
            <a:off x="304800" y="3996809"/>
            <a:ext cx="428322" cy="369332"/>
          </a:xfrm>
          <a:prstGeom prst="rect">
            <a:avLst/>
          </a:prstGeom>
          <a:noFill/>
        </p:spPr>
        <p:txBody>
          <a:bodyPr wrap="none" rtlCol="0">
            <a:spAutoFit/>
          </a:bodyPr>
          <a:lstStyle/>
          <a:p>
            <a:r>
              <a:rPr kumimoji="1" lang="en-US" altLang="ja-JP" dirty="0" smtClean="0"/>
              <a:t>x2</a:t>
            </a:r>
            <a:endParaRPr kumimoji="1" lang="ja-JP" altLang="en-US" dirty="0"/>
          </a:p>
        </p:txBody>
      </p:sp>
      <p:pic>
        <p:nvPicPr>
          <p:cNvPr id="9" name="図 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8055" t="29319" r="45662" b="64398"/>
          <a:stretch/>
        </p:blipFill>
        <p:spPr>
          <a:xfrm>
            <a:off x="3681140" y="5673102"/>
            <a:ext cx="228601" cy="228600"/>
          </a:xfrm>
          <a:prstGeom prst="rect">
            <a:avLst/>
          </a:prstGeom>
        </p:spPr>
      </p:pic>
      <p:pic>
        <p:nvPicPr>
          <p:cNvPr id="10" name="図 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5602" t="46757" r="58115" b="46960"/>
          <a:stretch/>
        </p:blipFill>
        <p:spPr>
          <a:xfrm>
            <a:off x="3681141" y="5994201"/>
            <a:ext cx="228600" cy="228600"/>
          </a:xfrm>
          <a:prstGeom prst="rect">
            <a:avLst/>
          </a:prstGeom>
        </p:spPr>
      </p:pic>
      <p:pic>
        <p:nvPicPr>
          <p:cNvPr id="11" name="図 1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5130" t="37277" r="18587" b="58534"/>
          <a:stretch/>
        </p:blipFill>
        <p:spPr>
          <a:xfrm>
            <a:off x="3681141" y="6415726"/>
            <a:ext cx="228600" cy="152401"/>
          </a:xfrm>
          <a:prstGeom prst="rect">
            <a:avLst/>
          </a:prstGeom>
        </p:spPr>
      </p:pic>
      <p:sp>
        <p:nvSpPr>
          <p:cNvPr id="12" name="テキスト ボックス 11"/>
          <p:cNvSpPr txBox="1"/>
          <p:nvPr/>
        </p:nvSpPr>
        <p:spPr>
          <a:xfrm>
            <a:off x="3909741" y="5625448"/>
            <a:ext cx="954107" cy="369332"/>
          </a:xfrm>
          <a:prstGeom prst="rect">
            <a:avLst/>
          </a:prstGeom>
          <a:noFill/>
        </p:spPr>
        <p:txBody>
          <a:bodyPr wrap="none" rtlCol="0">
            <a:spAutoFit/>
          </a:bodyPr>
          <a:lstStyle/>
          <a:p>
            <a:r>
              <a:rPr lang="en-US" altLang="ja-JP" dirty="0" smtClean="0"/>
              <a:t>Class 1</a:t>
            </a:r>
            <a:endParaRPr kumimoji="1" lang="ja-JP" altLang="en-US" dirty="0"/>
          </a:p>
        </p:txBody>
      </p:sp>
      <p:sp>
        <p:nvSpPr>
          <p:cNvPr id="13" name="テキスト ボックス 12"/>
          <p:cNvSpPr txBox="1"/>
          <p:nvPr/>
        </p:nvSpPr>
        <p:spPr>
          <a:xfrm>
            <a:off x="3909741" y="5964764"/>
            <a:ext cx="954107" cy="369332"/>
          </a:xfrm>
          <a:prstGeom prst="rect">
            <a:avLst/>
          </a:prstGeom>
          <a:noFill/>
        </p:spPr>
        <p:txBody>
          <a:bodyPr wrap="none" rtlCol="0">
            <a:spAutoFit/>
          </a:bodyPr>
          <a:lstStyle/>
          <a:p>
            <a:r>
              <a:rPr lang="en-US" altLang="ja-JP" dirty="0" smtClean="0"/>
              <a:t>Class 2</a:t>
            </a:r>
            <a:endParaRPr kumimoji="1" lang="ja-JP" altLang="en-US" dirty="0"/>
          </a:p>
        </p:txBody>
      </p:sp>
      <p:sp>
        <p:nvSpPr>
          <p:cNvPr id="14" name="テキスト ボックス 13"/>
          <p:cNvSpPr txBox="1"/>
          <p:nvPr/>
        </p:nvSpPr>
        <p:spPr>
          <a:xfrm>
            <a:off x="3980525" y="6334096"/>
            <a:ext cx="954107" cy="369332"/>
          </a:xfrm>
          <a:prstGeom prst="rect">
            <a:avLst/>
          </a:prstGeom>
          <a:noFill/>
        </p:spPr>
        <p:txBody>
          <a:bodyPr wrap="none" rtlCol="0">
            <a:spAutoFit/>
          </a:bodyPr>
          <a:lstStyle/>
          <a:p>
            <a:r>
              <a:rPr lang="en-US" altLang="ja-JP" dirty="0" smtClean="0"/>
              <a:t>Class 3</a:t>
            </a:r>
            <a:endParaRPr kumimoji="1" lang="ja-JP" altLang="en-US" dirty="0"/>
          </a:p>
        </p:txBody>
      </p:sp>
      <p:sp>
        <p:nvSpPr>
          <p:cNvPr id="15" name="テキスト ボックス 14"/>
          <p:cNvSpPr txBox="1"/>
          <p:nvPr/>
        </p:nvSpPr>
        <p:spPr>
          <a:xfrm>
            <a:off x="394138" y="1659522"/>
            <a:ext cx="3464410" cy="369332"/>
          </a:xfrm>
          <a:prstGeom prst="rect">
            <a:avLst/>
          </a:prstGeom>
          <a:noFill/>
        </p:spPr>
        <p:txBody>
          <a:bodyPr wrap="none" rtlCol="0">
            <a:spAutoFit/>
          </a:bodyPr>
          <a:lstStyle/>
          <a:p>
            <a:r>
              <a:rPr lang="en-US" altLang="ja-JP" dirty="0" smtClean="0"/>
              <a:t>2</a:t>
            </a:r>
            <a:r>
              <a:rPr lang="ja-JP" altLang="en-US" dirty="0" smtClean="0"/>
              <a:t>次元</a:t>
            </a:r>
            <a:r>
              <a:rPr lang="en-US" altLang="ja-JP" dirty="0" smtClean="0"/>
              <a:t>3</a:t>
            </a:r>
            <a:r>
              <a:rPr lang="ja-JP" altLang="en-US" dirty="0" smtClean="0"/>
              <a:t>クラスのパターン識別問題</a:t>
            </a:r>
            <a:endParaRPr kumimoji="1" lang="ja-JP" altLang="en-US" dirty="0"/>
          </a:p>
        </p:txBody>
      </p:sp>
    </p:spTree>
    <p:extLst>
      <p:ext uri="{BB962C8B-B14F-4D97-AF65-F5344CB8AC3E}">
        <p14:creationId xmlns:p14="http://schemas.microsoft.com/office/powerpoint/2010/main" val="2744920496"/>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2881</TotalTime>
  <Words>800</Words>
  <Application>Microsoft Office PowerPoint</Application>
  <PresentationFormat>画面に合わせる (4:3)</PresentationFormat>
  <Paragraphs>176</Paragraphs>
  <Slides>22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22</vt:i4>
      </vt:variant>
    </vt:vector>
  </HeadingPairs>
  <TitlesOfParts>
    <vt:vector size="28" baseType="lpstr">
      <vt:lpstr>ＭＳ Ｐゴシック</vt:lpstr>
      <vt:lpstr>ＭＳ Ｐ明朝</vt:lpstr>
      <vt:lpstr>Arial</vt:lpstr>
      <vt:lpstr>Times New Roman</vt:lpstr>
      <vt:lpstr>標準デザイン</vt:lpstr>
      <vt:lpstr>デザインの設定</vt:lpstr>
      <vt:lpstr>Title</vt:lpstr>
      <vt:lpstr>目次</vt:lpstr>
      <vt:lpstr>発表全体の目的</vt:lpstr>
      <vt:lpstr>PowerPoint プレゼンテーション</vt:lpstr>
      <vt:lpstr>ファジィ（Fuzzy）</vt:lpstr>
      <vt:lpstr>ファジィ集合</vt:lpstr>
      <vt:lpstr>三角型メンバシップ関数</vt:lpstr>
      <vt:lpstr>PowerPoint プレゼンテーション</vt:lpstr>
      <vt:lpstr>ファジィ識別器の目的</vt:lpstr>
      <vt:lpstr>If – then ルール形式</vt:lpstr>
      <vt:lpstr>適合度</vt:lpstr>
      <vt:lpstr>PowerPoint プレゼンテーション</vt:lpstr>
      <vt:lpstr>前件部の獲得</vt:lpstr>
      <vt:lpstr>結論部クラスの獲得</vt:lpstr>
      <vt:lpstr>ルール重みの獲得</vt:lpstr>
      <vt:lpstr>得られたファジィ識別器</vt:lpstr>
      <vt:lpstr>PowerPoint プレゼンテーション</vt:lpstr>
      <vt:lpstr>求められる識別器</vt:lpstr>
      <vt:lpstr>最適化する目的関数</vt:lpstr>
      <vt:lpstr>PowerPoint プレゼンテーション</vt:lpstr>
      <vt:lpstr>メモ</vt:lpstr>
      <vt:lpstr>ファジィ集合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86</cp:revision>
  <cp:lastPrinted>1601-01-01T00:00:00Z</cp:lastPrinted>
  <dcterms:created xsi:type="dcterms:W3CDTF">1601-01-01T00:00:00Z</dcterms:created>
  <dcterms:modified xsi:type="dcterms:W3CDTF">2018-11-27T07:14:20Z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