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9" r:id="rId5"/>
    <p:sldId id="267" r:id="rId6"/>
    <p:sldId id="264" r:id="rId7"/>
    <p:sldId id="273" r:id="rId8"/>
    <p:sldId id="272" r:id="rId9"/>
    <p:sldId id="270" r:id="rId10"/>
    <p:sldId id="274" r:id="rId11"/>
    <p:sldId id="275" r:id="rId12"/>
    <p:sldId id="276" r:id="rId13"/>
    <p:sldId id="277" r:id="rId14"/>
    <p:sldId id="301" r:id="rId15"/>
    <p:sldId id="278" r:id="rId16"/>
    <p:sldId id="289" r:id="rId17"/>
    <p:sldId id="279" r:id="rId18"/>
    <p:sldId id="281" r:id="rId19"/>
    <p:sldId id="293" r:id="rId20"/>
    <p:sldId id="302" r:id="rId21"/>
    <p:sldId id="280" r:id="rId22"/>
    <p:sldId id="296" r:id="rId23"/>
    <p:sldId id="298" r:id="rId24"/>
    <p:sldId id="299" r:id="rId25"/>
    <p:sldId id="304" r:id="rId26"/>
    <p:sldId id="300" r:id="rId27"/>
    <p:sldId id="306" r:id="rId2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9A4A7"/>
    <a:srgbClr val="252551"/>
    <a:srgbClr val="CC3300"/>
    <a:srgbClr val="FFCC66"/>
    <a:srgbClr val="008000"/>
    <a:srgbClr val="FF9900"/>
    <a:srgbClr val="99FFCC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15" autoAdjust="0"/>
  </p:normalViewPr>
  <p:slideViewPr>
    <p:cSldViewPr snapToGrid="0">
      <p:cViewPr varScale="1">
        <p:scale>
          <a:sx n="95" d="100"/>
          <a:sy n="95" d="100"/>
        </p:scale>
        <p:origin x="32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B301-6AD0-4EF1-8C9C-DD575F813754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7E9C-3617-47E6-AFD9-2D2671581E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3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362F10-D53D-4EFF-B860-B9ED8DA1318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86CF602-8798-4874-A0C1-3A028CF8D117}" type="slidenum">
              <a:rPr lang="en-US" altLang="ja-JP">
                <a:ea typeface="ＭＳ Ｐゴシック" panose="020B0600070205080204" pitchFamily="50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50" charset="-128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362F10-D53D-4EFF-B860-B9ED8DA13188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8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ADF1464-E3A3-4EE5-AEDC-BC739E69BFE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6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48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77050" y="0"/>
            <a:ext cx="2266950" cy="65532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648450" cy="6553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015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162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929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5780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905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773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5312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176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892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7784802" y="3911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(</a:t>
            </a:r>
            <a:fld id="{B3A1C27C-A704-4518-87CC-DCF428609984}" type="slidenum">
              <a:rPr kumimoji="1" lang="en-US" altLang="ja-JP" sz="2800" b="1" smtClean="0">
                <a:solidFill>
                  <a:srgbClr val="FFC000"/>
                </a:solidFill>
                <a:latin typeface="+mn-lt"/>
                <a:ea typeface="+mj-ea"/>
              </a:rPr>
              <a:t>‹#›</a:t>
            </a:fld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/</a:t>
            </a:r>
            <a:r>
              <a:rPr kumimoji="1" lang="en-US" altLang="ja-JP" sz="2800" b="1" dirty="0" smtClean="0">
                <a:solidFill>
                  <a:srgbClr val="FFC000"/>
                </a:solidFill>
                <a:latin typeface="+mn-lt"/>
                <a:ea typeface="+mj-ea"/>
              </a:rPr>
              <a:t>25</a:t>
            </a:r>
            <a:r>
              <a:rPr kumimoji="1" lang="en-US" altLang="ja-JP" sz="2800" b="1" dirty="0" smtClean="0">
                <a:solidFill>
                  <a:srgbClr val="FFC000"/>
                </a:solidFill>
                <a:latin typeface="+mj-ea"/>
                <a:ea typeface="+mj-ea"/>
              </a:rPr>
              <a:t>)</a:t>
            </a:r>
            <a:endParaRPr kumimoji="1" lang="ja-JP" altLang="en-US" sz="2800" b="1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075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81653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88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54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797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51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143000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68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24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230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7093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6.png"/><Relationship Id="rId11" Type="http://schemas.openxmlformats.org/officeDocument/2006/relationships/image" Target="../media/image40.png"/><Relationship Id="rId5" Type="http://schemas.openxmlformats.org/officeDocument/2006/relationships/image" Target="../media/image55.png"/><Relationship Id="rId10" Type="http://schemas.openxmlformats.org/officeDocument/2006/relationships/image" Target="../media/image10.w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g"/><Relationship Id="rId4" Type="http://schemas.openxmlformats.org/officeDocument/2006/relationships/image" Target="../media/image7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jpg"/><Relationship Id="rId4" Type="http://schemas.openxmlformats.org/officeDocument/2006/relationships/image" Target="../media/image7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eg"/><Relationship Id="rId5" Type="http://schemas.openxmlformats.org/officeDocument/2006/relationships/image" Target="../media/image79.png"/><Relationship Id="rId4" Type="http://schemas.openxmlformats.org/officeDocument/2006/relationships/image" Target="../media/image78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95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2.png"/><Relationship Id="rId9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1.bin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oleObject" Target="../embeddings/oleObject2.bin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.wm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3124200"/>
          </a:xfrm>
        </p:spPr>
        <p:txBody>
          <a:bodyPr/>
          <a:lstStyle/>
          <a:p>
            <a:pPr algn="ctr" eaLnBrk="1" hangingPunct="1"/>
            <a:r>
              <a:rPr lang="ja-JP" altLang="en-US" dirty="0" smtClean="0">
                <a:latin typeface="Arial" panose="020B0604020202020204" pitchFamily="34" charset="0"/>
              </a:rPr>
              <a:t>プログラミング課題</a:t>
            </a:r>
            <a:r>
              <a:rPr lang="ja-JP" altLang="en-US" dirty="0">
                <a:latin typeface="+mn-lt"/>
              </a:rPr>
              <a:t>（</a:t>
            </a:r>
            <a:r>
              <a:rPr lang="ja-JP" altLang="en-US" dirty="0" smtClean="0">
                <a:latin typeface="Arial" panose="020B0604020202020204" pitchFamily="34" charset="0"/>
              </a:rPr>
              <a:t>第一回，第二回）</a:t>
            </a:r>
            <a:r>
              <a:rPr lang="en-US" altLang="ja-JP" dirty="0" smtClean="0">
                <a:latin typeface="Arial" panose="020B0604020202020204" pitchFamily="34" charset="0"/>
              </a:rPr>
              <a:t/>
            </a:r>
            <a:br>
              <a:rPr lang="en-US" altLang="ja-JP" dirty="0" smtClean="0">
                <a:latin typeface="Arial" panose="020B0604020202020204" pitchFamily="34" charset="0"/>
              </a:rPr>
            </a:br>
            <a:r>
              <a:rPr lang="ja-JP" altLang="en-US" dirty="0" smtClean="0">
                <a:latin typeface="Arial" panose="020B0604020202020204" pitchFamily="34" charset="0"/>
              </a:rPr>
              <a:t>実験結果報告</a:t>
            </a:r>
            <a:endParaRPr lang="en-US" altLang="ja-JP" dirty="0" smtClean="0">
              <a:latin typeface="Arial" panose="020B0604020202020204" pitchFamily="34" charset="0"/>
            </a:endParaRPr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4495800"/>
            <a:ext cx="8839200" cy="1981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ja-JP" altLang="en-US" sz="3600" b="1" dirty="0" smtClean="0"/>
              <a:t>面﨑 祐一</a:t>
            </a:r>
            <a:endParaRPr lang="en-US" altLang="ja-JP" sz="3600" b="1" dirty="0" smtClean="0"/>
          </a:p>
          <a:p>
            <a:pPr eaLnBrk="1" hangingPunct="1">
              <a:lnSpc>
                <a:spcPct val="90000"/>
              </a:lnSpc>
            </a:pPr>
            <a:r>
              <a:rPr lang="ja-JP" altLang="en-US" b="1" dirty="0" smtClean="0"/>
              <a:t>大阪府立大学　計算知能工学研究室</a:t>
            </a:r>
            <a:endParaRPr lang="en-US" altLang="ja-JP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886840" y="3254630"/>
                <a:ext cx="3794821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</m:e>
                          </m:nary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40" y="3254630"/>
                <a:ext cx="3794821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CB5FCB8A-0650-2248-A452-A660E860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ニューロンの出力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02B998-41C3-A64F-ACE5-A024DE5C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/>
              <a:t>番目の学習データに</a:t>
            </a:r>
            <a:r>
              <a:rPr lang="ja-JP" altLang="en-US" sz="2800" dirty="0" smtClean="0"/>
              <a:t>対する   </a:t>
            </a:r>
            <a:r>
              <a:rPr lang="ja-JP" altLang="en-US" sz="2800" dirty="0" smtClean="0">
                <a:solidFill>
                  <a:schemeClr val="tx1"/>
                </a:solidFill>
              </a:rPr>
              <a:t>の出力</a:t>
            </a:r>
            <a:endParaRPr lang="en-US" altLang="ja-JP" sz="2800" dirty="0">
              <a:solidFill>
                <a:schemeClr val="tx1"/>
              </a:solidFill>
              <a:latin typeface="+mj-lt"/>
            </a:endParaRPr>
          </a:p>
          <a:p>
            <a:pPr marL="457200" lvl="1" indent="0" algn="just">
              <a:buNone/>
            </a:pPr>
            <a:r>
              <a:rPr lang="ja-JP" altLang="en-US" sz="2400" dirty="0" smtClean="0">
                <a:solidFill>
                  <a:schemeClr val="tx1"/>
                </a:solidFill>
                <a:latin typeface="+mj-lt"/>
              </a:rPr>
              <a:t>　</a:t>
            </a:r>
            <a:endParaRPr lang="en-US" altLang="ja-JP" sz="2400" dirty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altLang="ja-JP" sz="2400" dirty="0">
              <a:solidFill>
                <a:schemeClr val="tx1"/>
              </a:solidFill>
            </a:endParaRPr>
          </a:p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/>
              <a:t>番目の学習データに</a:t>
            </a:r>
            <a:r>
              <a:rPr lang="ja-JP" altLang="en-US" sz="2800" dirty="0" smtClean="0"/>
              <a:t>対する   </a:t>
            </a:r>
            <a:r>
              <a:rPr lang="ja-JP" altLang="en-US" sz="2800" dirty="0" smtClean="0">
                <a:solidFill>
                  <a:schemeClr val="tx1"/>
                </a:solidFill>
              </a:rPr>
              <a:t>の出力</a:t>
            </a:r>
            <a:endParaRPr lang="en-US" altLang="ja-JP" sz="2800" dirty="0">
              <a:solidFill>
                <a:schemeClr val="tx1"/>
              </a:solidFill>
              <a:latin typeface="+mj-lt"/>
            </a:endParaRPr>
          </a:p>
          <a:p>
            <a:pPr marL="457200" lvl="1" indent="0" algn="just">
              <a:buNone/>
            </a:pPr>
            <a:r>
              <a:rPr lang="ja-JP" altLang="en-US" sz="2400" dirty="0" smtClean="0">
                <a:solidFill>
                  <a:schemeClr val="tx1"/>
                </a:solidFill>
                <a:latin typeface="+mj-lt"/>
              </a:rPr>
              <a:t>　</a:t>
            </a:r>
            <a:endParaRPr lang="en-US" altLang="ja-JP" sz="2400" dirty="0" smtClean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altLang="ja-JP" sz="2400" dirty="0">
              <a:solidFill>
                <a:schemeClr val="tx1"/>
              </a:solidFill>
              <a:latin typeface="+mj-lt"/>
            </a:endParaRPr>
          </a:p>
          <a:p>
            <a:pPr lvl="1" algn="just"/>
            <a:endParaRPr lang="en-US" altLang="ja-JP" sz="2400" dirty="0">
              <a:solidFill>
                <a:schemeClr val="tx1"/>
              </a:solidFill>
            </a:endParaRPr>
          </a:p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/>
              <a:t>番目の学習データに</a:t>
            </a:r>
            <a:r>
              <a:rPr lang="ja-JP" altLang="en-US" sz="2800" dirty="0" smtClean="0"/>
              <a:t>対する    </a:t>
            </a:r>
            <a:r>
              <a:rPr lang="ja-JP" altLang="en-US" sz="2800" dirty="0" smtClean="0">
                <a:solidFill>
                  <a:schemeClr val="tx1"/>
                </a:solidFill>
              </a:rPr>
              <a:t>の出力</a:t>
            </a:r>
            <a:endParaRPr lang="en-US" altLang="ja-JP" sz="2800" dirty="0">
              <a:solidFill>
                <a:schemeClr val="tx1"/>
              </a:solidFill>
              <a:latin typeface="+mj-lt"/>
            </a:endParaRPr>
          </a:p>
          <a:p>
            <a:pPr marL="457200" lvl="1" indent="0" algn="just">
              <a:buNone/>
            </a:pPr>
            <a:endParaRPr lang="en-US" altLang="ja-JP" sz="2400" dirty="0">
              <a:solidFill>
                <a:schemeClr val="tx1"/>
              </a:solidFill>
              <a:latin typeface="+mj-lt"/>
            </a:endParaRPr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773021" y="1371600"/>
                <a:ext cx="5144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021" y="1371600"/>
                <a:ext cx="5144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6128129" y="1371600"/>
                <a:ext cx="74366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129" y="1371600"/>
                <a:ext cx="743665" cy="556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924940" y="1873885"/>
                <a:ext cx="146418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40" y="1873885"/>
                <a:ext cx="1464183" cy="490199"/>
              </a:xfrm>
              <a:prstGeom prst="rect">
                <a:avLst/>
              </a:prstGeom>
              <a:blipFill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4768928" y="2759944"/>
                <a:ext cx="548099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928" y="2759944"/>
                <a:ext cx="548099" cy="557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6129374" y="2767109"/>
                <a:ext cx="775725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74" y="2767109"/>
                <a:ext cx="775725" cy="5579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858265" y="5107321"/>
                <a:ext cx="4037772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</m:sub>
                              </m:sSub>
                            </m:e>
                          </m:nary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65" y="5107321"/>
                <a:ext cx="4037772" cy="1281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4774441" y="4598061"/>
                <a:ext cx="6866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41" y="4598061"/>
                <a:ext cx="68666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6227824" y="4600504"/>
                <a:ext cx="809772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24" y="4600504"/>
                <a:ext cx="809772" cy="5564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オブジェクト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85940"/>
              </p:ext>
            </p:extLst>
          </p:nvPr>
        </p:nvGraphicFramePr>
        <p:xfrm>
          <a:off x="3860800" y="330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13" imgW="914400" imgH="198720" progId="Equation.DSMT4">
                  <p:embed/>
                </p:oleObj>
              </mc:Choice>
              <mc:Fallback>
                <p:oleObj name="Equation" r:id="rId1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60800" y="3302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0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554CB-8CE0-B347-AD59-B24A7A02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評価関数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38531B-1032-054C-BDB4-BAA62F3D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>
                <a:latin typeface="+mj-lt"/>
              </a:rPr>
              <a:t>番目の</a:t>
            </a:r>
            <a:r>
              <a:rPr kumimoji="1" lang="ja-JP" altLang="en-US" sz="2800" dirty="0"/>
              <a:t>学習データにおける，教師ラベル</a:t>
            </a:r>
            <a:r>
              <a:rPr kumimoji="1" lang="ja-JP" altLang="en-US" sz="2800" dirty="0" smtClean="0"/>
              <a:t>を</a:t>
            </a:r>
            <a:r>
              <a:rPr lang="ja-JP" altLang="en-US" sz="2800" dirty="0"/>
              <a:t>　　</a:t>
            </a:r>
            <a:r>
              <a:rPr kumimoji="1" lang="ja-JP" altLang="en-US" sz="2800" dirty="0" smtClean="0"/>
              <a:t>と</a:t>
            </a:r>
            <a:r>
              <a:rPr kumimoji="1" lang="ja-JP" altLang="en-US" sz="2800" dirty="0"/>
              <a:t>した</a:t>
            </a:r>
            <a:r>
              <a:rPr kumimoji="1" lang="ja-JP" altLang="en-US" sz="2800" dirty="0" smtClean="0"/>
              <a:t>とき</a:t>
            </a:r>
            <a:r>
              <a:rPr kumimoji="1" lang="ja-JP" altLang="en-US" sz="2800" dirty="0"/>
              <a:t>，学習データに対する出力層の出力値と教師ラベルの値との間は</a:t>
            </a:r>
            <a:r>
              <a:rPr kumimoji="1" lang="ja-JP" altLang="en-US" sz="2800" dirty="0">
                <a:solidFill>
                  <a:srgbClr val="FF0000"/>
                </a:solidFill>
              </a:rPr>
              <a:t>誤差</a:t>
            </a:r>
            <a:r>
              <a:rPr kumimoji="1" lang="ja-JP" altLang="en-US" sz="2800" dirty="0"/>
              <a:t>が生じる．</a:t>
            </a:r>
            <a:endParaRPr kumimoji="1" lang="en-US" altLang="ja-JP" sz="2800" dirty="0"/>
          </a:p>
          <a:p>
            <a:pPr algn="just"/>
            <a:r>
              <a:rPr lang="en-US" altLang="ja-JP" sz="2800" dirty="0">
                <a:latin typeface="+mj-lt"/>
              </a:rPr>
              <a:t>p</a:t>
            </a:r>
            <a:r>
              <a:rPr lang="ja-JP" altLang="en-US" sz="2800" dirty="0">
                <a:latin typeface="+mj-lt"/>
              </a:rPr>
              <a:t>番目の学習データにおける</a:t>
            </a:r>
            <a:r>
              <a:rPr lang="ja-JP" altLang="en-US" sz="2800" dirty="0">
                <a:solidFill>
                  <a:srgbClr val="FF0000"/>
                </a:solidFill>
              </a:rPr>
              <a:t>評価</a:t>
            </a:r>
            <a:r>
              <a:rPr lang="ja-JP" altLang="en-US" sz="2800" dirty="0" smtClean="0">
                <a:solidFill>
                  <a:srgbClr val="FF0000"/>
                </a:solidFill>
              </a:rPr>
              <a:t>関数   </a:t>
            </a:r>
            <a:r>
              <a:rPr kumimoji="1" lang="ja-JP" altLang="en-US" sz="2800" dirty="0" smtClean="0">
                <a:latin typeface="+mj-lt"/>
              </a:rPr>
              <a:t>を</a:t>
            </a:r>
            <a:r>
              <a:rPr kumimoji="1" lang="ja-JP" altLang="en-US" sz="2800" dirty="0">
                <a:latin typeface="+mj-lt"/>
              </a:rPr>
              <a:t>定義し，最小になるように各ニューロンの</a:t>
            </a:r>
            <a:r>
              <a:rPr kumimoji="1" lang="ja-JP" altLang="en-US" sz="2800" dirty="0">
                <a:solidFill>
                  <a:srgbClr val="FF0000"/>
                </a:solidFill>
                <a:latin typeface="+mj-lt"/>
              </a:rPr>
              <a:t>パラメータを更新</a:t>
            </a:r>
            <a:r>
              <a:rPr kumimoji="1" lang="ja-JP" altLang="en-US" sz="2800" dirty="0">
                <a:latin typeface="+mj-lt"/>
              </a:rPr>
              <a:t>することで</a:t>
            </a:r>
            <a:r>
              <a:rPr kumimoji="1" lang="en-US" altLang="ja-JP" sz="2800" dirty="0"/>
              <a:t>NN</a:t>
            </a:r>
            <a:r>
              <a:rPr kumimoji="1" lang="ja-JP" altLang="en-US" sz="2800" dirty="0">
                <a:latin typeface="+mj-lt"/>
              </a:rPr>
              <a:t>に学習させる．</a:t>
            </a:r>
            <a:endParaRPr kumimoji="1" lang="en-US" altLang="ja-JP" sz="2800" dirty="0">
              <a:latin typeface="+mj-lt"/>
            </a:endParaRPr>
          </a:p>
          <a:p>
            <a:pPr algn="just"/>
            <a:endParaRPr kumimoji="1" lang="en-US" altLang="ja-JP" sz="2800" dirty="0">
              <a:latin typeface="+mj-lt"/>
            </a:endParaRPr>
          </a:p>
          <a:p>
            <a:pPr algn="just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7069068" y="1371600"/>
                <a:ext cx="603050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068" y="1371600"/>
                <a:ext cx="603050" cy="5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6253829" y="2742391"/>
                <a:ext cx="672364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829" y="2742391"/>
                <a:ext cx="672364" cy="5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/>
          <p:cNvGrpSpPr/>
          <p:nvPr/>
        </p:nvGrpSpPr>
        <p:grpSpPr>
          <a:xfrm>
            <a:off x="2601592" y="4669616"/>
            <a:ext cx="4104001" cy="1445738"/>
            <a:chOff x="979056" y="5024819"/>
            <a:chExt cx="4104001" cy="1445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1310871" y="5178408"/>
                  <a:ext cx="3772186" cy="12921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ja-JP" altLang="en-US" sz="280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ja-JP" alt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sz="28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ja-JP" altLang="en-US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f>
                          <m:fPr>
                            <m:ctrlPr>
                              <a:rPr lang="ja-JP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ja-JP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ja-JP" alt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𝑝𝑘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ja-JP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ja-JP" altLang="en-US" sz="28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871" y="5178408"/>
                  <a:ext cx="3772186" cy="12921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角丸四角形 8"/>
            <p:cNvSpPr/>
            <p:nvPr/>
          </p:nvSpPr>
          <p:spPr>
            <a:xfrm>
              <a:off x="979056" y="5024819"/>
              <a:ext cx="1183120" cy="30717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252551"/>
                  </a:solidFill>
                </a:rPr>
                <a:t>評価関数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4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0D881-3503-4D44-8508-7725AA81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パラメータ学習の方針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D80D2C-0B6D-6F45-8015-D797A91F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ja-JP" altLang="en-US" sz="2800" dirty="0" smtClean="0"/>
              <a:t>    は</a:t>
            </a:r>
            <a:r>
              <a:rPr kumimoji="1" lang="ja-JP" altLang="en-US" sz="2800" dirty="0"/>
              <a:t>各パラメータに関する関数．</a:t>
            </a:r>
            <a:endParaRPr kumimoji="1" lang="en-US" altLang="ja-JP" sz="2800" dirty="0"/>
          </a:p>
          <a:p>
            <a:pPr algn="just"/>
            <a:r>
              <a:rPr lang="ja-JP" altLang="en-US" sz="2800" dirty="0"/>
              <a:t>更新したいパラメータについての</a:t>
            </a:r>
            <a:r>
              <a:rPr lang="ja-JP" altLang="en-US" sz="2800" dirty="0">
                <a:solidFill>
                  <a:srgbClr val="FF0000"/>
                </a:solidFill>
              </a:rPr>
              <a:t>偏導関数</a:t>
            </a:r>
            <a:r>
              <a:rPr lang="ja-JP" altLang="en-US" sz="2800" dirty="0" smtClean="0"/>
              <a:t>の様子に</a:t>
            </a:r>
            <a:r>
              <a:rPr lang="ja-JP" altLang="en-US" sz="2800" dirty="0"/>
              <a:t>よって，誤差を最小にするパラメータに更新できる</a:t>
            </a:r>
            <a:r>
              <a:rPr lang="ja-JP" altLang="en-US" sz="2800" dirty="0" smtClean="0"/>
              <a:t>．</a:t>
            </a:r>
            <a:endParaRPr lang="en-US" altLang="ja-JP" sz="2800" dirty="0" smtClean="0"/>
          </a:p>
          <a:p>
            <a:pPr lvl="1" algn="just"/>
            <a:r>
              <a:rPr lang="ja-JP" altLang="en-US" sz="2400" dirty="0"/>
              <a:t>偏</a:t>
            </a:r>
            <a:r>
              <a:rPr lang="ja-JP" altLang="en-US" sz="2400" dirty="0" smtClean="0"/>
              <a:t>微分値が正のとき，パラメータを減少させる．</a:t>
            </a:r>
            <a:endParaRPr lang="en-US" altLang="ja-JP" sz="2400" dirty="0" smtClean="0"/>
          </a:p>
          <a:p>
            <a:pPr lvl="1" algn="just"/>
            <a:r>
              <a:rPr kumimoji="1" lang="ja-JP" altLang="en-US" sz="2400" dirty="0"/>
              <a:t>偏</a:t>
            </a:r>
            <a:r>
              <a:rPr kumimoji="1" lang="ja-JP" altLang="en-US" sz="2400" dirty="0" smtClean="0"/>
              <a:t>微分値が負のとき，パラメータを増加させる．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22482" y="1371599"/>
                <a:ext cx="672364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2" y="1371599"/>
                <a:ext cx="672364" cy="5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グループ化 32"/>
          <p:cNvGrpSpPr/>
          <p:nvPr/>
        </p:nvGrpSpPr>
        <p:grpSpPr>
          <a:xfrm>
            <a:off x="2793448" y="3739263"/>
            <a:ext cx="3557104" cy="3042537"/>
            <a:chOff x="2928515" y="3550353"/>
            <a:chExt cx="3557104" cy="3042537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6CDF515E-DB4D-C243-9325-0FD62705385E}"/>
                </a:ext>
              </a:extLst>
            </p:cNvPr>
            <p:cNvGrpSpPr/>
            <p:nvPr/>
          </p:nvGrpSpPr>
          <p:grpSpPr>
            <a:xfrm>
              <a:off x="3132818" y="3550353"/>
              <a:ext cx="3352801" cy="3002847"/>
              <a:chOff x="1523999" y="2407353"/>
              <a:chExt cx="3352801" cy="3002847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9CB9F1C9-D9D4-5342-A772-C5C110D74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8000" y="4343400"/>
                <a:ext cx="0" cy="6858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961B952F-AF79-3B49-BD3F-DB269C0BC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999" y="2855624"/>
                <a:ext cx="0" cy="21735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359CDC05-1019-1B46-B00D-4AD559B6A7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6759" y="3352800"/>
                <a:ext cx="862093" cy="10895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フリーフォーム 10">
                <a:extLst>
                  <a:ext uri="{FF2B5EF4-FFF2-40B4-BE49-F238E27FC236}">
                    <a16:creationId xmlns:a16="http://schemas.microsoft.com/office/drawing/2014/main" id="{D3260AE6-1761-ED46-BB29-A5DB7D661434}"/>
                  </a:ext>
                </a:extLst>
              </p:cNvPr>
              <p:cNvSpPr/>
              <p:nvPr/>
            </p:nvSpPr>
            <p:spPr>
              <a:xfrm rot="7972678">
                <a:off x="1874616" y="2648236"/>
                <a:ext cx="2118167" cy="1636401"/>
              </a:xfrm>
              <a:custGeom>
                <a:avLst/>
                <a:gdLst>
                  <a:gd name="connsiteX0" fmla="*/ 0 w 2118167"/>
                  <a:gd name="connsiteY0" fmla="*/ 138164 h 1636401"/>
                  <a:gd name="connsiteX1" fmla="*/ 1632030 w 2118167"/>
                  <a:gd name="connsiteY1" fmla="*/ 126589 h 1636401"/>
                  <a:gd name="connsiteX2" fmla="*/ 1666754 w 2118167"/>
                  <a:gd name="connsiteY2" fmla="*/ 1480827 h 1636401"/>
                  <a:gd name="connsiteX3" fmla="*/ 2118167 w 2118167"/>
                  <a:gd name="connsiteY3" fmla="*/ 1619724 h 1636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167" h="1636401">
                    <a:moveTo>
                      <a:pt x="0" y="138164"/>
                    </a:moveTo>
                    <a:cubicBezTo>
                      <a:pt x="677119" y="20488"/>
                      <a:pt x="1354238" y="-97188"/>
                      <a:pt x="1632030" y="126589"/>
                    </a:cubicBezTo>
                    <a:cubicBezTo>
                      <a:pt x="1909822" y="350366"/>
                      <a:pt x="1585731" y="1231971"/>
                      <a:pt x="1666754" y="1480827"/>
                    </a:cubicBezTo>
                    <a:cubicBezTo>
                      <a:pt x="1747777" y="1729683"/>
                      <a:pt x="2052577" y="1600433"/>
                      <a:pt x="2118167" y="1619724"/>
                    </a:cubicBezTo>
                  </a:path>
                </a:pathLst>
              </a:cu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7C990BB-728A-FB4C-B1D6-AACE976629CD}"/>
                  </a:ext>
                </a:extLst>
              </p:cNvPr>
              <p:cNvSpPr/>
              <p:nvPr/>
            </p:nvSpPr>
            <p:spPr>
              <a:xfrm>
                <a:off x="3619500" y="3810000"/>
                <a:ext cx="114300" cy="114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547CFD9-2E8F-C943-B732-1EF75D56A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5359" y="3924300"/>
                <a:ext cx="0" cy="11049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FD271ACA-33AF-9F46-BFCF-878CCAFF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6094" y="3657600"/>
                <a:ext cx="978106" cy="1006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8DB0A790-76DF-6D42-8481-51631D11AA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800" y="4114800"/>
                <a:ext cx="0" cy="9144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A99DFAD1-2C08-B74E-96FA-6E6D3484D1CB}"/>
                  </a:ext>
                </a:extLst>
              </p:cNvPr>
              <p:cNvSpPr/>
              <p:nvPr/>
            </p:nvSpPr>
            <p:spPr>
              <a:xfrm>
                <a:off x="2554665" y="4076700"/>
                <a:ext cx="114300" cy="114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625D3A32-03D5-744A-A070-7AD0BC6E2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999" y="5029200"/>
                <a:ext cx="281940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01DAE087-1F4E-9645-9A2F-768089ED0665}"/>
                  </a:ext>
                </a:extLst>
              </p:cNvPr>
              <p:cNvSpPr/>
              <p:nvPr/>
            </p:nvSpPr>
            <p:spPr>
              <a:xfrm>
                <a:off x="3706661" y="2639008"/>
                <a:ext cx="1170139" cy="3071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2551"/>
                    </a:solidFill>
                    <a:effectLst/>
                    <a:uLnTx/>
                    <a:uFillTx/>
                    <a:latin typeface="Arial"/>
                    <a:ea typeface="ＭＳ Ｐゴシック"/>
                    <a:cs typeface="+mn-cs"/>
                  </a:rPr>
                  <a:t>評価関数</a:t>
                </a:r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115CFF2-F4D7-7746-95D9-F3F723719E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86200" y="2946185"/>
                <a:ext cx="131180" cy="228823"/>
              </a:xfrm>
              <a:prstGeom prst="line">
                <a:avLst/>
              </a:prstGeom>
              <a:ln>
                <a:solidFill>
                  <a:srgbClr val="89A4A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角丸四角形 24">
                <a:extLst>
                  <a:ext uri="{FF2B5EF4-FFF2-40B4-BE49-F238E27FC236}">
                    <a16:creationId xmlns:a16="http://schemas.microsoft.com/office/drawing/2014/main" id="{835A1749-3F1E-2542-B9DC-DC8BCC09D1CC}"/>
                  </a:ext>
                </a:extLst>
              </p:cNvPr>
              <p:cNvSpPr/>
              <p:nvPr/>
            </p:nvSpPr>
            <p:spPr>
              <a:xfrm>
                <a:off x="2336807" y="3282302"/>
                <a:ext cx="1170139" cy="3071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52551"/>
                    </a:solidFill>
                    <a:effectLst/>
                    <a:uLnTx/>
                    <a:uFillTx/>
                    <a:latin typeface="Arial"/>
                    <a:ea typeface="ＭＳ Ｐゴシック"/>
                    <a:cs typeface="+mn-cs"/>
                  </a:rPr>
                  <a:t>最小誤差</a:t>
                </a:r>
              </a:p>
            </p:txBody>
          </p: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DD07079D-4CEC-654A-8ECF-6B8BE4DA78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38719" y="3589479"/>
                <a:ext cx="506545" cy="677721"/>
              </a:xfrm>
              <a:prstGeom prst="line">
                <a:avLst/>
              </a:prstGeom>
              <a:ln>
                <a:solidFill>
                  <a:srgbClr val="89A4A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5DAE28E2-67FC-E743-8900-7D70E7E2E936}"/>
                  </a:ext>
                </a:extLst>
              </p:cNvPr>
              <p:cNvCxnSpPr/>
              <p:nvPr/>
            </p:nvCxnSpPr>
            <p:spPr>
              <a:xfrm>
                <a:off x="2564524" y="5410200"/>
                <a:ext cx="4072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E1BA815F-E6C5-354D-A4A1-7DBF4DE4F9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0400" y="5410200"/>
                <a:ext cx="40727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/>
                <p:cNvSpPr/>
                <p:nvPr/>
              </p:nvSpPr>
              <p:spPr>
                <a:xfrm>
                  <a:off x="2928515" y="3683238"/>
                  <a:ext cx="498085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9" name="正方形/長方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515" y="3683238"/>
                  <a:ext cx="498085" cy="390748"/>
                </a:xfrm>
                <a:prstGeom prst="rect">
                  <a:avLst/>
                </a:prstGeom>
                <a:blipFill>
                  <a:blip r:embed="rId4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/>
                <p:cNvSpPr/>
                <p:nvPr/>
              </p:nvSpPr>
              <p:spPr>
                <a:xfrm>
                  <a:off x="3945636" y="6124930"/>
                  <a:ext cx="6089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ja-JP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ja-JP" altLang="en-US" sz="2400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6" name="正方形/長方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636" y="6124930"/>
                  <a:ext cx="60894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正方形/長方形 29"/>
                <p:cNvSpPr/>
                <p:nvPr/>
              </p:nvSpPr>
              <p:spPr>
                <a:xfrm>
                  <a:off x="5015374" y="6131225"/>
                  <a:ext cx="6586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ja-JP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ja-JP" altLang="en-US" sz="2400" i="0">
                                <a:latin typeface="Cambria Math" panose="02040503050406030204" pitchFamily="18" charset="0"/>
                              </a:rPr>
                              <m:t>″</m:t>
                            </m:r>
                          </m:sup>
                        </m:sSup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30" name="正方形/長方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374" y="6131225"/>
                  <a:ext cx="65864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/>
                <p:cNvSpPr/>
                <p:nvPr/>
              </p:nvSpPr>
              <p:spPr>
                <a:xfrm>
                  <a:off x="4415300" y="6120066"/>
                  <a:ext cx="63780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ja-JP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ja-JP" altLang="en-US" sz="2400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31" name="正方形/長方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300" y="6120066"/>
                  <a:ext cx="63780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正方形/長方形 31"/>
                <p:cNvSpPr/>
                <p:nvPr/>
              </p:nvSpPr>
              <p:spPr>
                <a:xfrm>
                  <a:off x="5873368" y="5914749"/>
                  <a:ext cx="5062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32" name="正方形/長方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368" y="5914749"/>
                  <a:ext cx="50629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8" name="オブジェクト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125777"/>
              </p:ext>
            </p:extLst>
          </p:nvPr>
        </p:nvGraphicFramePr>
        <p:xfrm>
          <a:off x="3803650" y="2836863"/>
          <a:ext cx="31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9" imgW="317160" imgH="419040" progId="Equation.DSMT4">
                  <p:embed/>
                </p:oleObj>
              </mc:Choice>
              <mc:Fallback>
                <p:oleObj name="Equation" r:id="rId9" imgW="317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03650" y="2836863"/>
                        <a:ext cx="317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5217259" y="4908453"/>
                <a:ext cx="1052724" cy="626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ja-JP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ja-JP" altLang="en-US" i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259" y="4908453"/>
                <a:ext cx="1052724" cy="6261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3068563" y="5224455"/>
                <a:ext cx="1052724" cy="626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ja-JP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ja-JP" altLang="en-US" i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563" y="5224455"/>
                <a:ext cx="1052724" cy="6261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3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9E8F9-0903-DB44-9593-822CC758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773237"/>
          </a:xfrm>
        </p:spPr>
        <p:txBody>
          <a:bodyPr/>
          <a:lstStyle/>
          <a:p>
            <a:pPr algn="just"/>
            <a:r>
              <a:rPr kumimoji="1" lang="ja-JP" altLang="en-US" sz="2800" dirty="0" smtClean="0"/>
              <a:t>学習係数</a:t>
            </a:r>
            <a:r>
              <a:rPr kumimoji="1" lang="en-US" altLang="ja-JP" sz="2800" dirty="0" smtClean="0"/>
              <a:t>:</a:t>
            </a:r>
            <a:r>
              <a:rPr kumimoji="1" lang="en-US" altLang="ja-JP" sz="2800" dirty="0" smtClean="0">
                <a:latin typeface="Symbol" panose="05050102010706020507" pitchFamily="18" charset="2"/>
              </a:rPr>
              <a:t>h</a:t>
            </a:r>
            <a:endParaRPr lang="en-US" altLang="ja-JP" sz="2800" dirty="0"/>
          </a:p>
          <a:p>
            <a:pPr algn="just"/>
            <a:r>
              <a:rPr lang="ja-JP" altLang="en-US" sz="2800" dirty="0" smtClean="0"/>
              <a:t>結合強度の更新量</a:t>
            </a:r>
            <a:endParaRPr lang="en-US" altLang="ja-JP" sz="2800" dirty="0" smtClean="0"/>
          </a:p>
          <a:p>
            <a:pPr algn="just"/>
            <a:endParaRPr kumimoji="1" lang="en-US" altLang="ja-JP" sz="2800" dirty="0"/>
          </a:p>
          <a:p>
            <a:pPr algn="just"/>
            <a:endParaRPr lang="en-US" altLang="ja-JP" sz="2800" dirty="0" smtClean="0"/>
          </a:p>
          <a:p>
            <a:pPr marL="0" indent="0" algn="just">
              <a:buNone/>
            </a:pPr>
            <a:endParaRPr lang="en-US" altLang="ja-JP" sz="2800" dirty="0" smtClean="0"/>
          </a:p>
          <a:p>
            <a:pPr marL="0" indent="0" algn="just">
              <a:buNone/>
            </a:pP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しきい値の更新量</a:t>
            </a:r>
            <a:endParaRPr kumimoji="1" lang="en-US" altLang="ja-JP" sz="2800" dirty="0" smtClean="0"/>
          </a:p>
          <a:p>
            <a:pPr algn="just"/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690166" y="3285324"/>
                <a:ext cx="4444615" cy="930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66" y="3285324"/>
                <a:ext cx="4444615" cy="930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BA4D1ECB-C25E-D647-A638-9111D176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</a:t>
            </a:r>
            <a:r>
              <a:rPr lang="ja-JP" altLang="en-US" dirty="0"/>
              <a:t>更</a:t>
            </a:r>
            <a:r>
              <a:rPr lang="ja-JP" altLang="en-US" dirty="0" smtClean="0"/>
              <a:t>新</a:t>
            </a:r>
            <a:r>
              <a:rPr lang="ja-JP" altLang="en-US" dirty="0"/>
              <a:t>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89263" y="2307633"/>
                <a:ext cx="4217821" cy="930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3" y="2307633"/>
                <a:ext cx="4217821" cy="930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689263" y="4885933"/>
                <a:ext cx="3627853" cy="930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𝑝𝑗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3" y="4885933"/>
                <a:ext cx="3627853" cy="930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689263" y="5863623"/>
                <a:ext cx="3713965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3" y="5863623"/>
                <a:ext cx="3713965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グループ化 20"/>
          <p:cNvGrpSpPr/>
          <p:nvPr/>
        </p:nvGrpSpPr>
        <p:grpSpPr>
          <a:xfrm>
            <a:off x="5080644" y="1497196"/>
            <a:ext cx="3661195" cy="1522044"/>
            <a:chOff x="5134781" y="1988821"/>
            <a:chExt cx="3661195" cy="1522044"/>
          </a:xfrm>
        </p:grpSpPr>
        <p:sp>
          <p:nvSpPr>
            <p:cNvPr id="20" name="正方形/長方形 19"/>
            <p:cNvSpPr/>
            <p:nvPr/>
          </p:nvSpPr>
          <p:spPr>
            <a:xfrm>
              <a:off x="5134781" y="2034591"/>
              <a:ext cx="3556358" cy="14762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134781" y="1988821"/>
                  <a:ext cx="3556358" cy="9326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  <m:r>
                          <a:rPr lang="ja-JP" altLang="en-US" sz="20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  <m:d>
                          <m:d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𝑝𝑗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ja-JP" altLang="en-US" sz="2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781" y="1988821"/>
                  <a:ext cx="3556358" cy="9326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/>
                <p:cNvSpPr/>
                <p:nvPr/>
              </p:nvSpPr>
              <p:spPr>
                <a:xfrm>
                  <a:off x="5134781" y="2912676"/>
                  <a:ext cx="3661195" cy="4458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sub>
                        </m:sSub>
                        <m:r>
                          <a:rPr lang="ja-JP" altLang="en-US" sz="200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</m:sub>
                            </m:sSub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sub>
                        </m:sSub>
                        <m:d>
                          <m:d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ja-JP" altLang="en-US" sz="2000" i="1">
                                    <a:latin typeface="Cambria Math" panose="02040503050406030204" pitchFamily="18" charset="0"/>
                                  </a:rPr>
                                  <m:t>𝑝𝑘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9" name="正方形/長方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781" y="2912676"/>
                  <a:ext cx="3661195" cy="445891"/>
                </a:xfrm>
                <a:prstGeom prst="rect">
                  <a:avLst/>
                </a:prstGeom>
                <a:blipFill>
                  <a:blip r:embed="rId7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03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9E8F9-0903-DB44-9593-822CC758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090737"/>
          </a:xfrm>
        </p:spPr>
        <p:txBody>
          <a:bodyPr/>
          <a:lstStyle/>
          <a:p>
            <a:pPr algn="just"/>
            <a:r>
              <a:rPr lang="ja-JP" altLang="en-US" sz="2800" dirty="0" smtClean="0"/>
              <a:t>学習を繰り返すとき，</a:t>
            </a:r>
            <a:r>
              <a:rPr kumimoji="1" lang="ja-JP" altLang="en-US" sz="2800" dirty="0" smtClean="0"/>
              <a:t>前回のパラメータの変化量を考慮して今回のパラメータの変化量を決定する．</a:t>
            </a:r>
            <a:endParaRPr kumimoji="1" lang="en-US" altLang="ja-JP" sz="2800" dirty="0" smtClean="0"/>
          </a:p>
          <a:p>
            <a:pPr algn="just"/>
            <a:r>
              <a:rPr kumimoji="1" lang="ja-JP" altLang="en-US" sz="2800" dirty="0" smtClean="0"/>
              <a:t>慣性項係数</a:t>
            </a:r>
            <a:r>
              <a:rPr kumimoji="1" lang="en-US" altLang="ja-JP" sz="2800" dirty="0" smtClean="0"/>
              <a:t>:</a:t>
            </a:r>
            <a:r>
              <a:rPr kumimoji="1" lang="en-US" altLang="ja-JP" sz="2800" dirty="0" smtClean="0">
                <a:latin typeface="Symbol" panose="05050102010706020507" pitchFamily="18" charset="2"/>
              </a:rPr>
              <a:t>a</a:t>
            </a:r>
          </a:p>
          <a:p>
            <a:pPr algn="just"/>
            <a:r>
              <a:rPr kumimoji="1" lang="en-US" altLang="ja-JP" sz="2800" dirty="0" smtClean="0"/>
              <a:t>T</a:t>
            </a:r>
            <a:r>
              <a:rPr kumimoji="1" lang="ja-JP" altLang="en-US" sz="2800" dirty="0" smtClean="0"/>
              <a:t>回目の学習における，</a:t>
            </a:r>
            <a:r>
              <a:rPr kumimoji="1" lang="en-US" altLang="ja-JP" sz="2800" dirty="0" smtClean="0"/>
              <a:t>p</a:t>
            </a:r>
            <a:r>
              <a:rPr kumimoji="1" lang="ja-JP" altLang="en-US" sz="2800" dirty="0" smtClean="0"/>
              <a:t>番目の学習データに対する各パラメータの更新式</a:t>
            </a:r>
            <a:endParaRPr kumimoji="1" lang="en-US" altLang="ja-JP" sz="2800" dirty="0" smtClean="0"/>
          </a:p>
          <a:p>
            <a:pPr lvl="1" algn="just"/>
            <a:r>
              <a:rPr kumimoji="1" lang="ja-JP" altLang="en-US" sz="2400" dirty="0" smtClean="0"/>
              <a:t>結合強度</a:t>
            </a:r>
            <a:endParaRPr kumimoji="1" lang="en-US" altLang="ja-JP" sz="2400" dirty="0" smtClean="0"/>
          </a:p>
          <a:p>
            <a:pPr lvl="2" algn="just"/>
            <a:endParaRPr lang="en-US" altLang="ja-JP" sz="2000" dirty="0"/>
          </a:p>
          <a:p>
            <a:pPr lvl="2" algn="just"/>
            <a:endParaRPr lang="en-US" altLang="ja-JP" dirty="0" smtClean="0"/>
          </a:p>
          <a:p>
            <a:pPr lvl="1" algn="just"/>
            <a:r>
              <a:rPr lang="ja-JP" altLang="en-US" sz="2400" dirty="0" smtClean="0"/>
              <a:t>しきい</a:t>
            </a:r>
            <a:r>
              <a:rPr lang="ja-JP" altLang="en-US" dirty="0" smtClean="0"/>
              <a:t>値</a:t>
            </a:r>
            <a:endParaRPr lang="en-US" altLang="ja-JP" dirty="0" smtClean="0"/>
          </a:p>
          <a:p>
            <a:pPr lvl="2" algn="just"/>
            <a:endParaRPr lang="en-US" altLang="ja-JP" sz="2000" dirty="0" smtClean="0"/>
          </a:p>
          <a:p>
            <a:pPr lvl="2" algn="just"/>
            <a:endParaRPr kumimoji="1" lang="en-US" altLang="ja-JP" sz="2000" dirty="0" smtClean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A4D1ECB-C25E-D647-A638-9111D176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パラメータ更</a:t>
            </a:r>
            <a:r>
              <a:rPr kumimoji="1" lang="ja-JP" altLang="en-US" dirty="0"/>
              <a:t>新式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1324262" y="4161587"/>
                <a:ext cx="3835024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𝛼𝛥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62" y="4161587"/>
                <a:ext cx="3835024" cy="424796"/>
              </a:xfrm>
              <a:prstGeom prst="rect">
                <a:avLst/>
              </a:prstGeom>
              <a:blipFill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1324214" y="4597528"/>
                <a:ext cx="4047775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𝛼𝛥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14" y="4597528"/>
                <a:ext cx="4047775" cy="42479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1329036" y="5879421"/>
                <a:ext cx="3644396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𝛼𝛥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36" y="5879421"/>
                <a:ext cx="3644396" cy="423770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1326663" y="5439965"/>
                <a:ext cx="3501664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ja-JP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𝛼𝛥</m:t>
                      </m:r>
                      <m:sSub>
                        <m:sSub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63" y="5439965"/>
                <a:ext cx="3501664" cy="42479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9E8F9-0903-DB44-9593-822CC758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ja-JP" altLang="en-US" sz="2800" dirty="0" smtClean="0"/>
              <a:t>学習係数</a:t>
            </a:r>
            <a:r>
              <a:rPr kumimoji="1" lang="en-US" altLang="ja-JP" sz="2800" dirty="0" smtClean="0"/>
              <a:t>:</a:t>
            </a:r>
            <a:r>
              <a:rPr kumimoji="1" lang="en-US" altLang="ja-JP" sz="2800" dirty="0" smtClean="0">
                <a:latin typeface="Symbol" panose="05050102010706020507" pitchFamily="18" charset="2"/>
              </a:rPr>
              <a:t>h</a:t>
            </a:r>
            <a:r>
              <a:rPr kumimoji="1" lang="en-US" altLang="ja-JP" sz="2800" dirty="0" smtClean="0"/>
              <a:t>, </a:t>
            </a:r>
            <a:r>
              <a:rPr kumimoji="1" lang="ja-JP" altLang="en-US" sz="2800" dirty="0" smtClean="0"/>
              <a:t>慣性項係数</a:t>
            </a:r>
            <a:r>
              <a:rPr kumimoji="1" lang="en-US" altLang="ja-JP" sz="2800" dirty="0" smtClean="0"/>
              <a:t>:</a:t>
            </a:r>
            <a:r>
              <a:rPr kumimoji="1" lang="en-US" altLang="ja-JP" sz="2800" dirty="0" smtClean="0">
                <a:latin typeface="Symbol" panose="05050102010706020507" pitchFamily="18" charset="2"/>
              </a:rPr>
              <a:t>a</a:t>
            </a:r>
          </a:p>
          <a:p>
            <a:pPr algn="just"/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結合強度の更新式</a:t>
            </a:r>
            <a:endParaRPr lang="en-US" altLang="ja-JP" sz="2800" dirty="0"/>
          </a:p>
          <a:p>
            <a:pPr algn="just"/>
            <a:endParaRPr lang="en-US" altLang="ja-JP" sz="2800" dirty="0" smtClean="0"/>
          </a:p>
          <a:p>
            <a:pPr algn="just"/>
            <a:endParaRPr lang="en-US" altLang="ja-JP" sz="2400" dirty="0" smtClean="0"/>
          </a:p>
          <a:p>
            <a:pPr algn="just"/>
            <a:endParaRPr lang="en-US" altLang="ja-JP" sz="2800" dirty="0"/>
          </a:p>
          <a:p>
            <a:pPr algn="just"/>
            <a:r>
              <a:rPr lang="ja-JP" altLang="en-US" sz="2800" dirty="0" smtClean="0"/>
              <a:t>しきい値の更新式</a:t>
            </a:r>
            <a:endParaRPr lang="en-US" altLang="ja-JP" sz="2400" dirty="0"/>
          </a:p>
          <a:p>
            <a:pPr algn="just"/>
            <a:endParaRPr kumimoji="1" lang="en-US" altLang="ja-JP" sz="2800" dirty="0" smtClean="0"/>
          </a:p>
          <a:p>
            <a:pPr algn="just"/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877684" y="5344595"/>
                <a:ext cx="40525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4" y="5344595"/>
                <a:ext cx="4052520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877684" y="4883261"/>
                <a:ext cx="3882281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4" y="4883261"/>
                <a:ext cx="3882281" cy="491417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BA4D1ECB-C25E-D647-A638-9111D176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パラメータ更</a:t>
            </a:r>
            <a:r>
              <a:rPr kumimoji="1" lang="ja-JP" altLang="en-US" dirty="0"/>
              <a:t>新式</a:t>
            </a:r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68983"/>
              </p:ext>
            </p:extLst>
          </p:nvPr>
        </p:nvGraphicFramePr>
        <p:xfrm>
          <a:off x="4013200" y="3048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8" name="オブジェクト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3200" y="3048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877684" y="2877724"/>
                <a:ext cx="4283352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4" y="2877724"/>
                <a:ext cx="4283352" cy="491417"/>
              </a:xfrm>
              <a:prstGeom prst="rect">
                <a:avLst/>
              </a:prstGeom>
              <a:blipFill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877684" y="3339058"/>
                <a:ext cx="4538615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4" y="3339058"/>
                <a:ext cx="4538615" cy="491417"/>
              </a:xfrm>
              <a:prstGeom prst="rect">
                <a:avLst/>
              </a:prstGeom>
              <a:blipFill>
                <a:blip r:embed="rId8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0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 smtClean="0">
                <a:latin typeface="+mn-lt"/>
              </a:rPr>
              <a:t>1</a:t>
            </a:r>
            <a:r>
              <a:rPr lang="ja-JP" altLang="en-US" dirty="0" smtClean="0">
                <a:latin typeface="+mn-lt"/>
              </a:rPr>
              <a:t>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１入力１</a:t>
            </a:r>
            <a:r>
              <a:rPr kumimoji="1" lang="ja-JP" altLang="en-US" sz="2800" dirty="0"/>
              <a:t>出力の学習データセットについて，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階層型</a:t>
            </a:r>
            <a:r>
              <a:rPr kumimoji="1" lang="en-US" altLang="ja-JP" sz="2800" dirty="0"/>
              <a:t>NN</a:t>
            </a:r>
            <a:r>
              <a:rPr kumimoji="1" lang="ja-JP" altLang="en-US" sz="2800" dirty="0"/>
              <a:t>を用いて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関数近似</a:t>
            </a:r>
            <a:r>
              <a:rPr kumimoji="1" lang="ja-JP" altLang="en-US" sz="2800" dirty="0"/>
              <a:t>を行う</a:t>
            </a:r>
            <a:r>
              <a:rPr lang="ja-JP" altLang="en-US" sz="2800" dirty="0" smtClean="0"/>
              <a:t>．</a:t>
            </a:r>
            <a:endParaRPr lang="en-US" altLang="ja-JP" sz="2800" dirty="0" smtClean="0"/>
          </a:p>
          <a:p>
            <a:pPr marL="457200" lvl="1" indent="0" algn="just">
              <a:buNone/>
            </a:pPr>
            <a:endParaRPr lang="en-US" altLang="ja-JP" sz="2400" dirty="0"/>
          </a:p>
          <a:p>
            <a:pPr algn="just"/>
            <a:endParaRPr kumimoji="1" lang="en-US" altLang="ja-JP" sz="2800" dirty="0" smtClean="0"/>
          </a:p>
          <a:p>
            <a:pPr algn="just"/>
            <a:endParaRPr lang="en-US" altLang="ja-JP" sz="2800" dirty="0"/>
          </a:p>
          <a:p>
            <a:pPr algn="just"/>
            <a:endParaRPr kumimoji="1" lang="en-US" altLang="ja-JP" sz="2800" dirty="0" smtClean="0"/>
          </a:p>
          <a:p>
            <a:pPr marL="0" indent="0" algn="just">
              <a:buNone/>
            </a:pPr>
            <a:endParaRPr lang="en-US" altLang="ja-JP" sz="2400" dirty="0" smtClean="0"/>
          </a:p>
          <a:p>
            <a:pPr marL="0" indent="0" algn="just">
              <a:buNone/>
            </a:pPr>
            <a:endParaRPr kumimoji="1" lang="en-US" altLang="ja-JP" sz="2400" dirty="0" smtClean="0"/>
          </a:p>
          <a:p>
            <a:pPr algn="just"/>
            <a:r>
              <a:rPr kumimoji="1" lang="ja-JP" altLang="en-US" sz="2800" dirty="0" smtClean="0"/>
              <a:t>得られた</a:t>
            </a:r>
            <a:r>
              <a:rPr kumimoji="1" lang="ja-JP" altLang="en-US" sz="2800" dirty="0">
                <a:solidFill>
                  <a:srgbClr val="FF0000"/>
                </a:solidFill>
              </a:rPr>
              <a:t>近似関数</a:t>
            </a:r>
            <a:r>
              <a:rPr kumimoji="1" lang="ja-JP" altLang="en-US" sz="2800" dirty="0"/>
              <a:t>の可視化．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学習用データに対する評価関数の値．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以上の条件を満たすプログラムの実装．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24926"/>
              </p:ext>
            </p:extLst>
          </p:nvPr>
        </p:nvGraphicFramePr>
        <p:xfrm>
          <a:off x="704848" y="2324100"/>
          <a:ext cx="6054965" cy="277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8405">
                  <a:extLst>
                    <a:ext uri="{9D8B030D-6E8A-4147-A177-3AD203B41FA5}">
                      <a16:colId xmlns:a16="http://schemas.microsoft.com/office/drawing/2014/main" val="2024789573"/>
                    </a:ext>
                  </a:extLst>
                </a:gridCol>
                <a:gridCol w="237809">
                  <a:extLst>
                    <a:ext uri="{9D8B030D-6E8A-4147-A177-3AD203B41FA5}">
                      <a16:colId xmlns:a16="http://schemas.microsoft.com/office/drawing/2014/main" val="3399893671"/>
                    </a:ext>
                  </a:extLst>
                </a:gridCol>
                <a:gridCol w="3338751">
                  <a:extLst>
                    <a:ext uri="{9D8B030D-6E8A-4147-A177-3AD203B41FA5}">
                      <a16:colId xmlns:a16="http://schemas.microsoft.com/office/drawing/2014/main" val="340221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・入力層のユニット数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・出力層のユニット数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1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6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・中間層のユニット数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5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・学習係数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1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・慣性項係数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0.9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20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・結合強度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0.5 </a:t>
                      </a:r>
                      <a:r>
                        <a:rPr kumimoji="1" lang="ja-JP" altLang="en-US" sz="2000" dirty="0" smtClean="0"/>
                        <a:t>または 乱数</a:t>
                      </a:r>
                      <a:r>
                        <a:rPr kumimoji="1" lang="en-US" altLang="ja-JP" sz="2000" dirty="0" smtClean="0"/>
                        <a:t>[0,1)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84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・しきい値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0.5 </a:t>
                      </a:r>
                      <a:r>
                        <a:rPr kumimoji="1" lang="ja-JP" altLang="en-US" sz="2000" dirty="0" smtClean="0"/>
                        <a:t>または 乱数</a:t>
                      </a:r>
                      <a:r>
                        <a:rPr kumimoji="1" lang="en-US" altLang="ja-JP" sz="2000" dirty="0" smtClean="0"/>
                        <a:t>[0,1)</a:t>
                      </a:r>
                      <a:endParaRPr kumimoji="1" lang="ja-JP" alt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3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>
                <a:latin typeface="+mn-lt"/>
              </a:rPr>
              <a:t>1</a:t>
            </a:r>
            <a:r>
              <a:rPr lang="ja-JP" altLang="en-US" dirty="0" smtClean="0">
                <a:latin typeface="+mn-lt"/>
              </a:rPr>
              <a:t>　</a:t>
            </a:r>
            <a:r>
              <a:rPr lang="ja-JP" altLang="en-US" dirty="0" smtClean="0"/>
              <a:t>初期値固定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80635" y="1786270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43423" y="1786269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100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606211" y="1787826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520"/>
              </p:ext>
            </p:extLst>
          </p:nvPr>
        </p:nvGraphicFramePr>
        <p:xfrm>
          <a:off x="538100" y="5590180"/>
          <a:ext cx="803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084">
                  <a:extLst>
                    <a:ext uri="{9D8B030D-6E8A-4147-A177-3AD203B41FA5}">
                      <a16:colId xmlns:a16="http://schemas.microsoft.com/office/drawing/2014/main" val="641884305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888646902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3922668188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19947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学習回数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30000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0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評価関数の値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0.64811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0.055948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0.030734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5893"/>
                  </a:ext>
                </a:extLst>
              </a:tr>
            </a:tbl>
          </a:graphicData>
        </a:graphic>
      </p:graphicFrame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1884965" y="2228850"/>
            <a:ext cx="1070747" cy="26670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0" y="2430149"/>
            <a:ext cx="2722442" cy="2700000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1" y="2430149"/>
            <a:ext cx="2722442" cy="270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92" y="2430149"/>
            <a:ext cx="2722442" cy="270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4851576" y="2228850"/>
            <a:ext cx="1070747" cy="2667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7818187" y="2228850"/>
            <a:ext cx="1070747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6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>
                <a:latin typeface="+mn-lt"/>
              </a:rPr>
              <a:t>1</a:t>
            </a:r>
            <a:r>
              <a:rPr lang="ja-JP" altLang="en-US" dirty="0" smtClean="0">
                <a:latin typeface="+mn-lt"/>
              </a:rPr>
              <a:t>　</a:t>
            </a:r>
            <a:r>
              <a:rPr lang="ja-JP" altLang="en-US" dirty="0" smtClean="0"/>
              <a:t>初期値</a:t>
            </a:r>
            <a:r>
              <a:rPr lang="ja-JP" altLang="en-US" dirty="0"/>
              <a:t>乱数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80635" y="1786270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43423" y="1786269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100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606211" y="1787826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43797"/>
              </p:ext>
            </p:extLst>
          </p:nvPr>
        </p:nvGraphicFramePr>
        <p:xfrm>
          <a:off x="538100" y="5590180"/>
          <a:ext cx="803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084">
                  <a:extLst>
                    <a:ext uri="{9D8B030D-6E8A-4147-A177-3AD203B41FA5}">
                      <a16:colId xmlns:a16="http://schemas.microsoft.com/office/drawing/2014/main" val="641884305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888646902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3922668188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19947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学習回数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30000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0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評価関数の値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0.64974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0.049490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8.9422e-29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5893"/>
                  </a:ext>
                </a:extLst>
              </a:tr>
            </a:tbl>
          </a:graphicData>
        </a:graphic>
      </p:graphicFrame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1884965" y="2228850"/>
            <a:ext cx="1070747" cy="26670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0" y="2430149"/>
            <a:ext cx="2722442" cy="2699999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1" y="2430149"/>
            <a:ext cx="2722442" cy="269999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92" y="2430149"/>
            <a:ext cx="2722442" cy="2699999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4851576" y="2228850"/>
            <a:ext cx="1070747" cy="2667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7" t="437" b="90514"/>
          <a:stretch/>
        </p:blipFill>
        <p:spPr>
          <a:xfrm>
            <a:off x="7818187" y="2228850"/>
            <a:ext cx="1070747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プログラムの正しさの確認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 smtClean="0"/>
              <a:t>今回作成したプログラムが正しく動作しているか確かめた．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正しいプログラムによって学習された関数近似と比較すると，正しく動作していることが分かった．</a:t>
            </a:r>
            <a:endParaRPr lang="en-US" altLang="ja-JP" sz="2800" dirty="0" smtClean="0"/>
          </a:p>
          <a:p>
            <a:pPr algn="just"/>
            <a:endParaRPr lang="en-US" altLang="ja-JP" sz="2800" dirty="0" smtClean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92" y="4129213"/>
            <a:ext cx="2722442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611843" y="3455589"/>
            <a:ext cx="2939768" cy="6324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パラメータ初期値 </a:t>
            </a:r>
            <a:r>
              <a:rPr lang="en-US" altLang="ja-JP" sz="2000" dirty="0" smtClean="0">
                <a:solidFill>
                  <a:srgbClr val="252551"/>
                </a:solidFill>
              </a:rPr>
              <a:t>: </a:t>
            </a:r>
            <a:r>
              <a:rPr lang="ja-JP" altLang="en-US" sz="2000" dirty="0" smtClean="0">
                <a:solidFill>
                  <a:srgbClr val="252551"/>
                </a:solidFill>
              </a:rPr>
              <a:t>固定</a:t>
            </a:r>
            <a:endParaRPr lang="en-US" altLang="ja-JP" sz="2000" dirty="0" smtClean="0">
              <a:solidFill>
                <a:srgbClr val="25255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</a:t>
            </a:r>
            <a:r>
              <a:rPr lang="en-US" altLang="ja-JP" sz="2000" dirty="0">
                <a:solidFill>
                  <a:srgbClr val="252551"/>
                </a:solidFill>
              </a:rPr>
              <a:t>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3934853" y="3455589"/>
            <a:ext cx="2939768" cy="6324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パラメータ初期値 </a:t>
            </a:r>
            <a:r>
              <a:rPr lang="en-US" altLang="ja-JP" sz="2000" dirty="0" smtClean="0">
                <a:solidFill>
                  <a:srgbClr val="252551"/>
                </a:solidFill>
              </a:rPr>
              <a:t>: </a:t>
            </a:r>
            <a:r>
              <a:rPr lang="ja-JP" altLang="en-US" sz="2000" dirty="0" smtClean="0">
                <a:solidFill>
                  <a:srgbClr val="252551"/>
                </a:solidFill>
              </a:rPr>
              <a:t>乱数</a:t>
            </a:r>
            <a:endParaRPr lang="en-US" altLang="ja-JP" sz="2000" dirty="0" smtClean="0">
              <a:solidFill>
                <a:srgbClr val="25255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</a:t>
            </a:r>
            <a:r>
              <a:rPr lang="en-US" altLang="ja-JP" sz="2000" dirty="0">
                <a:solidFill>
                  <a:srgbClr val="252551"/>
                </a:solidFill>
              </a:rPr>
              <a:t>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58" y="4954589"/>
            <a:ext cx="2293628" cy="719498"/>
          </a:xfrm>
          <a:prstGeom prst="rect">
            <a:avLst/>
          </a:prstGeom>
        </p:spPr>
      </p:pic>
      <p:pic>
        <p:nvPicPr>
          <p:cNvPr id="15" name="コンテンツ プレースホルダ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3516" y="4129214"/>
            <a:ext cx="2722442" cy="269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6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発表内容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 smtClean="0"/>
              <a:t>ニューラルネットワークについて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神経細胞のはたらきとニューラルネットワーク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ニューラルネットワークにおける学習方針</a:t>
            </a:r>
            <a:endParaRPr lang="en-US" altLang="ja-JP" sz="2400" dirty="0" smtClean="0"/>
          </a:p>
          <a:p>
            <a:r>
              <a:rPr lang="ja-JP" altLang="en-US" sz="2800" dirty="0"/>
              <a:t>課題</a:t>
            </a:r>
            <a:r>
              <a:rPr lang="ja-JP" altLang="en-US" sz="2800" dirty="0" smtClean="0"/>
              <a:t>の結果</a:t>
            </a:r>
            <a:endParaRPr lang="en-US" altLang="ja-JP" sz="2800" dirty="0"/>
          </a:p>
          <a:p>
            <a:pPr lvl="1"/>
            <a:r>
              <a:rPr lang="ja-JP" altLang="en-US" sz="2400" dirty="0" smtClean="0"/>
              <a:t>課題</a:t>
            </a:r>
            <a:r>
              <a:rPr lang="en-US" altLang="ja-JP" sz="2400" dirty="0" smtClean="0"/>
              <a:t>1</a:t>
            </a:r>
            <a:endParaRPr lang="en-US" altLang="ja-JP" sz="2000" dirty="0" smtClean="0"/>
          </a:p>
          <a:p>
            <a:pPr lvl="1"/>
            <a:r>
              <a:rPr lang="ja-JP" altLang="en-US" sz="2400" dirty="0" smtClean="0"/>
              <a:t>課題</a:t>
            </a:r>
            <a:r>
              <a:rPr lang="en-US" altLang="ja-JP" sz="2400" dirty="0" smtClean="0"/>
              <a:t>2</a:t>
            </a:r>
          </a:p>
          <a:p>
            <a:r>
              <a:rPr lang="ja-JP" altLang="en-US" sz="2800" dirty="0" smtClean="0"/>
              <a:t>まとめ</a:t>
            </a:r>
            <a:endParaRPr lang="en-US" altLang="ja-JP" sz="2800" dirty="0" smtClean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748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>
                <a:latin typeface="+mn-lt"/>
              </a:rPr>
              <a:t>2</a:t>
            </a:r>
            <a:r>
              <a:rPr lang="ja-JP" altLang="en-US" dirty="0" smtClean="0">
                <a:latin typeface="+mn-lt"/>
              </a:rPr>
              <a:t>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ja-JP" sz="2800" dirty="0"/>
              <a:t>2</a:t>
            </a:r>
            <a:r>
              <a:rPr lang="ja-JP" altLang="en-US" sz="2800" dirty="0" smtClean="0"/>
              <a:t>入力</a:t>
            </a:r>
            <a:r>
              <a:rPr lang="en-US" altLang="ja-JP" sz="2800" dirty="0"/>
              <a:t>3</a:t>
            </a:r>
            <a:r>
              <a:rPr kumimoji="1" lang="ja-JP" altLang="en-US" sz="2800" dirty="0" smtClean="0"/>
              <a:t>出力</a:t>
            </a:r>
            <a:r>
              <a:rPr kumimoji="1" lang="ja-JP" altLang="en-US" sz="2800" dirty="0"/>
              <a:t>の学習</a:t>
            </a:r>
            <a:r>
              <a:rPr kumimoji="1" lang="ja-JP" altLang="en-US" sz="2800" dirty="0" smtClean="0"/>
              <a:t>データセット</a:t>
            </a:r>
            <a:r>
              <a:rPr lang="ja-JP" altLang="en-US" sz="2800" dirty="0" smtClean="0"/>
              <a:t>を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/>
              <a:t>階層型</a:t>
            </a:r>
            <a:r>
              <a:rPr kumimoji="1" lang="en-US" altLang="ja-JP" sz="2800" dirty="0" smtClean="0"/>
              <a:t>NN</a:t>
            </a:r>
            <a:r>
              <a:rPr kumimoji="1" lang="ja-JP" altLang="en-US" sz="2800" dirty="0" smtClean="0"/>
              <a:t>で学習し，</a:t>
            </a:r>
            <a:r>
              <a:rPr lang="ja-JP" altLang="en-US" sz="2800" dirty="0">
                <a:solidFill>
                  <a:srgbClr val="FF0000"/>
                </a:solidFill>
              </a:rPr>
              <a:t>未知</a:t>
            </a:r>
            <a:r>
              <a:rPr lang="ja-JP" altLang="en-US" sz="2800" dirty="0" smtClean="0">
                <a:solidFill>
                  <a:srgbClr val="FF0000"/>
                </a:solidFill>
              </a:rPr>
              <a:t>パターンに対して識別</a:t>
            </a:r>
            <a:r>
              <a:rPr kumimoji="1" lang="ja-JP" altLang="en-US" sz="2800" dirty="0" smtClean="0"/>
              <a:t>を</a:t>
            </a:r>
            <a:r>
              <a:rPr kumimoji="1" lang="ja-JP" altLang="en-US" sz="2800" dirty="0"/>
              <a:t>行う</a:t>
            </a:r>
            <a:r>
              <a:rPr lang="ja-JP" altLang="en-US" sz="2800" dirty="0" smtClean="0"/>
              <a:t>．</a:t>
            </a:r>
            <a:endParaRPr lang="en-US" altLang="ja-JP" sz="2800" dirty="0" smtClean="0"/>
          </a:p>
          <a:p>
            <a:pPr marL="457200" lvl="1" indent="0" algn="just">
              <a:buNone/>
            </a:pPr>
            <a:endParaRPr lang="en-US" altLang="ja-JP" sz="2400" dirty="0"/>
          </a:p>
          <a:p>
            <a:pPr algn="just"/>
            <a:endParaRPr kumimoji="1" lang="en-US" altLang="ja-JP" sz="2800" dirty="0" smtClean="0"/>
          </a:p>
          <a:p>
            <a:pPr algn="just"/>
            <a:endParaRPr lang="en-US" altLang="ja-JP" sz="2800" dirty="0"/>
          </a:p>
          <a:p>
            <a:pPr algn="just"/>
            <a:endParaRPr kumimoji="1" lang="en-US" altLang="ja-JP" sz="2800" dirty="0" smtClean="0"/>
          </a:p>
          <a:p>
            <a:pPr marL="0" indent="0" algn="just">
              <a:buNone/>
            </a:pPr>
            <a:endParaRPr lang="en-US" altLang="ja-JP" sz="2400" dirty="0" smtClean="0"/>
          </a:p>
          <a:p>
            <a:pPr marL="0" indent="0" algn="just">
              <a:buNone/>
            </a:pPr>
            <a:endParaRPr kumimoji="1" lang="en-US" altLang="ja-JP" sz="2400" dirty="0" smtClean="0"/>
          </a:p>
          <a:p>
            <a:pPr algn="just"/>
            <a:r>
              <a:rPr kumimoji="1" lang="ja-JP" altLang="en-US" sz="2800" dirty="0" smtClean="0"/>
              <a:t>得られた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識別境界</a:t>
            </a:r>
            <a:r>
              <a:rPr kumimoji="1" lang="ja-JP" altLang="en-US" sz="2800" dirty="0" smtClean="0"/>
              <a:t>の</a:t>
            </a:r>
            <a:r>
              <a:rPr kumimoji="1" lang="ja-JP" altLang="en-US" sz="2800" dirty="0"/>
              <a:t>可視化．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学習用データに対する評価関数の値．</a:t>
            </a:r>
            <a:endParaRPr kumimoji="1" lang="en-US" altLang="ja-JP" sz="2800" dirty="0"/>
          </a:p>
          <a:p>
            <a:pPr algn="just"/>
            <a:r>
              <a:rPr kumimoji="1" lang="ja-JP" altLang="en-US" sz="2800" dirty="0"/>
              <a:t>以上の条件を満たすプログラムの実装．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27458"/>
              </p:ext>
            </p:extLst>
          </p:nvPr>
        </p:nvGraphicFramePr>
        <p:xfrm>
          <a:off x="704848" y="2324100"/>
          <a:ext cx="6054965" cy="277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8405">
                  <a:extLst>
                    <a:ext uri="{9D8B030D-6E8A-4147-A177-3AD203B41FA5}">
                      <a16:colId xmlns:a16="http://schemas.microsoft.com/office/drawing/2014/main" val="2024789573"/>
                    </a:ext>
                  </a:extLst>
                </a:gridCol>
                <a:gridCol w="237809">
                  <a:extLst>
                    <a:ext uri="{9D8B030D-6E8A-4147-A177-3AD203B41FA5}">
                      <a16:colId xmlns:a16="http://schemas.microsoft.com/office/drawing/2014/main" val="3399893671"/>
                    </a:ext>
                  </a:extLst>
                </a:gridCol>
                <a:gridCol w="3338751">
                  <a:extLst>
                    <a:ext uri="{9D8B030D-6E8A-4147-A177-3AD203B41FA5}">
                      <a16:colId xmlns:a16="http://schemas.microsoft.com/office/drawing/2014/main" val="340221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・入力層のユニット数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・出力層のユニット数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3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6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・中間層のユニット数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51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・学習係数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1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・慣性項係数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0.8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20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・結合強度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0.5 </a:t>
                      </a:r>
                      <a:r>
                        <a:rPr kumimoji="1" lang="ja-JP" altLang="en-US" sz="2000" dirty="0" smtClean="0"/>
                        <a:t>または 乱数</a:t>
                      </a:r>
                      <a:r>
                        <a:rPr kumimoji="1" lang="en-US" altLang="ja-JP" sz="2000" dirty="0" smtClean="0"/>
                        <a:t>[0,1)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84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・しきい値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: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smtClean="0"/>
                        <a:t>0.5 </a:t>
                      </a:r>
                      <a:r>
                        <a:rPr kumimoji="1" lang="ja-JP" altLang="en-US" sz="2000" dirty="0" smtClean="0"/>
                        <a:t>または 乱数</a:t>
                      </a:r>
                      <a:r>
                        <a:rPr kumimoji="1" lang="en-US" altLang="ja-JP" sz="2000" dirty="0" smtClean="0"/>
                        <a:t>[0,1)</a:t>
                      </a:r>
                      <a:endParaRPr kumimoji="1" lang="ja-JP" alt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6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1571773" y="2097323"/>
            <a:ext cx="1278507" cy="7200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>
                <a:latin typeface="+mn-lt"/>
              </a:rPr>
              <a:t>2</a:t>
            </a:r>
            <a:r>
              <a:rPr lang="ja-JP" altLang="en-US" dirty="0" smtClean="0">
                <a:latin typeface="+mn-lt"/>
              </a:rPr>
              <a:t>　</a:t>
            </a:r>
            <a:r>
              <a:rPr lang="ja-JP" altLang="en-US" dirty="0" smtClean="0"/>
              <a:t>初期値固定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80635" y="1786270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43423" y="1786269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500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606211" y="1787826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70260"/>
              </p:ext>
            </p:extLst>
          </p:nvPr>
        </p:nvGraphicFramePr>
        <p:xfrm>
          <a:off x="538100" y="5590180"/>
          <a:ext cx="803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084">
                  <a:extLst>
                    <a:ext uri="{9D8B030D-6E8A-4147-A177-3AD203B41FA5}">
                      <a16:colId xmlns:a16="http://schemas.microsoft.com/office/drawing/2014/main" val="641884305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888646902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3922668188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19947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学習回数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500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3000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0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評価関数の値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15.985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3.7286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3.6798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5893"/>
                  </a:ext>
                </a:extLst>
              </a:tr>
            </a:tbl>
          </a:graphicData>
        </a:graphic>
      </p:graphicFrame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4" y="2773049"/>
            <a:ext cx="2705213" cy="2700000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92" y="2773049"/>
            <a:ext cx="2699420" cy="270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03" y="2773049"/>
            <a:ext cx="2699420" cy="270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4643816" y="2097323"/>
            <a:ext cx="1278507" cy="72004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7610427" y="2097323"/>
            <a:ext cx="1278507" cy="7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1571773" y="2097323"/>
            <a:ext cx="1278507" cy="7200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>
                <a:latin typeface="+mn-lt"/>
              </a:rPr>
              <a:t>2</a:t>
            </a:r>
            <a:r>
              <a:rPr lang="ja-JP" altLang="en-US" dirty="0" smtClean="0">
                <a:latin typeface="+mn-lt"/>
              </a:rPr>
              <a:t>　</a:t>
            </a:r>
            <a:r>
              <a:rPr lang="ja-JP" altLang="en-US" dirty="0" smtClean="0"/>
              <a:t>初期値</a:t>
            </a:r>
            <a:r>
              <a:rPr lang="ja-JP" altLang="en-US" dirty="0"/>
              <a:t>乱数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80635" y="1786270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43423" y="1786269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500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606211" y="1787826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73978"/>
              </p:ext>
            </p:extLst>
          </p:nvPr>
        </p:nvGraphicFramePr>
        <p:xfrm>
          <a:off x="538100" y="5590180"/>
          <a:ext cx="80382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084">
                  <a:extLst>
                    <a:ext uri="{9D8B030D-6E8A-4147-A177-3AD203B41FA5}">
                      <a16:colId xmlns:a16="http://schemas.microsoft.com/office/drawing/2014/main" val="641884305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888646902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3922668188"/>
                    </a:ext>
                  </a:extLst>
                </a:gridCol>
                <a:gridCol w="1979043">
                  <a:extLst>
                    <a:ext uri="{9D8B030D-6E8A-4147-A177-3AD203B41FA5}">
                      <a16:colId xmlns:a16="http://schemas.microsoft.com/office/drawing/2014/main" val="1199472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学習回数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500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3000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05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評価関数の値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13.793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0.67760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4.6873e-3</a:t>
                      </a:r>
                      <a:endParaRPr kumimoji="1" lang="ja-JP" altLang="en-US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5893"/>
                  </a:ext>
                </a:extLst>
              </a:tr>
            </a:tbl>
          </a:graphicData>
        </a:graphic>
      </p:graphicFrame>
      <p:pic>
        <p:nvPicPr>
          <p:cNvPr id="44" name="図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4" y="2773049"/>
            <a:ext cx="2705213" cy="2699999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92" y="2773049"/>
            <a:ext cx="2699420" cy="269999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03" y="2773049"/>
            <a:ext cx="2699420" cy="269999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4643816" y="2097323"/>
            <a:ext cx="1278507" cy="72004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/>
          <a:stretch/>
        </p:blipFill>
        <p:spPr>
          <a:xfrm>
            <a:off x="7610427" y="2097323"/>
            <a:ext cx="1278507" cy="7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 smtClean="0"/>
              <a:t>学習を行うごとに得られた識別境界は変わったが，学習データについては正しく識別することができた．</a:t>
            </a:r>
            <a:endParaRPr lang="en-US" altLang="ja-JP" sz="2800" dirty="0"/>
          </a:p>
          <a:p>
            <a:pPr algn="just"/>
            <a:r>
              <a:rPr kumimoji="1" lang="ja-JP" altLang="en-US" sz="2800" dirty="0" smtClean="0"/>
              <a:t>しかし，学習データを正しく識別しない結果がでることもあった．</a:t>
            </a: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プログラムの正しさの確認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47465"/>
            <a:ext cx="2693602" cy="269418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02" y="4047464"/>
            <a:ext cx="2693602" cy="269417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77" y="4047464"/>
            <a:ext cx="2693602" cy="2694179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228600" y="3537047"/>
            <a:ext cx="2273198" cy="3110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rgbClr val="252551"/>
                </a:solidFill>
              </a:rPr>
              <a:t>学習回数 </a:t>
            </a:r>
            <a:r>
              <a:rPr lang="en-US" altLang="ja-JP" sz="2000" dirty="0" smtClean="0">
                <a:solidFill>
                  <a:srgbClr val="252551"/>
                </a:solidFill>
              </a:rPr>
              <a:t>: 3000</a:t>
            </a:r>
            <a:endParaRPr kumimoji="1" lang="ja-JP" altLang="en-US" sz="2000" dirty="0">
              <a:solidFill>
                <a:srgbClr val="25255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41" y="3453459"/>
            <a:ext cx="1863467" cy="58455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23" y="3095012"/>
            <a:ext cx="1228482" cy="9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局所解の存在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kumimoji="1" lang="ja-JP" altLang="en-US" sz="2800" dirty="0" smtClean="0"/>
              <a:t>評価関数の形とパラメータの初期値によって，最適解が得られない場合がある．</a:t>
            </a:r>
            <a:endParaRPr kumimoji="1" lang="en-US" altLang="ja-JP" sz="2800" dirty="0" smtClean="0"/>
          </a:p>
          <a:p>
            <a:pPr algn="just"/>
            <a:r>
              <a:rPr lang="ja-JP" altLang="en-US" sz="2800" dirty="0" smtClean="0"/>
              <a:t>固定初期値で学習を行うよりも，乱数で</a:t>
            </a:r>
            <a:r>
              <a:rPr lang="ja-JP" altLang="en-US" sz="2800" dirty="0" smtClean="0">
                <a:solidFill>
                  <a:srgbClr val="FF0000"/>
                </a:solidFill>
              </a:rPr>
              <a:t>確立的に学習したほうが精度の良い学習</a:t>
            </a:r>
            <a:r>
              <a:rPr lang="ja-JP" altLang="en-US" sz="2800" dirty="0" smtClean="0"/>
              <a:t>が行える．</a:t>
            </a:r>
            <a:endParaRPr lang="en-US" altLang="ja-JP" sz="2800" dirty="0" smtClean="0"/>
          </a:p>
          <a:p>
            <a:pPr lvl="1" algn="just"/>
            <a:r>
              <a:rPr kumimoji="1" lang="ja-JP" altLang="en-US" sz="2400" dirty="0" smtClean="0"/>
              <a:t>確率的勾配降下法</a:t>
            </a:r>
            <a:endParaRPr kumimoji="1" lang="ja-JP" altLang="en-US" sz="2400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588082" y="3822216"/>
            <a:ext cx="4044036" cy="2959584"/>
            <a:chOff x="1793987" y="2160308"/>
            <a:chExt cx="4044036" cy="2959584"/>
          </a:xfrm>
        </p:grpSpPr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961B952F-AF79-3B49-BD3F-DB269C0BC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923" y="2466753"/>
              <a:ext cx="0" cy="24589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625D3A32-03D5-744A-A070-7AD0BC6E23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8923" y="4925714"/>
              <a:ext cx="34243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/>
                <p:cNvSpPr/>
                <p:nvPr/>
              </p:nvSpPr>
              <p:spPr>
                <a:xfrm>
                  <a:off x="1793987" y="2160308"/>
                  <a:ext cx="498085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987" y="2160308"/>
                  <a:ext cx="498085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6"/>
            <a:stretch/>
          </p:blipFill>
          <p:spPr>
            <a:xfrm rot="344935">
              <a:off x="2336957" y="2917618"/>
              <a:ext cx="2419575" cy="15045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オブジェクト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88080362"/>
                    </p:ext>
                  </p:extLst>
                </p:nvPr>
              </p:nvGraphicFramePr>
              <p:xfrm>
                <a:off x="3505200" y="2946400"/>
                <a:ext cx="914400" cy="1984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543" name="Equation" r:id="rId5" imgW="914400" imgH="198720" progId="Equation.DSMT4">
                        <p:embed/>
                      </p:oleObj>
                    </mc:Choice>
                    <mc:Fallback>
                      <p:oleObj name="Equation" r:id="rId5" imgW="914400" imgH="198720" progId="Equation.DSMT4">
                        <p:embed/>
                        <p:pic>
                          <p:nvPicPr>
                            <p:cNvPr id="11" name="オブジェクト 10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05200" y="2946400"/>
                              <a:ext cx="914400" cy="1984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6" name="オブジェクト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88080362"/>
                    </p:ext>
                  </p:extLst>
                </p:nvPr>
              </p:nvGraphicFramePr>
              <p:xfrm>
                <a:off x="3505200" y="2946400"/>
                <a:ext cx="914400" cy="1984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541" name="Equation" r:id="rId7" imgW="914400" imgH="198720" progId="Equation.DSMT4">
                        <p:embed/>
                      </p:oleObj>
                    </mc:Choice>
                    <mc:Fallback>
                      <p:oleObj name="Equation" r:id="rId7" imgW="914400" imgH="198720" progId="Equation.DSMT4">
                        <p:embed/>
                        <p:pic>
                          <p:nvPicPr>
                            <p:cNvPr id="11" name="オブジェクト 10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05200" y="2946400"/>
                              <a:ext cx="914400" cy="1984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5389384" y="4719782"/>
                  <a:ext cx="3992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384" y="4719782"/>
                  <a:ext cx="399212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円/楕円 15">
              <a:extLst>
                <a:ext uri="{FF2B5EF4-FFF2-40B4-BE49-F238E27FC236}">
                  <a16:creationId xmlns:a16="http://schemas.microsoft.com/office/drawing/2014/main" id="{A99DFAD1-2C08-B74E-96FA-6E6D3484D1CB}"/>
                </a:ext>
              </a:extLst>
            </p:cNvPr>
            <p:cNvSpPr/>
            <p:nvPr/>
          </p:nvSpPr>
          <p:spPr>
            <a:xfrm>
              <a:off x="3968133" y="3313993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29" name="円/楕円 15">
              <a:extLst>
                <a:ext uri="{FF2B5EF4-FFF2-40B4-BE49-F238E27FC236}">
                  <a16:creationId xmlns:a16="http://schemas.microsoft.com/office/drawing/2014/main" id="{A99DFAD1-2C08-B74E-96FA-6E6D3484D1CB}"/>
                </a:ext>
              </a:extLst>
            </p:cNvPr>
            <p:cNvSpPr/>
            <p:nvPr/>
          </p:nvSpPr>
          <p:spPr>
            <a:xfrm>
              <a:off x="2600509" y="3830828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E1BA815F-E6C5-354D-A4A1-7DBF4DE4F960}"/>
                </a:ext>
              </a:extLst>
            </p:cNvPr>
            <p:cNvCxnSpPr>
              <a:cxnSpLocks/>
            </p:cNvCxnSpPr>
            <p:nvPr/>
          </p:nvCxnSpPr>
          <p:spPr>
            <a:xfrm>
              <a:off x="3935896" y="3436244"/>
              <a:ext cx="218098" cy="4025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1BA815F-E6C5-354D-A4A1-7DBF4DE4F960}"/>
                </a:ext>
              </a:extLst>
            </p:cNvPr>
            <p:cNvCxnSpPr>
              <a:cxnSpLocks/>
            </p:cNvCxnSpPr>
            <p:nvPr/>
          </p:nvCxnSpPr>
          <p:spPr>
            <a:xfrm>
              <a:off x="2643679" y="3991004"/>
              <a:ext cx="218098" cy="380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835A1749-3F1E-2542-B9DC-DC8BCC09D1CC}"/>
                </a:ext>
              </a:extLst>
            </p:cNvPr>
            <p:cNvSpPr/>
            <p:nvPr/>
          </p:nvSpPr>
          <p:spPr>
            <a:xfrm>
              <a:off x="4667884" y="3993321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dirty="0" smtClean="0">
                  <a:solidFill>
                    <a:srgbClr val="252551"/>
                  </a:solidFill>
                  <a:latin typeface="Arial"/>
                  <a:ea typeface="ＭＳ Ｐゴシック"/>
                </a:rPr>
                <a:t>局所</a:t>
              </a:r>
              <a:r>
                <a:rPr lang="ja-JP" altLang="en-US" dirty="0">
                  <a:solidFill>
                    <a:srgbClr val="252551"/>
                  </a:solidFill>
                  <a:latin typeface="Arial"/>
                  <a:ea typeface="ＭＳ Ｐゴシック"/>
                </a:rPr>
                <a:t>解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5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4331883" y="3898445"/>
              <a:ext cx="336001" cy="248465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835A1749-3F1E-2542-B9DC-DC8BCC09D1CC}"/>
                </a:ext>
              </a:extLst>
            </p:cNvPr>
            <p:cNvSpPr/>
            <p:nvPr/>
          </p:nvSpPr>
          <p:spPr>
            <a:xfrm>
              <a:off x="3242483" y="4480825"/>
              <a:ext cx="2178800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dirty="0" smtClean="0">
                  <a:solidFill>
                    <a:srgbClr val="252551"/>
                  </a:solidFill>
                  <a:latin typeface="Arial"/>
                  <a:ea typeface="ＭＳ Ｐゴシック"/>
                </a:rPr>
                <a:t>局所解かつ最適解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5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3064984" y="4424516"/>
              <a:ext cx="177499" cy="209898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835A1749-3F1E-2542-B9DC-DC8BCC09D1CC}"/>
                </a:ext>
              </a:extLst>
            </p:cNvPr>
            <p:cNvSpPr/>
            <p:nvPr/>
          </p:nvSpPr>
          <p:spPr>
            <a:xfrm>
              <a:off x="2339701" y="2583052"/>
              <a:ext cx="1170139" cy="307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noProof="0" dirty="0">
                  <a:solidFill>
                    <a:srgbClr val="252551"/>
                  </a:solidFill>
                  <a:latin typeface="Arial"/>
                  <a:ea typeface="ＭＳ Ｐゴシック"/>
                </a:rPr>
                <a:t>初期値</a:t>
              </a: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5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2685322" y="2890229"/>
              <a:ext cx="239449" cy="906598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DD07079D-4CEC-654A-8ECF-6B8BE4DA78F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H="1" flipV="1">
              <a:off x="2924771" y="2890229"/>
              <a:ext cx="1010532" cy="451139"/>
            </a:xfrm>
            <a:prstGeom prst="line">
              <a:avLst/>
            </a:prstGeom>
            <a:ln>
              <a:solidFill>
                <a:srgbClr val="89A4A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2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</a:t>
            </a:r>
            <a:r>
              <a:rPr lang="ja-JP" altLang="en-US" dirty="0"/>
              <a:t>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 smtClean="0"/>
              <a:t>ニューラルネットワークは，神経細胞の情報伝達機能をモデルにしている．</a:t>
            </a:r>
            <a:endParaRPr kumimoji="1" lang="en-US" altLang="ja-JP" sz="2800" dirty="0" smtClean="0"/>
          </a:p>
          <a:p>
            <a:pPr algn="just"/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入力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出力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層階層型</a:t>
            </a:r>
            <a:r>
              <a:rPr lang="ja-JP" altLang="en-US" sz="2800" dirty="0" smtClean="0"/>
              <a:t>ニューラルネットワーク</a:t>
            </a:r>
            <a:r>
              <a:rPr kumimoji="1" lang="ja-JP" altLang="en-US" sz="2800" dirty="0" smtClean="0"/>
              <a:t>を用いると，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変数関数の関数近似</a:t>
            </a:r>
            <a:r>
              <a:rPr kumimoji="1" lang="ja-JP" altLang="en-US" sz="2800" dirty="0" smtClean="0"/>
              <a:t>を行うことができる．</a:t>
            </a:r>
            <a:endParaRPr kumimoji="1" lang="en-US" altLang="ja-JP" sz="2800" dirty="0" smtClean="0"/>
          </a:p>
          <a:p>
            <a:pPr algn="just"/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入力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出力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層階層型</a:t>
            </a:r>
            <a:r>
              <a:rPr lang="ja-JP" altLang="en-US" sz="2800" dirty="0" smtClean="0"/>
              <a:t>ニューラルネットワーク</a:t>
            </a:r>
            <a:r>
              <a:rPr kumimoji="1" lang="ja-JP" altLang="en-US" sz="2800" dirty="0" smtClean="0"/>
              <a:t>を用いると，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次元パターンの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3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クラス識別器</a:t>
            </a:r>
            <a:r>
              <a:rPr kumimoji="1" lang="ja-JP" altLang="en-US" sz="2800" dirty="0" smtClean="0"/>
              <a:t>を設計できる．</a:t>
            </a:r>
            <a:endParaRPr kumimoji="1" lang="en-US" altLang="ja-JP" sz="2800" dirty="0" smtClean="0"/>
          </a:p>
          <a:p>
            <a:pPr algn="just"/>
            <a:r>
              <a:rPr kumimoji="1" lang="ja-JP" altLang="en-US" sz="2800" dirty="0" smtClean="0"/>
              <a:t>学習の初期パラメータを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固定にすると局所解のみしか得られない</a:t>
            </a:r>
            <a:r>
              <a:rPr kumimoji="1" lang="ja-JP" altLang="en-US" sz="2800" dirty="0" smtClean="0"/>
              <a:t>場合があるため，初期パラメータを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乱数で設定することで確立的に最適解</a:t>
            </a:r>
            <a:r>
              <a:rPr kumimoji="1" lang="ja-JP" altLang="en-US" sz="2800" dirty="0" smtClean="0"/>
              <a:t>を得ることができる．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30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予備用　微分の様子</a:t>
            </a:r>
            <a:endParaRPr kumimoji="1" lang="ja-JP" altLang="en-US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043836"/>
              </p:ext>
            </p:extLst>
          </p:nvPr>
        </p:nvGraphicFramePr>
        <p:xfrm>
          <a:off x="3568700" y="2068513"/>
          <a:ext cx="1600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3" imgW="1600200" imgH="1955520" progId="Equation.DSMT4">
                  <p:embed/>
                </p:oleObj>
              </mc:Choice>
              <mc:Fallback>
                <p:oleObj name="Equation" r:id="rId3" imgW="1600200" imgH="1955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8700" y="2068513"/>
                        <a:ext cx="16002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71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自然ニューロン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/>
              <a:t>脳</a:t>
            </a:r>
            <a:r>
              <a:rPr lang="ja-JP" altLang="en-US" sz="2800" dirty="0" smtClean="0"/>
              <a:t>において</a:t>
            </a:r>
            <a:r>
              <a:rPr lang="ja-JP" altLang="en-US" sz="2800" dirty="0" smtClean="0">
                <a:solidFill>
                  <a:srgbClr val="FF0000"/>
                </a:solidFill>
              </a:rPr>
              <a:t>情報伝達の機能</a:t>
            </a:r>
            <a:r>
              <a:rPr lang="ja-JP" altLang="en-US" sz="2800" dirty="0" smtClean="0"/>
              <a:t>を実現する細胞</a:t>
            </a:r>
            <a:r>
              <a:rPr lang="ja-JP" altLang="en-US" sz="2800" dirty="0"/>
              <a:t>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自然ニューロンは</a:t>
            </a:r>
            <a:r>
              <a:rPr lang="ja-JP" altLang="en-US" sz="2800" dirty="0" smtClean="0">
                <a:solidFill>
                  <a:srgbClr val="FF0000"/>
                </a:solidFill>
              </a:rPr>
              <a:t>ある強さ以上の刺激</a:t>
            </a:r>
            <a:r>
              <a:rPr lang="ja-JP" altLang="en-US" sz="2800" dirty="0" smtClean="0"/>
              <a:t>が与えられると興奮状態に達し，信号を伝達する．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また，その</a:t>
            </a:r>
            <a:r>
              <a:rPr lang="ja-JP" altLang="en-US" sz="2800" dirty="0" smtClean="0">
                <a:solidFill>
                  <a:srgbClr val="FF0000"/>
                </a:solidFill>
              </a:rPr>
              <a:t>結合強度によって知識が表現</a:t>
            </a:r>
            <a:r>
              <a:rPr lang="ja-JP" altLang="en-US" sz="2800" dirty="0" smtClean="0"/>
              <a:t>される．</a:t>
            </a:r>
            <a:endParaRPr lang="en-US" altLang="ja-JP" sz="2800" dirty="0" smtClean="0"/>
          </a:p>
          <a:p>
            <a:pPr algn="just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342">
            <a:off x="706544" y="4577580"/>
            <a:ext cx="3776826" cy="2030965"/>
          </a:xfrm>
          <a:prstGeom prst="rect">
            <a:avLst/>
          </a:prstGeom>
        </p:spPr>
      </p:pic>
      <p:cxnSp>
        <p:nvCxnSpPr>
          <p:cNvPr id="17" name="直線矢印コネクタ 16"/>
          <p:cNvCxnSpPr>
            <a:stCxn id="30" idx="3"/>
            <a:endCxn id="31" idx="1"/>
          </p:cNvCxnSpPr>
          <p:nvPr/>
        </p:nvCxnSpPr>
        <p:spPr>
          <a:xfrm>
            <a:off x="1942212" y="4022137"/>
            <a:ext cx="240118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574720" y="3683882"/>
            <a:ext cx="11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CC3300"/>
                </a:solidFill>
              </a:rPr>
              <a:t>情報伝達</a:t>
            </a:r>
            <a:endParaRPr kumimoji="1" lang="ja-JP" altLang="en-US" dirty="0">
              <a:solidFill>
                <a:srgbClr val="CC3300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4675339" y="5795876"/>
            <a:ext cx="1524000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252551"/>
                </a:solidFill>
              </a:rPr>
              <a:t>シナプス結合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24" name="直線コネクタ 23"/>
          <p:cNvCxnSpPr>
            <a:stCxn id="22" idx="0"/>
          </p:cNvCxnSpPr>
          <p:nvPr/>
        </p:nvCxnSpPr>
        <p:spPr>
          <a:xfrm flipH="1" flipV="1">
            <a:off x="5105400" y="5349187"/>
            <a:ext cx="331939" cy="446689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18212" y="3868548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343400" y="3868548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342">
            <a:off x="5346430" y="4333705"/>
            <a:ext cx="3776826" cy="2030965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 flipV="1">
            <a:off x="3962400" y="5047822"/>
            <a:ext cx="1627339" cy="76279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headEnd type="oval" w="med" len="lg"/>
            <a:tailEnd type="oval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人工</a:t>
            </a:r>
            <a:r>
              <a:rPr lang="ja-JP" altLang="en-US" dirty="0"/>
              <a:t>ニューロン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429000"/>
          </a:xfrm>
        </p:spPr>
        <p:txBody>
          <a:bodyPr/>
          <a:lstStyle/>
          <a:p>
            <a:pPr algn="just"/>
            <a:r>
              <a:rPr kumimoji="1" lang="ja-JP" altLang="en-US" sz="2800" dirty="0" smtClean="0"/>
              <a:t>ニューロン</a:t>
            </a:r>
            <a:r>
              <a:rPr lang="ja-JP" altLang="en-US" sz="2800" dirty="0" smtClean="0"/>
              <a:t>の各機能をモデル化したもの．</a:t>
            </a:r>
            <a:endParaRPr lang="en-US" altLang="ja-JP" sz="2800" dirty="0" smtClean="0"/>
          </a:p>
          <a:p>
            <a:pPr algn="just"/>
            <a:r>
              <a:rPr kumimoji="1" lang="ja-JP" altLang="en-US" sz="2800" dirty="0" smtClean="0"/>
              <a:t>各ニューロンは，他のニューロンからの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信号を受け取る部分</a:t>
            </a:r>
            <a:r>
              <a:rPr kumimoji="1" lang="ja-JP" altLang="en-US" sz="2800" dirty="0" smtClean="0"/>
              <a:t>（樹状突起に相当）を持つ．</a:t>
            </a:r>
            <a:endParaRPr kumimoji="1" lang="en-US" altLang="ja-JP" sz="2800" dirty="0" smtClean="0"/>
          </a:p>
          <a:p>
            <a:pPr algn="just"/>
            <a:r>
              <a:rPr lang="ja-JP" altLang="en-US" sz="2800" dirty="0" smtClean="0"/>
              <a:t>各</a:t>
            </a:r>
            <a:r>
              <a:rPr lang="ja-JP" altLang="en-US" sz="2800" dirty="0"/>
              <a:t>ニューロン</a:t>
            </a:r>
            <a:r>
              <a:rPr lang="ja-JP" altLang="en-US" sz="2800" dirty="0" smtClean="0"/>
              <a:t>は，</a:t>
            </a:r>
            <a:r>
              <a:rPr lang="ja-JP" altLang="en-US" sz="2800" dirty="0" smtClean="0">
                <a:solidFill>
                  <a:srgbClr val="FF0000"/>
                </a:solidFill>
              </a:rPr>
              <a:t>信号を送る部分</a:t>
            </a:r>
            <a:r>
              <a:rPr lang="ja-JP" altLang="en-US" sz="2800" dirty="0" smtClean="0"/>
              <a:t>（軸索末端に相当）を持つ．</a:t>
            </a:r>
            <a:endParaRPr kumimoji="1" lang="ja-JP" altLang="en-US" sz="2800" dirty="0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15900"/>
            <a:ext cx="3505200" cy="1884900"/>
          </a:xfrm>
          <a:prstGeom prst="rect">
            <a:avLst/>
          </a:prstGeom>
        </p:spPr>
      </p:pic>
      <p:sp>
        <p:nvSpPr>
          <p:cNvPr id="29" name="楕円 28"/>
          <p:cNvSpPr/>
          <p:nvPr/>
        </p:nvSpPr>
        <p:spPr>
          <a:xfrm>
            <a:off x="6553200" y="521016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09600" y="4269186"/>
            <a:ext cx="1524000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462061" y="5588790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252551"/>
                </a:solidFill>
              </a:rPr>
              <a:t>樹状</a:t>
            </a:r>
            <a:r>
              <a:rPr lang="ja-JP" altLang="en-US" dirty="0">
                <a:solidFill>
                  <a:srgbClr val="252551"/>
                </a:solidFill>
              </a:rPr>
              <a:t>突起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32" name="直線コネクタ 31"/>
          <p:cNvCxnSpPr>
            <a:stCxn id="31" idx="0"/>
          </p:cNvCxnSpPr>
          <p:nvPr/>
        </p:nvCxnSpPr>
        <p:spPr>
          <a:xfrm flipV="1">
            <a:off x="1047131" y="5183994"/>
            <a:ext cx="705469" cy="404796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2"/>
          </p:cNvCxnSpPr>
          <p:nvPr/>
        </p:nvCxnSpPr>
        <p:spPr>
          <a:xfrm>
            <a:off x="1047131" y="5895967"/>
            <a:ext cx="705469" cy="123850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2743200" y="4674390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252551"/>
                </a:solidFill>
              </a:rPr>
              <a:t>軸索末端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42" name="直線コネクタ 41"/>
          <p:cNvCxnSpPr>
            <a:stCxn id="41" idx="3"/>
          </p:cNvCxnSpPr>
          <p:nvPr/>
        </p:nvCxnSpPr>
        <p:spPr>
          <a:xfrm>
            <a:off x="3913339" y="4827979"/>
            <a:ext cx="277661" cy="83478"/>
          </a:xfrm>
          <a:prstGeom prst="line">
            <a:avLst/>
          </a:prstGeom>
          <a:ln>
            <a:solidFill>
              <a:srgbClr val="89A4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5082312" y="4269186"/>
            <a:ext cx="1702981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252551"/>
                </a:solidFill>
              </a:rPr>
              <a:t>人工ニューロン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096000" y="5264121"/>
            <a:ext cx="457200" cy="131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endCxn id="29" idx="2"/>
          </p:cNvCxnSpPr>
          <p:nvPr/>
        </p:nvCxnSpPr>
        <p:spPr>
          <a:xfrm>
            <a:off x="6096000" y="5667367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096000" y="5921069"/>
            <a:ext cx="457200" cy="131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9" idx="6"/>
          </p:cNvCxnSpPr>
          <p:nvPr/>
        </p:nvCxnSpPr>
        <p:spPr>
          <a:xfrm>
            <a:off x="7467600" y="5667367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348734" y="4847826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252551"/>
                </a:solidFill>
              </a:rPr>
              <a:t>受信部分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7602279" y="5232803"/>
            <a:ext cx="1170139" cy="30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送信</a:t>
            </a:r>
            <a:r>
              <a:rPr kumimoji="1" lang="ja-JP" altLang="en-US" dirty="0" smtClean="0">
                <a:solidFill>
                  <a:srgbClr val="252551"/>
                </a:solidFill>
              </a:rPr>
              <a:t>部分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5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Neural Network (NN)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2800" dirty="0" smtClean="0"/>
              <a:t>自然ニューロン間の結合による脳機能を，人工ニューロン間の結合で表現されたモデル．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モデル上では，</a:t>
            </a:r>
            <a:r>
              <a:rPr lang="ja-JP" altLang="en-US" sz="2800" dirty="0" smtClean="0">
                <a:solidFill>
                  <a:srgbClr val="FF0000"/>
                </a:solidFill>
              </a:rPr>
              <a:t>いくつかの層に分割</a:t>
            </a:r>
            <a:r>
              <a:rPr lang="ja-JP" altLang="en-US" sz="2800" dirty="0" smtClean="0"/>
              <a:t>して人工ニューロンが配置される．配置される人工ニューロンの個数を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>
                <a:solidFill>
                  <a:srgbClr val="FF0000"/>
                </a:solidFill>
              </a:rPr>
              <a:t>ユニット数</a:t>
            </a:r>
            <a:r>
              <a:rPr lang="ja-JP" altLang="en-US" sz="2800" dirty="0" smtClean="0"/>
              <a:t>という．</a:t>
            </a:r>
            <a:endParaRPr lang="en-US" altLang="ja-JP" sz="2800" dirty="0" smtClean="0"/>
          </a:p>
          <a:p>
            <a:pPr algn="just"/>
            <a:r>
              <a:rPr kumimoji="1" lang="ja-JP" altLang="en-US" sz="2800" dirty="0" smtClean="0"/>
              <a:t>今回課題で用いる</a:t>
            </a:r>
            <a:r>
              <a:rPr lang="en-US" altLang="ja-JP" sz="2800" dirty="0"/>
              <a:t>3</a:t>
            </a:r>
            <a:r>
              <a:rPr lang="ja-JP" altLang="en-US" sz="2800" dirty="0" smtClean="0"/>
              <a:t>層階層型</a:t>
            </a:r>
            <a:r>
              <a:rPr lang="en-US" altLang="ja-JP" sz="2800" dirty="0" smtClean="0"/>
              <a:t>NN</a:t>
            </a:r>
            <a:r>
              <a:rPr lang="ja-JP" altLang="en-US" sz="2800" dirty="0" smtClean="0"/>
              <a:t>で</a:t>
            </a:r>
            <a:r>
              <a:rPr lang="ja-JP" altLang="en-US" sz="2800" dirty="0"/>
              <a:t>は</a:t>
            </a:r>
            <a:r>
              <a:rPr lang="ja-JP" altLang="en-US" sz="2800" dirty="0" smtClean="0"/>
              <a:t>，入力層，中間層，出力層の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層に分割して人工ニューロンを配置し，</a:t>
            </a:r>
            <a:r>
              <a:rPr lang="ja-JP" altLang="en-US" sz="2800" dirty="0" smtClean="0">
                <a:solidFill>
                  <a:srgbClr val="FF0000"/>
                </a:solidFill>
              </a:rPr>
              <a:t>各層を結合させる</a:t>
            </a:r>
            <a:r>
              <a:rPr lang="ja-JP" altLang="en-US" sz="2800" dirty="0" smtClean="0"/>
              <a:t>．</a:t>
            </a:r>
            <a:endParaRPr lang="en-US" altLang="ja-JP" sz="2800" dirty="0" smtClean="0"/>
          </a:p>
          <a:p>
            <a:pPr algn="just"/>
            <a:r>
              <a:rPr kumimoji="1" lang="ja-JP" altLang="en-US" sz="2800" dirty="0" smtClean="0"/>
              <a:t>学習したいデータセットの入出力の次元数に応じて，入力層および出力層のユニット数は決定される．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04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5925893" y="6015263"/>
                <a:ext cx="393121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893" y="6015263"/>
                <a:ext cx="393121" cy="358368"/>
              </a:xfrm>
              <a:prstGeom prst="rect">
                <a:avLst/>
              </a:prstGeom>
              <a:blipFill>
                <a:blip r:embed="rId3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6952393" cy="4644034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472C2D2-04A2-C747-9ED6-7697F95DFB2D}"/>
              </a:ext>
            </a:extLst>
          </p:cNvPr>
          <p:cNvCxnSpPr>
            <a:cxnSpLocks/>
          </p:cNvCxnSpPr>
          <p:nvPr/>
        </p:nvCxnSpPr>
        <p:spPr>
          <a:xfrm>
            <a:off x="762000" y="4953000"/>
            <a:ext cx="511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14D8E97-C025-A842-948B-AB8C9D6D377A}"/>
              </a:ext>
            </a:extLst>
          </p:cNvPr>
          <p:cNvCxnSpPr>
            <a:cxnSpLocks/>
          </p:cNvCxnSpPr>
          <p:nvPr/>
        </p:nvCxnSpPr>
        <p:spPr>
          <a:xfrm>
            <a:off x="7748247" y="4962646"/>
            <a:ext cx="49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9D1C34F-3BEC-ED48-861A-6B13362998D9}"/>
              </a:ext>
            </a:extLst>
          </p:cNvPr>
          <p:cNvCxnSpPr>
            <a:cxnSpLocks/>
          </p:cNvCxnSpPr>
          <p:nvPr/>
        </p:nvCxnSpPr>
        <p:spPr>
          <a:xfrm>
            <a:off x="7734300" y="3352800"/>
            <a:ext cx="4953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EA7FF99-721A-0A4C-BCFF-0EA9E6EA30C4}"/>
              </a:ext>
            </a:extLst>
          </p:cNvPr>
          <p:cNvCxnSpPr>
            <a:cxnSpLocks/>
          </p:cNvCxnSpPr>
          <p:nvPr/>
        </p:nvCxnSpPr>
        <p:spPr>
          <a:xfrm>
            <a:off x="762000" y="3358587"/>
            <a:ext cx="511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NN</a:t>
            </a:r>
            <a:r>
              <a:rPr kumimoji="1" lang="ja-JP" altLang="en-US" dirty="0" smtClean="0"/>
              <a:t>の各パラメータの定義</a:t>
            </a:r>
            <a:endParaRPr kumimoji="1" lang="ja-JP" altLang="en-US" dirty="0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9C04565E-38EB-8744-9A01-91147BD3A683}"/>
              </a:ext>
            </a:extLst>
          </p:cNvPr>
          <p:cNvSpPr/>
          <p:nvPr/>
        </p:nvSpPr>
        <p:spPr>
          <a:xfrm>
            <a:off x="1219200" y="1371600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252551"/>
                </a:solidFill>
              </a:rPr>
              <a:t>入力層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A79C5B95-0F6D-A649-8EE7-894E95B61049}"/>
              </a:ext>
            </a:extLst>
          </p:cNvPr>
          <p:cNvSpPr/>
          <p:nvPr/>
        </p:nvSpPr>
        <p:spPr>
          <a:xfrm>
            <a:off x="3886200" y="1371599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252551"/>
                </a:solidFill>
              </a:rPr>
              <a:t>中間</a:t>
            </a:r>
            <a:r>
              <a:rPr kumimoji="1" lang="ja-JP" altLang="en-US" sz="2400" dirty="0">
                <a:solidFill>
                  <a:srgbClr val="252551"/>
                </a:solidFill>
              </a:rPr>
              <a:t>層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1F02FEC0-3C58-7540-9F41-DBE57C7ECD86}"/>
              </a:ext>
            </a:extLst>
          </p:cNvPr>
          <p:cNvSpPr/>
          <p:nvPr/>
        </p:nvSpPr>
        <p:spPr>
          <a:xfrm>
            <a:off x="6629400" y="1371598"/>
            <a:ext cx="1219200" cy="4913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252551"/>
                </a:solidFill>
              </a:rPr>
              <a:t>出力層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23492" y="3036600"/>
                <a:ext cx="610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92" y="3036600"/>
                <a:ext cx="61061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523492" y="4648200"/>
                <a:ext cx="6201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92" y="4648200"/>
                <a:ext cx="6201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4261145" y="3858429"/>
                <a:ext cx="6217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45" y="3858429"/>
                <a:ext cx="62170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4265889" y="2198342"/>
                <a:ext cx="612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89" y="2198342"/>
                <a:ext cx="61221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4261145" y="5486400"/>
                <a:ext cx="6217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45" y="5486400"/>
                <a:ext cx="6217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6943689" y="3048000"/>
                <a:ext cx="7332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89" y="3048000"/>
                <a:ext cx="73327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6934200" y="4698521"/>
                <a:ext cx="7427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698521"/>
                <a:ext cx="7427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5925893" y="5676709"/>
                <a:ext cx="3754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893" y="5676709"/>
                <a:ext cx="3754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00077"/>
              </p:ext>
            </p:extLst>
          </p:nvPr>
        </p:nvGraphicFramePr>
        <p:xfrm>
          <a:off x="5905500" y="5676709"/>
          <a:ext cx="29337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843">
                  <a:extLst>
                    <a:ext uri="{9D8B030D-6E8A-4147-A177-3AD203B41FA5}">
                      <a16:colId xmlns:a16="http://schemas.microsoft.com/office/drawing/2014/main" val="4197740030"/>
                    </a:ext>
                  </a:extLst>
                </a:gridCol>
                <a:gridCol w="2496857">
                  <a:extLst>
                    <a:ext uri="{9D8B030D-6E8A-4147-A177-3AD203B41FA5}">
                      <a16:colId xmlns:a16="http://schemas.microsoft.com/office/drawing/2014/main" val="1371959385"/>
                    </a:ext>
                  </a:extLst>
                </a:gridCol>
              </a:tblGrid>
              <a:tr h="260985"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：入力層の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番目のユニット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475993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：中間層の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j-lt"/>
                        </a:rPr>
                        <a:t>j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番目のユニット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573510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r"/>
                      <a:endParaRPr kumimoji="1" lang="ja-JP" alt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：出力層の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j-lt"/>
                        </a:rPr>
                        <a:t>k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番目のユニット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28319"/>
                  </a:ext>
                </a:extLst>
              </a:tr>
            </a:tbl>
          </a:graphicData>
        </a:graphic>
      </p:graphicFrame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120168"/>
              </p:ext>
            </p:extLst>
          </p:nvPr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13" imgW="914400" imgH="198720" progId="Equation.DSMT4">
                  <p:embed/>
                </p:oleObj>
              </mc:Choice>
              <mc:Fallback>
                <p:oleObj name="Equation" r:id="rId1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79087"/>
              </p:ext>
            </p:extLst>
          </p:nvPr>
        </p:nvGraphicFramePr>
        <p:xfrm>
          <a:off x="4464050" y="331470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15" imgW="215640" imgH="228600" progId="Equation.DSMT4">
                  <p:embed/>
                </p:oleObj>
              </mc:Choice>
              <mc:Fallback>
                <p:oleObj name="Equation" r:id="rId15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64050" y="3314700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5886010" y="6353159"/>
                <a:ext cx="47288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10" y="6353159"/>
                <a:ext cx="472885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3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ja-JP" altLang="en-US" sz="2800" dirty="0" smtClean="0"/>
                  <a:t>入力層ユニット   における入力</a:t>
                </a:r>
                <a:endParaRPr lang="en-US" altLang="ja-JP" sz="2800" dirty="0" smtClean="0"/>
              </a:p>
              <a:p>
                <a:pPr lvl="1" algn="just"/>
                <a:r>
                  <a:rPr lang="ja-JP" altLang="en-US" sz="2400" dirty="0" smtClean="0">
                    <a:latin typeface="+mj-lt"/>
                  </a:rPr>
                  <a:t>データセット</a:t>
                </a:r>
                <a:r>
                  <a:rPr lang="ja-JP" altLang="en-US" sz="2400" dirty="0">
                    <a:latin typeface="+mj-lt"/>
                  </a:rPr>
                  <a:t>の</a:t>
                </a:r>
                <a:r>
                  <a:rPr lang="en-US" altLang="ja-JP" sz="2400" dirty="0" smtClean="0">
                    <a:latin typeface="+mj-lt"/>
                  </a:rPr>
                  <a:t>p</a:t>
                </a:r>
                <a:r>
                  <a:rPr lang="ja-JP" altLang="en-US" sz="2400" dirty="0" smtClean="0"/>
                  <a:t>番目の学習データにおける</a:t>
                </a:r>
                <a:r>
                  <a:rPr lang="en-US" altLang="ja-JP" sz="2400" dirty="0" smtClean="0">
                    <a:latin typeface="+mj-lt"/>
                  </a:rPr>
                  <a:t>i</a:t>
                </a:r>
                <a:r>
                  <a:rPr lang="ja-JP" altLang="en-US" sz="2400" dirty="0" smtClean="0">
                    <a:latin typeface="+mj-lt"/>
                  </a:rPr>
                  <a:t>番目</a:t>
                </a:r>
                <a:r>
                  <a:rPr lang="ja-JP" altLang="en-US" sz="2400" dirty="0" smtClean="0"/>
                  <a:t>の要素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endParaRPr lang="en-US" altLang="ja-JP" sz="2400" b="0" dirty="0" smtClean="0">
                  <a:solidFill>
                    <a:schemeClr val="bg1"/>
                  </a:solidFill>
                </a:endParaRPr>
              </a:p>
              <a:p>
                <a:pPr lvl="1" algn="just"/>
                <a:r>
                  <a:rPr lang="en-US" altLang="ja-JP" sz="2400" dirty="0"/>
                  <a:t> </a:t>
                </a:r>
                <a:r>
                  <a:rPr lang="en-US" altLang="ja-JP" sz="2400" dirty="0" smtClean="0"/>
                  <a:t>                    </a:t>
                </a:r>
                <a:r>
                  <a:rPr lang="ja-JP" altLang="en-US" sz="2400" dirty="0" smtClean="0"/>
                  <a:t>（    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は入力層全ユニット数</a:t>
                </a:r>
                <a:r>
                  <a:rPr lang="ja-JP" altLang="en-US" sz="2400" dirty="0" smtClean="0">
                    <a:latin typeface="+mn-ea"/>
                  </a:rPr>
                  <a:t>）</a:t>
                </a:r>
                <a:endParaRPr lang="en-US" altLang="ja-JP" sz="2400" dirty="0" smtClean="0">
                  <a:latin typeface="+mn-ea"/>
                </a:endParaRPr>
              </a:p>
              <a:p>
                <a:pPr lvl="1" algn="just"/>
                <a:endParaRPr lang="en-US" altLang="ja-JP" sz="2400" b="0" dirty="0"/>
              </a:p>
              <a:p>
                <a:pPr algn="just"/>
                <a:r>
                  <a:rPr lang="ja-JP" altLang="en-US" sz="2800" dirty="0" smtClean="0"/>
                  <a:t>中間層ユニット   における入力</a:t>
                </a:r>
                <a:endParaRPr lang="en-US" altLang="ja-JP" sz="2800" dirty="0" smtClean="0"/>
              </a:p>
              <a:p>
                <a:pPr lvl="1" algn="just"/>
                <a:r>
                  <a:rPr lang="ja-JP" altLang="en-US" sz="2400" dirty="0"/>
                  <a:t>入力層</a:t>
                </a:r>
                <a:r>
                  <a:rPr lang="ja-JP" altLang="en-US" sz="2400" dirty="0" smtClean="0"/>
                  <a:t>ユニット          の出力</a:t>
                </a:r>
                <a:endParaRPr lang="en-US" altLang="ja-JP" sz="2400" dirty="0"/>
              </a:p>
              <a:p>
                <a:pPr lvl="1" algn="just"/>
                <a:r>
                  <a:rPr lang="ja-JP" altLang="en-US" sz="2400" dirty="0" smtClean="0"/>
                  <a:t>                     （    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は中間層全ユニット数</a:t>
                </a:r>
                <a:r>
                  <a:rPr lang="ja-JP" altLang="en-US" sz="2400" dirty="0" smtClean="0"/>
                  <a:t>）</a:t>
                </a:r>
                <a:endParaRPr lang="en-US" altLang="ja-JP" dirty="0"/>
              </a:p>
              <a:p>
                <a:pPr lvl="1" algn="just"/>
                <a:endParaRPr lang="en-US" altLang="ja-JP" sz="2400" dirty="0"/>
              </a:p>
              <a:p>
                <a:pPr algn="just"/>
                <a:r>
                  <a:rPr lang="ja-JP" altLang="en-US" sz="2800" dirty="0" smtClean="0"/>
                  <a:t>出力層ユニット    に</a:t>
                </a:r>
                <a:r>
                  <a:rPr lang="ja-JP" altLang="en-US" sz="2800" dirty="0"/>
                  <a:t>おける</a:t>
                </a:r>
                <a:r>
                  <a:rPr lang="ja-JP" altLang="en-US" sz="2800" dirty="0" smtClean="0"/>
                  <a:t>入力</a:t>
                </a:r>
                <a:endParaRPr lang="en-US" altLang="ja-JP" sz="2800" dirty="0" smtClean="0"/>
              </a:p>
              <a:p>
                <a:pPr lvl="1" algn="just"/>
                <a:r>
                  <a:rPr lang="ja-JP" altLang="en-US" sz="2400" dirty="0"/>
                  <a:t>中間層</a:t>
                </a:r>
                <a:r>
                  <a:rPr lang="ja-JP" altLang="en-US" sz="2400" dirty="0" smtClean="0"/>
                  <a:t>ユニット          の</a:t>
                </a:r>
                <a:r>
                  <a:rPr lang="ja-JP" altLang="en-US" sz="2400" dirty="0"/>
                  <a:t>出力</a:t>
                </a:r>
                <a:endParaRPr lang="en-US" altLang="ja-JP" sz="2400" dirty="0"/>
              </a:p>
              <a:p>
                <a:pPr lvl="1" algn="just"/>
                <a:r>
                  <a:rPr lang="en-US" altLang="ja-JP" sz="2400" dirty="0" smtClean="0"/>
                  <a:t>                     </a:t>
                </a:r>
                <a:r>
                  <a:rPr lang="ja-JP" altLang="en-US" sz="2400" dirty="0" smtClean="0"/>
                  <a:t>（    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は出力層全ユニット数</a:t>
                </a:r>
                <a:r>
                  <a:rPr lang="ja-JP" altLang="en-US" sz="2400" dirty="0" smtClean="0"/>
                  <a:t>）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3" t="-1529" b="-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7981950" y="1885295"/>
                <a:ext cx="67018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0" y="1885295"/>
                <a:ext cx="670183" cy="490199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2743200" y="1390650"/>
                <a:ext cx="5144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390650"/>
                <a:ext cx="5144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ニューロンの入力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922964" y="2346919"/>
                <a:ext cx="2001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64" y="2346919"/>
                <a:ext cx="2001253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2844175" y="2356444"/>
                <a:ext cx="5814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175" y="2356444"/>
                <a:ext cx="581441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743200" y="3251158"/>
                <a:ext cx="548099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251158"/>
                <a:ext cx="548099" cy="557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836884" y="3748712"/>
                <a:ext cx="110126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84" y="3748712"/>
                <a:ext cx="1101264" cy="4934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917036" y="4184460"/>
                <a:ext cx="20167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36" y="4184460"/>
                <a:ext cx="2016706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2846409" y="4187847"/>
                <a:ext cx="588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09" y="4187847"/>
                <a:ext cx="588558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276869"/>
              </p:ext>
            </p:extLst>
          </p:nvPr>
        </p:nvGraphicFramePr>
        <p:xfrm>
          <a:off x="4235450" y="3287713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35450" y="3287713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2738953" y="5069649"/>
                <a:ext cx="6866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53" y="5069649"/>
                <a:ext cx="68666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2835736" y="5576952"/>
                <a:ext cx="110126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36" y="5576952"/>
                <a:ext cx="1101264" cy="493405"/>
              </a:xfrm>
              <a:prstGeom prst="rect">
                <a:avLst/>
              </a:prstGeom>
              <a:blipFill>
                <a:blip r:embed="rId1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920617" y="6004499"/>
                <a:ext cx="20798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ja-JP" altLang="en-US" sz="2400" i="0">
                          <a:latin typeface="Cambria Math" panose="02040503050406030204" pitchFamily="18" charset="0"/>
                        </a:rPr>
                        <m:t>=1,2,…,</m:t>
                      </m:r>
                      <m:sSub>
                        <m:sSubPr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7" y="6004499"/>
                <a:ext cx="2079800" cy="461665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2848610" y="6013006"/>
                <a:ext cx="588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ja-JP" altLang="en-US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10" y="6013006"/>
                <a:ext cx="588558" cy="461665"/>
              </a:xfrm>
              <a:prstGeom prst="rect">
                <a:avLst/>
              </a:prstGeom>
              <a:blipFill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0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人工ニューロンの各パラメータ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3559542"/>
              </a:xfrm>
            </p:spPr>
            <p:txBody>
              <a:bodyPr/>
              <a:lstStyle/>
              <a:p>
                <a:pPr algn="just"/>
                <a:r>
                  <a:rPr kumimoji="1" lang="ja-JP" altLang="en-US" sz="2800" dirty="0" smtClean="0"/>
                  <a:t>各層は前層の全ユニットから</a:t>
                </a:r>
                <a:r>
                  <a:rPr lang="ja-JP" altLang="en-US" sz="2800" dirty="0" smtClean="0"/>
                  <a:t>の</a:t>
                </a:r>
                <a:r>
                  <a:rPr kumimoji="1" lang="ja-JP" altLang="en-US" sz="2800" dirty="0" smtClean="0"/>
                  <a:t>出力を</a:t>
                </a:r>
                <a:r>
                  <a:rPr lang="ja-JP" altLang="en-US" sz="2800" dirty="0" smtClean="0"/>
                  <a:t>受け取る</a:t>
                </a:r>
                <a:r>
                  <a:rPr kumimoji="1" lang="ja-JP" altLang="en-US" sz="2800" dirty="0" smtClean="0"/>
                  <a:t>．</a:t>
                </a:r>
                <a:endParaRPr kumimoji="1" lang="en-US" altLang="ja-JP" sz="2800" dirty="0" smtClean="0"/>
              </a:p>
              <a:p>
                <a:pPr algn="just"/>
                <a:r>
                  <a:rPr lang="ja-JP" altLang="en-US" sz="2800" dirty="0" smtClean="0"/>
                  <a:t>各ニューロンは，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前層の各ニューロンに対する重み</a:t>
                </a:r>
                <a:r>
                  <a:rPr lang="en-US" altLang="ja-JP" sz="2800" dirty="0" smtClean="0">
                    <a:solidFill>
                      <a:srgbClr val="FF0000"/>
                    </a:solidFill>
                  </a:rPr>
                  <a:t/>
                </a:r>
                <a:br>
                  <a:rPr lang="en-US" altLang="ja-JP" sz="2800" dirty="0" smtClean="0">
                    <a:solidFill>
                      <a:srgbClr val="FF0000"/>
                    </a:solidFill>
                  </a:rPr>
                </a:br>
                <a:r>
                  <a:rPr lang="en-US" altLang="ja-JP" sz="2800" dirty="0" smtClean="0">
                    <a:solidFill>
                      <a:srgbClr val="FF0000"/>
                    </a:solidFill>
                  </a:rPr>
                  <a:t>       </a:t>
                </a:r>
                <a:r>
                  <a:rPr lang="ja-JP" altLang="en-US" sz="2800" dirty="0" smtClean="0"/>
                  <a:t>を</a:t>
                </a:r>
                <a:r>
                  <a:rPr kumimoji="1" lang="ja-JP" altLang="en-US" sz="2800" dirty="0" smtClean="0"/>
                  <a:t>パラメータとして持っている．これは，自然ニューロンにおける</a:t>
                </a:r>
                <a:r>
                  <a:rPr kumimoji="1" lang="ja-JP" altLang="en-US" sz="2800" dirty="0" smtClean="0">
                    <a:solidFill>
                      <a:srgbClr val="FF0000"/>
                    </a:solidFill>
                  </a:rPr>
                  <a:t>結合強度</a:t>
                </a:r>
                <a:r>
                  <a:rPr kumimoji="1" lang="ja-JP" altLang="en-US" sz="2800" dirty="0" smtClean="0"/>
                  <a:t>に相当する．</a:t>
                </a:r>
                <a:endParaRPr kumimoji="1" lang="en-US" altLang="ja-JP" sz="2800" dirty="0" smtClean="0"/>
              </a:p>
              <a:p>
                <a:pPr lvl="1" algn="just"/>
                <a:r>
                  <a:rPr lang="en-US" altLang="ja-JP" sz="2000" dirty="0">
                    <a:latin typeface="+mj-lt"/>
                  </a:rPr>
                  <a:t>m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前層の何番目のユニットかを表すラベル</a:t>
                </a:r>
                <a:endParaRPr kumimoji="1" lang="en-US" altLang="ja-JP" sz="2000" dirty="0" smtClean="0"/>
              </a:p>
              <a:p>
                <a:pPr lvl="1" algn="just"/>
                <a:r>
                  <a:rPr lang="en-US" altLang="ja-JP" sz="2000" dirty="0">
                    <a:latin typeface="+mj-lt"/>
                  </a:rPr>
                  <a:t>n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 smtClean="0"/>
                  <a:t>自身が何番目のユニットかを表すラベル．</a:t>
                </a:r>
                <a:endParaRPr lang="en-US" altLang="ja-JP" sz="2000" dirty="0" smtClean="0"/>
              </a:p>
              <a:p>
                <a:pPr algn="just"/>
                <a:r>
                  <a:rPr lang="ja-JP" altLang="en-US" sz="2800" dirty="0" smtClean="0"/>
                  <a:t>神経細胞における興奮状態に達するしきい値に相当する</a:t>
                </a:r>
                <a:r>
                  <a:rPr lang="ja-JP" altLang="en-US" sz="2800" dirty="0" smtClean="0">
                    <a:solidFill>
                      <a:srgbClr val="FF0000"/>
                    </a:solidFill>
                  </a:rPr>
                  <a:t>しきい値    </a:t>
                </a:r>
                <a:r>
                  <a:rPr lang="ja-JP" altLang="en-US" sz="2800" dirty="0" smtClean="0"/>
                  <a:t>を</a:t>
                </a:r>
                <a:r>
                  <a:rPr lang="ja-JP" altLang="en-US" sz="2800" dirty="0" smtClean="0">
                    <a:latin typeface="+mj-lt"/>
                  </a:rPr>
                  <a:t>持つ．</a:t>
                </a:r>
                <a:endParaRPr lang="en-US" altLang="ja-JP" sz="2800" dirty="0">
                  <a:latin typeface="+mj-lt"/>
                </a:endParaRPr>
              </a:p>
              <a:p>
                <a:pPr lvl="1" algn="just"/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3559542"/>
              </a:xfrm>
              <a:blipFill>
                <a:blip r:embed="rId2"/>
                <a:stretch>
                  <a:fillRect l="-1263" t="-2226" r="-1404" b="-41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14715" y="2319722"/>
                <a:ext cx="9603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5" y="2319722"/>
                <a:ext cx="9603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2091344" y="4407922"/>
                <a:ext cx="6542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ja-JP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344" y="4407922"/>
                <a:ext cx="65428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/>
          <p:cNvGrpSpPr/>
          <p:nvPr/>
        </p:nvGrpSpPr>
        <p:grpSpPr>
          <a:xfrm>
            <a:off x="4400550" y="4541504"/>
            <a:ext cx="2160123" cy="1760562"/>
            <a:chOff x="3776795" y="4570079"/>
            <a:chExt cx="2160123" cy="1760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/>
                <p:cNvSpPr/>
                <p:nvPr/>
              </p:nvSpPr>
              <p:spPr>
                <a:xfrm>
                  <a:off x="3776795" y="5488472"/>
                  <a:ext cx="7384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0" name="正方形/長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795" y="5488472"/>
                  <a:ext cx="738472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4008724" y="4875661"/>
                  <a:ext cx="67730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9" name="正方形/長方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724" y="4875661"/>
                  <a:ext cx="677301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4303474" y="4570079"/>
                  <a:ext cx="67730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474" y="4570079"/>
                  <a:ext cx="6773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/>
            <p:cNvGrpSpPr/>
            <p:nvPr/>
          </p:nvGrpSpPr>
          <p:grpSpPr>
            <a:xfrm>
              <a:off x="3995250" y="4921945"/>
              <a:ext cx="1844138" cy="1408696"/>
              <a:chOff x="2396232" y="5256007"/>
              <a:chExt cx="1844138" cy="1408696"/>
            </a:xfrm>
          </p:grpSpPr>
          <p:grpSp>
            <p:nvGrpSpPr>
              <p:cNvPr id="21" name="グループ化 20"/>
              <p:cNvGrpSpPr/>
              <p:nvPr/>
            </p:nvGrpSpPr>
            <p:grpSpPr>
              <a:xfrm>
                <a:off x="2396232" y="5256007"/>
                <a:ext cx="1827603" cy="1408696"/>
                <a:chOff x="3815289" y="4375440"/>
                <a:chExt cx="1827603" cy="1408696"/>
              </a:xfrm>
            </p:grpSpPr>
            <p:sp>
              <p:nvSpPr>
                <p:cNvPr id="11" name="楕円 10"/>
                <p:cNvSpPr/>
                <p:nvPr/>
              </p:nvSpPr>
              <p:spPr>
                <a:xfrm>
                  <a:off x="4236926" y="4375440"/>
                  <a:ext cx="1405966" cy="14059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テキスト ボックス 14"/>
                <p:cNvSpPr txBox="1"/>
                <p:nvPr/>
              </p:nvSpPr>
              <p:spPr>
                <a:xfrm rot="6414535">
                  <a:off x="3738344" y="4744248"/>
                  <a:ext cx="4924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dirty="0" smtClean="0"/>
                    <a:t>・・・</a:t>
                  </a:r>
                  <a:endParaRPr kumimoji="1" lang="ja-JP" altLang="en-US" sz="1600" dirty="0"/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 rot="3055464">
                  <a:off x="3833946" y="5368638"/>
                  <a:ext cx="4924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dirty="0" smtClean="0"/>
                    <a:t>・・・</a:t>
                  </a:r>
                  <a:endParaRPr kumimoji="1" lang="ja-JP" altLang="en-US" sz="1600" dirty="0"/>
                </a:p>
              </p:txBody>
            </p:sp>
          </p:grpSp>
          <p:sp>
            <p:nvSpPr>
              <p:cNvPr id="25" name="楕円 24"/>
              <p:cNvSpPr/>
              <p:nvPr/>
            </p:nvSpPr>
            <p:spPr>
              <a:xfrm>
                <a:off x="3886200" y="5678776"/>
                <a:ext cx="354170" cy="5696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/>
                <p:cNvSpPr/>
                <p:nvPr/>
              </p:nvSpPr>
              <p:spPr>
                <a:xfrm>
                  <a:off x="5416776" y="5407042"/>
                  <a:ext cx="52014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ja-JP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776" y="5407042"/>
                  <a:ext cx="52014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/>
                <p:cNvSpPr/>
                <p:nvPr/>
              </p:nvSpPr>
              <p:spPr>
                <a:xfrm>
                  <a:off x="4769423" y="5317895"/>
                  <a:ext cx="7009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7" name="正方形/長方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423" y="5317895"/>
                  <a:ext cx="70096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CC4C2750-0527-3B43-9563-DE46F3B210B9}"/>
              </a:ext>
            </a:extLst>
          </p:cNvPr>
          <p:cNvSpPr/>
          <p:nvPr/>
        </p:nvSpPr>
        <p:spPr>
          <a:xfrm>
            <a:off x="4150838" y="6410909"/>
            <a:ext cx="3185573" cy="3071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252551"/>
                </a:solidFill>
              </a:rPr>
              <a:t>例：</a:t>
            </a:r>
            <a:r>
              <a:rPr lang="en-US" altLang="ja-JP" dirty="0">
                <a:solidFill>
                  <a:srgbClr val="252551"/>
                </a:solidFill>
              </a:rPr>
              <a:t>A</a:t>
            </a:r>
            <a:r>
              <a:rPr lang="ja-JP" altLang="en-US" dirty="0">
                <a:solidFill>
                  <a:srgbClr val="252551"/>
                </a:solidFill>
              </a:rPr>
              <a:t>層の</a:t>
            </a:r>
            <a:r>
              <a:rPr lang="en-US" altLang="ja-JP" dirty="0">
                <a:solidFill>
                  <a:srgbClr val="252551"/>
                </a:solidFill>
                <a:latin typeface="+mj-lt"/>
              </a:rPr>
              <a:t>n</a:t>
            </a:r>
            <a:r>
              <a:rPr lang="ja-JP" altLang="en-US" dirty="0">
                <a:solidFill>
                  <a:srgbClr val="252551"/>
                </a:solidFill>
              </a:rPr>
              <a:t>番目のニューロン</a:t>
            </a:r>
            <a:endParaRPr kumimoji="1" lang="ja-JP" altLang="en-US" dirty="0">
              <a:solidFill>
                <a:srgbClr val="2525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シグモイド関数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2343150"/>
          </a:xfrm>
        </p:spPr>
        <p:txBody>
          <a:bodyPr/>
          <a:lstStyle/>
          <a:p>
            <a:pPr algn="just"/>
            <a:r>
              <a:rPr kumimoji="1" lang="ja-JP" altLang="en-US" sz="2800" dirty="0" smtClean="0"/>
              <a:t>自然ニューロンは，しきい値を超える刺激を受け取ると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活動電位</a:t>
            </a:r>
            <a:r>
              <a:rPr kumimoji="1" lang="ja-JP" altLang="en-US" sz="2800" dirty="0" smtClean="0"/>
              <a:t>を生じさせて情報を伝達する．</a:t>
            </a:r>
            <a:endParaRPr kumimoji="1" lang="en-US" altLang="ja-JP" sz="2800" dirty="0" smtClean="0"/>
          </a:p>
          <a:p>
            <a:pPr algn="just"/>
            <a:r>
              <a:rPr lang="ja-JP" altLang="en-US" sz="2800" dirty="0" smtClean="0"/>
              <a:t>入力信号に対してニューロンがどのような条件で信号を出力するのかを決める</a:t>
            </a:r>
            <a:r>
              <a:rPr lang="ja-JP" altLang="en-US" sz="2800" dirty="0" smtClean="0">
                <a:solidFill>
                  <a:srgbClr val="FF0000"/>
                </a:solidFill>
              </a:rPr>
              <a:t>活性化関数</a:t>
            </a:r>
            <a:r>
              <a:rPr lang="ja-JP" altLang="en-US" sz="2800" dirty="0" smtClean="0"/>
              <a:t>にシグモイド関数を使用する．</a:t>
            </a:r>
            <a:endParaRPr kumimoji="1" lang="ja-JP" altLang="en-US" sz="28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950480" y="4494961"/>
            <a:ext cx="2992870" cy="1216144"/>
            <a:chOff x="1121930" y="4413349"/>
            <a:chExt cx="2992870" cy="1216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/>
                <p:cNvSpPr/>
                <p:nvPr/>
              </p:nvSpPr>
              <p:spPr>
                <a:xfrm>
                  <a:off x="1464587" y="4720526"/>
                  <a:ext cx="2650213" cy="9089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ja-JP" altLang="en-US" sz="28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ja-JP" altLang="en-US" sz="2800" i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ja-JP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28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ja-JP" altLang="en-US" sz="2800" i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ja-JP" altLang="en-US" sz="2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5" name="正方形/長方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587" y="4720526"/>
                  <a:ext cx="2650213" cy="9089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角丸四角形 5"/>
            <p:cNvSpPr/>
            <p:nvPr/>
          </p:nvSpPr>
          <p:spPr>
            <a:xfrm>
              <a:off x="1121930" y="4413349"/>
              <a:ext cx="1667763" cy="30717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rgbClr val="252551"/>
                  </a:solidFill>
                </a:rPr>
                <a:t>シグモイド関数</a:t>
              </a:r>
              <a:endParaRPr kumimoji="1" lang="ja-JP" altLang="en-US" dirty="0">
                <a:solidFill>
                  <a:srgbClr val="252551"/>
                </a:solidFill>
              </a:endParaRP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3714750"/>
            <a:ext cx="2837495" cy="27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3251</TotalTime>
  <Words>1299</Words>
  <Application>Microsoft Office PowerPoint</Application>
  <PresentationFormat>画面に合わせる (4:3)</PresentationFormat>
  <Paragraphs>314</Paragraphs>
  <Slides>26</Slides>
  <Notes>2</Notes>
  <HiddenSlides>1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5" baseType="lpstr">
      <vt:lpstr>ＭＳ Ｐゴシック</vt:lpstr>
      <vt:lpstr>ＭＳ Ｐ明朝</vt:lpstr>
      <vt:lpstr>Arial</vt:lpstr>
      <vt:lpstr>Cambria Math</vt:lpstr>
      <vt:lpstr>Symbol</vt:lpstr>
      <vt:lpstr>Times New Roman</vt:lpstr>
      <vt:lpstr>標準デザイン</vt:lpstr>
      <vt:lpstr>デザインの設定</vt:lpstr>
      <vt:lpstr>Equation</vt:lpstr>
      <vt:lpstr>プログラミング課題（第一回，第二回） 実験結果報告</vt:lpstr>
      <vt:lpstr>発表内容</vt:lpstr>
      <vt:lpstr>自然ニューロン</vt:lpstr>
      <vt:lpstr>人工ニューロン</vt:lpstr>
      <vt:lpstr>Neural Network (NN)</vt:lpstr>
      <vt:lpstr>NNの各パラメータの定義</vt:lpstr>
      <vt:lpstr>ニューロンの入力</vt:lpstr>
      <vt:lpstr>人工ニューロンの各パラメータ</vt:lpstr>
      <vt:lpstr>シグモイド関数</vt:lpstr>
      <vt:lpstr>ニューロンの出力</vt:lpstr>
      <vt:lpstr>評価関数</vt:lpstr>
      <vt:lpstr>パラメータ学習の方針</vt:lpstr>
      <vt:lpstr>パラメータ更新式</vt:lpstr>
      <vt:lpstr>パラメータ更新式</vt:lpstr>
      <vt:lpstr>パラメータ更新式</vt:lpstr>
      <vt:lpstr>課題1の内容</vt:lpstr>
      <vt:lpstr>課題1　初期値固定</vt:lpstr>
      <vt:lpstr>課題1　初期値乱数</vt:lpstr>
      <vt:lpstr>プログラムの正しさの確認</vt:lpstr>
      <vt:lpstr>課題2の内容</vt:lpstr>
      <vt:lpstr>課題2　初期値固定</vt:lpstr>
      <vt:lpstr>課題2　初期値乱数</vt:lpstr>
      <vt:lpstr>プログラムの正しさの確認</vt:lpstr>
      <vt:lpstr>局所解の存在</vt:lpstr>
      <vt:lpstr>まとめ</vt:lpstr>
      <vt:lpstr>予備用　微分の様子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Omozaki</dc:creator>
  <cp:lastModifiedBy>Omozaki Yuichi</cp:lastModifiedBy>
  <cp:revision>178</cp:revision>
  <cp:lastPrinted>1601-01-01T00:00:00Z</cp:lastPrinted>
  <dcterms:created xsi:type="dcterms:W3CDTF">1601-01-01T00:00:00Z</dcterms:created>
  <dcterms:modified xsi:type="dcterms:W3CDTF">2018-10-15T09:28:36Z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