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9" r:id="rId5"/>
    <p:sldId id="267" r:id="rId6"/>
    <p:sldId id="264" r:id="rId7"/>
    <p:sldId id="271" r:id="rId8"/>
    <p:sldId id="272" r:id="rId9"/>
    <p:sldId id="270" r:id="rId10"/>
    <p:sldId id="276" r:id="rId11"/>
    <p:sldId id="274" r:id="rId12"/>
    <p:sldId id="278" r:id="rId13"/>
    <p:sldId id="279" r:id="rId14"/>
    <p:sldId id="281" r:id="rId15"/>
    <p:sldId id="258" r:id="rId16"/>
    <p:sldId id="285" r:id="rId17"/>
    <p:sldId id="284" r:id="rId18"/>
    <p:sldId id="286" r:id="rId19"/>
    <p:sldId id="287" r:id="rId20"/>
    <p:sldId id="288" r:id="rId21"/>
    <p:sldId id="289" r:id="rId22"/>
    <p:sldId id="282" r:id="rId23"/>
    <p:sldId id="280" r:id="rId24"/>
    <p:sldId id="273" r:id="rId25"/>
    <p:sldId id="260" r:id="rId26"/>
    <p:sldId id="262" r:id="rId2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  <a:srgbClr val="89A4A7"/>
    <a:srgbClr val="252551"/>
    <a:srgbClr val="CC3300"/>
    <a:srgbClr val="FFCC66"/>
    <a:srgbClr val="008000"/>
    <a:srgbClr val="FF99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/>
    <p:restoredTop sz="95685" autoAdjust="0"/>
  </p:normalViewPr>
  <p:slideViewPr>
    <p:cSldViewPr>
      <p:cViewPr>
        <p:scale>
          <a:sx n="110" d="100"/>
          <a:sy n="110" d="100"/>
        </p:scale>
        <p:origin x="1080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B301-6AD0-4EF1-8C9C-DD575F813754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7E9C-3617-47E6-AFD9-2D2671581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62F10-D53D-4EFF-B860-B9ED8DA131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6CF602-8798-4874-A0C1-3A028CF8D11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62F10-D53D-4EFF-B860-B9ED8DA13188}" type="slidenum">
              <a:rPr lang="en-US" altLang="ja-JP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452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62F10-D53D-4EFF-B860-B9ED8DA13188}" type="slidenum">
              <a:rPr lang="en-US" altLang="ja-JP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130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DF1464-E3A3-4EE5-AEDC-BC739E69B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348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2015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116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7929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78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7905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4773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531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7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9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848600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j-ea"/>
                <a:ea typeface="+mj-ea"/>
              </a:rPr>
              <a:t>‹#›</a:t>
            </a:fld>
            <a:r>
              <a:rPr kumimoji="1" lang="en-US" altLang="ja-JP" sz="2800" b="1" dirty="0">
                <a:solidFill>
                  <a:srgbClr val="FFC000"/>
                </a:solidFill>
                <a:latin typeface="+mj-ea"/>
                <a:ea typeface="+mj-ea"/>
              </a:rPr>
              <a:t>/x)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757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165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288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54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9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85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5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968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4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 dirty="0">
                <a:latin typeface="Arial" panose="020B0604020202020204" pitchFamily="34" charset="0"/>
              </a:rPr>
              <a:t>プログラミング課題（第一回，第二回）</a:t>
            </a:r>
            <a:br>
              <a:rPr lang="en-US" altLang="ja-JP" dirty="0">
                <a:latin typeface="Arial" panose="020B0604020202020204" pitchFamily="34" charset="0"/>
              </a:rPr>
            </a:br>
            <a:r>
              <a:rPr lang="ja-JP" altLang="en-US" dirty="0">
                <a:latin typeface="Arial" panose="020B0604020202020204" pitchFamily="34" charset="0"/>
              </a:rPr>
              <a:t>実験結果報告</a:t>
            </a: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/>
              <a:t>姓</a:t>
            </a:r>
            <a:r>
              <a:rPr lang="en-US" altLang="ja-JP" sz="3600" b="1"/>
              <a:t> </a:t>
            </a:r>
            <a:r>
              <a:rPr lang="ja-JP" altLang="en-US" sz="3600" b="1"/>
              <a:t>名</a:t>
            </a:r>
            <a:endParaRPr lang="en-US" altLang="ja-JP" sz="3600" b="1"/>
          </a:p>
          <a:p>
            <a:pPr eaLnBrk="1" hangingPunct="1">
              <a:lnSpc>
                <a:spcPct val="90000"/>
              </a:lnSpc>
            </a:pPr>
            <a:r>
              <a:rPr lang="ja-JP" altLang="en-US" b="1"/>
              <a:t>大阪府立大学</a:t>
            </a:r>
            <a:endParaRPr lang="en-US" altLang="ja-JP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FCB8A-0650-2248-A452-A660E86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ニューロンの出力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02B998-41C3-A64F-ACE5-A024DE5C3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ja-JP" sz="2800" dirty="0">
                    <a:latin typeface="+mj-lt"/>
                  </a:rPr>
                  <a:t>p</a:t>
                </a:r>
                <a:r>
                  <a:rPr lang="ja-JP" altLang="en-US" sz="2800" dirty="0"/>
                  <a:t>番目の学習データに対する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𝐼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</a:rPr>
                  <a:t>の出力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𝑜</m:t>
                        </m:r>
                      </m:e>
                      <m:sub>
                        <m:r>
                          <a:rPr lang="en-US" altLang="ja-JP" sz="28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𝑝𝑖</m:t>
                        </m:r>
                      </m:sub>
                    </m:sSub>
                  </m:oMath>
                </a14:m>
                <a:endParaRPr lang="en-US" altLang="ja-JP" sz="28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𝑜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𝑝𝑖</m:t>
                        </m:r>
                      </m:sub>
                    </m:sSub>
                    <m:r>
                      <a:rPr lang="en-US" altLang="ja-JP" sz="2400" b="0" i="1" dirty="0">
                        <a:solidFill>
                          <a:schemeClr val="tx1"/>
                        </a:solidFill>
                      </a:rPr>
                      <m:t>=</m:t>
                    </m:r>
                    <m:sSub>
                      <m:sSubPr>
                        <m:ctrlP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𝑝𝑖</m:t>
                        </m:r>
                      </m:sub>
                    </m:sSub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ja-JP" sz="2800" dirty="0">
                    <a:latin typeface="+mj-lt"/>
                  </a:rPr>
                  <a:t>p</a:t>
                </a:r>
                <a:r>
                  <a:rPr lang="ja-JP" altLang="en-US" sz="2800" dirty="0"/>
                  <a:t>番目の学習データに対する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𝐽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</a:rPr>
                  <a:t>の出力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+mj-lt"/>
                          </a:rPr>
                          <m:t>𝑜</m:t>
                        </m:r>
                      </m:e>
                      <m:sub>
                        <m:r>
                          <a:rPr lang="en-US" altLang="ja-JP" sz="2800" i="1" dirty="0">
                            <a:latin typeface="+mj-lt"/>
                          </a:rPr>
                          <m:t>𝑝</m:t>
                        </m:r>
                        <m:r>
                          <a:rPr lang="en-US" altLang="ja-JP" sz="2800" b="0" i="1" dirty="0">
                            <a:latin typeface="+mj-lt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28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𝑜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𝑝𝑗</m:t>
                        </m:r>
                      </m:sub>
                    </m:sSub>
                    <m:r>
                      <a:rPr lang="en-US" altLang="ja-JP" sz="2400" b="0" i="1" dirty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altLang="ja-JP" sz="2400" b="0" i="1" dirty="0">
                            <a:solidFill>
                              <a:schemeClr val="tx1"/>
                            </a:solidFill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ja-JP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dirty="0">
                                <a:solidFill>
                                  <a:schemeClr val="tx1"/>
                                </a:solidFill>
                                <a:latin typeface="+mj-lt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ja-JP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:endParaRPr lang="en-US" altLang="ja-JP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ja-JP" sz="2800" dirty="0">
                    <a:latin typeface="+mj-lt"/>
                  </a:rPr>
                  <a:t>p</a:t>
                </a:r>
                <a:r>
                  <a:rPr lang="ja-JP" altLang="en-US" sz="2800" dirty="0"/>
                  <a:t>番目の学習データに対する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𝐾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</a:rPr>
                  <a:t>の出力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+mj-lt"/>
                          </a:rPr>
                          <m:t>𝑜</m:t>
                        </m:r>
                      </m:e>
                      <m:sub>
                        <m:r>
                          <a:rPr lang="en-US" altLang="ja-JP" sz="2800" i="1" dirty="0">
                            <a:latin typeface="+mj-lt"/>
                          </a:rPr>
                          <m:t>𝑝</m:t>
                        </m:r>
                        <m:r>
                          <a:rPr lang="en-US" altLang="ja-JP" sz="2800" b="0" i="1" dirty="0"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sz="2800" dirty="0">
                  <a:solidFill>
                    <a:schemeClr val="tx1"/>
                  </a:solidFill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+mj-lt"/>
                          </a:rPr>
                          <m:t>𝑜</m:t>
                        </m:r>
                      </m:e>
                      <m:sub>
                        <m:r>
                          <a:rPr lang="en-US" altLang="ja-JP" sz="2400" i="1" dirty="0">
                            <a:latin typeface="+mj-lt"/>
                          </a:rPr>
                          <m:t>𝑝</m:t>
                        </m:r>
                        <m:r>
                          <a:rPr lang="en-US" altLang="ja-JP" sz="2400" b="0" i="1" dirty="0">
                            <a:latin typeface="+mj-lt"/>
                          </a:rPr>
                          <m:t>𝑘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2400" b="0" i="1" dirty="0">
                            <a:latin typeface="+mj-lt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ja-JP" sz="2400" i="1" dirty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+mj-lt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+mj-lt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+mj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+mj-lt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ja-JP" sz="2400" i="1" dirty="0">
                            <a:latin typeface="+mj-lt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+mj-lt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+mj-lt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pPr lvl="1" algn="just"/>
                <a:endParaRPr lang="en-US" altLang="ja-JP" sz="2400" dirty="0">
                  <a:solidFill>
                    <a:schemeClr val="tx1"/>
                  </a:solidFill>
                  <a:latin typeface="+mj-lt"/>
                </a:endParaRPr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02B998-41C3-A64F-ACE5-A024DE5C3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8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92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554CB-8CE0-B347-AD59-B24A7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38531B-1032-054C-BDB4-BAA62F3DD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ja-JP" sz="2800">
                    <a:latin typeface="+mj-lt"/>
                  </a:rPr>
                  <a:t>p</a:t>
                </a:r>
                <a:r>
                  <a:rPr lang="ja-JP" altLang="en-US" sz="2800">
                    <a:latin typeface="+mj-lt"/>
                  </a:rPr>
                  <a:t>番目の</a:t>
                </a:r>
                <a:r>
                  <a:rPr kumimoji="1" lang="ja-JP" altLang="en-US" sz="2800"/>
                  <a:t>学習データにおける，教師ラベルを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+mj-lt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+mj-lt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>
                            <a:latin typeface="+mj-lt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800"/>
                  <a:t>としたとき，学習データに対する出力層の出力値と教師ラベルの値との間は</a:t>
                </a:r>
                <a:r>
                  <a:rPr kumimoji="1" lang="ja-JP" altLang="en-US" sz="2800">
                    <a:solidFill>
                      <a:srgbClr val="FF0000"/>
                    </a:solidFill>
                  </a:rPr>
                  <a:t>誤差</a:t>
                </a:r>
                <a:r>
                  <a:rPr kumimoji="1" lang="ja-JP" altLang="en-US" sz="2800"/>
                  <a:t>が生じる．</a:t>
                </a:r>
                <a:endParaRPr kumimoji="1" lang="en-US" altLang="ja-JP" sz="2800"/>
              </a:p>
              <a:p>
                <a:pPr algn="just"/>
                <a:r>
                  <a:rPr lang="en-US" altLang="ja-JP" sz="2800">
                    <a:latin typeface="+mj-lt"/>
                  </a:rPr>
                  <a:t>p</a:t>
                </a:r>
                <a:r>
                  <a:rPr lang="ja-JP" altLang="en-US" sz="2800">
                    <a:latin typeface="+mj-lt"/>
                  </a:rPr>
                  <a:t>番目の学習データにおける</a:t>
                </a:r>
                <a:r>
                  <a:rPr lang="ja-JP" altLang="en-US" sz="2800">
                    <a:solidFill>
                      <a:srgbClr val="FF0000"/>
                    </a:solidFill>
                  </a:rPr>
                  <a:t>評価関数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+mj-lt"/>
                          </a:rPr>
                          <m:t>𝐸</m:t>
                        </m:r>
                      </m:e>
                      <m:sub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+mj-lt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800">
                    <a:latin typeface="+mj-lt"/>
                  </a:rPr>
                  <a:t>を定義し，最小になるように各ニューロンの</a:t>
                </a:r>
                <a:r>
                  <a:rPr kumimoji="1" lang="ja-JP" altLang="en-US" sz="2800">
                    <a:solidFill>
                      <a:srgbClr val="FF0000"/>
                    </a:solidFill>
                    <a:latin typeface="+mj-lt"/>
                  </a:rPr>
                  <a:t>パラメータを更新</a:t>
                </a:r>
                <a:r>
                  <a:rPr kumimoji="1" lang="ja-JP" altLang="en-US" sz="2800">
                    <a:latin typeface="+mj-lt"/>
                  </a:rPr>
                  <a:t>することで</a:t>
                </a:r>
                <a:r>
                  <a:rPr kumimoji="1" lang="en-US" altLang="ja-JP" sz="2800"/>
                  <a:t>NN</a:t>
                </a:r>
                <a:r>
                  <a:rPr kumimoji="1" lang="ja-JP" altLang="en-US" sz="2800">
                    <a:latin typeface="+mj-lt"/>
                  </a:rPr>
                  <a:t>に学習させる．</a:t>
                </a:r>
                <a:endParaRPr kumimoji="1" lang="en-US" altLang="ja-JP" sz="2800">
                  <a:latin typeface="+mj-lt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ja-JP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kumimoji="1" lang="en-US" altLang="ja-JP" sz="2800">
                  <a:latin typeface="+mj-lt"/>
                </a:endParaRPr>
              </a:p>
              <a:p>
                <a:pPr algn="just"/>
                <a:endParaRPr kumimoji="1" lang="ja-JP" altLang="en-US" sz="28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38531B-1032-054C-BDB4-BAA62F3DD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8" t="-1961" r="-13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5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D881-3503-4D44-8508-7725AA8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パラメータ学習の方針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5D80D2C-0B6D-6F45-8015-D797A91FA2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800"/>
                  <a:t>は各パラメータに関する関数．</a:t>
                </a:r>
                <a:endParaRPr kumimoji="1" lang="en-US" altLang="ja-JP" sz="2800"/>
              </a:p>
              <a:p>
                <a:pPr algn="just"/>
                <a:r>
                  <a:rPr lang="ja-JP" altLang="en-US" sz="2800"/>
                  <a:t>更新したいパラメータについての偏導関数の値によって，誤差を最小にするパラメータに更新できる．</a:t>
                </a:r>
                <a:endParaRPr kumimoji="1" lang="ja-JP" altLang="en-US" sz="28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5D80D2C-0B6D-6F45-8015-D797A91FA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8" t="-1961" r="-13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CDF515E-DB4D-C243-9325-0FD62705385E}"/>
              </a:ext>
            </a:extLst>
          </p:cNvPr>
          <p:cNvGrpSpPr/>
          <p:nvPr/>
        </p:nvGrpSpPr>
        <p:grpSpPr>
          <a:xfrm>
            <a:off x="3048000" y="3435385"/>
            <a:ext cx="3437619" cy="3117815"/>
            <a:chOff x="1439181" y="2292385"/>
            <a:chExt cx="3437619" cy="3117815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CB9F1C9-D9D4-5342-A772-C5C110D740A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343400"/>
              <a:ext cx="0" cy="6858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61B952F-AF79-3B49-BD3F-DB269C0B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590800"/>
              <a:ext cx="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59CDC05-1019-1B46-B00D-4AD559B6A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759" y="3352800"/>
              <a:ext cx="862093" cy="1089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D3260AE6-1761-ED46-BB29-A5DB7D661434}"/>
                </a:ext>
              </a:extLst>
            </p:cNvPr>
            <p:cNvSpPr/>
            <p:nvPr/>
          </p:nvSpPr>
          <p:spPr>
            <a:xfrm rot="7972678">
              <a:off x="1874616" y="2648236"/>
              <a:ext cx="2118167" cy="1636401"/>
            </a:xfrm>
            <a:custGeom>
              <a:avLst/>
              <a:gdLst>
                <a:gd name="connsiteX0" fmla="*/ 0 w 2118167"/>
                <a:gd name="connsiteY0" fmla="*/ 138164 h 1636401"/>
                <a:gd name="connsiteX1" fmla="*/ 1632030 w 2118167"/>
                <a:gd name="connsiteY1" fmla="*/ 126589 h 1636401"/>
                <a:gd name="connsiteX2" fmla="*/ 1666754 w 2118167"/>
                <a:gd name="connsiteY2" fmla="*/ 1480827 h 1636401"/>
                <a:gd name="connsiteX3" fmla="*/ 2118167 w 2118167"/>
                <a:gd name="connsiteY3" fmla="*/ 1619724 h 163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167" h="1636401">
                  <a:moveTo>
                    <a:pt x="0" y="138164"/>
                  </a:moveTo>
                  <a:cubicBezTo>
                    <a:pt x="677119" y="20488"/>
                    <a:pt x="1354238" y="-97188"/>
                    <a:pt x="1632030" y="126589"/>
                  </a:cubicBezTo>
                  <a:cubicBezTo>
                    <a:pt x="1909822" y="350366"/>
                    <a:pt x="1585731" y="1231971"/>
                    <a:pt x="1666754" y="1480827"/>
                  </a:cubicBezTo>
                  <a:cubicBezTo>
                    <a:pt x="1747777" y="1729683"/>
                    <a:pt x="2052577" y="1600433"/>
                    <a:pt x="2118167" y="1619724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E7C990BB-728A-FB4C-B1D6-AACE976629CD}"/>
                </a:ext>
              </a:extLst>
            </p:cNvPr>
            <p:cNvSpPr/>
            <p:nvPr/>
          </p:nvSpPr>
          <p:spPr>
            <a:xfrm>
              <a:off x="3619500" y="38100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547CFD9-2E8F-C943-B732-1EF75D56AE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5359" y="3924300"/>
              <a:ext cx="0" cy="11049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D271ACA-33AF-9F46-BFCF-878CCAFFA474}"/>
                </a:ext>
              </a:extLst>
            </p:cNvPr>
            <p:cNvCxnSpPr>
              <a:cxnSpLocks/>
            </p:cNvCxnSpPr>
            <p:nvPr/>
          </p:nvCxnSpPr>
          <p:spPr>
            <a:xfrm>
              <a:off x="2146094" y="3657600"/>
              <a:ext cx="978106" cy="1006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DB0A790-76DF-6D42-8481-51631D11AA62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4114800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2554665" y="40767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25D3A32-03D5-744A-A070-7AD0BC6E23DD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5029200"/>
              <a:ext cx="28194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A109E9D-742E-124D-9261-99229D925C30}"/>
                    </a:ext>
                  </a:extLst>
                </p:cNvPr>
                <p:cNvSpPr txBox="1"/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A109E9D-742E-124D-9261-99229D925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61C03D3-E786-034B-A46A-F7D32630B16B}"/>
                    </a:ext>
                  </a:extLst>
                </p:cNvPr>
                <p:cNvSpPr txBox="1"/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61C03D3-E786-034B-A46A-F7D32630B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A43D371-C668-FE42-9AAF-A74CB025C4BF}"/>
                    </a:ext>
                  </a:extLst>
                </p:cNvPr>
                <p:cNvSpPr txBox="1"/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A43D371-C668-FE42-9AAF-A74CB025C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A294E21-3009-5448-828A-A15B121AAC52}"/>
                    </a:ext>
                  </a:extLst>
                </p:cNvPr>
                <p:cNvSpPr txBox="1"/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A294E21-3009-5448-828A-A15B121AA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8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9D0B0F0-1275-AC48-9793-586A7786B62A}"/>
                    </a:ext>
                  </a:extLst>
                </p:cNvPr>
                <p:cNvSpPr txBox="1"/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9D0B0F0-1275-AC48-9793-586A7786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6000"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01DAE087-1F4E-9645-9A2F-768089ED0665}"/>
                </a:ext>
              </a:extLst>
            </p:cNvPr>
            <p:cNvSpPr/>
            <p:nvPr/>
          </p:nvSpPr>
          <p:spPr>
            <a:xfrm>
              <a:off x="3706661" y="2639008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115CFF2-F4D7-7746-95D9-F3F723719E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6200" y="2946185"/>
              <a:ext cx="131180" cy="228823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2336807" y="328230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最小誤差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8719" y="3589479"/>
              <a:ext cx="506545" cy="677721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DAE28E2-67FC-E743-8900-7D70E7E2E936}"/>
                </a:ext>
              </a:extLst>
            </p:cNvPr>
            <p:cNvCxnSpPr/>
            <p:nvPr/>
          </p:nvCxnSpPr>
          <p:spPr>
            <a:xfrm>
              <a:off x="2564524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63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パラメータ更新式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結合強度の更新式</a:t>
            </a:r>
            <a:endParaRPr kumimoji="1" lang="en-US" altLang="ja-JP"/>
          </a:p>
          <a:p>
            <a:r>
              <a:rPr lang="ja-JP" altLang="en-US"/>
              <a:t>しきい値の更新式</a:t>
            </a:r>
            <a:endParaRPr lang="en-US" altLang="ja-JP"/>
          </a:p>
          <a:p>
            <a:r>
              <a:rPr kumimoji="1" lang="ja-JP" altLang="en-US"/>
              <a:t>学習係数と慣性項係数の説明を忘れずに</a:t>
            </a:r>
            <a:endParaRPr kumimoji="1" lang="en-US" altLang="ja-JP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01463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>
                <a:latin typeface="+mn-lt"/>
              </a:rPr>
              <a:t>1</a:t>
            </a:r>
            <a:r>
              <a:rPr lang="ja-JP" altLang="en-US" dirty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１入力１</a:t>
            </a:r>
            <a:r>
              <a:rPr kumimoji="1" lang="ja-JP" altLang="en-US" sz="2800" dirty="0"/>
              <a:t>出力の学習データセットについて，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kumimoji="1" lang="ja-JP" altLang="en-US" sz="2800" dirty="0"/>
              <a:t>を用いて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関数近似</a:t>
            </a:r>
            <a:r>
              <a:rPr kumimoji="1" lang="ja-JP" altLang="en-US" sz="2800" dirty="0"/>
              <a:t>を行う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pPr lvl="1" algn="just"/>
            <a:r>
              <a:rPr kumimoji="1" lang="ja-JP" altLang="en-US" sz="2400" dirty="0"/>
              <a:t>入力層，出力層ともにユニット数は</a:t>
            </a:r>
            <a:r>
              <a:rPr kumimoji="1" lang="en-US" altLang="ja-JP" sz="2400" dirty="0"/>
              <a:t>1</a:t>
            </a:r>
          </a:p>
          <a:p>
            <a:pPr lvl="1" algn="just"/>
            <a:r>
              <a:rPr lang="ja-JP" altLang="en-US" sz="2400" dirty="0"/>
              <a:t>中間層のユニット数：</a:t>
            </a:r>
            <a:r>
              <a:rPr lang="en-US" altLang="ja-JP" sz="2400" dirty="0"/>
              <a:t>20</a:t>
            </a:r>
          </a:p>
          <a:p>
            <a:pPr lvl="1" algn="just"/>
            <a:r>
              <a:rPr kumimoji="1" lang="ja-JP" altLang="en-US" sz="2400" dirty="0"/>
              <a:t>学習係数：</a:t>
            </a:r>
            <a:r>
              <a:rPr kumimoji="1" lang="en-US" altLang="ja-JP" sz="2400" dirty="0"/>
              <a:t>0.5</a:t>
            </a:r>
          </a:p>
          <a:p>
            <a:pPr lvl="1" algn="just"/>
            <a:r>
              <a:rPr kumimoji="1" lang="ja-JP" altLang="en-US" sz="2400" dirty="0"/>
              <a:t>慣性項係数：</a:t>
            </a:r>
            <a:r>
              <a:rPr kumimoji="1" lang="en-US" altLang="ja-JP" sz="2400" dirty="0"/>
              <a:t>0.9</a:t>
            </a:r>
          </a:p>
          <a:p>
            <a:pPr lvl="1" algn="just"/>
            <a:r>
              <a:rPr lang="ja-JP" altLang="en-US" sz="2400" dirty="0"/>
              <a:t>全ての結合強度としきい値：固定</a:t>
            </a:r>
            <a:r>
              <a:rPr lang="en-US" altLang="ja-JP" sz="2400" dirty="0"/>
              <a:t>(0.5)</a:t>
            </a:r>
            <a:r>
              <a:rPr lang="ja-JP" altLang="en-US" sz="2400" dirty="0"/>
              <a:t>および乱数</a:t>
            </a:r>
            <a:r>
              <a:rPr lang="en-US" altLang="ja-JP" sz="2400" dirty="0"/>
              <a:t>[0,1)</a:t>
            </a:r>
            <a:r>
              <a:rPr lang="ja-JP" altLang="en-US" sz="2400" dirty="0"/>
              <a:t>の</a:t>
            </a:r>
            <a:r>
              <a:rPr lang="en-US" altLang="ja-JP" sz="2400" dirty="0"/>
              <a:t>2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algn="just"/>
            <a:r>
              <a:rPr kumimoji="1" lang="ja-JP" altLang="en-US" sz="2800" dirty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近似関数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</p:spTree>
    <p:extLst>
      <p:ext uri="{BB962C8B-B14F-4D97-AF65-F5344CB8AC3E}">
        <p14:creationId xmlns:p14="http://schemas.microsoft.com/office/powerpoint/2010/main" val="330053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8138-229C-5045-9F87-E45C5363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>
                <a:latin typeface="+mn-lt"/>
              </a:rPr>
              <a:t>1</a:t>
            </a:r>
            <a:r>
              <a:rPr kumimoji="1" lang="ja-JP" altLang="en-US"/>
              <a:t>で得られた関数の可視化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3062E-7071-3C4B-845F-530F47D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学習回数　</a:t>
            </a:r>
            <a:r>
              <a:rPr kumimoji="1" lang="en-US" altLang="ja-JP"/>
              <a:t>0</a:t>
            </a:r>
            <a:r>
              <a:rPr kumimoji="1" lang="ja-JP" altLang="en-US"/>
              <a:t>→</a:t>
            </a:r>
            <a:r>
              <a:rPr kumimoji="1" lang="en-US" altLang="ja-JP"/>
              <a:t>100</a:t>
            </a:r>
            <a:r>
              <a:rPr kumimoji="1" lang="ja-JP" altLang="en-US"/>
              <a:t>→</a:t>
            </a:r>
            <a:r>
              <a:rPr kumimoji="1" lang="en-US" altLang="ja-JP"/>
              <a:t>30000</a:t>
            </a:r>
            <a:r>
              <a:rPr kumimoji="1" lang="ja-JP" altLang="en-US"/>
              <a:t>回の順で表示しよう</a:t>
            </a:r>
            <a:endParaRPr kumimoji="1" lang="en-US" altLang="ja-JP"/>
          </a:p>
          <a:p>
            <a:r>
              <a:rPr lang="ja-JP" altLang="en-US"/>
              <a:t>固定もランダムのどちらも</a:t>
            </a:r>
            <a:endParaRPr lang="en-US" altLang="ja-JP"/>
          </a:p>
          <a:p>
            <a:r>
              <a:rPr kumimoji="1" lang="ja-JP" altLang="en-US"/>
              <a:t>ランダムについては、正解データとの照合も表示</a:t>
            </a:r>
            <a:endParaRPr kumimoji="1" lang="en-US" altLang="ja-JP"/>
          </a:p>
          <a:p>
            <a:r>
              <a:rPr kumimoji="1" lang="ja-JP" altLang="en-US"/>
              <a:t>評価関数の値も忘れずに</a:t>
            </a:r>
          </a:p>
        </p:txBody>
      </p:sp>
    </p:spTree>
    <p:extLst>
      <p:ext uri="{BB962C8B-B14F-4D97-AF65-F5344CB8AC3E}">
        <p14:creationId xmlns:p14="http://schemas.microsoft.com/office/powerpoint/2010/main" val="405877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/>
              <a:t>2</a:t>
            </a:r>
            <a:r>
              <a:rPr lang="ja-JP" altLang="en-US" sz="2800" dirty="0"/>
              <a:t>入力</a:t>
            </a:r>
            <a:r>
              <a:rPr lang="en-US" altLang="ja-JP" sz="2800" dirty="0"/>
              <a:t>3</a:t>
            </a:r>
            <a:r>
              <a:rPr kumimoji="1" lang="ja-JP" altLang="en-US" sz="2800" dirty="0"/>
              <a:t>出力の学習データセットを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lang="ja-JP" altLang="en-US" sz="2800" dirty="0"/>
              <a:t>で学習し，</a:t>
            </a:r>
            <a:r>
              <a:rPr lang="ja-JP" altLang="en-US" sz="2800" dirty="0">
                <a:solidFill>
                  <a:srgbClr val="FF0000"/>
                </a:solidFill>
              </a:rPr>
              <a:t>未知パターンに対して</a:t>
            </a:r>
            <a:r>
              <a:rPr kumimoji="1" lang="ja-JP" altLang="en-US" sz="2800" dirty="0">
                <a:solidFill>
                  <a:srgbClr val="FF0000"/>
                </a:solidFill>
              </a:rPr>
              <a:t>識別</a:t>
            </a:r>
            <a:r>
              <a:rPr kumimoji="1" lang="ja-JP" altLang="en-US" sz="2800" dirty="0"/>
              <a:t>を行う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pPr lvl="1" algn="just"/>
            <a:r>
              <a:rPr kumimoji="1" lang="ja-JP" altLang="en-US" sz="2400" dirty="0"/>
              <a:t>入力層のユニット数</a:t>
            </a:r>
            <a:r>
              <a:rPr lang="ja-JP" altLang="en-US" sz="2400" dirty="0"/>
              <a:t>：</a:t>
            </a:r>
            <a:r>
              <a:rPr lang="en-US" altLang="ja-JP" sz="2400" dirty="0"/>
              <a:t>2</a:t>
            </a:r>
          </a:p>
          <a:p>
            <a:pPr lvl="1" algn="just"/>
            <a:r>
              <a:rPr kumimoji="1" lang="ja-JP" altLang="en-US" sz="2400" dirty="0"/>
              <a:t>出力層のユニット数：</a:t>
            </a:r>
            <a:r>
              <a:rPr kumimoji="1" lang="en-US" altLang="ja-JP" sz="2400" dirty="0"/>
              <a:t>3</a:t>
            </a:r>
          </a:p>
          <a:p>
            <a:pPr lvl="1" algn="just"/>
            <a:r>
              <a:rPr lang="ja-JP" altLang="en-US" sz="2400" dirty="0"/>
              <a:t>中間層のユニット数：</a:t>
            </a:r>
            <a:r>
              <a:rPr lang="en-US" altLang="ja-JP" sz="2400" dirty="0"/>
              <a:t>20</a:t>
            </a:r>
          </a:p>
          <a:p>
            <a:pPr lvl="1" algn="just"/>
            <a:r>
              <a:rPr kumimoji="1" lang="ja-JP" altLang="en-US" sz="2400" dirty="0"/>
              <a:t>学習係数：</a:t>
            </a:r>
            <a:r>
              <a:rPr kumimoji="1" lang="en-US" altLang="ja-JP" sz="2400" dirty="0"/>
              <a:t>0.5</a:t>
            </a:r>
          </a:p>
          <a:p>
            <a:pPr lvl="1" algn="just"/>
            <a:r>
              <a:rPr kumimoji="1" lang="ja-JP" altLang="en-US" sz="2400" dirty="0"/>
              <a:t>慣性項係数：</a:t>
            </a:r>
            <a:r>
              <a:rPr kumimoji="1" lang="en-US" altLang="ja-JP" sz="2400" dirty="0"/>
              <a:t>0.8</a:t>
            </a:r>
          </a:p>
          <a:p>
            <a:pPr lvl="1" algn="just"/>
            <a:r>
              <a:rPr lang="ja-JP" altLang="en-US" sz="2400" dirty="0"/>
              <a:t>全ての結合強度としきい値：固定</a:t>
            </a:r>
            <a:r>
              <a:rPr lang="en-US" altLang="ja-JP" sz="2400" dirty="0"/>
              <a:t>(0.5)</a:t>
            </a:r>
            <a:r>
              <a:rPr lang="ja-JP" altLang="en-US" sz="2400" dirty="0"/>
              <a:t>および乱数</a:t>
            </a:r>
            <a:r>
              <a:rPr lang="en-US" altLang="ja-JP" sz="2400" dirty="0"/>
              <a:t>[0,1)</a:t>
            </a:r>
            <a:r>
              <a:rPr lang="ja-JP" altLang="en-US" sz="2400" dirty="0"/>
              <a:t>の</a:t>
            </a:r>
            <a:r>
              <a:rPr lang="en-US" altLang="ja-JP" sz="2400" dirty="0"/>
              <a:t>2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algn="just"/>
            <a:r>
              <a:rPr kumimoji="1" lang="ja-JP" altLang="en-US" sz="2800" dirty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識別</a:t>
            </a:r>
            <a:r>
              <a:rPr lang="ja-JP" altLang="en-US" sz="2800" dirty="0">
                <a:solidFill>
                  <a:srgbClr val="FF0000"/>
                </a:solidFill>
              </a:rPr>
              <a:t>境界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</p:spTree>
    <p:extLst>
      <p:ext uri="{BB962C8B-B14F-4D97-AF65-F5344CB8AC3E}">
        <p14:creationId xmlns:p14="http://schemas.microsoft.com/office/powerpoint/2010/main" val="268875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78328-BD63-6744-B818-AE1956B4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>
                <a:latin typeface="+mn-lt"/>
              </a:rPr>
              <a:t>2</a:t>
            </a:r>
            <a:r>
              <a:rPr kumimoji="1" lang="ja-JP" altLang="en-US"/>
              <a:t>で得られた識別境界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C4929-5CCD-644B-9641-9B0AE808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39A0B-8B7A-FE48-A989-64505EF9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07090-56FC-C54A-AD8F-054CB753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36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A417A-68E8-5A48-8E5E-2E782DB5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（予備用）どうしてランダム？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21A45-50C6-624D-955C-2B14F278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局所解に収束させないため</a:t>
            </a:r>
            <a:endParaRPr kumimoji="1" lang="en-US" altLang="ja-JP"/>
          </a:p>
          <a:p>
            <a:r>
              <a:rPr kumimoji="1" lang="ja-JP" altLang="en-US"/>
              <a:t>局所解におちいる図例</a:t>
            </a:r>
          </a:p>
        </p:txBody>
      </p:sp>
    </p:spTree>
    <p:extLst>
      <p:ext uri="{BB962C8B-B14F-4D97-AF65-F5344CB8AC3E}">
        <p14:creationId xmlns:p14="http://schemas.microsoft.com/office/powerpoint/2010/main" val="27589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ニューラルネットワークについて</a:t>
            </a:r>
            <a:endParaRPr kumimoji="1" lang="en-US" altLang="ja-JP" sz="2800" dirty="0"/>
          </a:p>
          <a:p>
            <a:r>
              <a:rPr kumimoji="1" lang="ja-JP" altLang="en-US" sz="2800" dirty="0"/>
              <a:t>課題の目的</a:t>
            </a:r>
            <a:endParaRPr kumimoji="1" lang="en-US" altLang="ja-JP" sz="2800" dirty="0"/>
          </a:p>
          <a:p>
            <a:r>
              <a:rPr lang="ja-JP" altLang="en-US" sz="2800" dirty="0"/>
              <a:t>数値実験</a:t>
            </a:r>
            <a:endParaRPr lang="en-US" altLang="ja-JP" sz="2800" dirty="0"/>
          </a:p>
          <a:p>
            <a:r>
              <a:rPr lang="ja-JP" altLang="en-US" sz="2800" dirty="0"/>
              <a:t>結果</a:t>
            </a:r>
            <a:endParaRPr lang="en-US" altLang="ja-JP" sz="2800" dirty="0"/>
          </a:p>
          <a:p>
            <a:r>
              <a:rPr lang="ja-JP" altLang="en-US" sz="2800" dirty="0"/>
              <a:t>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7488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F4983-2502-9D4C-932F-EFB2CF61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（予備用）偏微分の計算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603B8-5559-BB45-BB42-02455CE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45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9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E77BA0C-BF22-2142-8F3B-D63171814A29}"/>
              </a:ext>
            </a:extLst>
          </p:cNvPr>
          <p:cNvGrpSpPr/>
          <p:nvPr/>
        </p:nvGrpSpPr>
        <p:grpSpPr>
          <a:xfrm>
            <a:off x="1439181" y="2292385"/>
            <a:ext cx="3437619" cy="3117815"/>
            <a:chOff x="1439181" y="2292385"/>
            <a:chExt cx="3437619" cy="3117815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7E7E2C2-8C7B-4F4D-B1AC-02BF1A92404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343400"/>
              <a:ext cx="0" cy="6858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F9510FF1-8A62-9A41-ACE1-4855BDC07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590800"/>
              <a:ext cx="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0CD5AAD-06E8-654F-A234-515830177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759" y="3352800"/>
              <a:ext cx="862093" cy="1089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EEFD9EF3-F919-C84D-AADE-40055E22B11A}"/>
                </a:ext>
              </a:extLst>
            </p:cNvPr>
            <p:cNvSpPr/>
            <p:nvPr/>
          </p:nvSpPr>
          <p:spPr>
            <a:xfrm rot="7972678">
              <a:off x="1874616" y="2648236"/>
              <a:ext cx="2118167" cy="1636401"/>
            </a:xfrm>
            <a:custGeom>
              <a:avLst/>
              <a:gdLst>
                <a:gd name="connsiteX0" fmla="*/ 0 w 2118167"/>
                <a:gd name="connsiteY0" fmla="*/ 138164 h 1636401"/>
                <a:gd name="connsiteX1" fmla="*/ 1632030 w 2118167"/>
                <a:gd name="connsiteY1" fmla="*/ 126589 h 1636401"/>
                <a:gd name="connsiteX2" fmla="*/ 1666754 w 2118167"/>
                <a:gd name="connsiteY2" fmla="*/ 1480827 h 1636401"/>
                <a:gd name="connsiteX3" fmla="*/ 2118167 w 2118167"/>
                <a:gd name="connsiteY3" fmla="*/ 1619724 h 163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167" h="1636401">
                  <a:moveTo>
                    <a:pt x="0" y="138164"/>
                  </a:moveTo>
                  <a:cubicBezTo>
                    <a:pt x="677119" y="20488"/>
                    <a:pt x="1354238" y="-97188"/>
                    <a:pt x="1632030" y="126589"/>
                  </a:cubicBezTo>
                  <a:cubicBezTo>
                    <a:pt x="1909822" y="350366"/>
                    <a:pt x="1585731" y="1231971"/>
                    <a:pt x="1666754" y="1480827"/>
                  </a:cubicBezTo>
                  <a:cubicBezTo>
                    <a:pt x="1747777" y="1729683"/>
                    <a:pt x="2052577" y="1600433"/>
                    <a:pt x="2118167" y="1619724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1046972-2385-0245-B631-277BFEE3E091}"/>
                </a:ext>
              </a:extLst>
            </p:cNvPr>
            <p:cNvSpPr/>
            <p:nvPr/>
          </p:nvSpPr>
          <p:spPr>
            <a:xfrm>
              <a:off x="3619500" y="38100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F901021-7FD1-7741-B48B-43D559E2CB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5359" y="3924300"/>
              <a:ext cx="0" cy="11049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1D78C14-FBE0-5C43-9EC7-DFD88EEC632F}"/>
                </a:ext>
              </a:extLst>
            </p:cNvPr>
            <p:cNvCxnSpPr>
              <a:cxnSpLocks/>
            </p:cNvCxnSpPr>
            <p:nvPr/>
          </p:nvCxnSpPr>
          <p:spPr>
            <a:xfrm>
              <a:off x="2146094" y="3657600"/>
              <a:ext cx="978106" cy="1006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A3D2C2D-8556-DA4D-A158-D7001D2D313D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4114800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77691924-1D0F-E549-AD26-58381E835CA1}"/>
                </a:ext>
              </a:extLst>
            </p:cNvPr>
            <p:cNvSpPr/>
            <p:nvPr/>
          </p:nvSpPr>
          <p:spPr>
            <a:xfrm>
              <a:off x="2554665" y="40767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CD6A83F-0F9C-8447-B476-A3E4FF26899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5029200"/>
              <a:ext cx="28194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4F06B6C-4910-4B4E-9C30-6388B59E9013}"/>
                    </a:ext>
                  </a:extLst>
                </p:cNvPr>
                <p:cNvSpPr txBox="1"/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4F06B6C-4910-4B4E-9C30-6388B59E9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327" y="4812268"/>
                  <a:ext cx="3216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15202B4-661F-614A-90CA-2EA231007BE1}"/>
                    </a:ext>
                  </a:extLst>
                </p:cNvPr>
                <p:cNvSpPr txBox="1"/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915202B4-661F-614A-90CA-2EA231007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87" y="5028097"/>
                  <a:ext cx="45313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270E6AC-E343-6A46-82D8-14E63D8176A3}"/>
                    </a:ext>
                  </a:extLst>
                </p:cNvPr>
                <p:cNvSpPr txBox="1"/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270E6AC-E343-6A46-82D8-14E63D817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119" y="5029200"/>
                  <a:ext cx="4242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DB6CE97-DFA0-E348-8C71-F49F02F19D1E}"/>
                    </a:ext>
                  </a:extLst>
                </p:cNvPr>
                <p:cNvSpPr txBox="1"/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sz="2400" b="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DB6CE97-DFA0-E348-8C71-F49F02F19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947" y="5028097"/>
                  <a:ext cx="5044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8C804B4-26B0-5346-AB37-5F1541A0A9A8}"/>
                    </a:ext>
                  </a:extLst>
                </p:cNvPr>
                <p:cNvSpPr txBox="1"/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8C804B4-26B0-5346-AB37-5F1541A0A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181" y="2292385"/>
                  <a:ext cx="313419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1538" r="-3846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D54CAF8B-8C7E-E040-A62C-B5DF0D4ACF0E}"/>
                </a:ext>
              </a:extLst>
            </p:cNvPr>
            <p:cNvSpPr/>
            <p:nvPr/>
          </p:nvSpPr>
          <p:spPr>
            <a:xfrm>
              <a:off x="3706661" y="2639008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0053B55-3A1F-C540-9E63-D115DB22C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6200" y="2946185"/>
              <a:ext cx="131180" cy="228823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角丸四角形 52">
              <a:extLst>
                <a:ext uri="{FF2B5EF4-FFF2-40B4-BE49-F238E27FC236}">
                  <a16:creationId xmlns:a16="http://schemas.microsoft.com/office/drawing/2014/main" id="{44AE56A2-7F5F-5840-A9F4-72AC02F131CB}"/>
                </a:ext>
              </a:extLst>
            </p:cNvPr>
            <p:cNvSpPr/>
            <p:nvPr/>
          </p:nvSpPr>
          <p:spPr>
            <a:xfrm>
              <a:off x="2336807" y="328230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252551"/>
                  </a:solidFill>
                </a:rPr>
                <a:t>最小誤差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51F53104-7B69-7D42-A818-9F4FA33157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8719" y="3589479"/>
              <a:ext cx="506545" cy="677721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F9A619DB-1A2A-C24D-B9B5-A53BE886B525}"/>
                </a:ext>
              </a:extLst>
            </p:cNvPr>
            <p:cNvCxnSpPr/>
            <p:nvPr/>
          </p:nvCxnSpPr>
          <p:spPr>
            <a:xfrm>
              <a:off x="2564524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0193747-74E0-2645-93E8-BC9AD658B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5410200"/>
              <a:ext cx="4072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5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25728E1-6EC2-EE49-B7B9-94D676CAC460}"/>
              </a:ext>
            </a:extLst>
          </p:cNvPr>
          <p:cNvGrpSpPr/>
          <p:nvPr/>
        </p:nvGrpSpPr>
        <p:grpSpPr>
          <a:xfrm>
            <a:off x="914400" y="1600200"/>
            <a:ext cx="6858000" cy="4724400"/>
            <a:chOff x="914400" y="1524000"/>
            <a:chExt cx="6858000" cy="47244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F8D10C1-CB3B-434D-848B-969679FB2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67" b="14444"/>
            <a:stretch/>
          </p:blipFill>
          <p:spPr>
            <a:xfrm>
              <a:off x="914400" y="1524000"/>
              <a:ext cx="6858000" cy="472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C1AD88A-03B8-D941-AF06-AB1BD8E7E8E6}"/>
                    </a:ext>
                  </a:extLst>
                </p:cNvPr>
                <p:cNvSpPr/>
                <p:nvPr/>
              </p:nvSpPr>
              <p:spPr>
                <a:xfrm>
                  <a:off x="3962400" y="3511306"/>
                  <a:ext cx="62170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C1AD88A-03B8-D941-AF06-AB1BD8E7E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511306"/>
                  <a:ext cx="62170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4082" b="-145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8F6820CA-A705-0941-BA87-357B9C5D18DA}"/>
                    </a:ext>
                  </a:extLst>
                </p:cNvPr>
                <p:cNvSpPr/>
                <p:nvPr/>
              </p:nvSpPr>
              <p:spPr>
                <a:xfrm>
                  <a:off x="3962400" y="1913496"/>
                  <a:ext cx="612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8F6820CA-A705-0941-BA87-357B9C5D18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1913496"/>
                  <a:ext cx="612219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4167" b="-170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61E6CD70-3367-9749-B017-24DCE6FFF740}"/>
                    </a:ext>
                  </a:extLst>
                </p:cNvPr>
                <p:cNvSpPr/>
                <p:nvPr/>
              </p:nvSpPr>
              <p:spPr>
                <a:xfrm>
                  <a:off x="6618009" y="2667000"/>
                  <a:ext cx="73327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61E6CD70-3367-9749-B017-24DCE6FFF7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009" y="2667000"/>
                  <a:ext cx="73327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DE609BE4-F237-CA4F-BCFA-B9FFFF4E964A}"/>
                    </a:ext>
                  </a:extLst>
                </p:cNvPr>
                <p:cNvSpPr/>
                <p:nvPr/>
              </p:nvSpPr>
              <p:spPr>
                <a:xfrm>
                  <a:off x="6613061" y="4298909"/>
                  <a:ext cx="74276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DE609BE4-F237-CA4F-BCFA-B9FFFF4E9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061" y="4298909"/>
                  <a:ext cx="742767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4E81106-842F-034B-B00A-FA6D07EB242A}"/>
                    </a:ext>
                  </a:extLst>
                </p:cNvPr>
                <p:cNvSpPr/>
                <p:nvPr/>
              </p:nvSpPr>
              <p:spPr>
                <a:xfrm>
                  <a:off x="3962400" y="5109116"/>
                  <a:ext cx="62170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4E81106-842F-034B-B00A-FA6D07EB24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9116"/>
                  <a:ext cx="621709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408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DF2157E-A64F-A449-8296-7DC8734598E1}"/>
                    </a:ext>
                  </a:extLst>
                </p:cNvPr>
                <p:cNvSpPr/>
                <p:nvPr/>
              </p:nvSpPr>
              <p:spPr>
                <a:xfrm>
                  <a:off x="1295400" y="4298908"/>
                  <a:ext cx="6201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DF2157E-A64F-A449-8296-7DC87345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298908"/>
                  <a:ext cx="62010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8EF6E77-219C-5849-AAA0-1CEB2905D209}"/>
                    </a:ext>
                  </a:extLst>
                </p:cNvPr>
                <p:cNvSpPr/>
                <p:nvPr/>
              </p:nvSpPr>
              <p:spPr>
                <a:xfrm>
                  <a:off x="1285910" y="2667000"/>
                  <a:ext cx="61061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3200" b="0" i="1">
                                <a:latin typeface="+mj-lt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3200" b="0" i="1">
                                <a:latin typeface="+mj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3200">
                    <a:latin typeface="+mj-lt"/>
                  </a:endParaRPr>
                </a:p>
              </p:txBody>
            </p:sp>
          </mc:Choice>
          <mc:Fallback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8EF6E77-219C-5849-AAA0-1CEB2905D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910" y="2667000"/>
                  <a:ext cx="610615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149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990600" y="1676400"/>
            <a:ext cx="7372589" cy="4572000"/>
            <a:chOff x="457200" y="1338943"/>
            <a:chExt cx="7372589" cy="4572000"/>
          </a:xfrm>
          <a:noFill/>
        </p:grpSpPr>
        <p:sp>
          <p:nvSpPr>
            <p:cNvPr id="105" name="正方形/長方形 104"/>
            <p:cNvSpPr/>
            <p:nvPr/>
          </p:nvSpPr>
          <p:spPr>
            <a:xfrm>
              <a:off x="457200" y="1338943"/>
              <a:ext cx="7372589" cy="45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636105" y="1600200"/>
              <a:ext cx="6965084" cy="4049486"/>
              <a:chOff x="636105" y="1600200"/>
              <a:chExt cx="6965084" cy="4049486"/>
            </a:xfrm>
            <a:grpFill/>
          </p:grpSpPr>
          <p:sp>
            <p:nvSpPr>
              <p:cNvPr id="2" name="楕円 1"/>
              <p:cNvSpPr/>
              <p:nvPr/>
            </p:nvSpPr>
            <p:spPr>
              <a:xfrm>
                <a:off x="1594758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/>
              <p:cNvSpPr/>
              <p:nvPr/>
            </p:nvSpPr>
            <p:spPr>
              <a:xfrm>
                <a:off x="3581400" y="272047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/>
              <p:cNvSpPr/>
              <p:nvPr/>
            </p:nvSpPr>
            <p:spPr>
              <a:xfrm>
                <a:off x="5568042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/>
              <p:cNvSpPr/>
              <p:nvPr/>
            </p:nvSpPr>
            <p:spPr>
              <a:xfrm>
                <a:off x="3581400" y="47352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3581400" y="1600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5400000">
                <a:off x="3556103" y="3829697"/>
                <a:ext cx="954107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 dirty="0"/>
                  <a:t>・・・</a:t>
                </a:r>
              </a:p>
            </p:txBody>
          </p:sp>
          <p:cxnSp>
            <p:nvCxnSpPr>
              <p:cNvPr id="10" name="直線コネクタ 9"/>
              <p:cNvCxnSpPr>
                <a:stCxn id="2" idx="6"/>
                <a:endCxn id="6" idx="2"/>
              </p:cNvCxnSpPr>
              <p:nvPr/>
            </p:nvCxnSpPr>
            <p:spPr>
              <a:xfrm flipV="1">
                <a:off x="2509158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>
                <a:stCxn id="2" idx="6"/>
                <a:endCxn id="3" idx="2"/>
              </p:cNvCxnSpPr>
              <p:nvPr/>
            </p:nvCxnSpPr>
            <p:spPr>
              <a:xfrm flipV="1">
                <a:off x="2509158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2" idx="6"/>
                <a:endCxn id="5" idx="2"/>
              </p:cNvCxnSpPr>
              <p:nvPr/>
            </p:nvCxnSpPr>
            <p:spPr>
              <a:xfrm>
                <a:off x="2509158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6" idx="6"/>
                <a:endCxn id="4" idx="2"/>
              </p:cNvCxnSpPr>
              <p:nvPr/>
            </p:nvCxnSpPr>
            <p:spPr>
              <a:xfrm>
                <a:off x="4495800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stCxn id="3" idx="6"/>
                <a:endCxn id="4" idx="2"/>
              </p:cNvCxnSpPr>
              <p:nvPr/>
            </p:nvCxnSpPr>
            <p:spPr>
              <a:xfrm>
                <a:off x="4495800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5" idx="6"/>
                <a:endCxn id="4" idx="2"/>
              </p:cNvCxnSpPr>
              <p:nvPr/>
            </p:nvCxnSpPr>
            <p:spPr>
              <a:xfrm flipV="1">
                <a:off x="4495800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>
                <a:endCxn id="2" idx="2"/>
              </p:cNvCxnSpPr>
              <p:nvPr/>
            </p:nvCxnSpPr>
            <p:spPr>
              <a:xfrm>
                <a:off x="1066800" y="3624943"/>
                <a:ext cx="5279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>
                <a:stCxn id="4" idx="6"/>
              </p:cNvCxnSpPr>
              <p:nvPr/>
            </p:nvCxnSpPr>
            <p:spPr>
              <a:xfrm>
                <a:off x="6482442" y="3624943"/>
                <a:ext cx="6803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テキスト ボックス 102"/>
                  <p:cNvSpPr txBox="1"/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3" name="テキスト ボックス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978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1143000" y="2057400"/>
            <a:ext cx="6172200" cy="3429000"/>
            <a:chOff x="1143000" y="2133600"/>
            <a:chExt cx="6172200" cy="3429000"/>
          </a:xfrm>
        </p:grpSpPr>
        <p:sp>
          <p:nvSpPr>
            <p:cNvPr id="69" name="正方形/長方形 68"/>
            <p:cNvSpPr/>
            <p:nvPr/>
          </p:nvSpPr>
          <p:spPr>
            <a:xfrm>
              <a:off x="1143000" y="2133600"/>
              <a:ext cx="6172200" cy="327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3124200" y="2590800"/>
              <a:ext cx="2405743" cy="24057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33" idx="3"/>
              <a:endCxn id="11" idx="1"/>
            </p:cNvCxnSpPr>
            <p:nvPr/>
          </p:nvCxnSpPr>
          <p:spPr>
            <a:xfrm>
              <a:off x="1953436" y="2631622"/>
              <a:ext cx="915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 rot="5400000">
              <a:off x="2414573" y="3872552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・・・</a:t>
              </a:r>
            </a:p>
          </p:txBody>
        </p:sp>
        <p:cxnSp>
          <p:nvCxnSpPr>
            <p:cNvPr id="16" name="直線矢印コネクタ 15"/>
            <p:cNvCxnSpPr>
              <a:stCxn id="34" idx="3"/>
              <a:endCxn id="12" idx="1"/>
            </p:cNvCxnSpPr>
            <p:nvPr/>
          </p:nvCxnSpPr>
          <p:spPr>
            <a:xfrm>
              <a:off x="1961707" y="3164796"/>
              <a:ext cx="590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35" idx="3"/>
              <a:endCxn id="13" idx="1"/>
            </p:cNvCxnSpPr>
            <p:nvPr/>
          </p:nvCxnSpPr>
          <p:spPr>
            <a:xfrm>
              <a:off x="1981200" y="4863643"/>
              <a:ext cx="9173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083254" y="343972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>
                  <a:latin typeface="Symbol" panose="05050102010706020507" pitchFamily="18" charset="2"/>
                </a:rPr>
                <a:t>S</a:t>
              </a:r>
              <a:endParaRPr kumimoji="1" lang="ja-JP" altLang="en-US" sz="4000" dirty="0">
                <a:latin typeface="Symbol" panose="05050102010706020507" pitchFamily="18" charset="2"/>
              </a:endParaRPr>
            </a:p>
          </p:txBody>
        </p:sp>
        <p:cxnSp>
          <p:nvCxnSpPr>
            <p:cNvPr id="42" name="直線矢印コネクタ 41"/>
            <p:cNvCxnSpPr>
              <a:stCxn id="11" idx="3"/>
              <a:endCxn id="41" idx="1"/>
            </p:cNvCxnSpPr>
            <p:nvPr/>
          </p:nvCxnSpPr>
          <p:spPr>
            <a:xfrm>
              <a:off x="3379622" y="2631622"/>
              <a:ext cx="703632" cy="11620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2" idx="3"/>
              <a:endCxn id="41" idx="1"/>
            </p:cNvCxnSpPr>
            <p:nvPr/>
          </p:nvCxnSpPr>
          <p:spPr>
            <a:xfrm>
              <a:off x="3071502" y="3164796"/>
              <a:ext cx="1011752" cy="6288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13" idx="3"/>
              <a:endCxn id="41" idx="1"/>
            </p:cNvCxnSpPr>
            <p:nvPr/>
          </p:nvCxnSpPr>
          <p:spPr>
            <a:xfrm flipV="1">
              <a:off x="3429000" y="3793670"/>
              <a:ext cx="654254" cy="10699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1" idx="3"/>
              <a:endCxn id="40" idx="1"/>
            </p:cNvCxnSpPr>
            <p:nvPr/>
          </p:nvCxnSpPr>
          <p:spPr>
            <a:xfrm>
              <a:off x="4570888" y="3793670"/>
              <a:ext cx="466556" cy="16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矢印コネクタ 54"/>
            <p:cNvCxnSpPr>
              <a:stCxn id="40" idx="3"/>
              <a:endCxn id="54" idx="1"/>
            </p:cNvCxnSpPr>
            <p:nvPr/>
          </p:nvCxnSpPr>
          <p:spPr>
            <a:xfrm flipV="1">
              <a:off x="5517191" y="3793669"/>
              <a:ext cx="271738" cy="166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4" idx="3"/>
              <a:endCxn id="65" idx="1"/>
            </p:cNvCxnSpPr>
            <p:nvPr/>
          </p:nvCxnSpPr>
          <p:spPr>
            <a:xfrm flipV="1">
              <a:off x="6096000" y="3793668"/>
              <a:ext cx="5667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1143000" y="2133600"/>
              <a:ext cx="61722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1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自然ニューロン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脳において</a:t>
            </a:r>
            <a:r>
              <a:rPr lang="ja-JP" altLang="en-US" sz="2800" dirty="0">
                <a:solidFill>
                  <a:srgbClr val="FF0000"/>
                </a:solidFill>
              </a:rPr>
              <a:t>情報伝達の機能</a:t>
            </a:r>
            <a:r>
              <a:rPr lang="ja-JP" altLang="en-US" sz="2800" dirty="0"/>
              <a:t>を実現する細胞．</a:t>
            </a:r>
            <a:endParaRPr lang="en-US" altLang="ja-JP" sz="2800" dirty="0"/>
          </a:p>
          <a:p>
            <a:pPr algn="just"/>
            <a:r>
              <a:rPr lang="ja-JP" altLang="en-US" sz="2800" dirty="0"/>
              <a:t>自然ニューロンは</a:t>
            </a:r>
            <a:r>
              <a:rPr lang="ja-JP" altLang="en-US" sz="2800" dirty="0">
                <a:solidFill>
                  <a:srgbClr val="FF0000"/>
                </a:solidFill>
              </a:rPr>
              <a:t>ある強さ以上の刺激</a:t>
            </a:r>
            <a:r>
              <a:rPr lang="ja-JP" altLang="en-US" sz="2800" dirty="0"/>
              <a:t>が与えられると興奮状態に達し，信号を伝達する．</a:t>
            </a:r>
            <a:endParaRPr lang="en-US" altLang="ja-JP" sz="2800" dirty="0"/>
          </a:p>
          <a:p>
            <a:pPr algn="just"/>
            <a:r>
              <a:rPr lang="ja-JP" altLang="en-US" sz="2800" dirty="0"/>
              <a:t>また，その</a:t>
            </a:r>
            <a:r>
              <a:rPr lang="ja-JP" altLang="en-US" sz="2800" dirty="0">
                <a:solidFill>
                  <a:srgbClr val="FF0000"/>
                </a:solidFill>
              </a:rPr>
              <a:t>結合強度によって知識が表現</a:t>
            </a:r>
            <a:r>
              <a:rPr lang="ja-JP" altLang="en-US" sz="2800" dirty="0"/>
              <a:t>される．</a:t>
            </a:r>
            <a:endParaRPr lang="en-US" altLang="ja-JP" sz="2800" dirty="0"/>
          </a:p>
          <a:p>
            <a:pPr algn="just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706544" y="4440455"/>
            <a:ext cx="3776826" cy="2030965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30" idx="3"/>
            <a:endCxn id="31" idx="1"/>
          </p:cNvCxnSpPr>
          <p:nvPr/>
        </p:nvCxnSpPr>
        <p:spPr>
          <a:xfrm>
            <a:off x="1942212" y="3885012"/>
            <a:ext cx="240118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74720" y="3546757"/>
            <a:ext cx="11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C3300"/>
                </a:solidFill>
              </a:rPr>
              <a:t>情報伝達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4675339" y="5658751"/>
            <a:ext cx="1524000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252551"/>
                </a:solidFill>
              </a:rPr>
              <a:t>シナプス結合</a:t>
            </a:r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H="1" flipV="1">
            <a:off x="5105400" y="5212062"/>
            <a:ext cx="331939" cy="446689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18212" y="3731423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43400" y="3731423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5346430" y="4196580"/>
            <a:ext cx="3776826" cy="203096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3962400" y="4910697"/>
            <a:ext cx="1627339" cy="7627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</a:t>
            </a:r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429000"/>
          </a:xfrm>
        </p:spPr>
        <p:txBody>
          <a:bodyPr/>
          <a:lstStyle/>
          <a:p>
            <a:pPr algn="just"/>
            <a:r>
              <a:rPr kumimoji="1" lang="ja-JP" altLang="en-US" sz="2800" dirty="0"/>
              <a:t>ニューロン</a:t>
            </a:r>
            <a:r>
              <a:rPr lang="ja-JP" altLang="en-US" sz="2800" dirty="0"/>
              <a:t>の各機能をモデル化したもの．</a:t>
            </a:r>
            <a:endParaRPr lang="en-US" altLang="ja-JP" sz="2800" dirty="0"/>
          </a:p>
          <a:p>
            <a:pPr algn="just"/>
            <a:r>
              <a:rPr kumimoji="1" lang="ja-JP" altLang="en-US" sz="2800" dirty="0"/>
              <a:t>各ニューロンは，他のニューロンからの</a:t>
            </a:r>
            <a:r>
              <a:rPr kumimoji="1" lang="ja-JP" altLang="en-US" sz="2800" dirty="0">
                <a:solidFill>
                  <a:srgbClr val="FF0000"/>
                </a:solidFill>
              </a:rPr>
              <a:t>信号を受け取る部分</a:t>
            </a:r>
            <a:r>
              <a:rPr kumimoji="1" lang="ja-JP" altLang="en-US" sz="2800" dirty="0"/>
              <a:t>（樹状突起に相当）を持つ．</a:t>
            </a:r>
            <a:endParaRPr kumimoji="1" lang="en-US" altLang="ja-JP" sz="2800" dirty="0"/>
          </a:p>
          <a:p>
            <a:pPr algn="just"/>
            <a:r>
              <a:rPr lang="ja-JP" altLang="en-US" sz="2800" dirty="0"/>
              <a:t>各ニューロンは，</a:t>
            </a:r>
            <a:r>
              <a:rPr lang="ja-JP" altLang="en-US" sz="2800" dirty="0">
                <a:solidFill>
                  <a:srgbClr val="FF0000"/>
                </a:solidFill>
              </a:rPr>
              <a:t>信号を送る部分</a:t>
            </a:r>
            <a:r>
              <a:rPr lang="ja-JP" altLang="en-US" sz="2800" dirty="0"/>
              <a:t>（軸索末端に相当）を持つ．</a:t>
            </a:r>
            <a:endParaRPr kumimoji="1" lang="ja-JP" altLang="en-US" sz="28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1514"/>
            <a:ext cx="3505200" cy="1884900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6553200" y="50557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09600" y="4114800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62061" y="5434404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樹状突起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1047131" y="5029608"/>
            <a:ext cx="705469" cy="404796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</p:cNvCxnSpPr>
          <p:nvPr/>
        </p:nvCxnSpPr>
        <p:spPr>
          <a:xfrm>
            <a:off x="1047131" y="5741581"/>
            <a:ext cx="705469" cy="123850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743200" y="4520004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軸索末端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2" name="直線コネクタ 41"/>
          <p:cNvCxnSpPr>
            <a:stCxn id="41" idx="3"/>
          </p:cNvCxnSpPr>
          <p:nvPr/>
        </p:nvCxnSpPr>
        <p:spPr>
          <a:xfrm>
            <a:off x="3913339" y="4673593"/>
            <a:ext cx="277661" cy="83478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5082312" y="4114800"/>
            <a:ext cx="1702981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人工ニューロン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096000" y="5109735"/>
            <a:ext cx="457200" cy="13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2"/>
          </p:cNvCxnSpPr>
          <p:nvPr/>
        </p:nvCxnSpPr>
        <p:spPr>
          <a:xfrm>
            <a:off x="6096000" y="551298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96000" y="5766683"/>
            <a:ext cx="457200" cy="131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9" idx="6"/>
          </p:cNvCxnSpPr>
          <p:nvPr/>
        </p:nvCxnSpPr>
        <p:spPr>
          <a:xfrm>
            <a:off x="7467600" y="5512981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348734" y="469344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252551"/>
                </a:solidFill>
              </a:rPr>
              <a:t>受信部分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7602279" y="5078417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送信</a:t>
            </a:r>
            <a:r>
              <a:rPr kumimoji="1" lang="ja-JP" altLang="en-US" dirty="0">
                <a:solidFill>
                  <a:srgbClr val="252551"/>
                </a:solidFill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75055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n-lt"/>
              </a:rPr>
              <a:t>Neural Network (NN)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自然ニューロン間の結合による脳機能を，人工ニューロン間の結合で表現されたモデル．</a:t>
            </a:r>
            <a:endParaRPr lang="en-US" altLang="ja-JP" sz="2800" dirty="0"/>
          </a:p>
          <a:p>
            <a:pPr algn="just"/>
            <a:r>
              <a:rPr lang="ja-JP" altLang="en-US" sz="2800" dirty="0"/>
              <a:t>モデル上では，</a:t>
            </a:r>
            <a:r>
              <a:rPr lang="ja-JP" altLang="en-US" sz="2800" dirty="0">
                <a:solidFill>
                  <a:srgbClr val="FF0000"/>
                </a:solidFill>
              </a:rPr>
              <a:t>いくつかの層に分割</a:t>
            </a:r>
            <a:r>
              <a:rPr lang="ja-JP" altLang="en-US" sz="2800" dirty="0"/>
              <a:t>して人工ニューロンが配置される．配置される人工ニューロンの個数を</a:t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ユニット数</a:t>
            </a:r>
            <a:r>
              <a:rPr lang="ja-JP" altLang="en-US" sz="2800" dirty="0"/>
              <a:t>という．</a:t>
            </a:r>
            <a:endParaRPr lang="en-US" altLang="ja-JP" sz="2800" dirty="0"/>
          </a:p>
          <a:p>
            <a:pPr algn="just"/>
            <a:r>
              <a:rPr kumimoji="1" lang="ja-JP" altLang="en-US" sz="2800" dirty="0"/>
              <a:t>今回課題で用いる</a:t>
            </a:r>
            <a:r>
              <a:rPr lang="en-US" altLang="ja-JP" sz="2800" dirty="0"/>
              <a:t>3</a:t>
            </a:r>
            <a:r>
              <a:rPr lang="ja-JP" altLang="en-US" sz="2800" dirty="0"/>
              <a:t>層階層型</a:t>
            </a:r>
            <a:r>
              <a:rPr lang="en-US" altLang="ja-JP" sz="2800" dirty="0"/>
              <a:t>NN</a:t>
            </a:r>
            <a:r>
              <a:rPr lang="ja-JP" altLang="en-US" sz="2800" dirty="0"/>
              <a:t>では，入力層，中間層，出力層の</a:t>
            </a:r>
            <a:r>
              <a:rPr lang="en-US" altLang="ja-JP" sz="2800" dirty="0"/>
              <a:t>3</a:t>
            </a:r>
            <a:r>
              <a:rPr lang="ja-JP" altLang="en-US" sz="2800" dirty="0"/>
              <a:t>層に分割して人工ニューロンを配置し，</a:t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各層を結合させる</a:t>
            </a:r>
            <a:r>
              <a:rPr lang="ja-JP" altLang="en-US" sz="2800" dirty="0"/>
              <a:t>．</a:t>
            </a:r>
            <a:endParaRPr lang="en-US" altLang="ja-JP" sz="2800" dirty="0"/>
          </a:p>
          <a:p>
            <a:pPr algn="just"/>
            <a:r>
              <a:rPr kumimoji="1" lang="ja-JP" altLang="en-US" sz="2800" dirty="0"/>
              <a:t>学習したいデータセットの入出力の次元数に応じて，入力層および出力層のユニット数は決定される．</a:t>
            </a:r>
          </a:p>
        </p:txBody>
      </p:sp>
    </p:spTree>
    <p:extLst>
      <p:ext uri="{BB962C8B-B14F-4D97-AF65-F5344CB8AC3E}">
        <p14:creationId xmlns:p14="http://schemas.microsoft.com/office/powerpoint/2010/main" val="153047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+mn-lt"/>
              </a:rPr>
              <a:t>NN</a:t>
            </a:r>
            <a:r>
              <a:rPr kumimoji="1" lang="ja-JP" altLang="en-US" dirty="0">
                <a:latin typeface="+mn-lt"/>
              </a:rPr>
              <a:t>の各パラメータの定義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667000"/>
          </a:xfrm>
        </p:spPr>
        <p:txBody>
          <a:bodyPr/>
          <a:lstStyle/>
          <a:p>
            <a:pPr algn="just"/>
            <a:endParaRPr lang="ja-JP" altLang="en-US" sz="2800" dirty="0"/>
          </a:p>
          <a:p>
            <a:pPr lvl="1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610481"/>
                  </p:ext>
                </p:extLst>
              </p:nvPr>
            </p:nvGraphicFramePr>
            <p:xfrm>
              <a:off x="5905500" y="5676709"/>
              <a:ext cx="2933700" cy="10288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6843">
                      <a:extLst>
                        <a:ext uri="{9D8B030D-6E8A-4147-A177-3AD203B41FA5}">
                          <a16:colId xmlns:a16="http://schemas.microsoft.com/office/drawing/2014/main" val="4197740030"/>
                        </a:ext>
                      </a:extLst>
                    </a:gridCol>
                    <a:gridCol w="2496857">
                      <a:extLst>
                        <a:ext uri="{9D8B030D-6E8A-4147-A177-3AD203B41FA5}">
                          <a16:colId xmlns:a16="http://schemas.microsoft.com/office/drawing/2014/main" val="1371959385"/>
                        </a:ext>
                      </a:extLst>
                    </a:gridCol>
                  </a:tblGrid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i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475993"/>
                      </a:ext>
                    </a:extLst>
                  </a:tr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：中間層の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j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3573510"/>
                      </a:ext>
                    </a:extLst>
                  </a:tr>
                  <a:tr h="26098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60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：出力層の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k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58283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610481"/>
                  </p:ext>
                </p:extLst>
              </p:nvPr>
            </p:nvGraphicFramePr>
            <p:xfrm>
              <a:off x="5905500" y="5676709"/>
              <a:ext cx="2933700" cy="10288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6843">
                      <a:extLst>
                        <a:ext uri="{9D8B030D-6E8A-4147-A177-3AD203B41FA5}">
                          <a16:colId xmlns:a16="http://schemas.microsoft.com/office/drawing/2014/main" val="4197740030"/>
                        </a:ext>
                      </a:extLst>
                    </a:gridCol>
                    <a:gridCol w="2496857">
                      <a:extLst>
                        <a:ext uri="{9D8B030D-6E8A-4147-A177-3AD203B41FA5}">
                          <a16:colId xmlns:a16="http://schemas.microsoft.com/office/drawing/2014/main" val="13719593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1" t="-7407" r="-582353" b="-2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：入力層の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i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475993"/>
                      </a:ext>
                    </a:extLst>
                  </a:tr>
                  <a:tr h="35833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1" t="-103571" r="-582353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：中間層の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j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357351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1" t="-211111" r="-58235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：出力層の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k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番目のユニット</a:t>
                          </a:r>
                          <a:endParaRPr kumimoji="1" lang="en-US" altLang="ja-JP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582831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7E19A58-6DFA-C94B-8752-20F3F0234106}"/>
              </a:ext>
            </a:extLst>
          </p:cNvPr>
          <p:cNvGrpSpPr/>
          <p:nvPr/>
        </p:nvGrpSpPr>
        <p:grpSpPr>
          <a:xfrm>
            <a:off x="762000" y="1905000"/>
            <a:ext cx="7481547" cy="4724400"/>
            <a:chOff x="762000" y="1676400"/>
            <a:chExt cx="7481547" cy="4724400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9D1C34F-3BEC-ED48-861A-6B13362998D9}"/>
                </a:ext>
              </a:extLst>
            </p:cNvPr>
            <p:cNvCxnSpPr>
              <a:cxnSpLocks/>
            </p:cNvCxnSpPr>
            <p:nvPr/>
          </p:nvCxnSpPr>
          <p:spPr>
            <a:xfrm>
              <a:off x="7734300" y="3171496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EA7FF99-721A-0A4C-BCFF-0EA9E6EA30C4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3177283"/>
              <a:ext cx="5118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C3F98626-17D2-EC43-9660-56346AA2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1676400"/>
              <a:ext cx="6858000" cy="4724400"/>
            </a:xfrm>
            <a:prstGeom prst="rect">
              <a:avLst/>
            </a:prstGeom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472C2D2-04A2-C747-9ED6-7697F95DFB2D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4800600"/>
              <a:ext cx="5118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14D8E97-C025-A842-948B-AB8C9D6D377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247" y="4810246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9C04565E-38EB-8744-9A01-91147BD3A683}"/>
              </a:ext>
            </a:extLst>
          </p:cNvPr>
          <p:cNvSpPr/>
          <p:nvPr/>
        </p:nvSpPr>
        <p:spPr>
          <a:xfrm>
            <a:off x="1219200" y="1371600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入力層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A79C5B95-0F6D-A649-8EE7-894E95B61049}"/>
              </a:ext>
            </a:extLst>
          </p:cNvPr>
          <p:cNvSpPr/>
          <p:nvPr/>
        </p:nvSpPr>
        <p:spPr>
          <a:xfrm>
            <a:off x="3886200" y="1371599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252551"/>
                </a:solidFill>
              </a:rPr>
              <a:t>中間</a:t>
            </a:r>
            <a:r>
              <a:rPr kumimoji="1" lang="ja-JP" altLang="en-US" sz="2400" dirty="0">
                <a:solidFill>
                  <a:srgbClr val="252551"/>
                </a:solidFill>
              </a:rPr>
              <a:t>層</a:t>
            </a: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1F02FEC0-3C58-7540-9F41-DBE57C7ECD86}"/>
              </a:ext>
            </a:extLst>
          </p:cNvPr>
          <p:cNvSpPr/>
          <p:nvPr/>
        </p:nvSpPr>
        <p:spPr>
          <a:xfrm>
            <a:off x="6629400" y="1371598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27725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ニューロンの入力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ja-JP" altLang="en-US" sz="2800" dirty="0"/>
                  <a:t>入力層ユニット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𝐼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/>
                  <a:t>における入力</a:t>
                </a:r>
                <a:endParaRPr lang="en-US" altLang="ja-JP" sz="2800" dirty="0"/>
              </a:p>
              <a:p>
                <a:pPr lvl="1" algn="just"/>
                <a:r>
                  <a:rPr lang="ja-JP" altLang="en-US" sz="2400" dirty="0">
                    <a:latin typeface="+mj-lt"/>
                  </a:rPr>
                  <a:t>データセットの</a:t>
                </a:r>
                <a:r>
                  <a:rPr lang="en-US" altLang="ja-JP" sz="2400" dirty="0">
                    <a:latin typeface="+mj-lt"/>
                  </a:rPr>
                  <a:t>p</a:t>
                </a:r>
                <a:r>
                  <a:rPr lang="ja-JP" altLang="en-US" sz="2400" dirty="0"/>
                  <a:t>番目の学習データにおける</a:t>
                </a:r>
                <a:r>
                  <a:rPr lang="en-US" altLang="ja-JP" sz="2400" dirty="0">
                    <a:latin typeface="+mj-lt"/>
                  </a:rPr>
                  <a:t>i</a:t>
                </a:r>
                <a:r>
                  <a:rPr lang="ja-JP" altLang="en-US" sz="2400"/>
                  <a:t>番目の</a:t>
                </a:r>
                <a:r>
                  <a:rPr lang="ja-JP" altLang="en-US" sz="2400" dirty="0"/>
                  <a:t>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𝑝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400" dirty="0"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+mj-lt"/>
                      </a:rPr>
                      <m:t>𝑖</m:t>
                    </m:r>
                    <m:r>
                      <a:rPr lang="en-US" altLang="ja-JP" sz="2400" b="0" i="1" dirty="0" smtClean="0"/>
                      <m:t>=1, 2, …,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>
                    <a:ea typeface="+mj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>
                    <a:solidFill>
                      <a:srgbClr val="FF0000"/>
                    </a:solidFill>
                    <a:latin typeface="+mj-lt"/>
                  </a:rPr>
                  <a:t>は入力層総ユニット数</a:t>
                </a:r>
                <a:r>
                  <a:rPr lang="en-US" altLang="ja-JP" sz="2400" dirty="0">
                    <a:ea typeface="+mj-ea"/>
                  </a:rPr>
                  <a:t>)</a:t>
                </a:r>
              </a:p>
              <a:p>
                <a:pPr lvl="1" algn="just"/>
                <a:endParaRPr lang="en-US" altLang="ja-JP" sz="2400" dirty="0">
                  <a:ea typeface="+mj-ea"/>
                </a:endParaRPr>
              </a:p>
              <a:p>
                <a:pPr algn="just"/>
                <a:r>
                  <a:rPr lang="ja-JP" altLang="en-US" sz="2800" dirty="0"/>
                  <a:t>中間層ユニット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+mj-lt"/>
                          </a:rPr>
                          <m:t>𝐽</m:t>
                        </m:r>
                      </m:e>
                      <m:sub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+mj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800" dirty="0"/>
                  <a:t>における入力</a:t>
                </a:r>
                <a:endParaRPr lang="en-US" altLang="ja-JP" sz="2800" dirty="0"/>
              </a:p>
              <a:p>
                <a:pPr lvl="1" algn="just"/>
                <a:r>
                  <a:rPr lang="ja-JP" altLang="en-US" sz="2400" dirty="0"/>
                  <a:t>入力層ユニット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latin typeface="+mj-lt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~</a:t>
                </a:r>
                <a:r>
                  <a:rPr lang="en-US" altLang="ja-JP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+mj-lt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 dirty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>
                                <a:latin typeface="+mj-lt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+mj-lt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2400" dirty="0">
                    <a:latin typeface="+mj-lt"/>
                  </a:rPr>
                  <a:t>の出力</a:t>
                </a:r>
                <a:endParaRPr lang="en-US" altLang="ja-JP" sz="2400" dirty="0">
                  <a:latin typeface="+mj-lt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ja-JP" sz="2400" b="0" i="1" dirty="0">
                        <a:latin typeface="+mj-lt"/>
                      </a:rPr>
                      <m:t>𝑗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=1, 2, …,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は中間層</m:t>
                    </m:r>
                  </m:oMath>
                </a14:m>
                <a:r>
                  <a:rPr lang="ja-JP" altLang="en-US" sz="2400" dirty="0">
                    <a:solidFill>
                      <a:srgbClr val="FF0000"/>
                    </a:solidFill>
                  </a:rPr>
                  <a:t>総ユニッ</a:t>
                </a:r>
                <a:r>
                  <a:rPr lang="ja-JP" altLang="en-US" sz="2400" dirty="0"/>
                  <a:t>ト数</a:t>
                </a:r>
                <a:r>
                  <a:rPr lang="en-US" altLang="ja-JP" sz="2400" dirty="0"/>
                  <a:t>)</a:t>
                </a:r>
              </a:p>
              <a:p>
                <a:pPr lvl="1" algn="just"/>
                <a:endParaRPr lang="en-US" altLang="ja-JP" sz="2400" dirty="0">
                  <a:latin typeface="+mj-lt"/>
                </a:endParaRPr>
              </a:p>
              <a:p>
                <a:pPr algn="just"/>
                <a:r>
                  <a:rPr lang="ja-JP" altLang="en-US" sz="2800" dirty="0"/>
                  <a:t>出力層ユニット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+mj-lt"/>
                          </a:rPr>
                          <m:t>𝐾</m:t>
                        </m:r>
                      </m:e>
                      <m:sub>
                        <m:r>
                          <a:rPr lang="en-US" altLang="ja-JP" sz="2800" b="0" i="1">
                            <a:solidFill>
                              <a:srgbClr val="FF0000"/>
                            </a:solidFill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800" dirty="0"/>
                  <a:t>における入力</a:t>
                </a:r>
                <a:endParaRPr lang="en-US" altLang="ja-JP" sz="2800" dirty="0"/>
              </a:p>
              <a:p>
                <a:pPr lvl="1" algn="just"/>
                <a:r>
                  <a:rPr lang="ja-JP" altLang="en-US" sz="2400" dirty="0"/>
                  <a:t>中間層ユニット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latin typeface="+mj-lt"/>
                          </a:rPr>
                          <m:t>𝐽</m:t>
                        </m:r>
                      </m:e>
                      <m:sub>
                        <m:r>
                          <a:rPr lang="en-US" altLang="ja-JP" sz="2400" i="1" dirty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ja-JP" sz="2400" b="0" i="1" dirty="0">
                            <a:latin typeface="+mj-lt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i="1" dirty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+mj-lt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dirty="0">
                                <a:latin typeface="+mj-lt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2400" dirty="0"/>
                  <a:t>の出力</a:t>
                </a:r>
                <a:endParaRPr lang="en-US" altLang="ja-JP" sz="2400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altLang="ja-JP" sz="2400" b="0" i="1" dirty="0">
                        <a:latin typeface="+mj-lt"/>
                      </a:rPr>
                      <m:t>𝑘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=1, 2, …,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は出力層</m:t>
                    </m:r>
                  </m:oMath>
                </a14:m>
                <a:r>
                  <a:rPr lang="ja-JP" altLang="en-US" sz="2400" dirty="0">
                    <a:solidFill>
                      <a:srgbClr val="FF0000"/>
                    </a:solidFill>
                  </a:rPr>
                  <a:t>総ユニット数</a:t>
                </a:r>
                <a:r>
                  <a:rPr lang="en-US" altLang="ja-JP" sz="2400" dirty="0"/>
                  <a:t>)</a:t>
                </a:r>
              </a:p>
              <a:p>
                <a:pPr algn="just"/>
                <a:endParaRPr lang="en-US" altLang="ja-JP" sz="2800" dirty="0"/>
              </a:p>
              <a:p>
                <a:pPr lvl="1" algn="just"/>
                <a:endParaRPr lang="en-US" altLang="ja-JP" sz="2400" dirty="0"/>
              </a:p>
              <a:p>
                <a:pPr algn="just"/>
                <a:endParaRPr lang="en-US" altLang="ja-JP" sz="2800" dirty="0">
                  <a:latin typeface="+mj-lt"/>
                </a:endParaRPr>
              </a:p>
              <a:p>
                <a:pPr algn="just"/>
                <a:endParaRPr lang="en-US" altLang="ja-JP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8" t="-1716" b="-34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6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ニューロンの各パラメータ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</p:spPr>
            <p:txBody>
              <a:bodyPr/>
              <a:lstStyle/>
              <a:p>
                <a:pPr algn="just"/>
                <a:r>
                  <a:rPr kumimoji="1" lang="ja-JP" altLang="en-US" sz="2800" dirty="0"/>
                  <a:t>各層は前層の全ユニットから</a:t>
                </a:r>
                <a:r>
                  <a:rPr lang="ja-JP" altLang="en-US" sz="2800" dirty="0"/>
                  <a:t>の</a:t>
                </a:r>
                <a:r>
                  <a:rPr kumimoji="1" lang="ja-JP" altLang="en-US" sz="2800" dirty="0"/>
                  <a:t>出力を</a:t>
                </a:r>
                <a:r>
                  <a:rPr lang="ja-JP" altLang="en-US" sz="2800" dirty="0"/>
                  <a:t>受け取る</a:t>
                </a:r>
                <a:r>
                  <a:rPr kumimoji="1" lang="ja-JP" altLang="en-US" sz="2800" dirty="0"/>
                  <a:t>．</a:t>
                </a:r>
                <a:endParaRPr kumimoji="1" lang="en-US" altLang="ja-JP" sz="2800" dirty="0"/>
              </a:p>
              <a:p>
                <a:pPr algn="just"/>
                <a:r>
                  <a:rPr lang="ja-JP" altLang="en-US" sz="2800" dirty="0"/>
                  <a:t>各ニューロンは，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前層の各ニューロンに対する重み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800" dirty="0"/>
                  <a:t>パラメータとして持っている．これは，自然ニューロンにおける</a:t>
                </a: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結合強度</a:t>
                </a:r>
                <a:r>
                  <a:rPr kumimoji="1" lang="ja-JP" altLang="en-US" sz="2800" dirty="0"/>
                  <a:t>に相当する．</a:t>
                </a:r>
                <a:endParaRPr kumimoji="1" lang="en-US" altLang="ja-JP" sz="2800" dirty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m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前層の何番目のユニットに対する重みかを表すラベル</a:t>
                </a:r>
                <a:endParaRPr kumimoji="1" lang="en-US" altLang="ja-JP" sz="2000" dirty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自身が何番目のユニットかを表すラベル．</a:t>
                </a:r>
                <a:endParaRPr lang="en-US" altLang="ja-JP" sz="2000" dirty="0"/>
              </a:p>
              <a:p>
                <a:pPr algn="just"/>
                <a:r>
                  <a:rPr lang="ja-JP" altLang="en-US" sz="2800" dirty="0"/>
                  <a:t>神経細胞における興奮状態に達するしきい値に相当する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しきい値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800" dirty="0">
                    <a:latin typeface="+mj-lt"/>
                  </a:rPr>
                  <a:t>持つ．</a:t>
                </a:r>
                <a:endParaRPr lang="en-US" altLang="ja-JP" sz="2800" dirty="0">
                  <a:latin typeface="+mj-lt"/>
                </a:endParaRPr>
              </a:p>
              <a:p>
                <a:pPr lvl="1" algn="just"/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  <a:blipFill>
                <a:blip r:embed="rId3"/>
                <a:stretch>
                  <a:fillRect l="-1168" t="-2500" r="-1314" b="-3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/>
          <p:cNvGrpSpPr/>
          <p:nvPr/>
        </p:nvGrpSpPr>
        <p:grpSpPr>
          <a:xfrm>
            <a:off x="4495800" y="4495800"/>
            <a:ext cx="1954370" cy="1711703"/>
            <a:chOff x="2286000" y="4953000"/>
            <a:chExt cx="1954370" cy="171170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2286000" y="4953000"/>
              <a:ext cx="1937835" cy="1711703"/>
              <a:chOff x="3705057" y="4072433"/>
              <a:chExt cx="1937835" cy="17117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楕円 10"/>
                  <p:cNvSpPr/>
                  <p:nvPr/>
                </p:nvSpPr>
                <p:spPr>
                  <a:xfrm>
                    <a:off x="4236926" y="4375440"/>
                    <a:ext cx="1405966" cy="14059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楕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926" y="4375440"/>
                    <a:ext cx="1405966" cy="14059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/>
                  <p:cNvSpPr txBox="1"/>
                  <p:nvPr/>
                </p:nvSpPr>
                <p:spPr>
                  <a:xfrm>
                    <a:off x="4228671" y="4072433"/>
                    <a:ext cx="4669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4" name="テキスト ボックス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671" y="4072433"/>
                    <a:ext cx="46698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95" r="-519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テキスト ボックス 14"/>
              <p:cNvSpPr txBox="1"/>
              <p:nvPr/>
            </p:nvSpPr>
            <p:spPr>
              <a:xfrm rot="6414535">
                <a:off x="3738344" y="4744248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/>
                  <p:cNvSpPr txBox="1"/>
                  <p:nvPr/>
                </p:nvSpPr>
                <p:spPr>
                  <a:xfrm>
                    <a:off x="3933657" y="4374256"/>
                    <a:ext cx="4669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8" name="テキスト ボックス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3657" y="4374256"/>
                    <a:ext cx="46698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79" r="-6579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3705057" y="4986833"/>
                    <a:ext cx="5153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9" name="テキスト ボックス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5057" y="4986833"/>
                    <a:ext cx="51533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706" r="-1176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テキスト ボックス 19"/>
              <p:cNvSpPr txBox="1"/>
              <p:nvPr/>
            </p:nvSpPr>
            <p:spPr>
              <a:xfrm rot="3055464">
                <a:off x="3833946" y="5368638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・・・</a:t>
                </a:r>
              </a:p>
            </p:txBody>
          </p:sp>
        </p:grpSp>
        <p:sp>
          <p:nvSpPr>
            <p:cNvPr id="25" name="楕円 24"/>
            <p:cNvSpPr/>
            <p:nvPr/>
          </p:nvSpPr>
          <p:spPr>
            <a:xfrm>
              <a:off x="3886200" y="5678776"/>
              <a:ext cx="354170" cy="5696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オブジェクト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9892564"/>
                    </p:ext>
                  </p:extLst>
                </p:nvPr>
              </p:nvGraphicFramePr>
              <p:xfrm>
                <a:off x="3903663" y="5736858"/>
                <a:ext cx="328612" cy="454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77" name="数式" r:id="rId8" imgW="164880" imgH="228600" progId="Equation.3">
                        <p:embed/>
                      </p:oleObj>
                    </mc:Choice>
                    <mc:Fallback>
                      <p:oleObj name="数式" r:id="rId8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03663" y="5736858"/>
                              <a:ext cx="328612" cy="454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オブジェクト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9892564"/>
                    </p:ext>
                  </p:extLst>
                </p:nvPr>
              </p:nvGraphicFramePr>
              <p:xfrm>
                <a:off x="3903663" y="5736858"/>
                <a:ext cx="328612" cy="4540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77" name="数式" r:id="rId8" imgW="164880" imgH="228600" progId="Equation.3">
                        <p:embed/>
                      </p:oleObj>
                    </mc:Choice>
                    <mc:Fallback>
                      <p:oleObj name="数式" r:id="rId8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03663" y="5736858"/>
                              <a:ext cx="328612" cy="4540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C4C2750-0527-3B43-9563-DE46F3B210B9}"/>
              </a:ext>
            </a:extLst>
          </p:cNvPr>
          <p:cNvSpPr/>
          <p:nvPr/>
        </p:nvSpPr>
        <p:spPr>
          <a:xfrm>
            <a:off x="4137865" y="6376654"/>
            <a:ext cx="3185573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例：</a:t>
            </a:r>
            <a:r>
              <a:rPr lang="en-US" altLang="ja-JP" dirty="0">
                <a:solidFill>
                  <a:srgbClr val="252551"/>
                </a:solidFill>
              </a:rPr>
              <a:t>A</a:t>
            </a:r>
            <a:r>
              <a:rPr lang="ja-JP" altLang="en-US" dirty="0">
                <a:solidFill>
                  <a:srgbClr val="252551"/>
                </a:solidFill>
              </a:rPr>
              <a:t>層の</a:t>
            </a:r>
            <a:r>
              <a:rPr lang="en-US" altLang="ja-JP" dirty="0">
                <a:solidFill>
                  <a:srgbClr val="252551"/>
                </a:solidFill>
                <a:latin typeface="+mj-lt"/>
              </a:rPr>
              <a:t>n</a:t>
            </a:r>
            <a:r>
              <a:rPr lang="ja-JP" altLang="en-US" dirty="0">
                <a:solidFill>
                  <a:srgbClr val="252551"/>
                </a:solidFill>
              </a:rPr>
              <a:t>番目のニューロン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9EBA9-60F7-EA4F-9FE9-8711463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シグモイド関数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540A5E-4E46-5E46-BC38-20DD53C3E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181600"/>
              </a:xfrm>
            </p:spPr>
            <p:txBody>
              <a:bodyPr/>
              <a:lstStyle/>
              <a:p>
                <a:pPr algn="just"/>
                <a:r>
                  <a:rPr lang="ja-JP" altLang="en-US"/>
                  <a:t>自然</a:t>
                </a:r>
                <a:r>
                  <a:rPr lang="ja-JP" altLang="en-US" sz="2800"/>
                  <a:t>ニューロンは，しきい値を超える刺激を受け取ると</a:t>
                </a:r>
                <a:r>
                  <a:rPr lang="ja-JP" altLang="en-US" sz="2800">
                    <a:solidFill>
                      <a:srgbClr val="FF0000"/>
                    </a:solidFill>
                  </a:rPr>
                  <a:t>活動電位</a:t>
                </a:r>
                <a:r>
                  <a:rPr lang="ja-JP" altLang="en-US" sz="2800"/>
                  <a:t>を生じさせて情報を伝達する．</a:t>
                </a:r>
                <a:endParaRPr lang="en-US" altLang="ja-JP" sz="2800"/>
              </a:p>
              <a:p>
                <a:pPr algn="just"/>
                <a:r>
                  <a:rPr lang="ja-JP" altLang="en-US" sz="2800"/>
                  <a:t>入力信号に対してニューロンがどのような条件で信号を出力するのかを決める</a:t>
                </a:r>
                <a:r>
                  <a:rPr lang="ja-JP" altLang="en-US" sz="2800">
                    <a:solidFill>
                      <a:srgbClr val="FF0000"/>
                    </a:solidFill>
                  </a:rPr>
                  <a:t>活性化関数</a:t>
                </a:r>
                <a:r>
                  <a:rPr lang="ja-JP" altLang="en-US" sz="2800"/>
                  <a:t>にシグモイド関数を使用する．</a:t>
                </a:r>
                <a:endParaRPr lang="en-US" altLang="ja-JP" sz="280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ja-JP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ja-JP"/>
              </a:p>
              <a:p>
                <a:pPr algn="just"/>
                <a:endParaRPr lang="en-US" altLang="ja-JP"/>
              </a:p>
              <a:p>
                <a:pPr algn="just"/>
                <a:endParaRPr lang="en-US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540A5E-4E46-5E46-BC38-20DD53C3E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181600"/>
              </a:xfrm>
              <a:blipFill>
                <a:blip r:embed="rId2"/>
                <a:stretch>
                  <a:fillRect l="-1460" t="-1716" r="-13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4376222-E6A2-2E4F-A1F2-77ED037CCB29}"/>
              </a:ext>
            </a:extLst>
          </p:cNvPr>
          <p:cNvGrpSpPr/>
          <p:nvPr/>
        </p:nvGrpSpPr>
        <p:grpSpPr>
          <a:xfrm>
            <a:off x="5774561" y="3755423"/>
            <a:ext cx="3105150" cy="3095825"/>
            <a:chOff x="5774561" y="3755423"/>
            <a:chExt cx="3105150" cy="309582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84BE12C-7AB4-9A4E-AAA9-1985F9F8A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561" y="3755423"/>
              <a:ext cx="3105150" cy="3095825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5EE70E05-974A-1C48-B5E7-FFA170DD765E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4114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6300304-7124-CB4C-B7F9-C939AD68C675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6477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94985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925</Words>
  <Application>Microsoft Macintosh PowerPoint</Application>
  <PresentationFormat>画面に合わせる (4:3)</PresentationFormat>
  <Paragraphs>163</Paragraphs>
  <Slides>25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4" baseType="lpstr">
      <vt:lpstr>ＭＳ Ｐゴシック</vt:lpstr>
      <vt:lpstr>ＭＳ Ｐ明朝</vt:lpstr>
      <vt:lpstr>Arial</vt:lpstr>
      <vt:lpstr>Cambria Math</vt:lpstr>
      <vt:lpstr>Symbol</vt:lpstr>
      <vt:lpstr>Times New Roman</vt:lpstr>
      <vt:lpstr>標準デザイン</vt:lpstr>
      <vt:lpstr>デザインの設定</vt:lpstr>
      <vt:lpstr>数式</vt:lpstr>
      <vt:lpstr>プログラミング課題（第一回，第二回） 実験結果報告</vt:lpstr>
      <vt:lpstr>発表内容</vt:lpstr>
      <vt:lpstr>自然ニューロン</vt:lpstr>
      <vt:lpstr>人工ニューロン</vt:lpstr>
      <vt:lpstr>Neural Network (NN)</vt:lpstr>
      <vt:lpstr>NNの各パラメータの定義</vt:lpstr>
      <vt:lpstr>ニューロンの入力</vt:lpstr>
      <vt:lpstr>ニューロンの各パラメータ</vt:lpstr>
      <vt:lpstr>シグモイド関数</vt:lpstr>
      <vt:lpstr>ニューロンの出力</vt:lpstr>
      <vt:lpstr>評価関数</vt:lpstr>
      <vt:lpstr>パラメータ学習の方針</vt:lpstr>
      <vt:lpstr>パラメータ更新式</vt:lpstr>
      <vt:lpstr>課題1の目的</vt:lpstr>
      <vt:lpstr>課題1で得られた関数の可視化</vt:lpstr>
      <vt:lpstr>課題2の目的</vt:lpstr>
      <vt:lpstr>課題2で得られた識別境界</vt:lpstr>
      <vt:lpstr>結果</vt:lpstr>
      <vt:lpstr>（予備用）どうしてランダム？</vt:lpstr>
      <vt:lpstr>（予備用）偏微分の計算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149</cp:revision>
  <cp:lastPrinted>1601-01-01T00:00:00Z</cp:lastPrinted>
  <dcterms:created xsi:type="dcterms:W3CDTF">1601-01-01T00:00:00Z</dcterms:created>
  <dcterms:modified xsi:type="dcterms:W3CDTF">2018-10-13T14:12:52Z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