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67" r:id="rId6"/>
    <p:sldId id="264" r:id="rId7"/>
    <p:sldId id="270" r:id="rId8"/>
    <p:sldId id="272" r:id="rId9"/>
    <p:sldId id="271" r:id="rId10"/>
    <p:sldId id="260" r:id="rId11"/>
    <p:sldId id="262" r:id="rId12"/>
    <p:sldId id="258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9A4A7"/>
    <a:srgbClr val="252551"/>
    <a:srgbClr val="CC3300"/>
    <a:srgbClr val="FFCC66"/>
    <a:srgbClr val="008000"/>
    <a:srgbClr val="FF9900"/>
    <a:srgbClr val="99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6" autoAdjust="0"/>
  </p:normalViewPr>
  <p:slideViewPr>
    <p:cSldViewPr>
      <p:cViewPr>
        <p:scale>
          <a:sx n="100" d="100"/>
          <a:sy n="100" d="100"/>
        </p:scale>
        <p:origin x="105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B301-6AD0-4EF1-8C9C-DD575F813754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7E9C-3617-47E6-AFD9-2D2671581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3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362F10-D53D-4EFF-B860-B9ED8DA131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6CF602-8798-4874-A0C1-3A028CF8D117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ADF1464-E3A3-4EE5-AEDC-BC739E69BF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6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48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015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162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929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780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905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773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531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176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92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848600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‹#›</a:t>
            </a:fld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/x)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75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165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88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54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97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51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68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24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3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0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 dirty="0" smtClean="0">
                <a:latin typeface="Arial" panose="020B0604020202020204" pitchFamily="34" charset="0"/>
              </a:rPr>
              <a:t>プログラミング課題（第一回，第二回）</a:t>
            </a:r>
            <a:r>
              <a:rPr lang="en-US" altLang="ja-JP" dirty="0" smtClean="0">
                <a:latin typeface="Arial" panose="020B0604020202020204" pitchFamily="34" charset="0"/>
              </a:rPr>
              <a:t/>
            </a:r>
            <a:br>
              <a:rPr lang="en-US" altLang="ja-JP" dirty="0" smtClean="0">
                <a:latin typeface="Arial" panose="020B0604020202020204" pitchFamily="34" charset="0"/>
              </a:rPr>
            </a:br>
            <a:r>
              <a:rPr lang="ja-JP" altLang="en-US" dirty="0" smtClean="0">
                <a:latin typeface="Arial" panose="020B0604020202020204" pitchFamily="34" charset="0"/>
              </a:rPr>
              <a:t>実験結果報告</a:t>
            </a:r>
            <a:endParaRPr lang="en-US" altLang="ja-JP" dirty="0" smtClean="0">
              <a:latin typeface="Arial" panose="020B0604020202020204" pitchFamily="34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 smtClean="0"/>
              <a:t>姓</a:t>
            </a:r>
            <a:r>
              <a:rPr lang="en-US" altLang="ja-JP" sz="3600" b="1" smtClean="0"/>
              <a:t> </a:t>
            </a:r>
            <a:r>
              <a:rPr lang="ja-JP" altLang="en-US" sz="3600" b="1" smtClean="0"/>
              <a:t>名</a:t>
            </a:r>
            <a:endParaRPr lang="en-US" altLang="ja-JP" sz="3600" b="1" smtClean="0"/>
          </a:p>
          <a:p>
            <a:pPr eaLnBrk="1" hangingPunct="1">
              <a:lnSpc>
                <a:spcPct val="90000"/>
              </a:lnSpc>
            </a:pPr>
            <a:r>
              <a:rPr lang="ja-JP" altLang="en-US" b="1" smtClean="0"/>
              <a:t>大阪府立大学</a:t>
            </a:r>
            <a:endParaRPr lang="en-US" altLang="ja-JP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/>
          <p:cNvGrpSpPr/>
          <p:nvPr/>
        </p:nvGrpSpPr>
        <p:grpSpPr>
          <a:xfrm>
            <a:off x="1143000" y="2057400"/>
            <a:ext cx="6172200" cy="3429000"/>
            <a:chOff x="1143000" y="2133600"/>
            <a:chExt cx="6172200" cy="3429000"/>
          </a:xfrm>
        </p:grpSpPr>
        <p:sp>
          <p:nvSpPr>
            <p:cNvPr id="69" name="正方形/長方形 68"/>
            <p:cNvSpPr/>
            <p:nvPr/>
          </p:nvSpPr>
          <p:spPr>
            <a:xfrm>
              <a:off x="1143000" y="2133600"/>
              <a:ext cx="6172200" cy="327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3124200" y="2590800"/>
              <a:ext cx="2405743" cy="24057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/>
            <p:cNvCxnSpPr>
              <a:stCxn id="33" idx="3"/>
              <a:endCxn id="11" idx="1"/>
            </p:cNvCxnSpPr>
            <p:nvPr/>
          </p:nvCxnSpPr>
          <p:spPr>
            <a:xfrm>
              <a:off x="1953436" y="2631622"/>
              <a:ext cx="9153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/>
            <p:cNvSpPr txBox="1"/>
            <p:nvPr/>
          </p:nvSpPr>
          <p:spPr>
            <a:xfrm rot="5400000">
              <a:off x="2414573" y="3872552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・・・</a:t>
              </a:r>
              <a:endParaRPr kumimoji="1" lang="ja-JP" altLang="en-US" sz="2800" dirty="0"/>
            </a:p>
          </p:txBody>
        </p:sp>
        <p:cxnSp>
          <p:nvCxnSpPr>
            <p:cNvPr id="16" name="直線矢印コネクタ 15"/>
            <p:cNvCxnSpPr>
              <a:stCxn id="34" idx="3"/>
              <a:endCxn id="12" idx="1"/>
            </p:cNvCxnSpPr>
            <p:nvPr/>
          </p:nvCxnSpPr>
          <p:spPr>
            <a:xfrm>
              <a:off x="1961707" y="3164796"/>
              <a:ext cx="590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35" idx="3"/>
              <a:endCxn id="13" idx="1"/>
            </p:cNvCxnSpPr>
            <p:nvPr/>
          </p:nvCxnSpPr>
          <p:spPr>
            <a:xfrm>
              <a:off x="1981200" y="4863643"/>
              <a:ext cx="9173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083254" y="3439727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latin typeface="Symbol" panose="05050102010706020507" pitchFamily="18" charset="2"/>
                </a:rPr>
                <a:t>S</a:t>
              </a:r>
              <a:endParaRPr kumimoji="1" lang="ja-JP" altLang="en-US" sz="4000" dirty="0">
                <a:latin typeface="Symbol" panose="05050102010706020507" pitchFamily="18" charset="2"/>
              </a:endParaRPr>
            </a:p>
          </p:txBody>
        </p:sp>
        <p:cxnSp>
          <p:nvCxnSpPr>
            <p:cNvPr id="42" name="直線矢印コネクタ 41"/>
            <p:cNvCxnSpPr>
              <a:stCxn id="11" idx="3"/>
              <a:endCxn id="41" idx="1"/>
            </p:cNvCxnSpPr>
            <p:nvPr/>
          </p:nvCxnSpPr>
          <p:spPr>
            <a:xfrm>
              <a:off x="3379622" y="2631622"/>
              <a:ext cx="703632" cy="116204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2" idx="3"/>
              <a:endCxn id="41" idx="1"/>
            </p:cNvCxnSpPr>
            <p:nvPr/>
          </p:nvCxnSpPr>
          <p:spPr>
            <a:xfrm>
              <a:off x="3071502" y="3164796"/>
              <a:ext cx="1011752" cy="6288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13" idx="3"/>
              <a:endCxn id="41" idx="1"/>
            </p:cNvCxnSpPr>
            <p:nvPr/>
          </p:nvCxnSpPr>
          <p:spPr>
            <a:xfrm flipV="1">
              <a:off x="3429000" y="3793670"/>
              <a:ext cx="654254" cy="10699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1" idx="3"/>
              <a:endCxn id="40" idx="1"/>
            </p:cNvCxnSpPr>
            <p:nvPr/>
          </p:nvCxnSpPr>
          <p:spPr>
            <a:xfrm>
              <a:off x="4570888" y="3793670"/>
              <a:ext cx="466556" cy="16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線矢印コネクタ 54"/>
            <p:cNvCxnSpPr>
              <a:stCxn id="40" idx="3"/>
              <a:endCxn id="54" idx="1"/>
            </p:cNvCxnSpPr>
            <p:nvPr/>
          </p:nvCxnSpPr>
          <p:spPr>
            <a:xfrm flipV="1">
              <a:off x="5517191" y="3793669"/>
              <a:ext cx="271738" cy="166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4" idx="3"/>
              <a:endCxn id="65" idx="1"/>
            </p:cNvCxnSpPr>
            <p:nvPr/>
          </p:nvCxnSpPr>
          <p:spPr>
            <a:xfrm flipV="1">
              <a:off x="6096000" y="3793668"/>
              <a:ext cx="5667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正方形/長方形 67"/>
            <p:cNvSpPr/>
            <p:nvPr/>
          </p:nvSpPr>
          <p:spPr>
            <a:xfrm>
              <a:off x="1143000" y="2133600"/>
              <a:ext cx="6172200" cy="3429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1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１</a:t>
            </a:r>
            <a:r>
              <a:rPr kumimoji="1" lang="ja-JP" altLang="en-US" sz="2800" dirty="0" smtClean="0"/>
              <a:t>入力</a:t>
            </a:r>
            <a:r>
              <a:rPr lang="ja-JP" altLang="en-US" sz="2800" dirty="0"/>
              <a:t>１</a:t>
            </a:r>
            <a:r>
              <a:rPr kumimoji="1" lang="ja-JP" altLang="en-US" sz="2800" dirty="0" smtClean="0"/>
              <a:t>出力の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階層型ニューラルネットワークを用いて，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与えられた学習データセットを表現する関数近似</a:t>
            </a:r>
            <a:r>
              <a:rPr kumimoji="1" lang="ja-JP" altLang="en-US" sz="2800" dirty="0" smtClean="0"/>
              <a:t>を求める</a:t>
            </a:r>
            <a:r>
              <a:rPr lang="ja-JP" altLang="en-US" sz="2800" dirty="0" smtClean="0"/>
              <a:t>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 smtClean="0"/>
              <a:t>学習方法は，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慣性項を導入したバックプロパゲーション・アルゴリズム</a:t>
            </a:r>
            <a:r>
              <a:rPr kumimoji="1" lang="ja-JP" altLang="en-US" sz="2800" dirty="0" smtClean="0"/>
              <a:t>を用いる．</a:t>
            </a:r>
            <a:endParaRPr lang="en-US" altLang="ja-JP" sz="2800" dirty="0"/>
          </a:p>
          <a:p>
            <a:pPr algn="just"/>
            <a:r>
              <a:rPr kumimoji="1" lang="ja-JP" altLang="en-US" sz="2800" dirty="0" smtClean="0"/>
              <a:t>以上の問題を解くプログラムを実装する．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05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ニューラルネットワークについて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課題の目的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数値実験</a:t>
            </a:r>
            <a:endParaRPr lang="en-US" altLang="ja-JP" sz="2800" dirty="0" smtClean="0"/>
          </a:p>
          <a:p>
            <a:r>
              <a:rPr lang="ja-JP" altLang="en-US" sz="2800" dirty="0" smtClean="0"/>
              <a:t>結果</a:t>
            </a:r>
            <a:endParaRPr lang="en-US" altLang="ja-JP" sz="2800" dirty="0" smtClean="0"/>
          </a:p>
          <a:p>
            <a:r>
              <a:rPr lang="ja-JP" altLang="en-US" sz="2800" dirty="0"/>
              <a:t>結論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74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自然ニューロン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脳</a:t>
            </a:r>
            <a:r>
              <a:rPr lang="ja-JP" altLang="en-US" sz="2800" dirty="0" smtClean="0"/>
              <a:t>において</a:t>
            </a:r>
            <a:r>
              <a:rPr lang="ja-JP" altLang="en-US" sz="2800" dirty="0" smtClean="0">
                <a:solidFill>
                  <a:srgbClr val="FF0000"/>
                </a:solidFill>
              </a:rPr>
              <a:t>情報伝達の機能</a:t>
            </a:r>
            <a:r>
              <a:rPr lang="ja-JP" altLang="en-US" sz="2800" dirty="0" smtClean="0"/>
              <a:t>を実現する細胞</a:t>
            </a:r>
            <a:r>
              <a:rPr lang="ja-JP" altLang="en-US" sz="2800" dirty="0"/>
              <a:t>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自然ニューロンは</a:t>
            </a:r>
            <a:r>
              <a:rPr lang="ja-JP" altLang="en-US" sz="2800" dirty="0" smtClean="0">
                <a:solidFill>
                  <a:srgbClr val="FF0000"/>
                </a:solidFill>
              </a:rPr>
              <a:t>ある強さ以上の刺激</a:t>
            </a:r>
            <a:r>
              <a:rPr lang="ja-JP" altLang="en-US" sz="2800" dirty="0" smtClean="0"/>
              <a:t>が与えられると興奮状態に達し，信号を伝達する．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また，その</a:t>
            </a:r>
            <a:r>
              <a:rPr lang="ja-JP" altLang="en-US" sz="2800" dirty="0" smtClean="0">
                <a:solidFill>
                  <a:srgbClr val="FF0000"/>
                </a:solidFill>
              </a:rPr>
              <a:t>結合強度によって知識が表現</a:t>
            </a:r>
            <a:r>
              <a:rPr lang="ja-JP" altLang="en-US" sz="2800" dirty="0" smtClean="0"/>
              <a:t>される．</a:t>
            </a:r>
            <a:endParaRPr lang="en-US" altLang="ja-JP" sz="2800" dirty="0" smtClean="0"/>
          </a:p>
          <a:p>
            <a:pPr algn="just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706544" y="4440455"/>
            <a:ext cx="3776826" cy="2030965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stCxn id="30" idx="3"/>
            <a:endCxn id="31" idx="1"/>
          </p:cNvCxnSpPr>
          <p:nvPr/>
        </p:nvCxnSpPr>
        <p:spPr>
          <a:xfrm>
            <a:off x="1942212" y="3885012"/>
            <a:ext cx="240118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74720" y="3546757"/>
            <a:ext cx="11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CC3300"/>
                </a:solidFill>
              </a:rPr>
              <a:t>情報伝達</a:t>
            </a:r>
            <a:endParaRPr kumimoji="1" lang="ja-JP" altLang="en-US" dirty="0">
              <a:solidFill>
                <a:srgbClr val="CC33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33053" y="6368925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　脳の神経細胞における情報伝達の概要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4675339" y="5658751"/>
            <a:ext cx="1524000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252551"/>
                </a:solidFill>
              </a:rPr>
              <a:t>シナプス結合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24" name="直線コネクタ 23"/>
          <p:cNvCxnSpPr>
            <a:stCxn id="22" idx="0"/>
          </p:cNvCxnSpPr>
          <p:nvPr/>
        </p:nvCxnSpPr>
        <p:spPr>
          <a:xfrm flipH="1" flipV="1">
            <a:off x="5105400" y="5212062"/>
            <a:ext cx="331939" cy="446689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18212" y="3731423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343400" y="3731423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5346430" y="4196580"/>
            <a:ext cx="3776826" cy="2030965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V="1">
            <a:off x="3962400" y="4910697"/>
            <a:ext cx="1627339" cy="7627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</a:t>
            </a:r>
            <a:r>
              <a:rPr lang="ja-JP" altLang="en-US" dirty="0"/>
              <a:t>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429000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ニューロン</a:t>
            </a:r>
            <a:r>
              <a:rPr lang="ja-JP" altLang="en-US" sz="2800" dirty="0" smtClean="0"/>
              <a:t>の各機能をモデル化したもの．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各ニューロンは，他のニューロンからの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信号を受け取る部分</a:t>
            </a:r>
            <a:r>
              <a:rPr kumimoji="1" lang="ja-JP" altLang="en-US" sz="2800" dirty="0" smtClean="0"/>
              <a:t>（樹状突起に相当）を持つ．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各</a:t>
            </a:r>
            <a:r>
              <a:rPr lang="ja-JP" altLang="en-US" sz="2800" dirty="0"/>
              <a:t>ニューロン</a:t>
            </a:r>
            <a:r>
              <a:rPr lang="ja-JP" altLang="en-US" sz="2800" dirty="0" smtClean="0"/>
              <a:t>は，</a:t>
            </a:r>
            <a:r>
              <a:rPr lang="ja-JP" altLang="en-US" sz="2800" dirty="0" smtClean="0">
                <a:solidFill>
                  <a:srgbClr val="FF0000"/>
                </a:solidFill>
              </a:rPr>
              <a:t>信号を送る部分</a:t>
            </a:r>
            <a:r>
              <a:rPr lang="ja-JP" altLang="en-US" sz="2800" dirty="0" smtClean="0"/>
              <a:t>（軸索末端に相当）を持つ．</a:t>
            </a:r>
            <a:endParaRPr kumimoji="1" lang="ja-JP" altLang="en-US" sz="28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1514"/>
            <a:ext cx="3505200" cy="1884900"/>
          </a:xfrm>
          <a:prstGeom prst="rect">
            <a:avLst/>
          </a:prstGeom>
        </p:spPr>
      </p:pic>
      <p:sp>
        <p:nvSpPr>
          <p:cNvPr id="29" name="楕円 28"/>
          <p:cNvSpPr/>
          <p:nvPr/>
        </p:nvSpPr>
        <p:spPr>
          <a:xfrm>
            <a:off x="6553200" y="50557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09600" y="4114800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62061" y="5434404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樹状</a:t>
            </a:r>
            <a:r>
              <a:rPr lang="ja-JP" altLang="en-US" dirty="0">
                <a:solidFill>
                  <a:srgbClr val="252551"/>
                </a:solidFill>
              </a:rPr>
              <a:t>突起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32" name="直線コネクタ 31"/>
          <p:cNvCxnSpPr>
            <a:stCxn id="31" idx="0"/>
          </p:cNvCxnSpPr>
          <p:nvPr/>
        </p:nvCxnSpPr>
        <p:spPr>
          <a:xfrm flipV="1">
            <a:off x="1047131" y="5029608"/>
            <a:ext cx="705469" cy="404796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</p:cNvCxnSpPr>
          <p:nvPr/>
        </p:nvCxnSpPr>
        <p:spPr>
          <a:xfrm>
            <a:off x="1047131" y="5741581"/>
            <a:ext cx="705469" cy="123850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743200" y="4520004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軸索末端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2" name="直線コネクタ 41"/>
          <p:cNvCxnSpPr>
            <a:stCxn id="41" idx="3"/>
          </p:cNvCxnSpPr>
          <p:nvPr/>
        </p:nvCxnSpPr>
        <p:spPr>
          <a:xfrm>
            <a:off x="3913339" y="4673593"/>
            <a:ext cx="277661" cy="83478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5082312" y="4114800"/>
            <a:ext cx="1702981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人工ニューロン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096000" y="5109735"/>
            <a:ext cx="457200" cy="131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29" idx="2"/>
          </p:cNvCxnSpPr>
          <p:nvPr/>
        </p:nvCxnSpPr>
        <p:spPr>
          <a:xfrm>
            <a:off x="6096000" y="5512981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096000" y="5766683"/>
            <a:ext cx="457200" cy="131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9" idx="6"/>
          </p:cNvCxnSpPr>
          <p:nvPr/>
        </p:nvCxnSpPr>
        <p:spPr>
          <a:xfrm>
            <a:off x="7467600" y="5512981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348734" y="469344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252551"/>
                </a:solidFill>
              </a:rPr>
              <a:t>受信部分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602279" y="5078417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送信</a:t>
            </a:r>
            <a:r>
              <a:rPr kumimoji="1" lang="ja-JP" altLang="en-US" dirty="0" smtClean="0">
                <a:solidFill>
                  <a:srgbClr val="252551"/>
                </a:solidFill>
              </a:rPr>
              <a:t>部分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254714" y="6368925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lang="en-US" altLang="ja-JP" dirty="0"/>
              <a:t>2.</a:t>
            </a:r>
            <a:r>
              <a:rPr lang="ja-JP" altLang="en-US" dirty="0"/>
              <a:t>　自然ニューロンと人工ニューロンの対応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5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Neural Network (NN)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自然ニューロン間の結合による脳機能を，人工ニューロン間の結合で表現されたモデル．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モデル上では，</a:t>
            </a:r>
            <a:r>
              <a:rPr lang="ja-JP" altLang="en-US" sz="2800" dirty="0" smtClean="0">
                <a:solidFill>
                  <a:srgbClr val="FF0000"/>
                </a:solidFill>
              </a:rPr>
              <a:t>いくつかの層に分割</a:t>
            </a:r>
            <a:r>
              <a:rPr lang="ja-JP" altLang="en-US" sz="2800" dirty="0" smtClean="0"/>
              <a:t>して人工ニューロンが配置される．配置される人工ニューロンの個数を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>
                <a:solidFill>
                  <a:srgbClr val="FF0000"/>
                </a:solidFill>
              </a:rPr>
              <a:t>ユニット数</a:t>
            </a:r>
            <a:r>
              <a:rPr lang="ja-JP" altLang="en-US" sz="2800" dirty="0" smtClean="0"/>
              <a:t>という．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今回課題で用いる</a:t>
            </a:r>
            <a:r>
              <a:rPr lang="en-US" altLang="ja-JP" sz="2800" dirty="0"/>
              <a:t>3</a:t>
            </a:r>
            <a:r>
              <a:rPr lang="ja-JP" altLang="en-US" sz="2800" dirty="0" smtClean="0"/>
              <a:t>層階層型</a:t>
            </a:r>
            <a:r>
              <a:rPr lang="en-US" altLang="ja-JP" sz="2800" dirty="0" smtClean="0"/>
              <a:t>NN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は</a:t>
            </a:r>
            <a:r>
              <a:rPr lang="ja-JP" altLang="en-US" sz="2800" dirty="0" smtClean="0"/>
              <a:t>，入力層，中間層，出力層の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層に分割して人工ニューロンを配置し，</a:t>
            </a:r>
            <a:r>
              <a:rPr lang="ja-JP" altLang="en-US" sz="2800" dirty="0" smtClean="0">
                <a:solidFill>
                  <a:srgbClr val="FF0000"/>
                </a:solidFill>
              </a:rPr>
              <a:t>各層を結合させる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学習したいデータセットの入出力の次元数に応じて，入力層および出力層のユニット数は決定される．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04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人工ニューロンの各パラメータ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</p:spPr>
            <p:txBody>
              <a:bodyPr/>
              <a:lstStyle/>
              <a:p>
                <a:pPr algn="just"/>
                <a:r>
                  <a:rPr kumimoji="1" lang="ja-JP" altLang="en-US" sz="2800" dirty="0" smtClean="0"/>
                  <a:t>各層は前層の全ユニットから</a:t>
                </a:r>
                <a:r>
                  <a:rPr lang="ja-JP" altLang="en-US" sz="2800" dirty="0" smtClean="0"/>
                  <a:t>の</a:t>
                </a:r>
                <a:r>
                  <a:rPr kumimoji="1" lang="ja-JP" altLang="en-US" sz="2800" dirty="0" smtClean="0"/>
                  <a:t>出力を</a:t>
                </a:r>
                <a:r>
                  <a:rPr lang="ja-JP" altLang="en-US" sz="2800" dirty="0" smtClean="0"/>
                  <a:t>受け取る</a:t>
                </a:r>
                <a:r>
                  <a:rPr kumimoji="1" lang="ja-JP" altLang="en-US" sz="2800" dirty="0" smtClean="0"/>
                  <a:t>．</a:t>
                </a:r>
                <a:endParaRPr kumimoji="1" lang="en-US" altLang="ja-JP" sz="2800" dirty="0" smtClean="0"/>
              </a:p>
              <a:p>
                <a:pPr algn="just"/>
                <a:r>
                  <a:rPr lang="ja-JP" altLang="en-US" sz="2800" dirty="0" smtClean="0"/>
                  <a:t>各ニューロンは，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前層の各ユニットに対する重み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𝑤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𝑛𝑚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800" dirty="0" smtClean="0"/>
                  <a:t>パラメータとして持っている．これは，自然ニューロンにおける</a:t>
                </a:r>
                <a:r>
                  <a:rPr kumimoji="1" lang="ja-JP" altLang="en-US" sz="2800" dirty="0" smtClean="0">
                    <a:solidFill>
                      <a:srgbClr val="FF0000"/>
                    </a:solidFill>
                  </a:rPr>
                  <a:t>結合強度</a:t>
                </a:r>
                <a:r>
                  <a:rPr kumimoji="1" lang="ja-JP" altLang="en-US" sz="2800" dirty="0" smtClean="0"/>
                  <a:t>に相当する．</a:t>
                </a:r>
                <a:endParaRPr kumimoji="1" lang="en-US" altLang="ja-JP" sz="2800" dirty="0" smtClean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m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前層の何番目のユニットかを表すラベル</a:t>
                </a:r>
                <a:endParaRPr kumimoji="1" lang="en-US" altLang="ja-JP" sz="2000" dirty="0" smtClean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n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 smtClean="0"/>
                  <a:t>自身が何番目のユニットかを表すラベル．</a:t>
                </a:r>
                <a:endParaRPr lang="en-US" altLang="ja-JP" sz="2000" dirty="0" smtClean="0"/>
              </a:p>
              <a:p>
                <a:pPr algn="just"/>
                <a:r>
                  <a:rPr lang="ja-JP" altLang="en-US" sz="2800" dirty="0" smtClean="0"/>
                  <a:t>神経細胞における興奮状態に達するしきい値に相当する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しきい値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ja-JP" altLang="en-US" sz="280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𝜃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𝑛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800" dirty="0" smtClean="0">
                    <a:latin typeface="+mj-lt"/>
                  </a:rPr>
                  <a:t>持つ．</a:t>
                </a:r>
                <a:endParaRPr lang="en-US" altLang="ja-JP" sz="2800" dirty="0">
                  <a:latin typeface="+mj-lt"/>
                </a:endParaRPr>
              </a:p>
              <a:p>
                <a:pPr lvl="1" algn="just"/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  <a:blipFill>
                <a:blip r:embed="rId3"/>
                <a:stretch>
                  <a:fillRect l="-1263" t="-2226" r="-1404" b="-4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グループ化 25"/>
          <p:cNvGrpSpPr/>
          <p:nvPr/>
        </p:nvGrpSpPr>
        <p:grpSpPr>
          <a:xfrm>
            <a:off x="3885018" y="4618938"/>
            <a:ext cx="1954370" cy="1711703"/>
            <a:chOff x="2286000" y="4953000"/>
            <a:chExt cx="1954370" cy="1711703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2286000" y="4953000"/>
              <a:ext cx="1937835" cy="1711703"/>
              <a:chOff x="3705057" y="4072433"/>
              <a:chExt cx="1937835" cy="17117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楕円 10"/>
                  <p:cNvSpPr/>
                  <p:nvPr/>
                </p:nvSpPr>
                <p:spPr>
                  <a:xfrm>
                    <a:off x="4236926" y="4375440"/>
                    <a:ext cx="1405966" cy="14059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楕円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926" y="4375440"/>
                    <a:ext cx="1405966" cy="14059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テキスト ボックス 13"/>
                  <p:cNvSpPr txBox="1"/>
                  <p:nvPr/>
                </p:nvSpPr>
                <p:spPr>
                  <a:xfrm>
                    <a:off x="4228671" y="4072433"/>
                    <a:ext cx="4669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+mj-lt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+mj-lt"/>
                                </a:rPr>
                                <m:t>𝑛</m:t>
                              </m:r>
                              <m:r>
                                <a:rPr kumimoji="1" lang="en-US" altLang="ja-JP" sz="2000" b="0" i="1" smtClean="0"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14" name="テキスト ボックス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671" y="4072433"/>
                    <a:ext cx="46698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95" r="-519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テキスト ボックス 14"/>
              <p:cNvSpPr txBox="1"/>
              <p:nvPr/>
            </p:nvSpPr>
            <p:spPr>
              <a:xfrm rot="6414535">
                <a:off x="3738344" y="4744248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 smtClean="0"/>
                  <a:t>・・・</a:t>
                </a:r>
                <a:endParaRPr kumimoji="1" lang="ja-JP" alt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テキスト ボックス 17"/>
                  <p:cNvSpPr txBox="1"/>
                  <p:nvPr/>
                </p:nvSpPr>
                <p:spPr>
                  <a:xfrm>
                    <a:off x="3933657" y="4374256"/>
                    <a:ext cx="4669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+mj-lt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+mj-lt"/>
                                </a:rPr>
                                <m:t>𝑛</m:t>
                              </m:r>
                              <m:r>
                                <a:rPr kumimoji="1" lang="en-US" altLang="ja-JP" sz="2000" b="0" i="1" smtClean="0"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18" name="テキスト ボックス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3657" y="4374256"/>
                    <a:ext cx="46698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79" r="-6579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テキスト ボックス 18"/>
                  <p:cNvSpPr txBox="1"/>
                  <p:nvPr/>
                </p:nvSpPr>
                <p:spPr>
                  <a:xfrm>
                    <a:off x="3705057" y="4986833"/>
                    <a:ext cx="5153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+mj-lt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+mj-lt"/>
                                </a:rPr>
                                <m:t>𝑛𝑚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19" name="テキスト ボックス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5057" y="4986833"/>
                    <a:ext cx="51533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706" r="-1176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テキスト ボックス 19"/>
              <p:cNvSpPr txBox="1"/>
              <p:nvPr/>
            </p:nvSpPr>
            <p:spPr>
              <a:xfrm rot="3055464">
                <a:off x="3833946" y="5368638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 smtClean="0"/>
                  <a:t>・・・</a:t>
                </a:r>
                <a:endParaRPr kumimoji="1" lang="ja-JP" altLang="en-US" sz="1600" dirty="0"/>
              </a:p>
            </p:txBody>
          </p:sp>
        </p:grpSp>
        <p:sp>
          <p:nvSpPr>
            <p:cNvPr id="25" name="楕円 24"/>
            <p:cNvSpPr/>
            <p:nvPr/>
          </p:nvSpPr>
          <p:spPr>
            <a:xfrm>
              <a:off x="3886200" y="5678776"/>
              <a:ext cx="354170" cy="5696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オブジェクト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95614616"/>
                    </p:ext>
                  </p:extLst>
                </p:nvPr>
              </p:nvGraphicFramePr>
              <p:xfrm>
                <a:off x="3904040" y="5737240"/>
                <a:ext cx="328050" cy="4542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52" name="数式" r:id="rId8" imgW="164880" imgH="228600" progId="Equation.3">
                        <p:embed/>
                      </p:oleObj>
                    </mc:Choice>
                    <mc:Fallback>
                      <p:oleObj name="数式" r:id="rId8" imgW="164880" imgH="2286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04040" y="5737240"/>
                              <a:ext cx="328050" cy="45422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3" name="オブジェクト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95614616"/>
                    </p:ext>
                  </p:extLst>
                </p:nvPr>
              </p:nvGraphicFramePr>
              <p:xfrm>
                <a:off x="3904040" y="5737240"/>
                <a:ext cx="328050" cy="4542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52" name="数式" r:id="rId8" imgW="164880" imgH="228600" progId="Equation.3">
                        <p:embed/>
                      </p:oleObj>
                    </mc:Choice>
                    <mc:Fallback>
                      <p:oleObj name="数式" r:id="rId8" imgW="164880" imgH="2286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04040" y="5737240"/>
                              <a:ext cx="328050" cy="45422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7" name="テキスト ボックス 26"/>
          <p:cNvSpPr txBox="1"/>
          <p:nvPr/>
        </p:nvSpPr>
        <p:spPr>
          <a:xfrm>
            <a:off x="2819400" y="6348630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人工ニューロンの各パラメータの概略図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2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各ニューロンの入力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ja-JP" altLang="en-US" sz="2800" dirty="0" smtClean="0"/>
                  <a:t>入力層ユニット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+mj-lt"/>
                          </a:rPr>
                          <m:t>𝐼</m:t>
                        </m:r>
                      </m:e>
                      <m:sub>
                        <m:r>
                          <a:rPr lang="en-US" altLang="ja-JP" sz="2800" b="0" i="1" smtClean="0">
                            <a:latin typeface="+mj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における入力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 smtClean="0">
                    <a:latin typeface="+mj-lt"/>
                  </a:rPr>
                  <a:t>データセット内の</a:t>
                </a:r>
                <a:r>
                  <a:rPr lang="en-US" altLang="ja-JP" sz="2400" dirty="0" smtClean="0">
                    <a:latin typeface="+mj-lt"/>
                  </a:rPr>
                  <a:t>p</a:t>
                </a:r>
                <a:r>
                  <a:rPr lang="ja-JP" altLang="en-US" sz="2400" dirty="0" smtClean="0"/>
                  <a:t>番目の学習データにおける</a:t>
                </a:r>
                <a:r>
                  <a:rPr lang="en-US" altLang="ja-JP" sz="2400" dirty="0" smtClean="0">
                    <a:latin typeface="+mj-lt"/>
                  </a:rPr>
                  <a:t>n</a:t>
                </a:r>
                <a:r>
                  <a:rPr lang="ja-JP" altLang="en-US" sz="2400"/>
                  <a:t>番目</a:t>
                </a:r>
                <a:r>
                  <a:rPr lang="ja-JP" altLang="en-US" sz="2400" smtClean="0"/>
                  <a:t>の</a:t>
                </a:r>
                <a:r>
                  <a:rPr lang="ja-JP" altLang="en-US" sz="2400" dirty="0" smtClean="0"/>
                  <a:t>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+mj-lt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+mj-lt"/>
                          </a:rPr>
                          <m:t>𝑝𝑛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529" r="-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NN</a:t>
            </a:r>
            <a:r>
              <a:rPr kumimoji="1" lang="ja-JP" altLang="en-US" dirty="0" smtClean="0"/>
              <a:t>における各層の結合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667000"/>
          </a:xfrm>
        </p:spPr>
        <p:txBody>
          <a:bodyPr/>
          <a:lstStyle/>
          <a:p>
            <a:pPr algn="just"/>
            <a:endParaRPr lang="ja-JP" altLang="en-US" sz="2800" dirty="0"/>
          </a:p>
          <a:p>
            <a:pPr lvl="1"/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95775"/>
            <a:ext cx="3092730" cy="20631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951820"/>
                  </p:ext>
                </p:extLst>
              </p:nvPr>
            </p:nvGraphicFramePr>
            <p:xfrm>
              <a:off x="5562600" y="5082540"/>
              <a:ext cx="2933700" cy="1005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6843">
                      <a:extLst>
                        <a:ext uri="{9D8B030D-6E8A-4147-A177-3AD203B41FA5}">
                          <a16:colId xmlns:a16="http://schemas.microsoft.com/office/drawing/2014/main" val="4197740030"/>
                        </a:ext>
                      </a:extLst>
                    </a:gridCol>
                    <a:gridCol w="2496857">
                      <a:extLst>
                        <a:ext uri="{9D8B030D-6E8A-4147-A177-3AD203B41FA5}">
                          <a16:colId xmlns:a16="http://schemas.microsoft.com/office/drawing/2014/main" val="1371959385"/>
                        </a:ext>
                      </a:extLst>
                    </a:gridCol>
                  </a:tblGrid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475993"/>
                      </a:ext>
                    </a:extLst>
                  </a:tr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3573510"/>
                      </a:ext>
                    </a:extLst>
                  </a:tr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58283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951820"/>
                  </p:ext>
                </p:extLst>
              </p:nvPr>
            </p:nvGraphicFramePr>
            <p:xfrm>
              <a:off x="5562600" y="5082540"/>
              <a:ext cx="2933700" cy="1005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6843">
                      <a:extLst>
                        <a:ext uri="{9D8B030D-6E8A-4147-A177-3AD203B41FA5}">
                          <a16:colId xmlns:a16="http://schemas.microsoft.com/office/drawing/2014/main" val="4197740030"/>
                        </a:ext>
                      </a:extLst>
                    </a:gridCol>
                    <a:gridCol w="2496857">
                      <a:extLst>
                        <a:ext uri="{9D8B030D-6E8A-4147-A177-3AD203B41FA5}">
                          <a16:colId xmlns:a16="http://schemas.microsoft.com/office/drawing/2014/main" val="13719593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9" t="-5455" r="-572222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47599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9" t="-103571" r="-572222" b="-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35735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9" t="-207273" r="-572222" b="-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5828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638800" y="438542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385429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r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/>
          <p:cNvGrpSpPr/>
          <p:nvPr/>
        </p:nvGrpSpPr>
        <p:grpSpPr>
          <a:xfrm>
            <a:off x="990600" y="1676400"/>
            <a:ext cx="7372589" cy="4572000"/>
            <a:chOff x="457200" y="1338943"/>
            <a:chExt cx="7372589" cy="4572000"/>
          </a:xfrm>
          <a:noFill/>
        </p:grpSpPr>
        <p:sp>
          <p:nvSpPr>
            <p:cNvPr id="105" name="正方形/長方形 104"/>
            <p:cNvSpPr/>
            <p:nvPr/>
          </p:nvSpPr>
          <p:spPr>
            <a:xfrm>
              <a:off x="457200" y="1338943"/>
              <a:ext cx="7372589" cy="45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4" name="グループ化 103"/>
            <p:cNvGrpSpPr/>
            <p:nvPr/>
          </p:nvGrpSpPr>
          <p:grpSpPr>
            <a:xfrm>
              <a:off x="636105" y="1600200"/>
              <a:ext cx="6965084" cy="4049486"/>
              <a:chOff x="636105" y="1600200"/>
              <a:chExt cx="6965084" cy="4049486"/>
            </a:xfrm>
            <a:grpFill/>
          </p:grpSpPr>
          <p:sp>
            <p:nvSpPr>
              <p:cNvPr id="2" name="楕円 1"/>
              <p:cNvSpPr/>
              <p:nvPr/>
            </p:nvSpPr>
            <p:spPr>
              <a:xfrm>
                <a:off x="1594758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楕円 2"/>
              <p:cNvSpPr/>
              <p:nvPr/>
            </p:nvSpPr>
            <p:spPr>
              <a:xfrm>
                <a:off x="3581400" y="272047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/>
              <p:cNvSpPr/>
              <p:nvPr/>
            </p:nvSpPr>
            <p:spPr>
              <a:xfrm>
                <a:off x="5568042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/>
              <p:cNvSpPr/>
              <p:nvPr/>
            </p:nvSpPr>
            <p:spPr>
              <a:xfrm>
                <a:off x="3581400" y="47352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3581400" y="1600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 rot="5400000">
                <a:off x="3556103" y="3829697"/>
                <a:ext cx="954107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 dirty="0" smtClean="0"/>
                  <a:t>・・・</a:t>
                </a:r>
                <a:endParaRPr kumimoji="1" lang="ja-JP" altLang="en-US" sz="4000" dirty="0"/>
              </a:p>
            </p:txBody>
          </p:sp>
          <p:cxnSp>
            <p:nvCxnSpPr>
              <p:cNvPr id="10" name="直線コネクタ 9"/>
              <p:cNvCxnSpPr>
                <a:stCxn id="2" idx="6"/>
                <a:endCxn id="6" idx="2"/>
              </p:cNvCxnSpPr>
              <p:nvPr/>
            </p:nvCxnSpPr>
            <p:spPr>
              <a:xfrm flipV="1">
                <a:off x="2509158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>
                <a:stCxn id="2" idx="6"/>
                <a:endCxn id="3" idx="2"/>
              </p:cNvCxnSpPr>
              <p:nvPr/>
            </p:nvCxnSpPr>
            <p:spPr>
              <a:xfrm flipV="1">
                <a:off x="2509158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>
                <a:stCxn id="2" idx="6"/>
                <a:endCxn id="5" idx="2"/>
              </p:cNvCxnSpPr>
              <p:nvPr/>
            </p:nvCxnSpPr>
            <p:spPr>
              <a:xfrm>
                <a:off x="2509158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>
                <a:stCxn id="6" idx="6"/>
                <a:endCxn id="4" idx="2"/>
              </p:cNvCxnSpPr>
              <p:nvPr/>
            </p:nvCxnSpPr>
            <p:spPr>
              <a:xfrm>
                <a:off x="4495800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>
                <a:stCxn id="3" idx="6"/>
                <a:endCxn id="4" idx="2"/>
              </p:cNvCxnSpPr>
              <p:nvPr/>
            </p:nvCxnSpPr>
            <p:spPr>
              <a:xfrm>
                <a:off x="4495800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5" idx="6"/>
                <a:endCxn id="4" idx="2"/>
              </p:cNvCxnSpPr>
              <p:nvPr/>
            </p:nvCxnSpPr>
            <p:spPr>
              <a:xfrm flipV="1">
                <a:off x="4495800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>
                <a:endCxn id="2" idx="2"/>
              </p:cNvCxnSpPr>
              <p:nvPr/>
            </p:nvCxnSpPr>
            <p:spPr>
              <a:xfrm>
                <a:off x="1066800" y="3624943"/>
                <a:ext cx="5279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>
                <a:stCxn id="4" idx="6"/>
              </p:cNvCxnSpPr>
              <p:nvPr/>
            </p:nvCxnSpPr>
            <p:spPr>
              <a:xfrm>
                <a:off x="6482442" y="3624943"/>
                <a:ext cx="6803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テキスト ボックス 102"/>
                  <p:cNvSpPr txBox="1"/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>
              <p:sp>
                <p:nvSpPr>
                  <p:cNvPr id="103" name="テキスト ボックス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97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</TotalTime>
  <Words>316</Words>
  <Application>Microsoft Office PowerPoint</Application>
  <PresentationFormat>画面に合わせる (4:3)</PresentationFormat>
  <Paragraphs>77</Paragraphs>
  <Slides>11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Arial</vt:lpstr>
      <vt:lpstr>ＭＳ Ｐゴシック</vt:lpstr>
      <vt:lpstr>Times New Roman</vt:lpstr>
      <vt:lpstr>ＭＳ Ｐ明朝</vt:lpstr>
      <vt:lpstr>標準デザイン</vt:lpstr>
      <vt:lpstr>デザインの設定</vt:lpstr>
      <vt:lpstr>Microsoft 数式 3.0</vt:lpstr>
      <vt:lpstr>プログラミング課題（第一回，第二回） 実験結果報告</vt:lpstr>
      <vt:lpstr>発表内容</vt:lpstr>
      <vt:lpstr>自然ニューロン</vt:lpstr>
      <vt:lpstr>人工ニューロン</vt:lpstr>
      <vt:lpstr>Neural Network (NN)</vt:lpstr>
      <vt:lpstr>人工ニューロンの各パラメータ</vt:lpstr>
      <vt:lpstr>各ニューロンの入力</vt:lpstr>
      <vt:lpstr>NNにおける各層の結合</vt:lpstr>
      <vt:lpstr>PowerPoint プレゼンテーション</vt:lpstr>
      <vt:lpstr>PowerPoint プレゼンテーション</vt:lpstr>
      <vt:lpstr>課題1の目的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111</cp:revision>
  <cp:lastPrinted>1601-01-01T00:00:00Z</cp:lastPrinted>
  <dcterms:created xsi:type="dcterms:W3CDTF">1601-01-01T00:00:00Z</dcterms:created>
  <dcterms:modified xsi:type="dcterms:W3CDTF">2018-10-12T08:11:32Z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