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3"/>
  </p:notesMasterIdLst>
  <p:sldIdLst>
    <p:sldId id="256" r:id="rId3"/>
    <p:sldId id="257" r:id="rId4"/>
    <p:sldId id="258" r:id="rId5"/>
    <p:sldId id="259" r:id="rId6"/>
    <p:sldId id="262" r:id="rId7"/>
    <p:sldId id="263" r:id="rId8"/>
    <p:sldId id="265" r:id="rId9"/>
    <p:sldId id="264" r:id="rId10"/>
    <p:sldId id="260" r:id="rId11"/>
    <p:sldId id="261" r:id="rId12"/>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CC3300"/>
    <a:srgbClr val="FF9900"/>
    <a:srgbClr val="99FFCC"/>
    <a:srgbClr val="FFFF99"/>
    <a:srgbClr val="FFCC66"/>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0" autoAdjust="0"/>
    <p:restoredTop sz="86369" autoAdjust="0"/>
  </p:normalViewPr>
  <p:slideViewPr>
    <p:cSldViewPr>
      <p:cViewPr varScale="1">
        <p:scale>
          <a:sx n="91" d="100"/>
          <a:sy n="91" d="100"/>
        </p:scale>
        <p:origin x="15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ja-JP"/>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C2B93B-2D43-40DC-9A4A-B946122CFD6C}"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4EF9B5BF-B7C4-44CF-BDE3-DB17F6BBDD4C}" type="slidenum">
              <a:rPr lang="en-US" altLang="ja-JP" smtClean="0">
                <a:ea typeface="ＭＳ Ｐゴシック" panose="020B0600070205080204" pitchFamily="50" charset="-128"/>
              </a:rPr>
              <a:pPr>
                <a:spcBef>
                  <a:spcPct val="0"/>
                </a:spcBef>
              </a:pPr>
              <a:t>1</a:t>
            </a:fld>
            <a:endParaRPr lang="en-US" altLang="ja-JP" smtClean="0">
              <a:ea typeface="ＭＳ Ｐゴシック" panose="020B0600070205080204" pitchFamily="50" charset="-128"/>
            </a:endParaRPr>
          </a:p>
        </p:txBody>
      </p:sp>
      <p:sp>
        <p:nvSpPr>
          <p:cNvPr id="6147" name="Rectangle 2"/>
          <p:cNvSpPr>
            <a:spLocks noRo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defRPr>
            </a:lvl1pPr>
          </a:lstStyle>
          <a:p>
            <a:pPr>
              <a:defRPr/>
            </a:pPr>
            <a:endParaRPr lang="en-US" altLang="ja-JP"/>
          </a:p>
        </p:txBody>
      </p:sp>
      <p:sp>
        <p:nvSpPr>
          <p:cNvPr id="6"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defRPr>
            </a:lvl1pPr>
          </a:lstStyle>
          <a:p>
            <a:pPr>
              <a:defRPr/>
            </a:pPr>
            <a:endParaRPr lang="en-US" altLang="ja-JP"/>
          </a:p>
        </p:txBody>
      </p:sp>
      <p:sp>
        <p:nvSpPr>
          <p:cNvPr id="7"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7CA008CF-E120-48A3-8FCF-D6114F80532F}" type="slidenum">
              <a:rPr lang="en-US" altLang="ja-JP"/>
              <a:pPr>
                <a:defRPr/>
              </a:pPr>
              <a:t>‹#›</a:t>
            </a:fld>
            <a:endParaRPr lang="en-US" altLang="ja-JP"/>
          </a:p>
        </p:txBody>
      </p:sp>
    </p:spTree>
    <p:extLst>
      <p:ext uri="{BB962C8B-B14F-4D97-AF65-F5344CB8AC3E}">
        <p14:creationId xmlns:p14="http://schemas.microsoft.com/office/powerpoint/2010/main" val="395722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40063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963573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Tree>
    <p:extLst>
      <p:ext uri="{BB962C8B-B14F-4D97-AF65-F5344CB8AC3E}">
        <p14:creationId xmlns:p14="http://schemas.microsoft.com/office/powerpoint/2010/main" val="1797107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595908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2556634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955127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631427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3417249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982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109248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9268933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3008918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808423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56059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220543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smtClean="0"/>
              <a:t>マスタ タイトルの書式設定</a:t>
            </a:r>
            <a:endParaRPr lang="ja-JP" altLang="en-US" dirty="0"/>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91915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タイトル 1"/>
          <p:cNvSpPr>
            <a:spLocks noGrp="1"/>
          </p:cNvSpPr>
          <p:nvPr>
            <p:ph type="title"/>
          </p:nvPr>
        </p:nvSpPr>
        <p:spPr>
          <a:xfrm>
            <a:off x="76200" y="0"/>
            <a:ext cx="9067800" cy="1143000"/>
          </a:xfrm>
        </p:spPr>
        <p:txBody>
          <a:bodyPr/>
          <a:lstStyle/>
          <a:p>
            <a:r>
              <a:rPr lang="ja-JP" altLang="en-US" dirty="0" smtClean="0"/>
              <a:t>マスタ タイトルの書式設定</a:t>
            </a:r>
            <a:endParaRPr lang="ja-JP" altLang="en-US" dirty="0"/>
          </a:p>
        </p:txBody>
      </p:sp>
    </p:spTree>
    <p:extLst>
      <p:ext uri="{BB962C8B-B14F-4D97-AF65-F5344CB8AC3E}">
        <p14:creationId xmlns:p14="http://schemas.microsoft.com/office/powerpoint/2010/main" val="404538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259363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34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165319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414991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1027" name="Rectangle 2"/>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8" name="Rectangle 3"/>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832"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2"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685800"/>
            <a:ext cx="9144000" cy="3124200"/>
          </a:xfrm>
        </p:spPr>
        <p:txBody>
          <a:bodyPr/>
          <a:lstStyle/>
          <a:p>
            <a:pPr algn="ctr" eaLnBrk="1" hangingPunct="1"/>
            <a:r>
              <a:rPr lang="en-US" altLang="ja-JP" smtClean="0">
                <a:latin typeface="Arial" panose="020B0604020202020204" pitchFamily="34" charset="0"/>
              </a:rPr>
              <a:t>Title</a:t>
            </a:r>
          </a:p>
        </p:txBody>
      </p:sp>
      <p:sp>
        <p:nvSpPr>
          <p:cNvPr id="5123" name="Rectangle 6"/>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smtClean="0"/>
              <a:t>姓</a:t>
            </a:r>
            <a:r>
              <a:rPr lang="en-US" altLang="ja-JP" sz="3600" b="1" smtClean="0"/>
              <a:t> </a:t>
            </a:r>
            <a:r>
              <a:rPr lang="ja-JP" altLang="en-US" sz="3600" b="1" smtClean="0"/>
              <a:t>名</a:t>
            </a:r>
          </a:p>
          <a:p>
            <a:pPr eaLnBrk="1" hangingPunct="1">
              <a:lnSpc>
                <a:spcPct val="90000"/>
              </a:lnSpc>
            </a:pPr>
            <a:r>
              <a:rPr lang="ja-JP" altLang="en-US" b="1" smtClean="0"/>
              <a:t>大阪府立大学</a:t>
            </a:r>
            <a:endParaRPr lang="en-US" altLang="ja-JP"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タイトル 1"/>
          <p:cNvSpPr>
            <a:spLocks noGrp="1"/>
          </p:cNvSpPr>
          <p:nvPr>
            <p:ph type="title"/>
          </p:nvPr>
        </p:nvSpPr>
        <p:spPr/>
        <p:txBody>
          <a:bodyPr/>
          <a:lstStyle/>
          <a:p>
            <a:r>
              <a:rPr lang="ja-JP" altLang="en-US" smtClean="0"/>
              <a:t>メモ</a:t>
            </a:r>
          </a:p>
        </p:txBody>
      </p:sp>
      <p:sp>
        <p:nvSpPr>
          <p:cNvPr id="15363" name="コンテンツ プレースホルダー 2"/>
          <p:cNvSpPr>
            <a:spLocks noGrp="1"/>
          </p:cNvSpPr>
          <p:nvPr>
            <p:ph idx="1"/>
          </p:nvPr>
        </p:nvSpPr>
        <p:spPr/>
        <p:txBody>
          <a:bodyPr/>
          <a:lstStyle/>
          <a:p>
            <a:r>
              <a:rPr lang="ja-JP" altLang="en-US" smtClean="0"/>
              <a:t>ファジィ</a:t>
            </a:r>
            <a:endParaRPr lang="en-US" altLang="ja-JP" smtClean="0"/>
          </a:p>
          <a:p>
            <a:pPr lvl="1"/>
            <a:r>
              <a:rPr lang="ja-JP" altLang="en-US" smtClean="0"/>
              <a:t>ファジィ集合</a:t>
            </a:r>
            <a:endParaRPr lang="en-US" altLang="ja-JP" smtClean="0"/>
          </a:p>
          <a:p>
            <a:r>
              <a:rPr lang="en-US" altLang="ja-JP" smtClean="0"/>
              <a:t>If then</a:t>
            </a:r>
            <a:r>
              <a:rPr lang="ja-JP" altLang="en-US" smtClean="0"/>
              <a:t>形式とは</a:t>
            </a:r>
            <a:endParaRPr lang="en-US" altLang="ja-JP" smtClean="0"/>
          </a:p>
          <a:p>
            <a:r>
              <a:rPr lang="ja-JP" altLang="en-US" smtClean="0"/>
              <a:t>前件部としてファジィ集合を使用する</a:t>
            </a:r>
            <a:endParaRPr lang="en-US" altLang="ja-JP" smtClean="0"/>
          </a:p>
          <a:p>
            <a:endParaRPr lang="en-US" altLang="ja-JP" smtClean="0"/>
          </a:p>
          <a:p>
            <a:endParaRPr lang="en-US" altLang="ja-JP" smtClean="0"/>
          </a:p>
          <a:p>
            <a:endParaRPr lang="en-US" altLang="ja-JP" smtClean="0"/>
          </a:p>
          <a:p>
            <a:endParaRPr lang="en-US" altLang="ja-JP"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目次</a:t>
            </a:r>
          </a:p>
        </p:txBody>
      </p:sp>
      <p:sp>
        <p:nvSpPr>
          <p:cNvPr id="7171" name="コンテンツ プレースホルダー 2"/>
          <p:cNvSpPr>
            <a:spLocks noGrp="1"/>
          </p:cNvSpPr>
          <p:nvPr>
            <p:ph idx="1"/>
          </p:nvPr>
        </p:nvSpPr>
        <p:spPr/>
        <p:txBody>
          <a:bodyPr/>
          <a:lstStyle/>
          <a:p>
            <a:endParaRPr lang="ja-JP"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発表全体の目的</a:t>
            </a:r>
          </a:p>
        </p:txBody>
      </p:sp>
      <p:sp>
        <p:nvSpPr>
          <p:cNvPr id="8195" name="コンテンツ プレースホルダー 2"/>
          <p:cNvSpPr>
            <a:spLocks noGrp="1"/>
          </p:cNvSpPr>
          <p:nvPr>
            <p:ph idx="1"/>
          </p:nvPr>
        </p:nvSpPr>
        <p:spPr/>
        <p:txBody>
          <a:bodyPr/>
          <a:lstStyle/>
          <a:p>
            <a:pPr marL="0" indent="0">
              <a:buFontTx/>
              <a:buNone/>
            </a:pPr>
            <a:r>
              <a:rPr lang="ja-JP" altLang="en-US" smtClean="0"/>
              <a:t>・ファジィ識別器の理解</a:t>
            </a:r>
            <a:endParaRPr lang="en-US" altLang="ja-JP" smtClean="0"/>
          </a:p>
          <a:p>
            <a:pPr marL="0" indent="0">
              <a:buFontTx/>
              <a:buNone/>
            </a:pPr>
            <a:r>
              <a:rPr lang="ja-JP" altLang="en-US" smtClean="0"/>
              <a:t>・二次元の属性値と教師クラスを持ったデータ集合のクラス識別をするファジィ識別器の設計とプログラムの正しさの確認</a:t>
            </a:r>
            <a:endParaRPr lang="en-US" altLang="ja-JP" smtClean="0"/>
          </a:p>
          <a:p>
            <a:pPr marL="0" indent="0">
              <a:buFontTx/>
              <a:buNone/>
            </a:pPr>
            <a:r>
              <a:rPr lang="ja-JP" altLang="en-US" smtClean="0"/>
              <a:t>・最適なファジィ識別器の獲得とプログラムの正しさの確認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a:spLocks noGrp="1"/>
          </p:cNvSpPr>
          <p:nvPr>
            <p:ph type="title"/>
          </p:nvPr>
        </p:nvSpPr>
        <p:spPr/>
        <p:txBody>
          <a:bodyPr/>
          <a:lstStyle/>
          <a:p>
            <a:r>
              <a:rPr lang="ja-JP" altLang="en-US" smtClean="0"/>
              <a:t>ファジィ識別器について（メモ）</a:t>
            </a:r>
          </a:p>
        </p:txBody>
      </p:sp>
      <p:sp>
        <p:nvSpPr>
          <p:cNvPr id="9219" name="コンテンツ プレースホルダー 2"/>
          <p:cNvSpPr>
            <a:spLocks noGrp="1"/>
          </p:cNvSpPr>
          <p:nvPr>
            <p:ph idx="1"/>
          </p:nvPr>
        </p:nvSpPr>
        <p:spPr/>
        <p:txBody>
          <a:bodyPr/>
          <a:lstStyle/>
          <a:p>
            <a:r>
              <a:rPr lang="ja-JP" altLang="en-US" smtClean="0"/>
              <a:t>人間の意思決定での </a:t>
            </a:r>
            <a:r>
              <a:rPr lang="en-US" altLang="ja-JP" smtClean="0"/>
              <a:t>if – then</a:t>
            </a:r>
          </a:p>
          <a:p>
            <a:pPr lvl="1"/>
            <a:r>
              <a:rPr lang="ja-JP" altLang="en-US" smtClean="0"/>
              <a:t>「現象把握」　＝　適合度</a:t>
            </a:r>
            <a:endParaRPr lang="en-US" altLang="ja-JP" smtClean="0"/>
          </a:p>
          <a:p>
            <a:pPr lvl="2"/>
            <a:r>
              <a:rPr lang="ja-JP" altLang="en-US" smtClean="0"/>
              <a:t>ファジィ集合</a:t>
            </a:r>
            <a:endParaRPr lang="en-US" altLang="ja-JP" smtClean="0"/>
          </a:p>
          <a:p>
            <a:pPr lvl="1"/>
            <a:r>
              <a:rPr lang="ja-JP" altLang="en-US" smtClean="0"/>
              <a:t>「行動決定」　＝　単一勝利ルール</a:t>
            </a:r>
            <a:endParaRPr lang="en-US" altLang="ja-JP" smtClean="0"/>
          </a:p>
          <a:p>
            <a:pPr lvl="2"/>
            <a:r>
              <a:rPr lang="ja-JP" altLang="en-US" smtClean="0"/>
              <a:t>ルール重み　＝　そのルールの影響度？</a:t>
            </a:r>
            <a:endParaRPr lang="en-US" altLang="ja-JP" smtClean="0"/>
          </a:p>
          <a:p>
            <a:r>
              <a:rPr lang="en-US" altLang="ja-JP" smtClean="0"/>
              <a:t>If – then</a:t>
            </a:r>
            <a:r>
              <a:rPr lang="ja-JP" altLang="en-US" smtClean="0"/>
              <a:t>形式を採用したファジィルール</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ja-JP" altLang="en-US" smtClean="0"/>
              <a:t>ファジィ（</a:t>
            </a:r>
            <a:r>
              <a:rPr lang="en-US" altLang="ja-JP" smtClean="0"/>
              <a:t>Fuzzy</a:t>
            </a:r>
            <a:r>
              <a:rPr lang="ja-JP" altLang="en-US"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p:txBody>
          <a:bodyPr/>
          <a:lstStyle/>
          <a:p>
            <a:r>
              <a:rPr lang="ja-JP" altLang="en-US" smtClean="0"/>
              <a:t>人間の意思決定</a:t>
            </a:r>
          </a:p>
        </p:txBody>
      </p:sp>
      <p:sp>
        <p:nvSpPr>
          <p:cNvPr id="4" name="スマイル 3"/>
          <p:cNvSpPr/>
          <p:nvPr/>
        </p:nvSpPr>
        <p:spPr>
          <a:xfrm>
            <a:off x="949325" y="2667000"/>
            <a:ext cx="1371600" cy="1143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268" name="テキスト ボックス 5"/>
          <p:cNvSpPr txBox="1">
            <a:spLocks noChangeArrowheads="1"/>
          </p:cNvSpPr>
          <p:nvPr/>
        </p:nvSpPr>
        <p:spPr bwMode="auto">
          <a:xfrm>
            <a:off x="3414713" y="1592263"/>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温度：</a:t>
            </a:r>
            <a:r>
              <a:rPr lang="en-US" altLang="ja-JP"/>
              <a:t>26</a:t>
            </a:r>
            <a:r>
              <a:rPr lang="ja-JP" altLang="en-US"/>
              <a:t>℃</a:t>
            </a:r>
            <a:endParaRPr lang="en-US" altLang="ja-JP"/>
          </a:p>
        </p:txBody>
      </p:sp>
      <p:sp>
        <p:nvSpPr>
          <p:cNvPr id="11269" name="テキスト ボックス 7"/>
          <p:cNvSpPr txBox="1">
            <a:spLocks noChangeArrowheads="1"/>
          </p:cNvSpPr>
          <p:nvPr/>
        </p:nvSpPr>
        <p:spPr bwMode="auto">
          <a:xfrm>
            <a:off x="1104900" y="2206625"/>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endParaRPr lang="en-US" altLang="ja-JP"/>
          </a:p>
        </p:txBody>
      </p:sp>
      <p:sp>
        <p:nvSpPr>
          <p:cNvPr id="9" name="スマイル 8"/>
          <p:cNvSpPr/>
          <p:nvPr/>
        </p:nvSpPr>
        <p:spPr>
          <a:xfrm>
            <a:off x="3487738" y="2647950"/>
            <a:ext cx="1371600" cy="1143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271" name="テキスト ボックス 9"/>
          <p:cNvSpPr txBox="1">
            <a:spLocks noChangeArrowheads="1"/>
          </p:cNvSpPr>
          <p:nvPr/>
        </p:nvSpPr>
        <p:spPr bwMode="auto">
          <a:xfrm>
            <a:off x="3586163" y="2190750"/>
            <a:ext cx="163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「涼しい」</a:t>
            </a:r>
            <a:endParaRPr lang="en-US" altLang="ja-JP"/>
          </a:p>
        </p:txBody>
      </p:sp>
      <p:sp>
        <p:nvSpPr>
          <p:cNvPr id="11" name="スマイル 10"/>
          <p:cNvSpPr/>
          <p:nvPr/>
        </p:nvSpPr>
        <p:spPr>
          <a:xfrm>
            <a:off x="6207125" y="2520950"/>
            <a:ext cx="1371600" cy="1143000"/>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273" name="テキスト ボックス 11"/>
          <p:cNvSpPr txBox="1">
            <a:spLocks noChangeArrowheads="1"/>
          </p:cNvSpPr>
          <p:nvPr/>
        </p:nvSpPr>
        <p:spPr bwMode="auto">
          <a:xfrm>
            <a:off x="6435725" y="2152650"/>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「寒い」</a:t>
            </a:r>
            <a:endParaRPr lang="en-US" altLang="ja-JP"/>
          </a:p>
        </p:txBody>
      </p:sp>
      <p:sp>
        <p:nvSpPr>
          <p:cNvPr id="13" name="テキスト ボックス 12"/>
          <p:cNvSpPr txBox="1"/>
          <p:nvPr/>
        </p:nvSpPr>
        <p:spPr>
          <a:xfrm>
            <a:off x="1046107" y="5410200"/>
            <a:ext cx="4191000" cy="923330"/>
          </a:xfrm>
          <a:prstGeom prst="rect">
            <a:avLst/>
          </a:prstGeom>
          <a:noFill/>
        </p:spPr>
        <p:txBody>
          <a:bodyPr>
            <a:spAutoFit/>
          </a:bodyPr>
          <a:lstStyle/>
          <a:p>
            <a:pPr>
              <a:defRPr/>
            </a:pPr>
            <a:r>
              <a:rPr lang="ja-JP" altLang="en-US" dirty="0"/>
              <a:t>一つの事実に対して感じ方は人それぞれ</a:t>
            </a:r>
            <a:endParaRPr lang="en-US" altLang="ja-JP" dirty="0"/>
          </a:p>
          <a:p>
            <a:pPr>
              <a:defRPr/>
            </a:pPr>
            <a:endParaRPr lang="en-US" altLang="ja-JP" dirty="0"/>
          </a:p>
          <a:p>
            <a:pPr>
              <a:defRPr/>
            </a:pPr>
            <a:r>
              <a:rPr lang="ja-JP" altLang="en-US" strike="sngStrike" dirty="0"/>
              <a:t>＝それぞれ自分の基準を持っている</a:t>
            </a:r>
            <a:endParaRPr lang="en-US" altLang="ja-JP" strike="sngStrik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smtClean="0"/>
              <a:t>ファジィ集合による事実把握</a:t>
            </a:r>
          </a:p>
        </p:txBody>
      </p:sp>
      <p:sp>
        <p:nvSpPr>
          <p:cNvPr id="3" name="スマイル 2"/>
          <p:cNvSpPr/>
          <p:nvPr/>
        </p:nvSpPr>
        <p:spPr>
          <a:xfrm>
            <a:off x="819150" y="3886200"/>
            <a:ext cx="1371600" cy="1143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292" name="テキスト ボックス 3"/>
          <p:cNvSpPr txBox="1">
            <a:spLocks noChangeArrowheads="1"/>
          </p:cNvSpPr>
          <p:nvPr/>
        </p:nvSpPr>
        <p:spPr bwMode="auto">
          <a:xfrm>
            <a:off x="3414713" y="1592263"/>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温度：</a:t>
            </a:r>
            <a:r>
              <a:rPr lang="en-US" altLang="ja-JP"/>
              <a:t>26</a:t>
            </a:r>
            <a:r>
              <a:rPr lang="ja-JP" altLang="en-US"/>
              <a:t>℃</a:t>
            </a:r>
            <a:endParaRPr lang="en-US" altLang="ja-JP"/>
          </a:p>
        </p:txBody>
      </p:sp>
      <p:sp>
        <p:nvSpPr>
          <p:cNvPr id="12293" name="テキスト ボックス 4"/>
          <p:cNvSpPr txBox="1">
            <a:spLocks noChangeArrowheads="1"/>
          </p:cNvSpPr>
          <p:nvPr/>
        </p:nvSpPr>
        <p:spPr bwMode="auto">
          <a:xfrm>
            <a:off x="819150" y="2922588"/>
            <a:ext cx="1447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r>
              <a:rPr lang="en-US" altLang="ja-JP"/>
              <a:t>90</a:t>
            </a:r>
            <a:r>
              <a:rPr lang="ja-JP" altLang="en-US"/>
              <a:t>％</a:t>
            </a:r>
            <a:endParaRPr lang="en-US" altLang="ja-JP"/>
          </a:p>
          <a:p>
            <a:r>
              <a:rPr lang="ja-JP" altLang="en-US"/>
              <a:t>涼しい：</a:t>
            </a:r>
            <a:r>
              <a:rPr lang="en-US" altLang="ja-JP"/>
              <a:t>10</a:t>
            </a:r>
            <a:r>
              <a:rPr lang="ja-JP" altLang="en-US"/>
              <a:t>％</a:t>
            </a:r>
            <a:endParaRPr lang="en-US" altLang="ja-JP"/>
          </a:p>
          <a:p>
            <a:r>
              <a:rPr lang="ja-JP" altLang="en-US"/>
              <a:t>寒い：</a:t>
            </a:r>
            <a:r>
              <a:rPr lang="en-US" altLang="ja-JP"/>
              <a:t>0</a:t>
            </a:r>
            <a:r>
              <a:rPr lang="ja-JP" altLang="en-US"/>
              <a:t>％</a:t>
            </a:r>
            <a:endParaRPr lang="en-US" altLang="ja-JP"/>
          </a:p>
        </p:txBody>
      </p:sp>
      <p:sp>
        <p:nvSpPr>
          <p:cNvPr id="6" name="スマイル 5"/>
          <p:cNvSpPr/>
          <p:nvPr/>
        </p:nvSpPr>
        <p:spPr>
          <a:xfrm>
            <a:off x="3451225" y="3705225"/>
            <a:ext cx="1371600" cy="1143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8" name="スマイル 7"/>
          <p:cNvSpPr/>
          <p:nvPr/>
        </p:nvSpPr>
        <p:spPr>
          <a:xfrm>
            <a:off x="6096000" y="3810000"/>
            <a:ext cx="1371600" cy="1143000"/>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296" name="テキスト ボックス 9"/>
          <p:cNvSpPr txBox="1">
            <a:spLocks noChangeArrowheads="1"/>
          </p:cNvSpPr>
          <p:nvPr/>
        </p:nvSpPr>
        <p:spPr bwMode="auto">
          <a:xfrm>
            <a:off x="304800" y="198755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ファジィ集合＝｛暑い，涼しい，寒い｝</a:t>
            </a:r>
            <a:endParaRPr lang="en-US" altLang="ja-JP"/>
          </a:p>
        </p:txBody>
      </p:sp>
      <p:sp>
        <p:nvSpPr>
          <p:cNvPr id="12297" name="テキスト ボックス 10"/>
          <p:cNvSpPr txBox="1">
            <a:spLocks noChangeArrowheads="1"/>
          </p:cNvSpPr>
          <p:nvPr/>
        </p:nvSpPr>
        <p:spPr bwMode="auto">
          <a:xfrm>
            <a:off x="3414713" y="2781300"/>
            <a:ext cx="17287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r>
              <a:rPr lang="en-US" altLang="ja-JP"/>
              <a:t>60</a:t>
            </a:r>
            <a:r>
              <a:rPr lang="ja-JP" altLang="en-US"/>
              <a:t>％</a:t>
            </a:r>
            <a:endParaRPr lang="en-US" altLang="ja-JP"/>
          </a:p>
          <a:p>
            <a:r>
              <a:rPr lang="ja-JP" altLang="en-US"/>
              <a:t>涼しい：</a:t>
            </a:r>
            <a:r>
              <a:rPr lang="en-US" altLang="ja-JP"/>
              <a:t>40</a:t>
            </a:r>
            <a:r>
              <a:rPr lang="ja-JP" altLang="en-US"/>
              <a:t>％</a:t>
            </a:r>
            <a:endParaRPr lang="en-US" altLang="ja-JP"/>
          </a:p>
          <a:p>
            <a:r>
              <a:rPr lang="ja-JP" altLang="en-US"/>
              <a:t>寒い：</a:t>
            </a:r>
            <a:r>
              <a:rPr lang="en-US" altLang="ja-JP"/>
              <a:t>0</a:t>
            </a:r>
            <a:r>
              <a:rPr lang="ja-JP" altLang="en-US"/>
              <a:t>％</a:t>
            </a:r>
            <a:endParaRPr lang="en-US" altLang="ja-JP"/>
          </a:p>
        </p:txBody>
      </p:sp>
      <p:sp>
        <p:nvSpPr>
          <p:cNvPr id="12298" name="テキスト ボックス 11"/>
          <p:cNvSpPr txBox="1">
            <a:spLocks noChangeArrowheads="1"/>
          </p:cNvSpPr>
          <p:nvPr/>
        </p:nvSpPr>
        <p:spPr bwMode="auto">
          <a:xfrm>
            <a:off x="6210300" y="2770188"/>
            <a:ext cx="14478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r>
              <a:rPr lang="en-US" altLang="ja-JP"/>
              <a:t>0</a:t>
            </a:r>
            <a:r>
              <a:rPr lang="ja-JP" altLang="en-US"/>
              <a:t>％</a:t>
            </a:r>
            <a:endParaRPr lang="en-US" altLang="ja-JP"/>
          </a:p>
          <a:p>
            <a:r>
              <a:rPr lang="ja-JP" altLang="en-US"/>
              <a:t>涼しい：</a:t>
            </a:r>
            <a:r>
              <a:rPr lang="en-US" altLang="ja-JP"/>
              <a:t>30</a:t>
            </a:r>
            <a:r>
              <a:rPr lang="ja-JP" altLang="en-US"/>
              <a:t>％</a:t>
            </a:r>
            <a:endParaRPr lang="en-US" altLang="ja-JP"/>
          </a:p>
          <a:p>
            <a:r>
              <a:rPr lang="ja-JP" altLang="en-US"/>
              <a:t>寒い：</a:t>
            </a:r>
            <a:r>
              <a:rPr lang="en-US" altLang="ja-JP"/>
              <a:t>70</a:t>
            </a:r>
            <a:r>
              <a:rPr lang="ja-JP" altLang="en-US"/>
              <a:t>％</a:t>
            </a:r>
            <a:endParaRPr lang="en-US" altLang="ja-JP"/>
          </a:p>
        </p:txBody>
      </p:sp>
      <p:sp>
        <p:nvSpPr>
          <p:cNvPr id="12299" name="テキスト ボックス 12"/>
          <p:cNvSpPr txBox="1">
            <a:spLocks noChangeArrowheads="1"/>
          </p:cNvSpPr>
          <p:nvPr/>
        </p:nvSpPr>
        <p:spPr bwMode="auto">
          <a:xfrm>
            <a:off x="1447800" y="5815013"/>
            <a:ext cx="5029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一つの事実に対してそれぞれ感じ方が違う</a:t>
            </a:r>
            <a:endParaRPr lang="en-US" altLang="ja-JP"/>
          </a:p>
          <a:p>
            <a:r>
              <a:rPr lang="ja-JP" altLang="en-US"/>
              <a:t>＝それぞれ別々の基準を持っている</a:t>
            </a:r>
            <a:endParaRPr lang="en-US" altLang="ja-J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p:txBody>
          <a:bodyPr/>
          <a:lstStyle/>
          <a:p>
            <a:r>
              <a:rPr lang="ja-JP" altLang="en-US" smtClean="0"/>
              <a:t>ファジィ集合</a:t>
            </a:r>
          </a:p>
        </p:txBody>
      </p:sp>
      <p:sp>
        <p:nvSpPr>
          <p:cNvPr id="13315" name="テキスト ボックス 2"/>
          <p:cNvSpPr txBox="1">
            <a:spLocks noChangeArrowheads="1"/>
          </p:cNvSpPr>
          <p:nvPr/>
        </p:nvSpPr>
        <p:spPr bwMode="auto">
          <a:xfrm>
            <a:off x="228600" y="13716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事実を把握する基準としてファジィ集合を使用する</a:t>
            </a:r>
          </a:p>
        </p:txBody>
      </p:sp>
      <p:grpSp>
        <p:nvGrpSpPr>
          <p:cNvPr id="13316" name="グループ化 18"/>
          <p:cNvGrpSpPr>
            <a:grpSpLocks/>
          </p:cNvGrpSpPr>
          <p:nvPr/>
        </p:nvGrpSpPr>
        <p:grpSpPr bwMode="auto">
          <a:xfrm>
            <a:off x="228600" y="4643438"/>
            <a:ext cx="3465513" cy="1905000"/>
            <a:chOff x="667407" y="2286000"/>
            <a:chExt cx="3465786" cy="1905000"/>
          </a:xfrm>
        </p:grpSpPr>
        <p:grpSp>
          <p:nvGrpSpPr>
            <p:cNvPr id="13340" name="グループ化 7"/>
            <p:cNvGrpSpPr>
              <a:grpSpLocks/>
            </p:cNvGrpSpPr>
            <p:nvPr/>
          </p:nvGrpSpPr>
          <p:grpSpPr bwMode="auto">
            <a:xfrm>
              <a:off x="685800" y="2286000"/>
              <a:ext cx="3447393" cy="1905000"/>
              <a:chOff x="1124607" y="2667000"/>
              <a:chExt cx="3447393" cy="1905000"/>
            </a:xfrm>
          </p:grpSpPr>
          <p:sp>
            <p:nvSpPr>
              <p:cNvPr id="4" name="正方形/長方形 3"/>
              <p:cNvSpPr/>
              <p:nvPr/>
            </p:nvSpPr>
            <p:spPr>
              <a:xfrm>
                <a:off x="1144317" y="2667000"/>
                <a:ext cx="3427683"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 name="二等辺三角形 4"/>
              <p:cNvSpPr/>
              <p:nvPr/>
            </p:nvSpPr>
            <p:spPr>
              <a:xfrm>
                <a:off x="1125265" y="2667000"/>
                <a:ext cx="3427683" cy="1905000"/>
              </a:xfrm>
              <a:prstGeom prst="triangle">
                <a:avLst>
                  <a:gd name="adj" fmla="val 242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二等辺三角形 5"/>
              <p:cNvSpPr/>
              <p:nvPr/>
            </p:nvSpPr>
            <p:spPr>
              <a:xfrm>
                <a:off x="1144317" y="2667000"/>
                <a:ext cx="1674945"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二等辺三角形 6"/>
              <p:cNvSpPr/>
              <p:nvPr/>
            </p:nvSpPr>
            <p:spPr>
              <a:xfrm flipH="1">
                <a:off x="2819262" y="2667000"/>
                <a:ext cx="1752738" cy="1905000"/>
              </a:xfrm>
              <a:prstGeom prst="triangle">
                <a:avLst>
                  <a:gd name="adj" fmla="val 3418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13341" name="テキスト ボックス 9"/>
            <p:cNvSpPr txBox="1">
              <a:spLocks noChangeArrowheads="1"/>
            </p:cNvSpPr>
            <p:nvPr/>
          </p:nvSpPr>
          <p:spPr bwMode="auto">
            <a:xfrm>
              <a:off x="3477665" y="3053834"/>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p>
          </p:txBody>
        </p:sp>
        <p:sp>
          <p:nvSpPr>
            <p:cNvPr id="13342" name="テキスト ボックス 10"/>
            <p:cNvSpPr txBox="1">
              <a:spLocks noChangeArrowheads="1"/>
            </p:cNvSpPr>
            <p:nvPr/>
          </p:nvSpPr>
          <p:spPr bwMode="auto">
            <a:xfrm>
              <a:off x="2041634" y="3212068"/>
              <a:ext cx="809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涼しい</a:t>
              </a:r>
            </a:p>
          </p:txBody>
        </p:sp>
        <p:sp>
          <p:nvSpPr>
            <p:cNvPr id="13343" name="テキスト ボックス 17"/>
            <p:cNvSpPr txBox="1">
              <a:spLocks noChangeArrowheads="1"/>
            </p:cNvSpPr>
            <p:nvPr/>
          </p:nvSpPr>
          <p:spPr bwMode="auto">
            <a:xfrm>
              <a:off x="667407" y="3027402"/>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寒い</a:t>
              </a:r>
            </a:p>
          </p:txBody>
        </p:sp>
      </p:grpSp>
      <p:sp>
        <p:nvSpPr>
          <p:cNvPr id="20" name="スマイル 19"/>
          <p:cNvSpPr/>
          <p:nvPr/>
        </p:nvSpPr>
        <p:spPr>
          <a:xfrm>
            <a:off x="625475" y="3113088"/>
            <a:ext cx="1371600" cy="1143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1" name="スマイル 20"/>
          <p:cNvSpPr/>
          <p:nvPr/>
        </p:nvSpPr>
        <p:spPr>
          <a:xfrm>
            <a:off x="3322638" y="3252788"/>
            <a:ext cx="1371600" cy="1143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2" name="スマイル 21"/>
          <p:cNvSpPr/>
          <p:nvPr/>
        </p:nvSpPr>
        <p:spPr>
          <a:xfrm>
            <a:off x="6540500" y="3146425"/>
            <a:ext cx="1371600" cy="1143000"/>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3320" name="テキスト ボックス 22"/>
          <p:cNvSpPr txBox="1">
            <a:spLocks noChangeArrowheads="1"/>
          </p:cNvSpPr>
          <p:nvPr/>
        </p:nvSpPr>
        <p:spPr bwMode="auto">
          <a:xfrm>
            <a:off x="381000" y="2036763"/>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温度：</a:t>
            </a:r>
            <a:r>
              <a:rPr lang="en-US" altLang="ja-JP"/>
              <a:t>26</a:t>
            </a:r>
            <a:r>
              <a:rPr lang="ja-JP" altLang="en-US"/>
              <a:t>℃</a:t>
            </a:r>
            <a:endParaRPr lang="en-US" altLang="ja-JP"/>
          </a:p>
        </p:txBody>
      </p:sp>
      <p:sp>
        <p:nvSpPr>
          <p:cNvPr id="13321" name="テキスト ボックス 44"/>
          <p:cNvSpPr txBox="1">
            <a:spLocks noChangeArrowheads="1"/>
          </p:cNvSpPr>
          <p:nvPr/>
        </p:nvSpPr>
        <p:spPr bwMode="auto">
          <a:xfrm>
            <a:off x="439738" y="2447925"/>
            <a:ext cx="525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人によって感じ方が違うのは人によって持っているファジィ集合が違うから</a:t>
            </a:r>
          </a:p>
        </p:txBody>
      </p:sp>
      <p:grpSp>
        <p:nvGrpSpPr>
          <p:cNvPr id="13322" name="グループ化 45"/>
          <p:cNvGrpSpPr>
            <a:grpSpLocks/>
          </p:cNvGrpSpPr>
          <p:nvPr/>
        </p:nvGrpSpPr>
        <p:grpSpPr bwMode="auto">
          <a:xfrm>
            <a:off x="4025900" y="4616450"/>
            <a:ext cx="3465513" cy="1905000"/>
            <a:chOff x="667407" y="2286000"/>
            <a:chExt cx="3465786" cy="1905000"/>
          </a:xfrm>
        </p:grpSpPr>
        <p:grpSp>
          <p:nvGrpSpPr>
            <p:cNvPr id="13332" name="グループ化 46"/>
            <p:cNvGrpSpPr>
              <a:grpSpLocks/>
            </p:cNvGrpSpPr>
            <p:nvPr/>
          </p:nvGrpSpPr>
          <p:grpSpPr bwMode="auto">
            <a:xfrm>
              <a:off x="685800" y="2286000"/>
              <a:ext cx="3447393" cy="1905000"/>
              <a:chOff x="1124607" y="2667000"/>
              <a:chExt cx="3447393" cy="1905000"/>
            </a:xfrm>
          </p:grpSpPr>
          <p:sp>
            <p:nvSpPr>
              <p:cNvPr id="51" name="正方形/長方形 50"/>
              <p:cNvSpPr/>
              <p:nvPr/>
            </p:nvSpPr>
            <p:spPr>
              <a:xfrm>
                <a:off x="1144317" y="2667000"/>
                <a:ext cx="3427683"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2" name="二等辺三角形 51"/>
              <p:cNvSpPr/>
              <p:nvPr/>
            </p:nvSpPr>
            <p:spPr>
              <a:xfrm>
                <a:off x="1125265" y="2667000"/>
                <a:ext cx="3427683" cy="1905000"/>
              </a:xfrm>
              <a:prstGeom prst="triangle">
                <a:avLst>
                  <a:gd name="adj" fmla="val 7268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3" name="二等辺三角形 52"/>
              <p:cNvSpPr/>
              <p:nvPr/>
            </p:nvSpPr>
            <p:spPr>
              <a:xfrm>
                <a:off x="1144317" y="2667000"/>
                <a:ext cx="1674945"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4" name="二等辺三角形 53"/>
              <p:cNvSpPr/>
              <p:nvPr/>
            </p:nvSpPr>
            <p:spPr>
              <a:xfrm flipH="1">
                <a:off x="2819262" y="2667000"/>
                <a:ext cx="1752738"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13333" name="テキスト ボックス 47"/>
            <p:cNvSpPr txBox="1">
              <a:spLocks noChangeArrowheads="1"/>
            </p:cNvSpPr>
            <p:nvPr/>
          </p:nvSpPr>
          <p:spPr bwMode="auto">
            <a:xfrm>
              <a:off x="3477665" y="3053834"/>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p>
          </p:txBody>
        </p:sp>
        <p:sp>
          <p:nvSpPr>
            <p:cNvPr id="13334" name="テキスト ボックス 48"/>
            <p:cNvSpPr txBox="1">
              <a:spLocks noChangeArrowheads="1"/>
            </p:cNvSpPr>
            <p:nvPr/>
          </p:nvSpPr>
          <p:spPr bwMode="auto">
            <a:xfrm>
              <a:off x="2041634" y="3212068"/>
              <a:ext cx="809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涼しい</a:t>
              </a:r>
            </a:p>
          </p:txBody>
        </p:sp>
        <p:sp>
          <p:nvSpPr>
            <p:cNvPr id="13335" name="テキスト ボックス 49"/>
            <p:cNvSpPr txBox="1">
              <a:spLocks noChangeArrowheads="1"/>
            </p:cNvSpPr>
            <p:nvPr/>
          </p:nvSpPr>
          <p:spPr bwMode="auto">
            <a:xfrm>
              <a:off x="667407" y="3027402"/>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寒い</a:t>
              </a:r>
            </a:p>
          </p:txBody>
        </p:sp>
      </p:grpSp>
      <p:grpSp>
        <p:nvGrpSpPr>
          <p:cNvPr id="13323" name="グループ化 54"/>
          <p:cNvGrpSpPr>
            <a:grpSpLocks/>
          </p:cNvGrpSpPr>
          <p:nvPr/>
        </p:nvGrpSpPr>
        <p:grpSpPr bwMode="auto">
          <a:xfrm>
            <a:off x="7086600" y="973138"/>
            <a:ext cx="3465513" cy="1905000"/>
            <a:chOff x="667407" y="2286000"/>
            <a:chExt cx="3465786" cy="1905000"/>
          </a:xfrm>
        </p:grpSpPr>
        <p:grpSp>
          <p:nvGrpSpPr>
            <p:cNvPr id="13324" name="グループ化 55"/>
            <p:cNvGrpSpPr>
              <a:grpSpLocks/>
            </p:cNvGrpSpPr>
            <p:nvPr/>
          </p:nvGrpSpPr>
          <p:grpSpPr bwMode="auto">
            <a:xfrm>
              <a:off x="685800" y="2286000"/>
              <a:ext cx="3447393" cy="1905000"/>
              <a:chOff x="1124607" y="2667000"/>
              <a:chExt cx="3447393" cy="1905000"/>
            </a:xfrm>
          </p:grpSpPr>
          <p:sp>
            <p:nvSpPr>
              <p:cNvPr id="60" name="正方形/長方形 59"/>
              <p:cNvSpPr/>
              <p:nvPr/>
            </p:nvSpPr>
            <p:spPr>
              <a:xfrm>
                <a:off x="1144317" y="2667000"/>
                <a:ext cx="3427683"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1" name="二等辺三角形 60"/>
              <p:cNvSpPr/>
              <p:nvPr/>
            </p:nvSpPr>
            <p:spPr>
              <a:xfrm>
                <a:off x="1125265" y="2667000"/>
                <a:ext cx="3427683" cy="1905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2" name="二等辺三角形 61"/>
              <p:cNvSpPr/>
              <p:nvPr/>
            </p:nvSpPr>
            <p:spPr>
              <a:xfrm>
                <a:off x="1144317" y="2667000"/>
                <a:ext cx="1674945"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3" name="二等辺三角形 62"/>
              <p:cNvSpPr/>
              <p:nvPr/>
            </p:nvSpPr>
            <p:spPr>
              <a:xfrm flipH="1">
                <a:off x="2819262" y="2667000"/>
                <a:ext cx="1752738"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13325" name="テキスト ボックス 56"/>
            <p:cNvSpPr txBox="1">
              <a:spLocks noChangeArrowheads="1"/>
            </p:cNvSpPr>
            <p:nvPr/>
          </p:nvSpPr>
          <p:spPr bwMode="auto">
            <a:xfrm>
              <a:off x="3477665" y="3053834"/>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p>
          </p:txBody>
        </p:sp>
        <p:sp>
          <p:nvSpPr>
            <p:cNvPr id="13326" name="テキスト ボックス 57"/>
            <p:cNvSpPr txBox="1">
              <a:spLocks noChangeArrowheads="1"/>
            </p:cNvSpPr>
            <p:nvPr/>
          </p:nvSpPr>
          <p:spPr bwMode="auto">
            <a:xfrm>
              <a:off x="2041634" y="3212068"/>
              <a:ext cx="809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涼しい</a:t>
              </a:r>
            </a:p>
          </p:txBody>
        </p:sp>
        <p:sp>
          <p:nvSpPr>
            <p:cNvPr id="13327" name="テキスト ボックス 58"/>
            <p:cNvSpPr txBox="1">
              <a:spLocks noChangeArrowheads="1"/>
            </p:cNvSpPr>
            <p:nvPr/>
          </p:nvSpPr>
          <p:spPr bwMode="auto">
            <a:xfrm>
              <a:off x="667407" y="3027402"/>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寒い</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smtClean="0"/>
              <a:t>ファジィ識別器の設計</a:t>
            </a:r>
          </a:p>
        </p:txBody>
      </p:sp>
      <p:sp>
        <p:nvSpPr>
          <p:cNvPr id="14339" name="コンテンツ プレースホルダー 2"/>
          <p:cNvSpPr>
            <a:spLocks noGrp="1"/>
          </p:cNvSpPr>
          <p:nvPr>
            <p:ph idx="1"/>
          </p:nvPr>
        </p:nvSpPr>
        <p:spPr/>
        <p:txBody>
          <a:bodyPr/>
          <a:lstStyle/>
          <a:p>
            <a:endParaRPr lang="ja-JP" altLang="en-US" smtClean="0"/>
          </a:p>
        </p:txBody>
      </p:sp>
    </p:spTree>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2755</TotalTime>
  <Words>253</Words>
  <Application>Microsoft Office PowerPoint</Application>
  <PresentationFormat>画面に合わせる (4:3)</PresentationFormat>
  <Paragraphs>60</Paragraphs>
  <Slides>10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10</vt:i4>
      </vt:variant>
    </vt:vector>
  </HeadingPairs>
  <TitlesOfParts>
    <vt:vector size="16" baseType="lpstr">
      <vt:lpstr>Arial</vt:lpstr>
      <vt:lpstr>ＭＳ Ｐゴシック</vt:lpstr>
      <vt:lpstr>Times New Roman</vt:lpstr>
      <vt:lpstr>ＭＳ Ｐ明朝</vt:lpstr>
      <vt:lpstr>標準デザイン</vt:lpstr>
      <vt:lpstr>デザインの設定</vt:lpstr>
      <vt:lpstr>Title</vt:lpstr>
      <vt:lpstr>目次</vt:lpstr>
      <vt:lpstr>発表全体の目的</vt:lpstr>
      <vt:lpstr>ファジィ識別器について（メモ）</vt:lpstr>
      <vt:lpstr>ファジィ（Fuzzy）</vt:lpstr>
      <vt:lpstr>人間の意思決定</vt:lpstr>
      <vt:lpstr>ファジィ集合による事実把握</vt:lpstr>
      <vt:lpstr>ファジィ集合</vt:lpstr>
      <vt:lpstr>ファジィ識別器の設計</vt:lpstr>
      <vt:lpstr>メモ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71</cp:revision>
  <cp:lastPrinted>1601-01-01T00:00:00Z</cp:lastPrinted>
  <dcterms:created xsi:type="dcterms:W3CDTF">1601-01-01T00:00:00Z</dcterms:created>
  <dcterms:modified xsi:type="dcterms:W3CDTF">2018-11-27T05:06:13Z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