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8079F6-FC86-4D90-B815-9719C8A96CD3}">
  <a:tblStyle styleId="{548079F6-FC86-4D90-B815-9719C8A96C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59ba6d5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d59ba6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de22c57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de22c57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de22c57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de22c57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de22c57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de22c57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de22c57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de22c57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de22c57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de22c57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de22c57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de22c57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707d29de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07d29d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cf949f6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cf949f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707d29de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07d29d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ccbedc1e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ccbedc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Oriented programming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Abdul • 11.04.2018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2236300" y="575950"/>
            <a:ext cx="6485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Typecasting -- changing datatype</a:t>
            </a:r>
            <a:endParaRPr/>
          </a:p>
        </p:txBody>
      </p:sp>
      <p:sp>
        <p:nvSpPr>
          <p:cNvPr id="134" name="Google Shape;134;p22"/>
          <p:cNvSpPr txBox="1"/>
          <p:nvPr>
            <p:ph idx="1" type="body"/>
          </p:nvPr>
        </p:nvSpPr>
        <p:spPr>
          <a:xfrm>
            <a:off x="2400300" y="1211350"/>
            <a:ext cx="30714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Int to float</a:t>
            </a:r>
            <a:endParaRPr b="1" sz="2100">
              <a:solidFill>
                <a:schemeClr val="dk1"/>
              </a:solidFill>
            </a:endParaRPr>
          </a:p>
          <a:p>
            <a:pPr indent="-330200" lvl="0" marL="457200" rtl="0" algn="l">
              <a:spcBef>
                <a:spcPts val="1600"/>
              </a:spcBef>
              <a:spcAft>
                <a:spcPts val="0"/>
              </a:spcAft>
              <a:buSzPts val="1600"/>
              <a:buChar char="●"/>
            </a:pPr>
            <a:r>
              <a:rPr lang="en" sz="1600"/>
              <a:t>Int requires 2 bytes or say 2 chairs to sit, float requires 4 chairs to sit</a:t>
            </a:r>
            <a:endParaRPr sz="1600"/>
          </a:p>
          <a:p>
            <a:pPr indent="-330200" lvl="0" marL="457200" rtl="0" algn="l">
              <a:spcBef>
                <a:spcPts val="1200"/>
              </a:spcBef>
              <a:spcAft>
                <a:spcPts val="0"/>
              </a:spcAft>
              <a:buSzPts val="1600"/>
              <a:buChar char="●"/>
            </a:pPr>
            <a:r>
              <a:rPr lang="en" sz="1600"/>
              <a:t>int a= 3, if i convert a to float</a:t>
            </a:r>
            <a:endParaRPr sz="1600"/>
          </a:p>
          <a:p>
            <a:pPr indent="0" lvl="0" marL="0" rtl="0" algn="l">
              <a:spcBef>
                <a:spcPts val="1200"/>
              </a:spcBef>
              <a:spcAft>
                <a:spcPts val="0"/>
              </a:spcAft>
              <a:buNone/>
            </a:pPr>
            <a:r>
              <a:rPr lang="en" sz="1600"/>
              <a:t>Float b = a; b= 3.00</a:t>
            </a:r>
            <a:endParaRPr sz="1600"/>
          </a:p>
          <a:p>
            <a:pPr indent="0" lvl="0" marL="0" rtl="0" algn="l">
              <a:spcBef>
                <a:spcPts val="1200"/>
              </a:spcBef>
              <a:spcAft>
                <a:spcPts val="0"/>
              </a:spcAft>
              <a:buNone/>
            </a:pPr>
            <a:r>
              <a:rPr lang="en" sz="1600"/>
              <a:t>Now vice versa</a:t>
            </a:r>
            <a:endParaRPr sz="1600"/>
          </a:p>
          <a:p>
            <a:pPr indent="0" lvl="0" marL="0" rtl="0" algn="l">
              <a:spcBef>
                <a:spcPts val="1200"/>
              </a:spcBef>
              <a:spcAft>
                <a:spcPts val="1200"/>
              </a:spcAft>
              <a:buNone/>
            </a:pPr>
            <a:r>
              <a:t/>
            </a:r>
            <a:endParaRPr sz="1600"/>
          </a:p>
        </p:txBody>
      </p:sp>
      <p:sp>
        <p:nvSpPr>
          <p:cNvPr id="135" name="Google Shape;135;p22"/>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Fat person small chair</a:t>
            </a:r>
            <a:endParaRPr b="1" sz="2100">
              <a:solidFill>
                <a:schemeClr val="dk1"/>
              </a:solidFill>
            </a:endParaRPr>
          </a:p>
          <a:p>
            <a:pPr indent="-330200" lvl="0" marL="457200" rtl="0" algn="l">
              <a:spcBef>
                <a:spcPts val="1600"/>
              </a:spcBef>
              <a:spcAft>
                <a:spcPts val="1200"/>
              </a:spcAft>
              <a:buSzPts val="1600"/>
              <a:buChar char="●"/>
            </a:pPr>
            <a:r>
              <a:rPr lang="en" sz="1600"/>
              <a:t>If a fat man tries to sit on a small chair, some part of his legs would be out of chair hanging</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Programming evolution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descr="Background pointer shape in timeline graphic" id="145" name="Google Shape;145;p2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p24"/>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Procedural </a:t>
            </a:r>
            <a:endParaRPr b="1" sz="1600">
              <a:solidFill>
                <a:schemeClr val="lt1"/>
              </a:solidFill>
            </a:endParaRPr>
          </a:p>
        </p:txBody>
      </p:sp>
      <p:grpSp>
        <p:nvGrpSpPr>
          <p:cNvPr id="147" name="Google Shape;147;p24"/>
          <p:cNvGrpSpPr/>
          <p:nvPr/>
        </p:nvGrpSpPr>
        <p:grpSpPr>
          <a:xfrm>
            <a:off x="969270" y="1610215"/>
            <a:ext cx="198900" cy="593656"/>
            <a:chOff x="777447" y="1610215"/>
            <a:chExt cx="198900" cy="593656"/>
          </a:xfrm>
        </p:grpSpPr>
        <p:cxnSp>
          <p:nvCxnSpPr>
            <p:cNvPr id="148" name="Google Shape;148;p2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9" name="Google Shape;149;p2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4"/>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Programming a robot to change a light, divide the 1000 lines of code into set of procedures</a:t>
            </a:r>
            <a:endParaRPr sz="1400"/>
          </a:p>
        </p:txBody>
      </p:sp>
      <p:sp>
        <p:nvSpPr>
          <p:cNvPr descr="Background pointer shape in timeline graphic" id="151" name="Google Shape;151;p2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2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functional</a:t>
            </a:r>
            <a:endParaRPr b="1" sz="1600">
              <a:solidFill>
                <a:schemeClr val="lt1"/>
              </a:solidFill>
            </a:endParaRPr>
          </a:p>
        </p:txBody>
      </p:sp>
      <p:grpSp>
        <p:nvGrpSpPr>
          <p:cNvPr id="153" name="Google Shape;153;p24"/>
          <p:cNvGrpSpPr/>
          <p:nvPr/>
        </p:nvGrpSpPr>
        <p:grpSpPr>
          <a:xfrm>
            <a:off x="2684632" y="2938958"/>
            <a:ext cx="198900" cy="593656"/>
            <a:chOff x="2223534" y="2938958"/>
            <a:chExt cx="198900" cy="593656"/>
          </a:xfrm>
        </p:grpSpPr>
        <p:cxnSp>
          <p:nvCxnSpPr>
            <p:cNvPr id="154" name="Google Shape;154;p2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2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4"/>
          <p:cNvSpPr txBox="1"/>
          <p:nvPr>
            <p:ph idx="4294967295" type="body"/>
          </p:nvPr>
        </p:nvSpPr>
        <p:spPr>
          <a:xfrm>
            <a:off x="1244324" y="3757725"/>
            <a:ext cx="32742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drawRectangle of different sizes, same code gets repeated if we write procedures, instead functions which can take params</a:t>
            </a:r>
            <a:endParaRPr sz="1600"/>
          </a:p>
        </p:txBody>
      </p:sp>
      <p:sp>
        <p:nvSpPr>
          <p:cNvPr descr="Background pointer shape in timeline graphic" id="157" name="Google Shape;157;p2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structural</a:t>
            </a:r>
            <a:endParaRPr b="1" sz="1600">
              <a:solidFill>
                <a:schemeClr val="lt1"/>
              </a:solidFill>
            </a:endParaRPr>
          </a:p>
        </p:txBody>
      </p:sp>
      <p:grpSp>
        <p:nvGrpSpPr>
          <p:cNvPr id="159" name="Google Shape;159;p24"/>
          <p:cNvGrpSpPr/>
          <p:nvPr/>
        </p:nvGrpSpPr>
        <p:grpSpPr>
          <a:xfrm>
            <a:off x="4319545" y="1610215"/>
            <a:ext cx="198900" cy="593656"/>
            <a:chOff x="3918084" y="1610215"/>
            <a:chExt cx="198900" cy="593656"/>
          </a:xfrm>
        </p:grpSpPr>
        <p:cxnSp>
          <p:nvCxnSpPr>
            <p:cNvPr id="160" name="Google Shape;160;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4"/>
          <p:cNvSpPr txBox="1"/>
          <p:nvPr>
            <p:ph idx="4294967295" type="body"/>
          </p:nvPr>
        </p:nvSpPr>
        <p:spPr>
          <a:xfrm>
            <a:off x="2754175" y="385675"/>
            <a:ext cx="34179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While developing s/w for class of 50, each student 5 vars, 250 boxes to be managed, put 5 vars in a box then only 50 boxes to be managed</a:t>
            </a:r>
            <a:endParaRPr sz="1400"/>
          </a:p>
        </p:txBody>
      </p:sp>
      <p:sp>
        <p:nvSpPr>
          <p:cNvPr descr="Background pointer shape in timeline graphic" id="163" name="Google Shape;163;p2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4"/>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Object oriented</a:t>
            </a:r>
            <a:endParaRPr b="1" sz="1600">
              <a:solidFill>
                <a:schemeClr val="lt1"/>
              </a:solidFill>
            </a:endParaRPr>
          </a:p>
        </p:txBody>
      </p:sp>
      <p:grpSp>
        <p:nvGrpSpPr>
          <p:cNvPr id="165" name="Google Shape;165;p24"/>
          <p:cNvGrpSpPr/>
          <p:nvPr/>
        </p:nvGrpSpPr>
        <p:grpSpPr>
          <a:xfrm>
            <a:off x="5973070" y="2938958"/>
            <a:ext cx="198900" cy="593656"/>
            <a:chOff x="5958946" y="2938958"/>
            <a:chExt cx="198900" cy="593656"/>
          </a:xfrm>
        </p:grpSpPr>
        <p:cxnSp>
          <p:nvCxnSpPr>
            <p:cNvPr id="166" name="Google Shape;166;p2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4"/>
          <p:cNvSpPr txBox="1"/>
          <p:nvPr>
            <p:ph idx="4294967295" type="body"/>
          </p:nvPr>
        </p:nvSpPr>
        <p:spPr>
          <a:xfrm>
            <a:off x="4798825" y="3757725"/>
            <a:ext cx="37461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While developing s/w for whole college, 10 structures, 100 functions cluttered our file, we classified code into diff files, put related structure and functions into one file</a:t>
            </a:r>
            <a:endParaRPr sz="1600"/>
          </a:p>
        </p:txBody>
      </p:sp>
      <p:sp>
        <p:nvSpPr>
          <p:cNvPr descr="Background pointer shape in timeline graphic" id="169" name="Google Shape;169;p2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grpSp>
        <p:nvGrpSpPr>
          <p:cNvPr id="171" name="Google Shape;171;p24"/>
          <p:cNvGrpSpPr/>
          <p:nvPr/>
        </p:nvGrpSpPr>
        <p:grpSpPr>
          <a:xfrm>
            <a:off x="7669807" y="1610215"/>
            <a:ext cx="198900" cy="593656"/>
            <a:chOff x="3918084" y="1610215"/>
            <a:chExt cx="198900" cy="593656"/>
          </a:xfrm>
        </p:grpSpPr>
        <p:cxnSp>
          <p:nvCxnSpPr>
            <p:cNvPr id="172" name="Google Shape;172;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4"/>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nvSpPr>
        <p:spPr>
          <a:xfrm>
            <a:off x="1100175" y="742850"/>
            <a:ext cx="5416200" cy="3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Procedural programming</a:t>
            </a:r>
            <a:endParaRPr b="1"/>
          </a:p>
          <a:p>
            <a:pPr indent="0" lvl="0" marL="0" rtl="0" algn="l">
              <a:spcBef>
                <a:spcPts val="0"/>
              </a:spcBef>
              <a:spcAft>
                <a:spcPts val="0"/>
              </a:spcAft>
              <a:buNone/>
            </a:pPr>
            <a:r>
              <a:rPr lang="en"/>
              <a:t>To debug 1000 lines of code, i need to run each line of code and watch the output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Divide those </a:t>
            </a:r>
            <a:r>
              <a:rPr b="1" lang="en"/>
              <a:t>1000 </a:t>
            </a:r>
            <a:r>
              <a:rPr lang="en"/>
              <a:t>lines of code into  10 different procedures</a:t>
            </a:r>
            <a:endParaRPr/>
          </a:p>
          <a:p>
            <a:pPr indent="0" lvl="0" marL="457200" rtl="0" algn="l">
              <a:spcBef>
                <a:spcPts val="0"/>
              </a:spcBef>
              <a:spcAft>
                <a:spcPts val="0"/>
              </a:spcAft>
              <a:buNone/>
            </a:pPr>
            <a:r>
              <a:rPr lang="en"/>
              <a:t>buylight(), replaceLight() ---- main() ---- sequence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 I’ll suspect one of the procedure to have the bug, i’ll debug only that procedure.. Save time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b="1" lang="en"/>
              <a:t>Functional programming</a:t>
            </a:r>
            <a:endParaRPr b="1"/>
          </a:p>
          <a:p>
            <a:pPr indent="0" lvl="0" marL="0" rtl="0" algn="l">
              <a:spcBef>
                <a:spcPts val="0"/>
              </a:spcBef>
              <a:spcAft>
                <a:spcPts val="0"/>
              </a:spcAft>
              <a:buNone/>
            </a:pPr>
            <a:r>
              <a:rPr lang="en"/>
              <a:t>They saw that they  are repeating the same lines of code except the dimensions --- </a:t>
            </a:r>
            <a:endParaRPr/>
          </a:p>
          <a:p>
            <a:pPr indent="0" lvl="0" marL="0" rtl="0" algn="l">
              <a:spcBef>
                <a:spcPts val="0"/>
              </a:spcBef>
              <a:spcAft>
                <a:spcPts val="0"/>
              </a:spcAft>
              <a:buNone/>
            </a:pPr>
            <a:r>
              <a:rPr b="1" lang="en"/>
              <a:t>drawRectangle</a:t>
            </a:r>
            <a:r>
              <a:rPr lang="en"/>
              <a:t>(int len, int breadth)</a:t>
            </a:r>
            <a:endParaRPr/>
          </a:p>
          <a:p>
            <a:pPr indent="0" lvl="0" marL="0" rtl="0" algn="l">
              <a:spcBef>
                <a:spcPts val="0"/>
              </a:spcBef>
              <a:spcAft>
                <a:spcPts val="0"/>
              </a:spcAft>
              <a:buNone/>
            </a:pPr>
            <a:r>
              <a:rPr lang="en"/>
              <a:t>Int </a:t>
            </a:r>
            <a:r>
              <a:rPr b="1" lang="en"/>
              <a:t>add</a:t>
            </a:r>
            <a:r>
              <a:rPr lang="en"/>
              <a:t>(int a, int 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6"/>
          <p:cNvPicPr preferRelativeResize="0"/>
          <p:nvPr/>
        </p:nvPicPr>
        <p:blipFill>
          <a:blip r:embed="rId3">
            <a:alphaModFix/>
          </a:blip>
          <a:stretch>
            <a:fillRect/>
          </a:stretch>
        </p:blipFill>
        <p:spPr>
          <a:xfrm>
            <a:off x="6095150" y="-195525"/>
            <a:ext cx="2838450" cy="2524125"/>
          </a:xfrm>
          <a:prstGeom prst="rect">
            <a:avLst/>
          </a:prstGeom>
          <a:noFill/>
          <a:ln>
            <a:noFill/>
          </a:ln>
        </p:spPr>
      </p:pic>
      <p:sp>
        <p:nvSpPr>
          <p:cNvPr id="185" name="Google Shape;185;p26"/>
          <p:cNvSpPr txBox="1"/>
          <p:nvPr/>
        </p:nvSpPr>
        <p:spPr>
          <a:xfrm>
            <a:off x="1015525" y="4795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Structural programming</a:t>
            </a:r>
            <a:endParaRPr b="1" u="sng"/>
          </a:p>
          <a:p>
            <a:pPr indent="0" lvl="0" marL="0" rtl="0" algn="l">
              <a:spcBef>
                <a:spcPts val="0"/>
              </a:spcBef>
              <a:spcAft>
                <a:spcPts val="0"/>
              </a:spcAft>
              <a:buNone/>
            </a:pPr>
            <a:r>
              <a:rPr lang="en"/>
              <a:t>Name of the box --- student</a:t>
            </a:r>
            <a:endParaRPr/>
          </a:p>
          <a:p>
            <a:pPr indent="0" lvl="0" marL="0" rtl="0" algn="l">
              <a:spcBef>
                <a:spcPts val="0"/>
              </a:spcBef>
              <a:spcAft>
                <a:spcPts val="0"/>
              </a:spcAft>
              <a:buNone/>
            </a:pPr>
            <a:r>
              <a:rPr lang="en"/>
              <a:t>It has 5 partitions</a:t>
            </a:r>
            <a:endParaRPr/>
          </a:p>
          <a:p>
            <a:pPr indent="0" lvl="0" marL="0" rtl="0" algn="l">
              <a:spcBef>
                <a:spcPts val="0"/>
              </a:spcBef>
              <a:spcAft>
                <a:spcPts val="0"/>
              </a:spcAft>
              <a:buNone/>
            </a:pPr>
            <a:r>
              <a:t/>
            </a:r>
            <a:endParaRPr/>
          </a:p>
        </p:txBody>
      </p:sp>
      <p:graphicFrame>
        <p:nvGraphicFramePr>
          <p:cNvPr id="186" name="Google Shape;186;p26"/>
          <p:cNvGraphicFramePr/>
          <p:nvPr/>
        </p:nvGraphicFramePr>
        <p:xfrm>
          <a:off x="952500" y="2000250"/>
          <a:ext cx="3000000" cy="3000000"/>
        </p:xfrm>
        <a:graphic>
          <a:graphicData uri="http://schemas.openxmlformats.org/drawingml/2006/table">
            <a:tbl>
              <a:tblPr>
                <a:noFill/>
                <a:tableStyleId>{548079F6-FC86-4D90-B815-9719C8A96CD3}</a:tableStyleId>
              </a:tblPr>
              <a:tblGrid>
                <a:gridCol w="772325"/>
                <a:gridCol w="1110575"/>
                <a:gridCol w="1110575"/>
              </a:tblGrid>
              <a:tr h="381000">
                <a:tc>
                  <a:txBody>
                    <a:bodyPr>
                      <a:noAutofit/>
                    </a:bodyPr>
                    <a:lstStyle/>
                    <a:p>
                      <a:pPr indent="0" lvl="0" marL="0" rtl="0" algn="l">
                        <a:spcBef>
                          <a:spcPts val="0"/>
                        </a:spcBef>
                        <a:spcAft>
                          <a:spcPts val="0"/>
                        </a:spcAft>
                        <a:buNone/>
                      </a:pPr>
                      <a:r>
                        <a:rPr lang="en"/>
                        <a:t>Name of the partition</a:t>
                      </a:r>
                      <a:endParaRPr/>
                    </a:p>
                  </a:txBody>
                  <a:tcPr marT="91425" marB="91425" marR="91425" marL="91425"/>
                </a:tc>
                <a:tc>
                  <a:txBody>
                    <a:bodyPr>
                      <a:noAutofit/>
                    </a:bodyPr>
                    <a:lstStyle/>
                    <a:p>
                      <a:pPr indent="0" lvl="0" marL="0" rtl="0" algn="l">
                        <a:spcBef>
                          <a:spcPts val="0"/>
                        </a:spcBef>
                        <a:spcAft>
                          <a:spcPts val="0"/>
                        </a:spcAft>
                        <a:buNone/>
                      </a:pPr>
                      <a:r>
                        <a:rPr lang="en"/>
                        <a:t>Size of the partition</a:t>
                      </a:r>
                      <a:endParaRPr/>
                    </a:p>
                  </a:txBody>
                  <a:tcPr marT="91425" marB="91425" marR="91425" marL="91425"/>
                </a:tc>
                <a:tc>
                  <a:txBody>
                    <a:bodyPr>
                      <a:noAutofit/>
                    </a:bodyPr>
                    <a:lstStyle/>
                    <a:p>
                      <a:pPr indent="0" lvl="0" marL="0" rtl="0" algn="l">
                        <a:spcBef>
                          <a:spcPts val="0"/>
                        </a:spcBef>
                        <a:spcAft>
                          <a:spcPts val="0"/>
                        </a:spcAft>
                        <a:buNone/>
                      </a:pPr>
                      <a:r>
                        <a:rPr lang="en"/>
                        <a:t>Type of partition</a:t>
                      </a:r>
                      <a:endParaRPr/>
                    </a:p>
                  </a:txBody>
                  <a:tcPr marT="91425" marB="91425" marR="91425" marL="91425"/>
                </a:tc>
              </a:tr>
              <a:tr h="381000">
                <a:tc>
                  <a:txBody>
                    <a:bodyPr>
                      <a:noAutofit/>
                    </a:bodyPr>
                    <a:lstStyle/>
                    <a:p>
                      <a:pPr indent="0" lvl="0" marL="0" rtl="0" algn="l">
                        <a:spcBef>
                          <a:spcPts val="0"/>
                        </a:spcBef>
                        <a:spcAft>
                          <a:spcPts val="0"/>
                        </a:spcAft>
                        <a:buNone/>
                      </a:pPr>
                      <a:r>
                        <a:rPr lang="en"/>
                        <a:t>name</a:t>
                      </a:r>
                      <a:endParaRPr/>
                    </a:p>
                  </a:txBody>
                  <a:tcPr marT="91425" marB="91425" marR="91425" marL="91425"/>
                </a:tc>
                <a:tc>
                  <a:txBody>
                    <a:bodyPr>
                      <a:noAutofit/>
                    </a:bodyPr>
                    <a:lstStyle/>
                    <a:p>
                      <a:pPr indent="0" lvl="0" marL="0" rtl="0" algn="l">
                        <a:spcBef>
                          <a:spcPts val="0"/>
                        </a:spcBef>
                        <a:spcAft>
                          <a:spcPts val="0"/>
                        </a:spcAft>
                        <a:buNone/>
                      </a:pPr>
                      <a:r>
                        <a:rPr lang="en"/>
                        <a:t>20bytes</a:t>
                      </a:r>
                      <a:endParaRPr/>
                    </a:p>
                  </a:txBody>
                  <a:tcPr marT="91425" marB="91425" marR="91425" marL="91425"/>
                </a:tc>
                <a:tc>
                  <a:txBody>
                    <a:bodyPr>
                      <a:noAutofit/>
                    </a:bodyPr>
                    <a:lstStyle/>
                    <a:p>
                      <a:pPr indent="0" lvl="0" marL="0" rtl="0" algn="l">
                        <a:spcBef>
                          <a:spcPts val="0"/>
                        </a:spcBef>
                        <a:spcAft>
                          <a:spcPts val="0"/>
                        </a:spcAft>
                        <a:buNone/>
                      </a:pPr>
                      <a:r>
                        <a:rPr lang="en"/>
                        <a:t>String</a:t>
                      </a:r>
                      <a:endParaRPr/>
                    </a:p>
                  </a:txBody>
                  <a:tcPr marT="91425" marB="91425" marR="91425" marL="91425"/>
                </a:tc>
              </a:tr>
              <a:tr h="381000">
                <a:tc>
                  <a:txBody>
                    <a:bodyPr>
                      <a:noAutofit/>
                    </a:bodyPr>
                    <a:lstStyle/>
                    <a:p>
                      <a:pPr indent="0" lvl="0" marL="0" rtl="0" algn="l">
                        <a:spcBef>
                          <a:spcPts val="0"/>
                        </a:spcBef>
                        <a:spcAft>
                          <a:spcPts val="0"/>
                        </a:spcAft>
                        <a:buNone/>
                      </a:pPr>
                      <a:r>
                        <a:rPr lang="en"/>
                        <a:t>age</a:t>
                      </a:r>
                      <a:endParaRPr/>
                    </a:p>
                  </a:txBody>
                  <a:tcPr marT="91425" marB="91425" marR="91425" marL="91425"/>
                </a:tc>
                <a:tc>
                  <a:txBody>
                    <a:bodyPr>
                      <a:noAutofit/>
                    </a:bodyPr>
                    <a:lstStyle/>
                    <a:p>
                      <a:pPr indent="0" lvl="0" marL="0" rtl="0" algn="l">
                        <a:spcBef>
                          <a:spcPts val="0"/>
                        </a:spcBef>
                        <a:spcAft>
                          <a:spcPts val="0"/>
                        </a:spcAft>
                        <a:buNone/>
                      </a:pPr>
                      <a:r>
                        <a:rPr lang="en"/>
                        <a:t>2bytes</a:t>
                      </a:r>
                      <a:endParaRPr/>
                    </a:p>
                  </a:txBody>
                  <a:tcPr marT="91425" marB="91425" marR="91425" marL="91425"/>
                </a:tc>
                <a:tc>
                  <a:txBody>
                    <a:bodyPr>
                      <a:noAutofit/>
                    </a:bodyPr>
                    <a:lstStyle/>
                    <a:p>
                      <a:pPr indent="0" lvl="0" marL="0" rtl="0" algn="l">
                        <a:spcBef>
                          <a:spcPts val="0"/>
                        </a:spcBef>
                        <a:spcAft>
                          <a:spcPts val="0"/>
                        </a:spcAft>
                        <a:buNone/>
                      </a:pPr>
                      <a:r>
                        <a:rPr lang="en"/>
                        <a:t>int</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nvSpPr>
        <p:spPr>
          <a:xfrm>
            <a:off x="1175400" y="385525"/>
            <a:ext cx="5416200" cy="29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Keeping 10 structures and 100 functions in one file becomes too cluttered or complex.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classified the structures and functions into different files.</a:t>
            </a:r>
            <a:endParaRPr/>
          </a:p>
          <a:p>
            <a:pPr indent="0" lvl="0" marL="0" rtl="0" algn="l">
              <a:spcBef>
                <a:spcPts val="0"/>
              </a:spcBef>
              <a:spcAft>
                <a:spcPts val="0"/>
              </a:spcAft>
              <a:buNone/>
            </a:pPr>
            <a:r>
              <a:rPr lang="en"/>
              <a:t>For eg they created a file called student in that file they kept all the variables[structure] and all the functions related to student in that student file</a:t>
            </a:r>
            <a:endParaRPr/>
          </a:p>
          <a:p>
            <a:pPr indent="0" lvl="0" marL="0" rtl="0" algn="l">
              <a:spcBef>
                <a:spcPts val="0"/>
              </a:spcBef>
              <a:spcAft>
                <a:spcPts val="0"/>
              </a:spcAft>
              <a:buNone/>
            </a:pPr>
            <a:r>
              <a:rPr lang="en"/>
              <a:t>Similarly they created another file called faculty in that they kept all the variables of faculty and functions related to faculty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nvSpPr>
        <p:spPr>
          <a:xfrm>
            <a:off x="1796000" y="385525"/>
            <a:ext cx="5416200" cy="3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Class vs object</a:t>
            </a:r>
            <a:endParaRPr b="1"/>
          </a:p>
          <a:p>
            <a:pPr indent="0" lvl="0" marL="0" rtl="0" algn="l">
              <a:spcBef>
                <a:spcPts val="0"/>
              </a:spcBef>
              <a:spcAft>
                <a:spcPts val="0"/>
              </a:spcAft>
              <a:buNone/>
            </a:pPr>
            <a:r>
              <a:rPr lang="en"/>
              <a:t> I pull a paper on which i have written instructions to smith,</a:t>
            </a:r>
            <a:endParaRPr/>
          </a:p>
          <a:p>
            <a:pPr indent="0" lvl="0" marL="0" rtl="0" algn="l">
              <a:spcBef>
                <a:spcPts val="0"/>
              </a:spcBef>
              <a:spcAft>
                <a:spcPts val="0"/>
              </a:spcAft>
              <a:buNone/>
            </a:pPr>
            <a:r>
              <a:rPr lang="en"/>
              <a:t> 	Mr smith create a box of x,y,z dimensions and</a:t>
            </a:r>
            <a:endParaRPr/>
          </a:p>
          <a:p>
            <a:pPr indent="457200" lvl="0" marL="0" rtl="0" algn="l">
              <a:spcBef>
                <a:spcPts val="0"/>
              </a:spcBef>
              <a:spcAft>
                <a:spcPts val="0"/>
              </a:spcAft>
              <a:buNone/>
            </a:pPr>
            <a:r>
              <a:rPr lang="en"/>
              <a:t> partition that box into 5 partitions, </a:t>
            </a:r>
            <a:endParaRPr/>
          </a:p>
          <a:p>
            <a:pPr indent="457200" lvl="0" marL="0" rtl="0" algn="l">
              <a:spcBef>
                <a:spcPts val="0"/>
              </a:spcBef>
              <a:spcAft>
                <a:spcPts val="0"/>
              </a:spcAft>
              <a:buNone/>
            </a:pPr>
            <a:r>
              <a:rPr lang="en"/>
              <a:t>the name of the first partition is name with length 20 bytes</a:t>
            </a:r>
            <a:endParaRPr/>
          </a:p>
          <a:p>
            <a:pPr indent="0" lvl="0" marL="0" rtl="0" algn="l">
              <a:spcBef>
                <a:spcPts val="0"/>
              </a:spcBef>
              <a:spcAft>
                <a:spcPts val="0"/>
              </a:spcAft>
              <a:buNone/>
            </a:pPr>
            <a:r>
              <a:rPr lang="en"/>
              <a:t>This piece of paper i’ll call it as class.. -- design/blueprint for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per the design smith creates a box.. This box i’ll call it as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Class is just a instructions file residing on hdd.</a:t>
            </a:r>
            <a:endParaRPr/>
          </a:p>
          <a:p>
            <a:pPr indent="0" lvl="0" marL="0" rtl="0" algn="l">
              <a:spcBef>
                <a:spcPts val="0"/>
              </a:spcBef>
              <a:spcAft>
                <a:spcPts val="0"/>
              </a:spcAft>
              <a:buNone/>
            </a:pPr>
            <a:r>
              <a:rPr lang="en"/>
              <a:t>When you say </a:t>
            </a:r>
            <a:r>
              <a:rPr b="1" lang="en"/>
              <a:t>new </a:t>
            </a:r>
            <a:r>
              <a:rPr lang="en"/>
              <a:t>Student() --  a box gets created in the RAM.</a:t>
            </a:r>
            <a:endParaRPr/>
          </a:p>
          <a:p>
            <a:pPr indent="0" lvl="0" marL="0" rtl="0" algn="l">
              <a:spcBef>
                <a:spcPts val="0"/>
              </a:spcBef>
              <a:spcAft>
                <a:spcPts val="0"/>
              </a:spcAft>
              <a:buNone/>
            </a:pPr>
            <a:r>
              <a:rPr lang="en"/>
              <a:t>This box i’ll call it as an object</a:t>
            </a:r>
            <a:endParaRPr/>
          </a:p>
          <a:p>
            <a:pPr indent="0" lvl="0" marL="0" rtl="0" algn="l">
              <a:spcBef>
                <a:spcPts val="0"/>
              </a:spcBef>
              <a:spcAft>
                <a:spcPts val="0"/>
              </a:spcAft>
              <a:buNone/>
            </a:pPr>
            <a:r>
              <a:rPr lang="en"/>
              <a:t>For eg --- i have a blueprint of car [complete design] is hung on the wall --- thats my class</a:t>
            </a:r>
            <a:endParaRPr/>
          </a:p>
          <a:p>
            <a:pPr indent="0" lvl="0" marL="0" rtl="0" algn="l">
              <a:spcBef>
                <a:spcPts val="0"/>
              </a:spcBef>
              <a:spcAft>
                <a:spcPts val="0"/>
              </a:spcAft>
              <a:buNone/>
            </a:pPr>
            <a:r>
              <a:rPr lang="en"/>
              <a:t>If i get all the components of that design and assemble it --- that’s my object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object oriented programming ?</a:t>
            </a:r>
            <a:endParaRPr/>
          </a:p>
        </p:txBody>
      </p:sp>
      <p:sp>
        <p:nvSpPr>
          <p:cNvPr id="202" name="Google Shape;202;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Shopping store development</a:t>
            </a:r>
            <a:endParaRPr b="1" sz="2100">
              <a:solidFill>
                <a:schemeClr val="dk1"/>
              </a:solidFill>
            </a:endParaRPr>
          </a:p>
          <a:p>
            <a:pPr indent="0" lvl="0" marL="0" rtl="0" algn="l">
              <a:spcBef>
                <a:spcPts val="0"/>
              </a:spcBef>
              <a:spcAft>
                <a:spcPts val="0"/>
              </a:spcAft>
              <a:buNone/>
            </a:pPr>
            <a:r>
              <a:rPr b="1" lang="en" sz="1600"/>
              <a:t>Customer</a:t>
            </a:r>
            <a:r>
              <a:rPr lang="en" sz="1600"/>
              <a:t>:  browse, shops,search, checkout</a:t>
            </a:r>
            <a:endParaRPr sz="1600"/>
          </a:p>
          <a:p>
            <a:pPr indent="0" lvl="0" marL="0" rtl="0" algn="l">
              <a:lnSpc>
                <a:spcPct val="100000"/>
              </a:lnSpc>
              <a:spcBef>
                <a:spcPts val="0"/>
              </a:spcBef>
              <a:spcAft>
                <a:spcPts val="0"/>
              </a:spcAft>
              <a:buNone/>
            </a:pPr>
            <a:r>
              <a:rPr b="1" lang="en" sz="1600"/>
              <a:t>Security</a:t>
            </a:r>
            <a:r>
              <a:rPr lang="en" sz="1600"/>
              <a:t>:  scanCustomer, scanBill</a:t>
            </a:r>
            <a:endParaRPr sz="1600"/>
          </a:p>
          <a:p>
            <a:pPr indent="0" lvl="0" marL="0" rtl="0" algn="l">
              <a:lnSpc>
                <a:spcPct val="100000"/>
              </a:lnSpc>
              <a:spcBef>
                <a:spcPts val="0"/>
              </a:spcBef>
              <a:spcAft>
                <a:spcPts val="0"/>
              </a:spcAft>
              <a:buNone/>
            </a:pPr>
            <a:r>
              <a:rPr b="1" lang="en" sz="1600"/>
              <a:t>Cashier</a:t>
            </a:r>
            <a:r>
              <a:rPr lang="en" sz="1600"/>
              <a:t>: estimate, collectCash</a:t>
            </a:r>
            <a:endParaRPr sz="1600"/>
          </a:p>
          <a:p>
            <a:pPr indent="0" lvl="0" marL="0" rtl="0" algn="l">
              <a:lnSpc>
                <a:spcPct val="100000"/>
              </a:lnSpc>
              <a:spcBef>
                <a:spcPts val="0"/>
              </a:spcBef>
              <a:spcAft>
                <a:spcPts val="0"/>
              </a:spcAft>
              <a:buNone/>
            </a:pPr>
            <a:r>
              <a:rPr lang="en" sz="1600"/>
              <a:t>Product:</a:t>
            </a:r>
            <a:endParaRPr sz="1600"/>
          </a:p>
          <a:p>
            <a:pPr indent="0" lvl="0" marL="0" rtl="0" algn="l">
              <a:spcBef>
                <a:spcPts val="0"/>
              </a:spcBef>
              <a:spcAft>
                <a:spcPts val="0"/>
              </a:spcAft>
              <a:buNone/>
            </a:pPr>
            <a:r>
              <a:rPr b="1" lang="en" sz="2100">
                <a:solidFill>
                  <a:schemeClr val="dk1"/>
                </a:solidFill>
              </a:rPr>
              <a:t>Snake game</a:t>
            </a:r>
            <a:endParaRPr b="1" sz="2100">
              <a:solidFill>
                <a:schemeClr val="dk1"/>
              </a:solidFill>
            </a:endParaRPr>
          </a:p>
          <a:p>
            <a:pPr indent="0" lvl="0" marL="0" rtl="0" algn="l">
              <a:spcBef>
                <a:spcPts val="0"/>
              </a:spcBef>
              <a:spcAft>
                <a:spcPts val="0"/>
              </a:spcAft>
              <a:buNone/>
            </a:pPr>
            <a:r>
              <a:rPr b="1" lang="en" sz="1600"/>
              <a:t>Snake</a:t>
            </a:r>
            <a:r>
              <a:rPr lang="en" sz="1600"/>
              <a:t>: move(speed), turn(direction),grow,eat, shrink,die</a:t>
            </a:r>
            <a:endParaRPr sz="1600"/>
          </a:p>
          <a:p>
            <a:pPr indent="0" lvl="0" marL="0" rtl="0" algn="l">
              <a:spcBef>
                <a:spcPts val="0"/>
              </a:spcBef>
              <a:spcAft>
                <a:spcPts val="0"/>
              </a:spcAft>
              <a:buNone/>
            </a:pPr>
            <a:r>
              <a:rPr b="1" lang="en" sz="1600"/>
              <a:t>Player</a:t>
            </a:r>
            <a:r>
              <a:rPr lang="en" sz="1600"/>
              <a:t>: start, pause, stop, play(direction)</a:t>
            </a:r>
            <a:endParaRPr sz="1600"/>
          </a:p>
          <a:p>
            <a:pPr indent="0" lvl="0" marL="0" rtl="0" algn="l">
              <a:spcBef>
                <a:spcPts val="0"/>
              </a:spcBef>
              <a:spcAft>
                <a:spcPts val="0"/>
              </a:spcAft>
              <a:buNone/>
            </a:pPr>
            <a:r>
              <a:rPr b="1" lang="en" sz="2100">
                <a:solidFill>
                  <a:schemeClr val="dk1"/>
                </a:solidFill>
              </a:rPr>
              <a:t>Assignment 3</a:t>
            </a:r>
            <a:endParaRPr b="1" sz="2100">
              <a:solidFill>
                <a:schemeClr val="dk1"/>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OOP ?</a:t>
            </a:r>
            <a:endParaRPr/>
          </a:p>
        </p:txBody>
      </p:sp>
      <p:sp>
        <p:nvSpPr>
          <p:cNvPr id="208" name="Google Shape;208;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Visualizing the real world object and their interactions becomes easy and modelling the solution based on the real world object becomes simple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214" name="Google Shape;214;p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we have IncomeTax class in which we have calculateIncomeTax method</a:t>
            </a:r>
            <a:endParaRPr/>
          </a:p>
          <a:p>
            <a:pPr indent="0" lvl="0" marL="0" rtl="0" algn="l">
              <a:spcBef>
                <a:spcPts val="1600"/>
              </a:spcBef>
              <a:spcAft>
                <a:spcPts val="0"/>
              </a:spcAft>
              <a:buNone/>
            </a:pPr>
            <a:r>
              <a:rPr lang="en"/>
              <a:t>We developed this class with all difficulties and have tested this code and deployed.</a:t>
            </a:r>
            <a:endParaRPr/>
          </a:p>
          <a:p>
            <a:pPr indent="0" lvl="0" marL="0" rtl="0" algn="l">
              <a:spcBef>
                <a:spcPts val="1600"/>
              </a:spcBef>
              <a:spcAft>
                <a:spcPts val="1600"/>
              </a:spcAft>
              <a:buNone/>
            </a:pPr>
            <a:r>
              <a:rPr lang="en"/>
              <a:t>Now the taxing rules have changed, so either develop the whole s/w from scratch or append to the existing functionality. This is where inheritance comes handy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Expected delivery</a:t>
            </a:r>
            <a:endParaRPr b="1"/>
          </a:p>
          <a:p>
            <a:pPr indent="0" lvl="0" marL="0" rtl="0" algn="l">
              <a:spcBef>
                <a:spcPts val="0"/>
              </a:spcBef>
              <a:spcAft>
                <a:spcPts val="0"/>
              </a:spcAft>
              <a:buNone/>
            </a:pPr>
            <a:r>
              <a:rPr lang="en" sz="1500"/>
              <a:t>January 4, 20XX</a:t>
            </a:r>
            <a:endParaRPr sz="1500"/>
          </a:p>
          <a:p>
            <a:pPr indent="0" lvl="0" marL="0" rtl="0" algn="l">
              <a:spcBef>
                <a:spcPts val="1600"/>
              </a:spcBef>
              <a:spcAft>
                <a:spcPts val="0"/>
              </a:spcAft>
              <a:buNone/>
            </a:pPr>
            <a:r>
              <a:rPr b="1" lang="en"/>
              <a:t>Recent progress</a:t>
            </a:r>
            <a:endParaRPr b="1"/>
          </a:p>
          <a:p>
            <a:pPr indent="-323850" lvl="0" marL="457200" rtl="0" algn="l">
              <a:spcBef>
                <a:spcPts val="0"/>
              </a:spcBef>
              <a:spcAft>
                <a:spcPts val="0"/>
              </a:spcAft>
              <a:buSzPts val="1500"/>
              <a:buChar char="●"/>
            </a:pPr>
            <a:r>
              <a:rPr lang="en" sz="1500"/>
              <a:t>Lorem ipsum dolor sit amet</a:t>
            </a:r>
            <a:endParaRPr sz="1500"/>
          </a:p>
          <a:p>
            <a:pPr indent="-323850" lvl="0" marL="457200" rtl="0" algn="l">
              <a:spcBef>
                <a:spcPts val="0"/>
              </a:spcBef>
              <a:spcAft>
                <a:spcPts val="0"/>
              </a:spcAft>
              <a:buSzPts val="1500"/>
              <a:buChar char="●"/>
            </a:pPr>
            <a:r>
              <a:rPr lang="en" sz="1500"/>
              <a:t>Sed do eiusmod tempor incididunt ut labore et dolore magna aliqua</a:t>
            </a:r>
            <a:endParaRPr sz="1500"/>
          </a:p>
          <a:p>
            <a:pPr indent="0" lvl="0" marL="0" rtl="0" algn="l">
              <a:spcBef>
                <a:spcPts val="1600"/>
              </a:spcBef>
              <a:spcAft>
                <a:spcPts val="0"/>
              </a:spcAft>
              <a:buNone/>
            </a:pPr>
            <a:r>
              <a:rPr b="1" lang="en"/>
              <a:t>Biggest risk</a:t>
            </a:r>
            <a:endParaRPr b="1"/>
          </a:p>
          <a:p>
            <a:pPr indent="0" lvl="0" marL="0" rtl="0" algn="l">
              <a:spcBef>
                <a:spcPts val="0"/>
              </a:spcBef>
              <a:spcAft>
                <a:spcPts val="1600"/>
              </a:spcAft>
              <a:buNone/>
            </a:pPr>
            <a:r>
              <a:rPr lang="en" sz="1500"/>
              <a:t>Lorem ipsum dolor sit amet, consectetur adipiscing elit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Multithreading</a:t>
            </a:r>
            <a:endParaRPr/>
          </a:p>
        </p:txBody>
      </p:sp>
      <p:sp>
        <p:nvSpPr>
          <p:cNvPr id="220" name="Google Shape;220;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Lorem ipsum dolor sit amet, consectetur adipiscing elit</a:t>
            </a:r>
            <a:endParaRPr/>
          </a:p>
          <a:p>
            <a:pPr indent="-342900" lvl="0" marL="457200" rtl="0" algn="l">
              <a:spcBef>
                <a:spcPts val="1600"/>
              </a:spcBef>
              <a:spcAft>
                <a:spcPts val="0"/>
              </a:spcAft>
              <a:buSzPts val="1800"/>
              <a:buAutoNum type="arabicPeriod"/>
            </a:pPr>
            <a:r>
              <a:rPr lang="en"/>
              <a:t>Sed do eiusmod tempor incididunt ut labore</a:t>
            </a:r>
            <a:endParaRPr/>
          </a:p>
          <a:p>
            <a:pPr indent="-342900" lvl="0" marL="457200" rtl="0" algn="l">
              <a:spcBef>
                <a:spcPts val="1600"/>
              </a:spcBef>
              <a:spcAft>
                <a:spcPts val="1600"/>
              </a:spcAft>
              <a:buSzPts val="1800"/>
              <a:buAutoNum type="arabicPeriod"/>
            </a:pPr>
            <a:r>
              <a:rPr lang="en"/>
              <a:t>Ut enim ad minim veniam, quis nostrud exercitation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machine</a:t>
            </a:r>
            <a:endParaRPr/>
          </a:p>
        </p:txBody>
      </p:sp>
      <p:sp>
        <p:nvSpPr>
          <p:cNvPr id="85" name="Google Shape;85;p1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College</a:t>
            </a:r>
            <a:endParaRPr b="1" sz="2100">
              <a:solidFill>
                <a:schemeClr val="dk1"/>
              </a:solidFill>
            </a:endParaRPr>
          </a:p>
          <a:p>
            <a:pPr indent="-330200" lvl="0" marL="457200" rtl="0" algn="l">
              <a:spcBef>
                <a:spcPts val="1600"/>
              </a:spcBef>
              <a:spcAft>
                <a:spcPts val="0"/>
              </a:spcAft>
              <a:buSzPts val="1600"/>
              <a:buChar char="●"/>
            </a:pPr>
            <a:r>
              <a:rPr lang="en" sz="1600"/>
              <a:t>translator</a:t>
            </a:r>
            <a:endParaRPr sz="1600"/>
          </a:p>
          <a:p>
            <a:pPr indent="-330200" lvl="0" marL="457200" rtl="0" algn="l">
              <a:spcBef>
                <a:spcPts val="1200"/>
              </a:spcBef>
              <a:spcAft>
                <a:spcPts val="0"/>
              </a:spcAft>
              <a:buSzPts val="1600"/>
              <a:buChar char="●"/>
            </a:pPr>
            <a:r>
              <a:rPr lang="en" sz="1600"/>
              <a:t>English as common language</a:t>
            </a:r>
            <a:endParaRPr sz="1600"/>
          </a:p>
          <a:p>
            <a:pPr indent="-330200" lvl="0" marL="457200" rtl="0" algn="l">
              <a:spcBef>
                <a:spcPts val="1200"/>
              </a:spcBef>
              <a:spcAft>
                <a:spcPts val="1200"/>
              </a:spcAft>
              <a:buSzPts val="1600"/>
              <a:buChar char="●"/>
            </a:pPr>
            <a:r>
              <a:rPr lang="en" sz="1600"/>
              <a:t>j</a:t>
            </a:r>
            <a:r>
              <a:rPr lang="en" sz="1600"/>
              <a:t>apanese / chinese student should learn english to join any college</a:t>
            </a:r>
            <a:endParaRPr sz="1600"/>
          </a:p>
        </p:txBody>
      </p:sp>
      <p:sp>
        <p:nvSpPr>
          <p:cNvPr id="86" name="Google Shape;86;p1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Operating system</a:t>
            </a:r>
            <a:endParaRPr b="1" sz="2100">
              <a:solidFill>
                <a:schemeClr val="dk1"/>
              </a:solidFill>
            </a:endParaRPr>
          </a:p>
          <a:p>
            <a:pPr indent="-330200" lvl="0" marL="457200" rtl="0" algn="l">
              <a:spcBef>
                <a:spcPts val="1600"/>
              </a:spcBef>
              <a:spcAft>
                <a:spcPts val="0"/>
              </a:spcAft>
              <a:buSzPts val="1600"/>
              <a:buChar char="●"/>
            </a:pPr>
            <a:r>
              <a:rPr lang="en" sz="1600"/>
              <a:t>Virtual machine</a:t>
            </a:r>
            <a:endParaRPr sz="1600"/>
          </a:p>
          <a:p>
            <a:pPr indent="-330200" lvl="0" marL="457200" rtl="0" algn="l">
              <a:spcBef>
                <a:spcPts val="1200"/>
              </a:spcBef>
              <a:spcAft>
                <a:spcPts val="0"/>
              </a:spcAft>
              <a:buSzPts val="1600"/>
              <a:buChar char="●"/>
            </a:pPr>
            <a:r>
              <a:rPr lang="en" sz="1600"/>
              <a:t>Byte code as common language</a:t>
            </a:r>
            <a:endParaRPr sz="1600"/>
          </a:p>
          <a:p>
            <a:pPr indent="-330200" lvl="0" marL="457200" rtl="0" algn="l">
              <a:spcBef>
                <a:spcPts val="1200"/>
              </a:spcBef>
              <a:spcAft>
                <a:spcPts val="1200"/>
              </a:spcAft>
              <a:buSzPts val="1600"/>
              <a:buChar char="●"/>
            </a:pPr>
            <a:r>
              <a:rPr lang="en" sz="1600"/>
              <a:t>Python code is compiled to bytecode to be run on virtual machine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Sql database -- ms excel workbook</a:t>
            </a:r>
            <a:endParaRPr sz="2400"/>
          </a:p>
        </p:txBody>
      </p:sp>
      <p:sp>
        <p:nvSpPr>
          <p:cNvPr id="92" name="Google Shape;92;p1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Sheet</a:t>
            </a:r>
            <a:endParaRPr b="1" sz="2100">
              <a:solidFill>
                <a:schemeClr val="dk1"/>
              </a:solidFill>
            </a:endParaRPr>
          </a:p>
          <a:p>
            <a:pPr indent="-330200" lvl="0" marL="457200" rtl="0" algn="l">
              <a:spcBef>
                <a:spcPts val="1600"/>
              </a:spcBef>
              <a:spcAft>
                <a:spcPts val="0"/>
              </a:spcAft>
              <a:buSzPts val="1600"/>
              <a:buChar char="●"/>
            </a:pPr>
            <a:r>
              <a:rPr lang="en" sz="1600"/>
              <a:t>columns</a:t>
            </a:r>
            <a:endParaRPr sz="1600"/>
          </a:p>
          <a:p>
            <a:pPr indent="-330200" lvl="0" marL="457200" rtl="0" algn="l">
              <a:spcBef>
                <a:spcPts val="1200"/>
              </a:spcBef>
              <a:spcAft>
                <a:spcPts val="0"/>
              </a:spcAft>
              <a:buSzPts val="1600"/>
              <a:buChar char="●"/>
            </a:pPr>
            <a:r>
              <a:t/>
            </a:r>
            <a:endParaRPr sz="1600"/>
          </a:p>
          <a:p>
            <a:pPr indent="0" lvl="0" marL="0" rtl="0" algn="l">
              <a:spcBef>
                <a:spcPts val="1200"/>
              </a:spcBef>
              <a:spcAft>
                <a:spcPts val="1200"/>
              </a:spcAft>
              <a:buNone/>
            </a:pPr>
            <a:r>
              <a:t/>
            </a:r>
            <a:endParaRPr sz="1600"/>
          </a:p>
        </p:txBody>
      </p:sp>
      <p:sp>
        <p:nvSpPr>
          <p:cNvPr id="93" name="Google Shape;93;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table/ relation</a:t>
            </a:r>
            <a:endParaRPr b="1" sz="2100">
              <a:solidFill>
                <a:schemeClr val="dk1"/>
              </a:solidFill>
            </a:endParaRPr>
          </a:p>
          <a:p>
            <a:pPr indent="-330200" lvl="0" marL="457200" rtl="0" algn="l">
              <a:spcBef>
                <a:spcPts val="1600"/>
              </a:spcBef>
              <a:spcAft>
                <a:spcPts val="0"/>
              </a:spcAft>
              <a:buSzPts val="1600"/>
              <a:buChar char="●"/>
            </a:pPr>
            <a:r>
              <a:rPr lang="en" sz="1600"/>
              <a:t>columns</a:t>
            </a:r>
            <a:endParaRPr sz="1600"/>
          </a:p>
          <a:p>
            <a:pPr indent="-330200" lvl="0" marL="457200" rtl="0" algn="l">
              <a:spcBef>
                <a:spcPts val="1200"/>
              </a:spcBef>
              <a:spcAft>
                <a:spcPts val="0"/>
              </a:spcAft>
              <a:buSzPts val="1600"/>
              <a:buChar char="●"/>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Java package  </a:t>
            </a:r>
            <a:r>
              <a:rPr lang="en" sz="2400"/>
              <a:t>--  windows directory</a:t>
            </a:r>
            <a:endParaRPr sz="2400"/>
          </a:p>
        </p:txBody>
      </p:sp>
      <p:sp>
        <p:nvSpPr>
          <p:cNvPr id="99" name="Google Shape;99;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Package</a:t>
            </a:r>
            <a:endParaRPr b="1" sz="2100">
              <a:solidFill>
                <a:schemeClr val="dk1"/>
              </a:solidFill>
            </a:endParaRPr>
          </a:p>
          <a:p>
            <a:pPr indent="-330200" lvl="0" marL="457200" rtl="0" algn="l">
              <a:spcBef>
                <a:spcPts val="1600"/>
              </a:spcBef>
              <a:spcAft>
                <a:spcPts val="0"/>
              </a:spcAft>
              <a:buSzPts val="1600"/>
              <a:buChar char="●"/>
            </a:pPr>
            <a:r>
              <a:rPr lang="en" sz="1600"/>
              <a:t>Collection of rrelated classes</a:t>
            </a:r>
            <a:endParaRPr sz="1600"/>
          </a:p>
          <a:p>
            <a:pPr indent="-330200" lvl="0" marL="457200" rtl="0" algn="l">
              <a:spcBef>
                <a:spcPts val="1200"/>
              </a:spcBef>
              <a:spcAft>
                <a:spcPts val="0"/>
              </a:spcAft>
              <a:buSzPts val="1600"/>
              <a:buChar char="●"/>
            </a:pPr>
            <a:r>
              <a:t/>
            </a:r>
            <a:endParaRPr sz="1600"/>
          </a:p>
          <a:p>
            <a:pPr indent="0" lvl="0" marL="0" rtl="0" algn="l">
              <a:spcBef>
                <a:spcPts val="1200"/>
              </a:spcBef>
              <a:spcAft>
                <a:spcPts val="1200"/>
              </a:spcAft>
              <a:buNone/>
            </a:pPr>
            <a:r>
              <a:t/>
            </a:r>
            <a:endParaRPr sz="1600"/>
          </a:p>
        </p:txBody>
      </p:sp>
      <p:sp>
        <p:nvSpPr>
          <p:cNvPr id="100" name="Google Shape;100;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Directory/folder</a:t>
            </a:r>
            <a:endParaRPr b="1" sz="2100">
              <a:solidFill>
                <a:schemeClr val="dk1"/>
              </a:solidFill>
            </a:endParaRPr>
          </a:p>
          <a:p>
            <a:pPr indent="-330200" lvl="0" marL="457200" rtl="0" algn="l">
              <a:spcBef>
                <a:spcPts val="1600"/>
              </a:spcBef>
              <a:spcAft>
                <a:spcPts val="0"/>
              </a:spcAft>
              <a:buSzPts val="1600"/>
              <a:buChar char="●"/>
            </a:pPr>
            <a:r>
              <a:rPr lang="en" sz="1600"/>
              <a:t>Collection of related files</a:t>
            </a:r>
            <a:endParaRPr sz="1600"/>
          </a:p>
          <a:p>
            <a:pPr indent="-330200" lvl="0" marL="457200" rtl="0" algn="l">
              <a:spcBef>
                <a:spcPts val="1200"/>
              </a:spcBef>
              <a:spcAft>
                <a:spcPts val="0"/>
              </a:spcAft>
              <a:buSzPts val="1600"/>
              <a:buChar char="●"/>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 Box</a:t>
            </a:r>
            <a:endParaRPr/>
          </a:p>
        </p:txBody>
      </p:sp>
      <p:sp>
        <p:nvSpPr>
          <p:cNvPr id="106" name="Google Shape;106;p18"/>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Box</a:t>
            </a:r>
            <a:endParaRPr b="1" sz="2100">
              <a:solidFill>
                <a:schemeClr val="dk1"/>
              </a:solidFill>
            </a:endParaRPr>
          </a:p>
          <a:p>
            <a:pPr indent="-330200" lvl="0" marL="457200" rtl="0" algn="l">
              <a:spcBef>
                <a:spcPts val="1600"/>
              </a:spcBef>
              <a:spcAft>
                <a:spcPts val="0"/>
              </a:spcAft>
              <a:buSzPts val="1600"/>
              <a:buChar char="●"/>
            </a:pPr>
            <a:r>
              <a:rPr lang="en" sz="1600"/>
              <a:t>Partitions in box</a:t>
            </a:r>
            <a:endParaRPr sz="1600"/>
          </a:p>
          <a:p>
            <a:pPr indent="-330200" lvl="0" marL="457200" rtl="0" algn="l">
              <a:spcBef>
                <a:spcPts val="1200"/>
              </a:spcBef>
              <a:spcAft>
                <a:spcPts val="1200"/>
              </a:spcAft>
              <a:buSzPts val="1600"/>
              <a:buChar char="●"/>
            </a:pPr>
            <a:r>
              <a:rPr lang="en" sz="1600"/>
              <a:t>A bottle with tap and cork</a:t>
            </a:r>
            <a:endParaRPr sz="1600"/>
          </a:p>
        </p:txBody>
      </p:sp>
      <p:sp>
        <p:nvSpPr>
          <p:cNvPr id="107" name="Google Shape;107;p18"/>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Object</a:t>
            </a:r>
            <a:endParaRPr b="1" sz="2100">
              <a:solidFill>
                <a:schemeClr val="dk1"/>
              </a:solidFill>
            </a:endParaRPr>
          </a:p>
          <a:p>
            <a:pPr indent="-330200" lvl="0" marL="457200" rtl="0" algn="l">
              <a:spcBef>
                <a:spcPts val="1600"/>
              </a:spcBef>
              <a:spcAft>
                <a:spcPts val="0"/>
              </a:spcAft>
              <a:buSzPts val="1600"/>
              <a:buChar char="●"/>
            </a:pPr>
            <a:r>
              <a:rPr lang="en" sz="1600"/>
              <a:t>Instance variables</a:t>
            </a:r>
            <a:endParaRPr sz="1600"/>
          </a:p>
          <a:p>
            <a:pPr indent="-330200" lvl="0" marL="457200" rtl="0" algn="l">
              <a:spcBef>
                <a:spcPts val="1200"/>
              </a:spcBef>
              <a:spcAft>
                <a:spcPts val="0"/>
              </a:spcAft>
              <a:buSzPts val="1600"/>
              <a:buChar char="●"/>
            </a:pPr>
            <a:r>
              <a:rPr lang="en" sz="1600"/>
              <a:t>Getter and setter</a:t>
            </a:r>
            <a:endParaRPr sz="1600"/>
          </a:p>
          <a:p>
            <a:pPr indent="-330200" lvl="0" marL="457200" rtl="0" algn="l">
              <a:spcBef>
                <a:spcPts val="1200"/>
              </a:spcBef>
              <a:spcAft>
                <a:spcPts val="1200"/>
              </a:spcAft>
              <a:buSzPts val="1600"/>
              <a:buChar char="●"/>
            </a:pPr>
            <a:r>
              <a:rPr lang="en" sz="1600"/>
              <a:t>Gets created in RAM / memory</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 Blueprint - </a:t>
            </a:r>
            <a:endParaRPr/>
          </a:p>
          <a:p>
            <a:pPr indent="0" lvl="0" marL="0" rtl="0" algn="l">
              <a:spcBef>
                <a:spcPts val="0"/>
              </a:spcBef>
              <a:spcAft>
                <a:spcPts val="0"/>
              </a:spcAft>
              <a:buNone/>
            </a:pPr>
            <a:r>
              <a:rPr lang="en"/>
              <a:t>Instructions on  paper</a:t>
            </a:r>
            <a:endParaRPr/>
          </a:p>
        </p:txBody>
      </p:sp>
      <p:sp>
        <p:nvSpPr>
          <p:cNvPr id="113" name="Google Shape;113;p19"/>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Class</a:t>
            </a:r>
            <a:endParaRPr b="1" sz="2100">
              <a:solidFill>
                <a:schemeClr val="dk1"/>
              </a:solidFill>
            </a:endParaRPr>
          </a:p>
          <a:p>
            <a:pPr indent="-330200" lvl="0" marL="457200" rtl="0" algn="l">
              <a:spcBef>
                <a:spcPts val="1600"/>
              </a:spcBef>
              <a:spcAft>
                <a:spcPts val="0"/>
              </a:spcAft>
              <a:buSzPts val="1600"/>
              <a:buChar char="●"/>
            </a:pPr>
            <a:r>
              <a:rPr lang="en" sz="1600"/>
              <a:t>Classifying code into different files, related structures and methods in one file</a:t>
            </a:r>
            <a:endParaRPr sz="1600"/>
          </a:p>
          <a:p>
            <a:pPr indent="-330200" lvl="0" marL="457200" rtl="0" algn="l">
              <a:spcBef>
                <a:spcPts val="1200"/>
              </a:spcBef>
              <a:spcAft>
                <a:spcPts val="1200"/>
              </a:spcAft>
              <a:buSzPts val="1600"/>
              <a:buChar char="●"/>
            </a:pPr>
            <a:r>
              <a:rPr lang="en" sz="1600"/>
              <a:t>Resides in hard disk/ storage</a:t>
            </a:r>
            <a:endParaRPr sz="1600"/>
          </a:p>
        </p:txBody>
      </p:sp>
      <p:sp>
        <p:nvSpPr>
          <p:cNvPr id="114" name="Google Shape;114;p19"/>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Blueprint</a:t>
            </a:r>
            <a:endParaRPr b="1" sz="2100">
              <a:solidFill>
                <a:schemeClr val="dk1"/>
              </a:solidFill>
            </a:endParaRPr>
          </a:p>
          <a:p>
            <a:pPr indent="-330200" lvl="0" marL="457200" rtl="0" algn="l">
              <a:spcBef>
                <a:spcPts val="1600"/>
              </a:spcBef>
              <a:spcAft>
                <a:spcPts val="0"/>
              </a:spcAft>
              <a:buSzPts val="1600"/>
              <a:buChar char="●"/>
            </a:pPr>
            <a:r>
              <a:rPr lang="en" sz="1600"/>
              <a:t>Maruti 800 design on wall</a:t>
            </a:r>
            <a:endParaRPr sz="1600"/>
          </a:p>
          <a:p>
            <a:pPr indent="-330200" lvl="0" marL="457200" rtl="0" algn="l">
              <a:spcBef>
                <a:spcPts val="1200"/>
              </a:spcBef>
              <a:spcAft>
                <a:spcPts val="1200"/>
              </a:spcAft>
              <a:buSzPts val="1600"/>
              <a:buChar char="●"/>
            </a:pPr>
            <a:r>
              <a:rPr lang="en" sz="1600"/>
              <a:t>Set on instructions on paper to create a box</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Garbage collection</a:t>
            </a:r>
            <a:endParaRPr/>
          </a:p>
        </p:txBody>
      </p:sp>
      <p:sp>
        <p:nvSpPr>
          <p:cNvPr id="120" name="Google Shape;120;p20"/>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Book eg</a:t>
            </a:r>
            <a:endParaRPr b="1" sz="2100">
              <a:solidFill>
                <a:schemeClr val="dk1"/>
              </a:solidFill>
            </a:endParaRPr>
          </a:p>
          <a:p>
            <a:pPr indent="-330200" lvl="0" marL="457200" rtl="0" algn="l">
              <a:spcBef>
                <a:spcPts val="1600"/>
              </a:spcBef>
              <a:spcAft>
                <a:spcPts val="1200"/>
              </a:spcAft>
              <a:buSzPts val="1600"/>
              <a:buChar char="●"/>
            </a:pPr>
            <a:r>
              <a:rPr lang="en" sz="1600"/>
              <a:t>In table on contents if i strike of a topic, it means that set of pages can be overwritten</a:t>
            </a:r>
            <a:endParaRPr sz="1600"/>
          </a:p>
        </p:txBody>
      </p:sp>
      <p:sp>
        <p:nvSpPr>
          <p:cNvPr id="121" name="Google Shape;121;p20"/>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Street garbage collector</a:t>
            </a:r>
            <a:endParaRPr b="1" sz="2100">
              <a:solidFill>
                <a:schemeClr val="dk1"/>
              </a:solidFill>
            </a:endParaRPr>
          </a:p>
          <a:p>
            <a:pPr indent="-330200" lvl="0" marL="457200" rtl="0" algn="l">
              <a:spcBef>
                <a:spcPts val="1600"/>
              </a:spcBef>
              <a:spcAft>
                <a:spcPts val="1200"/>
              </a:spcAft>
              <a:buSzPts val="1600"/>
              <a:buChar char="●"/>
            </a:pPr>
            <a:r>
              <a:rPr lang="en" sz="1600"/>
              <a:t>GC on street picks up all those objects which have lost their owner, similarly if we are done with the object then we mark the reference variable null on stack, which means that memory area can be overwritten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a:t>
            </a:r>
            <a:endParaRPr/>
          </a:p>
        </p:txBody>
      </p:sp>
      <p:sp>
        <p:nvSpPr>
          <p:cNvPr id="127" name="Google Shape;127;p21"/>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Exceptions</a:t>
            </a:r>
            <a:endParaRPr b="1" sz="2100">
              <a:solidFill>
                <a:schemeClr val="dk1"/>
              </a:solidFill>
            </a:endParaRPr>
          </a:p>
          <a:p>
            <a:pPr indent="-330200" lvl="0" marL="457200" rtl="0" algn="l">
              <a:spcBef>
                <a:spcPts val="1600"/>
              </a:spcBef>
              <a:spcAft>
                <a:spcPts val="1200"/>
              </a:spcAft>
              <a:buSzPts val="1600"/>
              <a:buChar char="●"/>
            </a:pPr>
            <a:r>
              <a:rPr lang="en" sz="1600"/>
              <a:t>Code executes, if it faces an exception then executes the exception block, if exception block isn’t there then  the program crashes or terminates by executing default exception block</a:t>
            </a:r>
            <a:endParaRPr sz="1600"/>
          </a:p>
        </p:txBody>
      </p:sp>
      <p:sp>
        <p:nvSpPr>
          <p:cNvPr id="128" name="Google Shape;128;p21"/>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Person goes to get medicine</a:t>
            </a:r>
            <a:endParaRPr b="1" sz="2100">
              <a:solidFill>
                <a:schemeClr val="dk1"/>
              </a:solidFill>
            </a:endParaRPr>
          </a:p>
          <a:p>
            <a:pPr indent="-330200" lvl="0" marL="457200" rtl="0" algn="l">
              <a:spcBef>
                <a:spcPts val="1600"/>
              </a:spcBef>
              <a:spcAft>
                <a:spcPts val="1200"/>
              </a:spcAft>
              <a:buSzPts val="1600"/>
              <a:buChar char="●"/>
            </a:pPr>
            <a:r>
              <a:rPr lang="en" sz="1600"/>
              <a:t>If he doesn’t get the prescribed medicine he calls back and asks what to do, what if he doesn’t have a mobile phone, he trashes the job</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