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8" r:id="rId2"/>
    <p:sldMasterId id="2147483731" r:id="rId3"/>
  </p:sldMasterIdLst>
  <p:notesMasterIdLst>
    <p:notesMasterId r:id="rId17"/>
  </p:notesMasterIdLst>
  <p:sldIdLst>
    <p:sldId id="359" r:id="rId4"/>
    <p:sldId id="390" r:id="rId5"/>
    <p:sldId id="777" r:id="rId6"/>
    <p:sldId id="798" r:id="rId7"/>
    <p:sldId id="799" r:id="rId8"/>
    <p:sldId id="517" r:id="rId9"/>
    <p:sldId id="796" r:id="rId10"/>
    <p:sldId id="804" r:id="rId11"/>
    <p:sldId id="805" r:id="rId12"/>
    <p:sldId id="806" r:id="rId13"/>
    <p:sldId id="807" r:id="rId14"/>
    <p:sldId id="808" r:id="rId15"/>
    <p:sldId id="795" r:id="rId16"/>
  </p:sldIdLst>
  <p:sldSz cx="12192000" cy="6858000"/>
  <p:notesSz cx="6735763" cy="9866313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48" userDrawn="1">
          <p15:clr>
            <a:srgbClr val="A4A3A4"/>
          </p15:clr>
        </p15:guide>
        <p15:guide id="4" pos="352" userDrawn="1">
          <p15:clr>
            <a:srgbClr val="A4A3A4"/>
          </p15:clr>
        </p15:guide>
        <p15:guide id="5" pos="7392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8" pos="4768" userDrawn="1">
          <p15:clr>
            <a:srgbClr val="A4A3A4"/>
          </p15:clr>
        </p15:guide>
        <p15:guide id="9" pos="5120" userDrawn="1">
          <p15:clr>
            <a:srgbClr val="A4A3A4"/>
          </p15:clr>
        </p15:guide>
        <p15:guide id="10" orient="horz" pos="4016" userDrawn="1">
          <p15:clr>
            <a:srgbClr val="A4A3A4"/>
          </p15:clr>
        </p15:guide>
        <p15:guide id="11" orient="horz" pos="13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5F2CB4-038A-3605-CC52-DADD327B16AB}" name="Windows User" initials="WU" userId="Windows Use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VIET QUAN 20181708" initials="PVQ2" lastIdx="1" clrIdx="0">
    <p:extLst>
      <p:ext uri="{19B8F6BF-5375-455C-9EA6-DF929625EA0E}">
        <p15:presenceInfo xmlns:p15="http://schemas.microsoft.com/office/powerpoint/2012/main" userId="PHAM VIET QUAN 201817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33"/>
    <a:srgbClr val="EE0033"/>
    <a:srgbClr val="EE0000"/>
    <a:srgbClr val="B4B4B4"/>
    <a:srgbClr val="000000"/>
    <a:srgbClr val="EE002D"/>
    <a:srgbClr val="595959"/>
    <a:srgbClr val="5F5F5F"/>
    <a:srgbClr val="B00022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240" autoAdjust="0"/>
  </p:normalViewPr>
  <p:slideViewPr>
    <p:cSldViewPr snapToGrid="0">
      <p:cViewPr varScale="1">
        <p:scale>
          <a:sx n="69" d="100"/>
          <a:sy n="69" d="100"/>
        </p:scale>
        <p:origin x="714" y="72"/>
      </p:cViewPr>
      <p:guideLst>
        <p:guide pos="3840"/>
        <p:guide orient="horz" pos="2448"/>
        <p:guide pos="352"/>
        <p:guide pos="7392"/>
        <p:guide orient="horz" pos="240"/>
        <p:guide pos="4768"/>
        <p:guide pos="5120"/>
        <p:guide orient="horz" pos="4016"/>
        <p:guide orient="horz" pos="1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14" Type="http://schemas.microsoft.com/office/2018/10/relationships/authors" Target="authors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ACC8-1157-4947-837A-6C731B040F0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B8EC6-1058-454A-BF38-BCC89205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78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56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34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12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90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69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347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825" algn="l" defTabSz="1218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8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0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B8EC6-1058-454A-BF38-BCC89205CE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03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B8EC6-1058-454A-BF38-BCC89205CE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21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BB8EC6-1058-454A-BF38-BCC89205CE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5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8EC6-1058-454A-BF38-BCC89205CE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EE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5E0885-E742-42D7-A46A-7D2E883A8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0099" y="2077720"/>
            <a:ext cx="5439432" cy="4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0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4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8216BA-05A1-8109-9527-FF7A9AC43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696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FF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CB8755C-429C-B982-4E61-88B2F551D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70519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00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345A06E-7757-5F6E-977F-9EF1B9B3F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42843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4494D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0C69A30-4A60-98F3-33EF-DAA88DC72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211558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A5F1A59-BEAA-C85F-48F8-68B1A576A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668891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baseline="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Close Master View Close</a:t>
            </a:r>
          </a:p>
        </p:txBody>
      </p:sp>
    </p:spTree>
    <p:extLst>
      <p:ext uri="{BB962C8B-B14F-4D97-AF65-F5344CB8AC3E}">
        <p14:creationId xmlns:p14="http://schemas.microsoft.com/office/powerpoint/2010/main" val="76469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722C63-2A04-5110-42EF-6B2583463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696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FF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27B26C9-B4E1-E308-7B4C-5822382A4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70519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00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BC3C9E-D0F8-B838-726A-E937BAED0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42843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4494D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796B722-F26E-915A-A0CC-9A61B367A6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211558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A90F07F-A22E-2E9B-FC46-C832C01C2E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668891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86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04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6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05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2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6"/>
            <a:ext cx="10515600" cy="3689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5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3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873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86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98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82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8216BA-05A1-8109-9527-FF7A9AC43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696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FF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CB8755C-429C-B982-4E61-88B2F551D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70519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00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345A06E-7757-5F6E-977F-9EF1B9B3F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42843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4494D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0C69A30-4A60-98F3-33EF-DAA88DC72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211558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A5F1A59-BEAA-C85F-48F8-68B1A576A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668891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baseline="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Close Master View Close</a:t>
            </a:r>
          </a:p>
        </p:txBody>
      </p:sp>
    </p:spTree>
    <p:extLst>
      <p:ext uri="{BB962C8B-B14F-4D97-AF65-F5344CB8AC3E}">
        <p14:creationId xmlns:p14="http://schemas.microsoft.com/office/powerpoint/2010/main" val="740876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2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722C63-2A04-5110-42EF-6B2583463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87696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FF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27B26C9-B4E1-E308-7B4C-5822382A4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70519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000000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0BC3C9E-D0F8-B838-726A-E937BAED0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42843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44494D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796B722-F26E-915A-A0CC-9A61B367A6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211558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A90F07F-A22E-2E9B-FC46-C832C01C2E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668891"/>
            <a:ext cx="4673600" cy="45759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rgbClr val="B5B4B4"/>
                </a:solidFill>
                <a:latin typeface="FS PF BeauSans Pro" panose="0200050000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318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8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6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10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029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6"/>
            <a:ext cx="10515600" cy="3689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9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37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764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98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4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@2022 ME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9B7-A873-4BEE-96DE-1E225D93D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E30FD-CF21-06D0-4081-D18E35CD151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63"/>
            <a:ext cx="12192000" cy="72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EC79D4-0438-5CA1-1228-E81A1EF686AC}"/>
              </a:ext>
            </a:extLst>
          </p:cNvPr>
          <p:cNvSpPr txBox="1"/>
          <p:nvPr userDrawn="1"/>
        </p:nvSpPr>
        <p:spPr>
          <a:xfrm>
            <a:off x="499534" y="6341534"/>
            <a:ext cx="5291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40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FS PF BeauSans Pro Light" panose="02000500000000020004" pitchFamily="2" charset="0"/>
                <a:ea typeface="+mn-ea"/>
                <a:cs typeface="+mn-cs"/>
              </a:rPr>
              <a:t>www.viettel.com.vn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42538B-DB88-8EF9-E01E-066B79ACD3C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67" y="6341534"/>
            <a:ext cx="1300285" cy="2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lang="en-US" sz="3733" kern="1200" dirty="0">
          <a:solidFill>
            <a:srgbClr val="EE0033"/>
          </a:solidFill>
          <a:latin typeface="FS PF BeauSans Pro SemiBold" panose="02000503000000020004" pitchFamily="2" charset="0"/>
          <a:ea typeface="+mn-ea"/>
          <a:cs typeface="+mn-cs"/>
        </a:defRPr>
      </a:lvl1pPr>
    </p:titleStyle>
    <p:bodyStyle>
      <a:lvl1pPr marL="0" marR="0" indent="0" algn="l" defTabSz="914172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10/2022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@2022 ME Department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9B7-A873-4BEE-96DE-1E225D93DB0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E30FD-CF21-06D0-4081-D18E35CD151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63"/>
            <a:ext cx="12192000" cy="72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EC79D4-0438-5CA1-1228-E81A1EF686AC}"/>
              </a:ext>
            </a:extLst>
          </p:cNvPr>
          <p:cNvSpPr txBox="1"/>
          <p:nvPr userDrawn="1"/>
        </p:nvSpPr>
        <p:spPr>
          <a:xfrm>
            <a:off x="499534" y="6341534"/>
            <a:ext cx="5291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40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FS PF BeauSans Pro Light" panose="02000500000000020004" pitchFamily="2" charset="0"/>
                <a:ea typeface="+mn-ea"/>
                <a:cs typeface="+mn-cs"/>
              </a:rPr>
              <a:t>www.viettel.com.vn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42538B-DB88-8EF9-E01E-066B79ACD3C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567" y="6341534"/>
            <a:ext cx="1300285" cy="2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lang="en-US" sz="3733" kern="1200" dirty="0">
          <a:solidFill>
            <a:srgbClr val="EE0033"/>
          </a:solidFill>
          <a:latin typeface="FS PF BeauSans Pro SemiBold" panose="02000503000000020004" pitchFamily="2" charset="0"/>
          <a:ea typeface="+mn-ea"/>
          <a:cs typeface="+mn-cs"/>
        </a:defRPr>
      </a:lvl1pPr>
    </p:titleStyle>
    <p:bodyStyle>
      <a:lvl1pPr marL="0" marR="0" indent="0" algn="l" defTabSz="914172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FS PF BeauSans Pro" panose="02000500000000020004" pitchFamily="2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127053-D6A0-4850-AF66-C72B18D8A5C2}"/>
              </a:ext>
            </a:extLst>
          </p:cNvPr>
          <p:cNvSpPr txBox="1"/>
          <p:nvPr/>
        </p:nvSpPr>
        <p:spPr>
          <a:xfrm>
            <a:off x="523507" y="1138577"/>
            <a:ext cx="3923802" cy="14464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Báo</a:t>
            </a:r>
            <a:r>
              <a:rPr lang="en-US" sz="6000" b="1" dirty="0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cáo</a:t>
            </a:r>
            <a:r>
              <a:rPr lang="en-US" sz="6000" b="1" dirty="0" smtClean="0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FS Magistral Bold" panose="020B08040302040803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333" b="1" dirty="0">
              <a:solidFill>
                <a:schemeClr val="bg1"/>
              </a:solidFill>
              <a:latin typeface="FS Magistral Bold" panose="020B08040302040803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hlinkClick r:id="rId3"/>
            <a:extLst>
              <a:ext uri="{FF2B5EF4-FFF2-40B4-BE49-F238E27FC236}">
                <a16:creationId xmlns:a16="http://schemas.microsoft.com/office/drawing/2014/main" id="{6ECE617D-A307-4B83-9F65-79812672A82C}"/>
              </a:ext>
            </a:extLst>
          </p:cNvPr>
          <p:cNvSpPr txBox="1"/>
          <p:nvPr/>
        </p:nvSpPr>
        <p:spPr>
          <a:xfrm>
            <a:off x="147100" y="6344805"/>
            <a:ext cx="372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Tháng </a:t>
            </a:r>
            <a:r>
              <a:rPr lang="en-US" altLang="ko-KR" sz="1600" smtClean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02/2023</a:t>
            </a:r>
            <a:endParaRPr lang="en-US" altLang="ko-KR" sz="1600" dirty="0">
              <a:solidFill>
                <a:schemeClr val="bg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15545" y="6365121"/>
            <a:ext cx="1168377" cy="421528"/>
            <a:chOff x="7872198" y="4767263"/>
            <a:chExt cx="876283" cy="316146"/>
          </a:xfrm>
        </p:grpSpPr>
        <p:pic>
          <p:nvPicPr>
            <p:cNvPr id="12" name="Picture 11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6A4896B3-4B92-49DC-B565-DCF8E398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198" y="4767263"/>
              <a:ext cx="696490" cy="316146"/>
            </a:xfrm>
            <a:prstGeom prst="rect">
              <a:avLst/>
            </a:prstGeom>
          </p:spPr>
        </p:pic>
        <p:sp>
          <p:nvSpPr>
            <p:cNvPr id="15" name="Slide Number Placeholder 1">
              <a:extLst>
                <a:ext uri="{FF2B5EF4-FFF2-40B4-BE49-F238E27FC236}">
                  <a16:creationId xmlns:a16="http://schemas.microsoft.com/office/drawing/2014/main" id="{FF20AB3A-E17B-43F7-B027-CA67B9FCC236}"/>
                </a:ext>
              </a:extLst>
            </p:cNvPr>
            <p:cNvSpPr txBox="1">
              <a:spLocks/>
            </p:cNvSpPr>
            <p:nvPr/>
          </p:nvSpPr>
          <p:spPr>
            <a:xfrm>
              <a:off x="8516070" y="4800153"/>
              <a:ext cx="232411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 dirty="0">
                  <a:solidFill>
                    <a:schemeClr val="bg1"/>
                  </a:solidFill>
                  <a:latin typeface="FS Magistral Bold" panose="020B0804030204080304" pitchFamily="34" charset="0"/>
                </a:rPr>
                <a:t>1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8509482" y="4805262"/>
              <a:ext cx="0" cy="2006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49351A-E352-450A-8848-9C481510F237}"/>
              </a:ext>
            </a:extLst>
          </p:cNvPr>
          <p:cNvSpPr txBox="1"/>
          <p:nvPr/>
        </p:nvSpPr>
        <p:spPr>
          <a:xfrm>
            <a:off x="523508" y="3232037"/>
            <a:ext cx="6556166" cy="149579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b="1" dirty="0" smtClean="0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THỰC TRẠNG </a:t>
            </a:r>
          </a:p>
          <a:p>
            <a:pPr>
              <a:lnSpc>
                <a:spcPct val="120000"/>
              </a:lnSpc>
            </a:pPr>
            <a:r>
              <a:rPr lang="en-US" sz="3800" b="1" dirty="0" smtClean="0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NGHIÊN </a:t>
            </a:r>
            <a:r>
              <a:rPr lang="en-US" sz="3800" b="1" dirty="0" smtClean="0">
                <a:solidFill>
                  <a:schemeClr val="bg1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CỨU </a:t>
            </a:r>
            <a:endParaRPr lang="vi-VN" sz="3800" b="1" dirty="0">
              <a:solidFill>
                <a:schemeClr val="bg1"/>
              </a:solidFill>
              <a:latin typeface="FS Magistral Bold" panose="020B08040302040803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897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5199707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CÁC KHÁI NIỆM TRONG ELASTICSEARCH</a:t>
            </a:r>
            <a:endParaRPr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10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14402" y="980440"/>
            <a:ext cx="154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Document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402" y="1486648"/>
            <a:ext cx="3735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index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JSON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1 type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96" y="1380550"/>
            <a:ext cx="6820225" cy="46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11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5199707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CÁC KHÁI NIỆM TRONG ELASTICSEARCH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4402" y="1000067"/>
            <a:ext cx="103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Index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14402" y="1635704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Chứa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các document liên quan đến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Lưu cách đánh index cho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 đó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ìm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kiếm bởi inverted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7" y="829630"/>
            <a:ext cx="5404377" cy="57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07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4949633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12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0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2EBF2243-ABD4-461F-A8F0-1BEA733D8D0B}"/>
              </a:ext>
            </a:extLst>
          </p:cNvPr>
          <p:cNvSpPr txBox="1"/>
          <p:nvPr/>
        </p:nvSpPr>
        <p:spPr>
          <a:xfrm>
            <a:off x="2494587" y="3145246"/>
            <a:ext cx="10046106" cy="137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THANK</a:t>
            </a:r>
            <a:r>
              <a:rPr kumimoji="0" lang="en-US" altLang="ko-KR" sz="80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 YOU!</a:t>
            </a:r>
            <a:endParaRPr kumimoji="0" lang="en-US" altLang="ko-K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S Magistral Bold" panose="020B0804030204080304" pitchFamily="34" charset="0"/>
              <a:ea typeface="맑은 고딕" panose="020B0503020000020004" pitchFamily="34" charset="-127"/>
              <a:cs typeface="Sarabun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F0AA8-834D-4C5D-ADB4-E696F1FEEF34}"/>
              </a:ext>
            </a:extLst>
          </p:cNvPr>
          <p:cNvGrpSpPr/>
          <p:nvPr/>
        </p:nvGrpSpPr>
        <p:grpSpPr>
          <a:xfrm>
            <a:off x="-663787" y="0"/>
            <a:ext cx="431800" cy="2626360"/>
            <a:chOff x="-497840" y="0"/>
            <a:chExt cx="323850" cy="1969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12D3EE-6A44-498E-98E5-136038B83F7F}"/>
                </a:ext>
              </a:extLst>
            </p:cNvPr>
            <p:cNvSpPr/>
            <p:nvPr/>
          </p:nvSpPr>
          <p:spPr>
            <a:xfrm>
              <a:off x="-497840" y="0"/>
              <a:ext cx="323850" cy="323850"/>
            </a:xfrm>
            <a:prstGeom prst="rect">
              <a:avLst/>
            </a:prstGeom>
            <a:solidFill>
              <a:srgbClr val="EE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5C3649-6169-4E50-ABA7-879AE9EB5D54}"/>
                </a:ext>
              </a:extLst>
            </p:cNvPr>
            <p:cNvSpPr/>
            <p:nvPr/>
          </p:nvSpPr>
          <p:spPr>
            <a:xfrm>
              <a:off x="-497840" y="411480"/>
              <a:ext cx="323850" cy="3238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C919-DE7D-4B46-9148-AFBE991299F7}"/>
                </a:ext>
              </a:extLst>
            </p:cNvPr>
            <p:cNvSpPr/>
            <p:nvPr/>
          </p:nvSpPr>
          <p:spPr>
            <a:xfrm>
              <a:off x="-497840" y="822960"/>
              <a:ext cx="323850" cy="323850"/>
            </a:xfrm>
            <a:prstGeom prst="rect">
              <a:avLst/>
            </a:prstGeom>
            <a:solidFill>
              <a:srgbClr val="44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EA8B90-95C4-4C03-A027-FF517B29019D}"/>
                </a:ext>
              </a:extLst>
            </p:cNvPr>
            <p:cNvSpPr/>
            <p:nvPr/>
          </p:nvSpPr>
          <p:spPr>
            <a:xfrm>
              <a:off x="-497840" y="1234440"/>
              <a:ext cx="323850" cy="323850"/>
            </a:xfrm>
            <a:prstGeom prst="rect">
              <a:avLst/>
            </a:prstGeom>
            <a:solidFill>
              <a:srgbClr val="B5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88B647-A0E2-4000-96FC-8C232294A19D}"/>
                </a:ext>
              </a:extLst>
            </p:cNvPr>
            <p:cNvSpPr/>
            <p:nvPr/>
          </p:nvSpPr>
          <p:spPr>
            <a:xfrm>
              <a:off x="-497840" y="1645920"/>
              <a:ext cx="323850" cy="3238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925D41C-0D26-46BC-AA79-1626E8184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5922" y="-11158015"/>
            <a:ext cx="14963844" cy="145048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15545" y="6365121"/>
            <a:ext cx="1168377" cy="421528"/>
            <a:chOff x="7872198" y="4767263"/>
            <a:chExt cx="876283" cy="316146"/>
          </a:xfrm>
        </p:grpSpPr>
        <p:pic>
          <p:nvPicPr>
            <p:cNvPr id="15" name="Picture 14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6A4896B3-4B92-49DC-B565-DCF8E398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198" y="4767263"/>
              <a:ext cx="696490" cy="316146"/>
            </a:xfrm>
            <a:prstGeom prst="rect">
              <a:avLst/>
            </a:prstGeom>
          </p:spPr>
        </p:pic>
        <p:sp>
          <p:nvSpPr>
            <p:cNvPr id="16" name="Slide Number Placeholder 1">
              <a:extLst>
                <a:ext uri="{FF2B5EF4-FFF2-40B4-BE49-F238E27FC236}">
                  <a16:creationId xmlns:a16="http://schemas.microsoft.com/office/drawing/2014/main" id="{FF20AB3A-E17B-43F7-B027-CA67B9FCC236}"/>
                </a:ext>
              </a:extLst>
            </p:cNvPr>
            <p:cNvSpPr txBox="1">
              <a:spLocks/>
            </p:cNvSpPr>
            <p:nvPr/>
          </p:nvSpPr>
          <p:spPr>
            <a:xfrm>
              <a:off x="8516070" y="4800153"/>
              <a:ext cx="232411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S Magistral Bold" panose="020B0804030204080304" pitchFamily="34" charset="0"/>
                  <a:ea typeface="+mn-ea"/>
                  <a:cs typeface="+mn-cs"/>
                </a:rPr>
                <a:t>6</a:t>
              </a: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S Magistral Bold" panose="020B0804030204080304" pitchFamily="34" charset="0"/>
                <a:ea typeface="+mn-ea"/>
                <a:cs typeface="+mn-cs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509482" y="4805262"/>
              <a:ext cx="0" cy="2006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696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95CC2ED-C57D-4290-9834-FBA66ED526D7}"/>
              </a:ext>
            </a:extLst>
          </p:cNvPr>
          <p:cNvSpPr txBox="1"/>
          <p:nvPr/>
        </p:nvSpPr>
        <p:spPr>
          <a:xfrm>
            <a:off x="799055" y="633069"/>
            <a:ext cx="8167964" cy="880306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267" b="1" dirty="0">
                <a:solidFill>
                  <a:srgbClr val="ED1B2F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NỘI </a:t>
            </a:r>
            <a:r>
              <a:rPr lang="en-US" sz="4267" b="1" dirty="0" smtClean="0">
                <a:solidFill>
                  <a:srgbClr val="ED1B2F"/>
                </a:solidFill>
                <a:latin typeface="FS Magistral Bold" panose="020B0804030204080304" pitchFamily="34" charset="0"/>
                <a:cs typeface="Arial" panose="020B0604020202020204" pitchFamily="34" charset="0"/>
              </a:rPr>
              <a:t>DUNG TRÌNH BÀY</a:t>
            </a:r>
            <a:endParaRPr lang="vi-VN" sz="4267" b="1" dirty="0">
              <a:solidFill>
                <a:srgbClr val="ED1B2F"/>
              </a:solidFill>
              <a:latin typeface="FS Magistral Bold" panose="020B08040302040803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76E6F3-50A7-4080-AD3D-F2F9BC1F95BD}"/>
              </a:ext>
            </a:extLst>
          </p:cNvPr>
          <p:cNvGrpSpPr/>
          <p:nvPr/>
        </p:nvGrpSpPr>
        <p:grpSpPr>
          <a:xfrm>
            <a:off x="799058" y="1828807"/>
            <a:ext cx="5555171" cy="646331"/>
            <a:chOff x="612691" y="1448835"/>
            <a:chExt cx="4166378" cy="484747"/>
          </a:xfrm>
        </p:grpSpPr>
        <p:sp>
          <p:nvSpPr>
            <p:cNvPr id="11" name="TextBox 10">
              <a:hlinkClick r:id="rId3"/>
              <a:extLst>
                <a:ext uri="{FF2B5EF4-FFF2-40B4-BE49-F238E27FC236}">
                  <a16:creationId xmlns:a16="http://schemas.microsoft.com/office/drawing/2014/main" id="{F54F0236-C8BB-4AA1-A753-B2A49F18F551}"/>
                </a:ext>
              </a:extLst>
            </p:cNvPr>
            <p:cNvSpPr txBox="1"/>
            <p:nvPr/>
          </p:nvSpPr>
          <p:spPr>
            <a:xfrm>
              <a:off x="1656030" y="1451395"/>
              <a:ext cx="3123039" cy="457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arabun" panose="00000500000000000000" pitchFamily="2" charset="-34"/>
                  <a:cs typeface="Sarabun" panose="00000500000000000000" pitchFamily="2" charset="-34"/>
                </a:rPr>
                <a:t>CLUSTER</a:t>
              </a:r>
              <a:r>
                <a:rPr lang="en-US" altLang="ko-KR" sz="2800" dirty="0" smtClean="0">
                  <a:latin typeface="Sarabun" panose="00000500000000000000" pitchFamily="2" charset="-34"/>
                  <a:cs typeface="Sarabun" panose="00000500000000000000" pitchFamily="2" charset="-34"/>
                </a:rPr>
                <a:t> </a:t>
              </a:r>
              <a:endParaRPr lang="en-US" altLang="ko-KR" sz="2800" dirty="0"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  <p:sp>
          <p:nvSpPr>
            <p:cNvPr id="12" name="TextBox 11">
              <a:hlinkClick r:id="rId3"/>
              <a:extLst>
                <a:ext uri="{FF2B5EF4-FFF2-40B4-BE49-F238E27FC236}">
                  <a16:creationId xmlns:a16="http://schemas.microsoft.com/office/drawing/2014/main" id="{4B5AF053-EE7E-4303-B634-1E2B44524B5F}"/>
                </a:ext>
              </a:extLst>
            </p:cNvPr>
            <p:cNvSpPr txBox="1"/>
            <p:nvPr/>
          </p:nvSpPr>
          <p:spPr>
            <a:xfrm>
              <a:off x="612691" y="1448835"/>
              <a:ext cx="1007438" cy="48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srgbClr val="FF0000"/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PHẦN</a:t>
              </a:r>
              <a:r>
                <a:rPr lang="en-US" altLang="ko-KR" sz="2400" b="1" dirty="0">
                  <a:solidFill>
                    <a:srgbClr val="FF0000"/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1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6F2FCE-BB24-429C-8C10-C4989C76F116}"/>
              </a:ext>
            </a:extLst>
          </p:cNvPr>
          <p:cNvCxnSpPr>
            <a:cxnSpLocks/>
          </p:cNvCxnSpPr>
          <p:nvPr/>
        </p:nvCxnSpPr>
        <p:spPr>
          <a:xfrm>
            <a:off x="955363" y="2377442"/>
            <a:ext cx="5242560" cy="0"/>
          </a:xfrm>
          <a:prstGeom prst="line">
            <a:avLst/>
          </a:prstGeom>
          <a:ln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B511361-CC1D-4BE3-AFD3-9FF40919F2CA}"/>
              </a:ext>
            </a:extLst>
          </p:cNvPr>
          <p:cNvGrpSpPr/>
          <p:nvPr/>
        </p:nvGrpSpPr>
        <p:grpSpPr>
          <a:xfrm>
            <a:off x="799055" y="2786737"/>
            <a:ext cx="7088412" cy="646329"/>
            <a:chOff x="626039" y="2511020"/>
            <a:chExt cx="5316309" cy="484748"/>
          </a:xfrm>
        </p:grpSpPr>
        <p:sp>
          <p:nvSpPr>
            <p:cNvPr id="15" name="TextBox 14">
              <a:hlinkClick r:id="rId3"/>
              <a:extLst>
                <a:ext uri="{FF2B5EF4-FFF2-40B4-BE49-F238E27FC236}">
                  <a16:creationId xmlns:a16="http://schemas.microsoft.com/office/drawing/2014/main" id="{878CF2C9-D3CE-4AD1-9D7B-EB084536D4C2}"/>
                </a:ext>
              </a:extLst>
            </p:cNvPr>
            <p:cNvSpPr txBox="1"/>
            <p:nvPr/>
          </p:nvSpPr>
          <p:spPr>
            <a:xfrm>
              <a:off x="626039" y="2511020"/>
              <a:ext cx="100744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err="1">
                  <a:solidFill>
                    <a:srgbClr val="FF0000"/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PHẦN</a:t>
              </a:r>
              <a:r>
                <a:rPr lang="en-US" altLang="ko-KR" sz="2400" b="1" dirty="0">
                  <a:solidFill>
                    <a:srgbClr val="FF0000"/>
                  </a:solidFill>
                  <a:latin typeface="Sarabun" panose="00000500000000000000" pitchFamily="2" charset="-34"/>
                  <a:cs typeface="Sarabun" panose="00000500000000000000" pitchFamily="2" charset="-34"/>
                </a:rPr>
                <a:t> 2</a:t>
              </a:r>
            </a:p>
          </p:txBody>
        </p:sp>
        <p:sp>
          <p:nvSpPr>
            <p:cNvPr id="18" name="TextBox 17">
              <a:hlinkClick r:id="rId3"/>
              <a:extLst>
                <a:ext uri="{FF2B5EF4-FFF2-40B4-BE49-F238E27FC236}">
                  <a16:creationId xmlns:a16="http://schemas.microsoft.com/office/drawing/2014/main" id="{72B124A5-A0D1-49E0-9F32-5DEC2A18B05D}"/>
                </a:ext>
              </a:extLst>
            </p:cNvPr>
            <p:cNvSpPr txBox="1"/>
            <p:nvPr/>
          </p:nvSpPr>
          <p:spPr>
            <a:xfrm>
              <a:off x="1669380" y="2523271"/>
              <a:ext cx="4272968" cy="465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800" dirty="0" smtClean="0">
                  <a:latin typeface="Sarabun" panose="00000500000000000000" pitchFamily="2" charset="-34"/>
                  <a:cs typeface="Sarabun" panose="00000500000000000000" pitchFamily="2" charset="-34"/>
                </a:rPr>
                <a:t>ELASTICSEARCH</a:t>
              </a:r>
              <a:endParaRPr lang="vi-VN" altLang="ko-KR" sz="2800" dirty="0">
                <a:latin typeface="Sarabun" panose="00000500000000000000" pitchFamily="2" charset="-34"/>
                <a:cs typeface="Sarabun" panose="00000500000000000000" pitchFamily="2" charset="-34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5985A4-3781-470B-82C9-098C5D4D0C8D}"/>
              </a:ext>
            </a:extLst>
          </p:cNvPr>
          <p:cNvCxnSpPr>
            <a:cxnSpLocks/>
          </p:cNvCxnSpPr>
          <p:nvPr/>
        </p:nvCxnSpPr>
        <p:spPr>
          <a:xfrm>
            <a:off x="955363" y="3412007"/>
            <a:ext cx="5242560" cy="0"/>
          </a:xfrm>
          <a:prstGeom prst="line">
            <a:avLst/>
          </a:prstGeom>
          <a:ln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528" y="6348376"/>
            <a:ext cx="309881" cy="365125"/>
          </a:xfrm>
        </p:spPr>
        <p:txBody>
          <a:bodyPr/>
          <a:lstStyle/>
          <a:p>
            <a:r>
              <a:rPr lang="en-US" sz="1067" dirty="0">
                <a:solidFill>
                  <a:schemeClr val="tx1"/>
                </a:solidFill>
                <a:latin typeface="FS Magistral Bold" panose="020B0804030204080304" pitchFamily="34" charset="0"/>
              </a:rPr>
              <a:t>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131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E653B602-9FD2-4FDB-B216-9469EC80F182}"/>
              </a:ext>
            </a:extLst>
          </p:cNvPr>
          <p:cNvSpPr txBox="1"/>
          <p:nvPr/>
        </p:nvSpPr>
        <p:spPr>
          <a:xfrm>
            <a:off x="978343" y="3576323"/>
            <a:ext cx="3382696" cy="924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267" b="0" i="0" u="none" strike="noStrike" kern="1200" cap="none" spc="0" normalizeH="0" baseline="0" noProof="0" err="1">
                <a:ln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PHẦN</a:t>
            </a:r>
            <a:r>
              <a:rPr kumimoji="0" lang="en-US" altLang="ko-KR" sz="4267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 </a:t>
            </a:r>
            <a:r>
              <a:rPr kumimoji="0" lang="en-US" altLang="ko-KR" sz="4267" b="0" i="0" u="none" strike="noStrike" kern="1200" cap="none" spc="0" normalizeH="0" baseline="0" noProof="0" smtClean="0">
                <a:ln>
                  <a:solidFill>
                    <a:prstClr val="white"/>
                  </a:solidFill>
                </a:ln>
                <a:noFill/>
                <a:effectLst/>
                <a:uLnTx/>
                <a:uFillTx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1</a:t>
            </a:r>
            <a:endParaRPr kumimoji="0" lang="en-US" altLang="ko-KR" sz="4267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noFill/>
              <a:effectLst/>
              <a:uLnTx/>
              <a:uFillTx/>
              <a:latin typeface="FS Magistral Bold" panose="020B0804030204080304" pitchFamily="34" charset="0"/>
              <a:ea typeface="맑은 고딕" panose="020B0503020000020004" pitchFamily="34" charset="-127"/>
              <a:cs typeface="Sarabun" panose="00000500000000000000" pitchFamily="2" charset="-3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CA2B17-CABC-4956-B34D-F8B3DF89CD3A}"/>
              </a:ext>
            </a:extLst>
          </p:cNvPr>
          <p:cNvCxnSpPr>
            <a:cxnSpLocks/>
          </p:cNvCxnSpPr>
          <p:nvPr/>
        </p:nvCxnSpPr>
        <p:spPr>
          <a:xfrm>
            <a:off x="978343" y="4686665"/>
            <a:ext cx="507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925D41C-0D26-46BC-AA79-1626E8184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16699" y="-11158011"/>
            <a:ext cx="14963844" cy="145048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15545" y="6365121"/>
            <a:ext cx="1168377" cy="421528"/>
            <a:chOff x="7872198" y="4767263"/>
            <a:chExt cx="876283" cy="316146"/>
          </a:xfrm>
        </p:grpSpPr>
        <p:pic>
          <p:nvPicPr>
            <p:cNvPr id="15" name="Picture 14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6A4896B3-4B92-49DC-B565-DCF8E398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198" y="4767263"/>
              <a:ext cx="696490" cy="316146"/>
            </a:xfrm>
            <a:prstGeom prst="rect">
              <a:avLst/>
            </a:prstGeom>
          </p:spPr>
        </p:pic>
        <p:sp>
          <p:nvSpPr>
            <p:cNvPr id="16" name="Slide Number Placeholder 1">
              <a:extLst>
                <a:ext uri="{FF2B5EF4-FFF2-40B4-BE49-F238E27FC236}">
                  <a16:creationId xmlns:a16="http://schemas.microsoft.com/office/drawing/2014/main" id="{FF20AB3A-E17B-43F7-B027-CA67B9FCC236}"/>
                </a:ext>
              </a:extLst>
            </p:cNvPr>
            <p:cNvSpPr txBox="1">
              <a:spLocks/>
            </p:cNvSpPr>
            <p:nvPr/>
          </p:nvSpPr>
          <p:spPr>
            <a:xfrm>
              <a:off x="8516070" y="4800153"/>
              <a:ext cx="232411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67" dirty="0">
                  <a:solidFill>
                    <a:prstClr val="white"/>
                  </a:solidFill>
                  <a:latin typeface="FS Magistral Bold" panose="020B0804030204080304" pitchFamily="34" charset="0"/>
                </a:rPr>
                <a:t>3</a:t>
              </a: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S Magistral Bold" panose="020B0804030204080304" pitchFamily="34" charset="0"/>
                <a:ea typeface="+mn-ea"/>
                <a:cs typeface="+mn-cs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509482" y="4805262"/>
              <a:ext cx="0" cy="2006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F54F0236-C8BB-4AA1-A753-B2A49F18F551}"/>
              </a:ext>
            </a:extLst>
          </p:cNvPr>
          <p:cNvSpPr txBox="1"/>
          <p:nvPr/>
        </p:nvSpPr>
        <p:spPr>
          <a:xfrm>
            <a:off x="978343" y="4941305"/>
            <a:ext cx="416405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rabun" panose="00000500000000000000" pitchFamily="2" charset="-34"/>
                <a:cs typeface="Sarabun" panose="00000500000000000000" pitchFamily="2" charset="-34"/>
              </a:rPr>
              <a:t>CLUSTER</a:t>
            </a:r>
            <a:endParaRPr lang="en-US" altLang="ko-KR" sz="4400" dirty="0">
              <a:solidFill>
                <a:schemeClr val="bg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0682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4949633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pPr algn="ctr"/>
            <a:r>
              <a:rPr lang="en-US" sz="2400" dirty="0" smtClean="0"/>
              <a:t>CÁC KHÁI NIỆM CƠ BẢN</a:t>
            </a:r>
            <a:endParaRPr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4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95745" y="152884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/>
              <a:t>L</a:t>
            </a:r>
            <a:r>
              <a:rPr lang="en-US" sz="2000" dirty="0" err="1" smtClean="0"/>
              <a:t>à</a:t>
            </a:r>
            <a:r>
              <a:rPr lang="en-US" sz="2000" dirty="0" smtClean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nodes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402" y="980440"/>
            <a:ext cx="260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Cluster </a:t>
            </a:r>
            <a:r>
              <a:rPr lang="en-US" sz="20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gì</a:t>
            </a:r>
            <a:r>
              <a:rPr lang="en-US" sz="2400" b="1" dirty="0" smtClean="0"/>
              <a:t> ?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5745" y="2056517"/>
            <a:ext cx="674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Cluster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node. </a:t>
            </a: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13" y="2410460"/>
            <a:ext cx="5706590" cy="42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37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5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4949633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pPr algn="ctr"/>
            <a:r>
              <a:rPr lang="en-US" sz="2400" dirty="0" smtClean="0"/>
              <a:t>CÁC KHÁI NIỆM CƠ BẢN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4402" y="980440"/>
            <a:ext cx="282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Cơ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chế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hoạt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động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37" y="1442105"/>
            <a:ext cx="5232400" cy="51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E653B602-9FD2-4FDB-B216-9469EC80F182}"/>
              </a:ext>
            </a:extLst>
          </p:cNvPr>
          <p:cNvSpPr txBox="1"/>
          <p:nvPr/>
        </p:nvSpPr>
        <p:spPr>
          <a:xfrm>
            <a:off x="978343" y="3576323"/>
            <a:ext cx="3382696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defRPr/>
            </a:pPr>
            <a:r>
              <a:rPr lang="en-US" altLang="ko-KR" sz="4267" dirty="0" err="1">
                <a:ln>
                  <a:solidFill>
                    <a:prstClr val="white"/>
                  </a:solidFill>
                </a:ln>
                <a:noFill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PHẦN</a:t>
            </a:r>
            <a:r>
              <a:rPr lang="en-US" altLang="ko-KR" sz="4267" dirty="0">
                <a:ln>
                  <a:solidFill>
                    <a:prstClr val="white"/>
                  </a:solidFill>
                </a:ln>
                <a:noFill/>
                <a:latin typeface="FS Magistral Bold" panose="020B0804030204080304" pitchFamily="34" charset="0"/>
                <a:ea typeface="맑은 고딕" panose="020B0503020000020004" pitchFamily="34" charset="-127"/>
                <a:cs typeface="Sarabun" panose="00000500000000000000" pitchFamily="2" charset="-34"/>
              </a:rPr>
              <a:t>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CA2B17-CABC-4956-B34D-F8B3DF89CD3A}"/>
              </a:ext>
            </a:extLst>
          </p:cNvPr>
          <p:cNvCxnSpPr>
            <a:cxnSpLocks/>
          </p:cNvCxnSpPr>
          <p:nvPr/>
        </p:nvCxnSpPr>
        <p:spPr>
          <a:xfrm>
            <a:off x="978343" y="4686665"/>
            <a:ext cx="5079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F0AA8-834D-4C5D-ADB4-E696F1FEEF34}"/>
              </a:ext>
            </a:extLst>
          </p:cNvPr>
          <p:cNvGrpSpPr/>
          <p:nvPr/>
        </p:nvGrpSpPr>
        <p:grpSpPr>
          <a:xfrm>
            <a:off x="-663787" y="0"/>
            <a:ext cx="431800" cy="2626360"/>
            <a:chOff x="-497840" y="0"/>
            <a:chExt cx="323850" cy="19697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12D3EE-6A44-498E-98E5-136038B83F7F}"/>
                </a:ext>
              </a:extLst>
            </p:cNvPr>
            <p:cNvSpPr/>
            <p:nvPr/>
          </p:nvSpPr>
          <p:spPr>
            <a:xfrm>
              <a:off x="-497840" y="0"/>
              <a:ext cx="323850" cy="323850"/>
            </a:xfrm>
            <a:prstGeom prst="rect">
              <a:avLst/>
            </a:prstGeom>
            <a:solidFill>
              <a:srgbClr val="EE0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5C3649-6169-4E50-ABA7-879AE9EB5D54}"/>
                </a:ext>
              </a:extLst>
            </p:cNvPr>
            <p:cNvSpPr/>
            <p:nvPr/>
          </p:nvSpPr>
          <p:spPr>
            <a:xfrm>
              <a:off x="-497840" y="411480"/>
              <a:ext cx="323850" cy="3238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C919-DE7D-4B46-9148-AFBE991299F7}"/>
                </a:ext>
              </a:extLst>
            </p:cNvPr>
            <p:cNvSpPr/>
            <p:nvPr/>
          </p:nvSpPr>
          <p:spPr>
            <a:xfrm>
              <a:off x="-497840" y="822960"/>
              <a:ext cx="323850" cy="323850"/>
            </a:xfrm>
            <a:prstGeom prst="rect">
              <a:avLst/>
            </a:prstGeom>
            <a:solidFill>
              <a:srgbClr val="4449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EA8B90-95C4-4C03-A027-FF517B29019D}"/>
                </a:ext>
              </a:extLst>
            </p:cNvPr>
            <p:cNvSpPr/>
            <p:nvPr/>
          </p:nvSpPr>
          <p:spPr>
            <a:xfrm>
              <a:off x="-497840" y="1234440"/>
              <a:ext cx="323850" cy="323850"/>
            </a:xfrm>
            <a:prstGeom prst="rect">
              <a:avLst/>
            </a:prstGeom>
            <a:solidFill>
              <a:srgbClr val="B5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88B647-A0E2-4000-96FC-8C232294A19D}"/>
                </a:ext>
              </a:extLst>
            </p:cNvPr>
            <p:cNvSpPr/>
            <p:nvPr/>
          </p:nvSpPr>
          <p:spPr>
            <a:xfrm>
              <a:off x="-497840" y="1645920"/>
              <a:ext cx="323850" cy="3238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24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925D41C-0D26-46BC-AA79-1626E8184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5922" y="-11158015"/>
            <a:ext cx="14963844" cy="145048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15545" y="6365121"/>
            <a:ext cx="1168377" cy="421528"/>
            <a:chOff x="7872198" y="4767263"/>
            <a:chExt cx="876283" cy="316146"/>
          </a:xfrm>
        </p:grpSpPr>
        <p:pic>
          <p:nvPicPr>
            <p:cNvPr id="15" name="Picture 14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6A4896B3-4B92-49DC-B565-DCF8E398F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198" y="4767263"/>
              <a:ext cx="696490" cy="316146"/>
            </a:xfrm>
            <a:prstGeom prst="rect">
              <a:avLst/>
            </a:prstGeom>
          </p:spPr>
        </p:pic>
        <p:sp>
          <p:nvSpPr>
            <p:cNvPr id="16" name="Slide Number Placeholder 1">
              <a:extLst>
                <a:ext uri="{FF2B5EF4-FFF2-40B4-BE49-F238E27FC236}">
                  <a16:creationId xmlns:a16="http://schemas.microsoft.com/office/drawing/2014/main" id="{FF20AB3A-E17B-43F7-B027-CA67B9FCC236}"/>
                </a:ext>
              </a:extLst>
            </p:cNvPr>
            <p:cNvSpPr txBox="1">
              <a:spLocks/>
            </p:cNvSpPr>
            <p:nvPr/>
          </p:nvSpPr>
          <p:spPr>
            <a:xfrm>
              <a:off x="8516070" y="4800153"/>
              <a:ext cx="232411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 smtClean="0">
                  <a:solidFill>
                    <a:prstClr val="white"/>
                  </a:solidFill>
                  <a:latin typeface="FS Magistral Bold" panose="020B0804030204080304" pitchFamily="34" charset="0"/>
                </a:rPr>
                <a:t>6</a:t>
              </a:r>
              <a:endParaRPr lang="en-US" sz="1067" dirty="0">
                <a:solidFill>
                  <a:prstClr val="white"/>
                </a:solidFill>
                <a:latin typeface="FS Magistral Bold" panose="020B08040302040803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509482" y="4805262"/>
              <a:ext cx="0" cy="2006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hlinkClick r:id="rId3"/>
            <a:extLst>
              <a:ext uri="{FF2B5EF4-FFF2-40B4-BE49-F238E27FC236}">
                <a16:creationId xmlns:a16="http://schemas.microsoft.com/office/drawing/2014/main" id="{72B124A5-A0D1-49E0-9F32-5DEC2A18B05D}"/>
              </a:ext>
            </a:extLst>
          </p:cNvPr>
          <p:cNvSpPr txBox="1"/>
          <p:nvPr/>
        </p:nvSpPr>
        <p:spPr>
          <a:xfrm>
            <a:off x="978343" y="4818105"/>
            <a:ext cx="5697290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ELASTICSEARCH</a:t>
            </a:r>
            <a:endParaRPr lang="vi-VN" altLang="ko-KR" sz="4400" dirty="0">
              <a:solidFill>
                <a:schemeClr val="bg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033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4949633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LỊCH SỬ HÌNH THÀNH VÀ PHÁT TRIỂN</a:t>
            </a:r>
            <a:endParaRPr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7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14402" y="1052715"/>
            <a:ext cx="602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Ra </a:t>
            </a:r>
            <a:r>
              <a:rPr lang="en-US" sz="2000" dirty="0" err="1" smtClean="0"/>
              <a:t>mắt</a:t>
            </a:r>
            <a:r>
              <a:rPr lang="en-US" sz="2000" dirty="0" smtClean="0"/>
              <a:t> </a:t>
            </a:r>
            <a:r>
              <a:rPr lang="en-US" sz="2000" dirty="0" err="1" smtClean="0"/>
              <a:t>năm</a:t>
            </a:r>
            <a:r>
              <a:rPr lang="en-US" sz="2000" dirty="0" smtClean="0"/>
              <a:t> 2010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Java.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4402" y="1529080"/>
            <a:ext cx="425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nền</a:t>
            </a:r>
            <a:r>
              <a:rPr lang="en-US" sz="2000" dirty="0" smtClean="0"/>
              <a:t> </a:t>
            </a:r>
            <a:r>
              <a:rPr lang="en-US" sz="2000" dirty="0" err="1" smtClean="0"/>
              <a:t>tảng</a:t>
            </a:r>
            <a:r>
              <a:rPr lang="en-US" sz="2000" dirty="0" smtClean="0"/>
              <a:t> Apache.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4333" y="2077720"/>
            <a:ext cx="9613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,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real time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chóng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34333" y="2875854"/>
            <a:ext cx="387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JSON document files.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315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5961707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NGUYÊN LÝ HOẠT ĐỘNG CỦA ELASTICSEARCH</a:t>
            </a:r>
            <a:endParaRPr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8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733608" y="4255390"/>
            <a:ext cx="7182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➞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search engine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vai</a:t>
            </a:r>
            <a:r>
              <a:rPr lang="en-US" sz="2000" dirty="0" smtClean="0"/>
              <a:t> </a:t>
            </a:r>
            <a:r>
              <a:rPr lang="en-US" sz="2000" dirty="0" err="1" smtClean="0"/>
              <a:t>trò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store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logs </a:t>
            </a:r>
            <a:r>
              <a:rPr lang="en-US" sz="2000" dirty="0" err="1" smtClean="0"/>
              <a:t>kiêm</a:t>
            </a:r>
            <a:r>
              <a:rPr lang="en-US" sz="2000" dirty="0" smtClean="0"/>
              <a:t> </a:t>
            </a:r>
            <a:r>
              <a:rPr lang="en-US" sz="2000" dirty="0" err="1" smtClean="0"/>
              <a:t>vai</a:t>
            </a:r>
            <a:r>
              <a:rPr lang="en-US" sz="2000" dirty="0" smtClean="0"/>
              <a:t> </a:t>
            </a:r>
            <a:r>
              <a:rPr lang="en-US" sz="2000" dirty="0" err="1" smtClean="0"/>
              <a:t>trò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mẽ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4402" y="998115"/>
            <a:ext cx="10421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file log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lên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vài</a:t>
            </a:r>
            <a:r>
              <a:rPr lang="en-US" sz="2000" dirty="0" smtClean="0"/>
              <a:t> </a:t>
            </a:r>
            <a:r>
              <a:rPr lang="en-US" sz="2000" dirty="0" err="1" smtClean="0"/>
              <a:t>chục</a:t>
            </a:r>
            <a:r>
              <a:rPr lang="en-US" sz="2000" dirty="0" smtClean="0"/>
              <a:t> GB, </a:t>
            </a:r>
            <a:r>
              <a:rPr lang="en-US" sz="2000" dirty="0" err="1" smtClean="0"/>
              <a:t>dính</a:t>
            </a:r>
            <a:r>
              <a:rPr lang="en-US" sz="2000" dirty="0" smtClean="0"/>
              <a:t> bug, 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xem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log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?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5947" y="1529080"/>
            <a:ext cx="176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➤ Elastic Stack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9" y="1830130"/>
            <a:ext cx="4759720" cy="48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216F2-994E-4FB0-8F48-551B52A15AE4}"/>
              </a:ext>
            </a:extLst>
          </p:cNvPr>
          <p:cNvCxnSpPr>
            <a:cxnSpLocks/>
          </p:cNvCxnSpPr>
          <p:nvPr/>
        </p:nvCxnSpPr>
        <p:spPr>
          <a:xfrm>
            <a:off x="2789219" y="755719"/>
            <a:ext cx="8843981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0AB3A-E17B-43F7-B027-CA67B9F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921" y="6356351"/>
            <a:ext cx="309881" cy="365125"/>
          </a:xfrm>
        </p:spPr>
        <p:txBody>
          <a:bodyPr/>
          <a:lstStyle/>
          <a:p>
            <a:fld id="{F5AC19B7-A873-4BEE-96DE-1E225D93DB0A}" type="slidenum">
              <a:rPr lang="en-US" sz="1067">
                <a:solidFill>
                  <a:schemeClr val="tx1"/>
                </a:solidFill>
                <a:latin typeface="FS Magistral Bold" panose="020B0804030204080304" pitchFamily="34" charset="0"/>
              </a:rPr>
              <a:t>9</a:t>
            </a:fld>
            <a:endParaRPr lang="en-US" sz="1067">
              <a:solidFill>
                <a:schemeClr val="tx1"/>
              </a:solidFill>
              <a:latin typeface="FS Magistral Bold" panose="020B08040302040803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578099" y="6384565"/>
            <a:ext cx="925693" cy="387807"/>
            <a:chOff x="7933574" y="4788421"/>
            <a:chExt cx="694270" cy="290855"/>
          </a:xfrm>
        </p:grpSpPr>
        <p:pic>
          <p:nvPicPr>
            <p:cNvPr id="38" name="Picture 37" descr="Logo&#10;&#10;Description automatically generated">
              <a:extLst>
                <a:ext uri="{FF2B5EF4-FFF2-40B4-BE49-F238E27FC236}">
                  <a16:creationId xmlns:a16="http://schemas.microsoft.com/office/drawing/2014/main" id="{37D65255-9215-4A33-ACAB-4428E4C9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574" y="4788421"/>
              <a:ext cx="648224" cy="290855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8627844" y="4797886"/>
              <a:ext cx="0" cy="212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object 5">
            <a:extLst>
              <a:ext uri="{FF2B5EF4-FFF2-40B4-BE49-F238E27FC236}">
                <a16:creationId xmlns:a16="http://schemas.microsoft.com/office/drawing/2014/main" id="{4F3E9080-6DF4-48EF-BFFD-0575F3E13E3E}"/>
              </a:ext>
            </a:extLst>
          </p:cNvPr>
          <p:cNvSpPr/>
          <p:nvPr/>
        </p:nvSpPr>
        <p:spPr>
          <a:xfrm>
            <a:off x="314402" y="348928"/>
            <a:ext cx="5961707" cy="415612"/>
          </a:xfrm>
          <a:prstGeom prst="roundRect">
            <a:avLst>
              <a:gd name="adj" fmla="val 25223"/>
            </a:avLst>
          </a:prstGeom>
          <a:solidFill>
            <a:srgbClr val="EE0033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NGUYÊN LÝ HOẠT ĐỘNG CỦA ELASTICSEARCH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8" y="2294024"/>
            <a:ext cx="7839134" cy="4011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164" y="1313180"/>
            <a:ext cx="4072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Cloud Sever.</a:t>
            </a:r>
          </a:p>
          <a:p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qua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/>
              <a:t> </a:t>
            </a:r>
            <a:r>
              <a:rPr lang="en-US" sz="2000" dirty="0" err="1" smtClean="0"/>
              <a:t>RESful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53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2494D"/>
      </a:dk2>
      <a:lt2>
        <a:srgbClr val="B4B4B4"/>
      </a:lt2>
      <a:accent1>
        <a:srgbClr val="E80500"/>
      </a:accent1>
      <a:accent2>
        <a:srgbClr val="5E5E5E"/>
      </a:accent2>
      <a:accent3>
        <a:srgbClr val="929292"/>
      </a:accent3>
      <a:accent4>
        <a:srgbClr val="C0C0C0"/>
      </a:accent4>
      <a:accent5>
        <a:srgbClr val="5E5E5E"/>
      </a:accent5>
      <a:accent6>
        <a:srgbClr val="797979"/>
      </a:accent6>
      <a:hlink>
        <a:srgbClr val="424242"/>
      </a:hlink>
      <a:folHlink>
        <a:srgbClr val="00539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000000"/>
      </a:dk1>
      <a:lt1>
        <a:srgbClr val="FFFFFF"/>
      </a:lt1>
      <a:dk2>
        <a:srgbClr val="42494D"/>
      </a:dk2>
      <a:lt2>
        <a:srgbClr val="B4B4B4"/>
      </a:lt2>
      <a:accent1>
        <a:srgbClr val="E80500"/>
      </a:accent1>
      <a:accent2>
        <a:srgbClr val="5E5E5E"/>
      </a:accent2>
      <a:accent3>
        <a:srgbClr val="929292"/>
      </a:accent3>
      <a:accent4>
        <a:srgbClr val="C0C0C0"/>
      </a:accent4>
      <a:accent5>
        <a:srgbClr val="5E5E5E"/>
      </a:accent5>
      <a:accent6>
        <a:srgbClr val="797979"/>
      </a:accent6>
      <a:hlink>
        <a:srgbClr val="424242"/>
      </a:hlink>
      <a:folHlink>
        <a:srgbClr val="00539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17699</TotalTime>
  <Words>306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FS Magistral Bold</vt:lpstr>
      <vt:lpstr>FS PF BeauSans Pro</vt:lpstr>
      <vt:lpstr>FS PF BeauSans Pro Light</vt:lpstr>
      <vt:lpstr>FS PF BeauSans Pro SemiBold</vt:lpstr>
      <vt:lpstr>Sarabun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platform-kttc</cp:lastModifiedBy>
  <cp:revision>1108</cp:revision>
  <cp:lastPrinted>2021-10-27T03:15:42Z</cp:lastPrinted>
  <dcterms:created xsi:type="dcterms:W3CDTF">2021-01-04T02:51:39Z</dcterms:created>
  <dcterms:modified xsi:type="dcterms:W3CDTF">2023-02-23T10:32:57Z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</Properties>
</file>