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64" r:id="rId2"/>
  </p:sldMasterIdLst>
  <p:notesMasterIdLst>
    <p:notesMasterId r:id="rId15"/>
  </p:notesMasterIdLst>
  <p:handoutMasterIdLst>
    <p:handoutMasterId r:id="rId16"/>
  </p:handoutMasterIdLst>
  <p:sldIdLst>
    <p:sldId id="800" r:id="rId3"/>
    <p:sldId id="803" r:id="rId4"/>
    <p:sldId id="822" r:id="rId5"/>
    <p:sldId id="828" r:id="rId6"/>
    <p:sldId id="830" r:id="rId7"/>
    <p:sldId id="808" r:id="rId8"/>
    <p:sldId id="834" r:id="rId9"/>
    <p:sldId id="838" r:id="rId10"/>
    <p:sldId id="844" r:id="rId11"/>
    <p:sldId id="845" r:id="rId12"/>
    <p:sldId id="807" r:id="rId13"/>
    <p:sldId id="809" r:id="rId14"/>
  </p:sldIdLst>
  <p:sldSz cx="13817600" cy="7772400"/>
  <p:notesSz cx="6858000" cy="9144000"/>
  <p:defaultTextStyle>
    <a:defPPr>
      <a:defRPr lang="en-US"/>
    </a:defPPr>
    <a:lvl1pPr marL="0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9F18F"/>
    <a:srgbClr val="E84A26"/>
    <a:srgbClr val="13294B"/>
    <a:srgbClr val="FFFF89"/>
    <a:srgbClr val="DCDCDC"/>
    <a:srgbClr val="DE4D3A"/>
    <a:srgbClr val="DB3E29"/>
    <a:srgbClr val="E88578"/>
    <a:srgbClr val="142958"/>
    <a:srgbClr val="1527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1" autoAdjust="0"/>
    <p:restoredTop sz="89316" autoAdjust="0"/>
  </p:normalViewPr>
  <p:slideViewPr>
    <p:cSldViewPr snapToGrid="0" snapToObjects="1">
      <p:cViewPr varScale="1">
        <p:scale>
          <a:sx n="80" d="100"/>
          <a:sy n="80" d="100"/>
        </p:scale>
        <p:origin x="-438" y="-84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19064"/>
    </p:cViewPr>
  </p:sorterViewPr>
  <p:notesViewPr>
    <p:cSldViewPr snapToGrid="0" snapToObjects="1">
      <p:cViewPr>
        <p:scale>
          <a:sx n="75" d="100"/>
          <a:sy n="75" d="100"/>
        </p:scale>
        <p:origin x="4008" y="36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12/6/2018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115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22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734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6458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557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4686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3802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2914" algn="l" defTabSz="5091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7" y="619125"/>
            <a:ext cx="12736405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ILLINOIS 16:9 TEMPLATE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7" y="1570071"/>
            <a:ext cx="12736405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7" y="1860825"/>
            <a:ext cx="12736405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1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7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381995" indent="-381995">
              <a:buFont typeface="Wingdings" panose="05000000000000000000" pitchFamily="2" charset="2"/>
              <a:buChar char="§"/>
              <a:defRPr sz="32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6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400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8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599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406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99" y="5751725"/>
            <a:ext cx="13820539" cy="1668636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 userDrawn="1"/>
        </p:nvSpPr>
        <p:spPr>
          <a:xfrm>
            <a:off x="399" y="5890661"/>
            <a:ext cx="13817201" cy="1894492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2939" y="5692557"/>
            <a:ext cx="13820538" cy="2360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875" y="6202747"/>
            <a:ext cx="5120650" cy="11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55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7172772"/>
            <a:ext cx="13817600" cy="599627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997700"/>
            <a:ext cx="13820538" cy="182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1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70" r:id="rId3"/>
    <p:sldLayoutId id="2147483771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5093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995" indent="-381995" algn="l" defTabSz="509326" rtl="0" eaLnBrk="1" latinLnBrk="0" hangingPunct="1">
        <a:spcBef>
          <a:spcPct val="20000"/>
        </a:spcBef>
        <a:buFont typeface="Arial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827657" indent="-318330" algn="l" defTabSz="509326" rtl="0" eaLnBrk="1" latinLnBrk="0" hangingPunct="1">
        <a:spcBef>
          <a:spcPct val="20000"/>
        </a:spcBef>
        <a:buFont typeface="Arial"/>
        <a:buChar char="–"/>
        <a:defRPr sz="3099" kern="1200">
          <a:solidFill>
            <a:schemeClr val="tx1"/>
          </a:solidFill>
          <a:latin typeface="+mn-lt"/>
          <a:ea typeface="+mn-ea"/>
          <a:cs typeface="+mn-cs"/>
        </a:defRPr>
      </a:lvl2pPr>
      <a:lvl3pPr marL="1273318" indent="-254664" algn="l" defTabSz="5093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645" indent="-254664" algn="l" defTabSz="509326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1971" indent="-254664" algn="l" defTabSz="509326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29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625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952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278" indent="-254664" algn="l" defTabSz="50932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26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654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98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308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63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961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289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615" algn="l" defTabSz="5093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7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99900" y="901290"/>
            <a:ext cx="10978189" cy="181606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based Object Detection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PYNQ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– iSmart2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7" y="2717357"/>
            <a:ext cx="12736405" cy="629751"/>
          </a:xfrm>
        </p:spPr>
        <p:txBody>
          <a:bodyPr vert="horz"/>
          <a:lstStyle/>
          <a:p>
            <a:pPr algn="ctr"/>
            <a:r>
              <a:rPr lang="en-US" sz="1800" b="1" u="sng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Cong Hao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Yuhong</a:t>
            </a:r>
            <a:r>
              <a:rPr lang="en-US" sz="1800" b="1" dirty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Sitao</a:t>
            </a:r>
            <a:r>
              <a:rPr lang="en-US" sz="1800" b="1" dirty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Huang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Xiaofan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Zhang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Tianqi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Gao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Jinjun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Xiong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Kyle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Rupnow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Huafeng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Yu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Wen-Mei </a:t>
            </a:r>
            <a:r>
              <a:rPr lang="en-US" sz="1800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Hwu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lang="en-US" sz="1800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Deming Chen</a:t>
            </a:r>
            <a:r>
              <a:rPr lang="en-US" sz="1800" b="1" baseline="30000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(1&amp;3)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4242" y="4521812"/>
            <a:ext cx="1938974" cy="969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1017" y="4624569"/>
            <a:ext cx="2166018" cy="77314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7" y="3624528"/>
            <a:ext cx="12736405" cy="497181"/>
          </a:xfrm>
        </p:spPr>
        <p:txBody>
          <a:bodyPr vert="horz"/>
          <a:lstStyle/>
          <a:p>
            <a:pPr algn="ctr"/>
            <a:r>
              <a:rPr lang="en-US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(1): ECE Department, University of Illinois at Urbana-Champaign (2): IBM (3): Inspirit </a:t>
            </a:r>
            <a:r>
              <a:rPr lang="en-US" b="1" dirty="0" err="1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solidFill>
                  <a:srgbClr val="13294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Inc. (4): The Boeing Company</a:t>
            </a:r>
            <a:endParaRPr lang="en-US" b="1" dirty="0">
              <a:solidFill>
                <a:srgbClr val="13294B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88" y="106219"/>
            <a:ext cx="3114843" cy="850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57035" y="4121709"/>
            <a:ext cx="4013520" cy="1513902"/>
          </a:xfrm>
          <a:prstGeom prst="rect">
            <a:avLst/>
          </a:prstGeom>
        </p:spPr>
      </p:pic>
      <p:pic>
        <p:nvPicPr>
          <p:cNvPr id="10" name="Picture 9" descr="C3SR_logo_v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9762" y="4281912"/>
            <a:ext cx="2619004" cy="13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84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Box 525"/>
          <p:cNvSpPr txBox="1"/>
          <p:nvPr/>
        </p:nvSpPr>
        <p:spPr>
          <a:xfrm rot="16200000">
            <a:off x="9509718" y="2588821"/>
            <a:ext cx="1743005" cy="5845807"/>
          </a:xfrm>
          <a:prstGeom prst="parallelogram">
            <a:avLst>
              <a:gd name="adj" fmla="val 71687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4001" y="100647"/>
            <a:ext cx="12193824" cy="726801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partition, fine grained buffer scheduling, IP pipeline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6" name="TextBox 395"/>
          <p:cNvSpPr txBox="1"/>
          <p:nvPr/>
        </p:nvSpPr>
        <p:spPr>
          <a:xfrm>
            <a:off x="1915132" y="6505117"/>
            <a:ext cx="442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 data transfer pattern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436876" y="6506432"/>
            <a:ext cx="599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 Grained IP/Buffer Scheduling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 rot="16200000">
            <a:off x="3403253" y="2892586"/>
            <a:ext cx="1061882" cy="591940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91" name="TextBox 390"/>
          <p:cNvSpPr txBox="1"/>
          <p:nvPr/>
        </p:nvSpPr>
        <p:spPr>
          <a:xfrm rot="16200000">
            <a:off x="3172212" y="-1211847"/>
            <a:ext cx="1534276" cy="5909091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2575432" y="937461"/>
            <a:ext cx="275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image: cut into 8x8 slices</a:t>
            </a:r>
          </a:p>
        </p:txBody>
      </p:sp>
      <p:sp>
        <p:nvSpPr>
          <p:cNvPr id="407" name="Cube 406"/>
          <p:cNvSpPr>
            <a:spLocks noChangeAspect="1"/>
          </p:cNvSpPr>
          <p:nvPr/>
        </p:nvSpPr>
        <p:spPr>
          <a:xfrm>
            <a:off x="3098203" y="5430872"/>
            <a:ext cx="1600858" cy="851527"/>
          </a:xfrm>
          <a:prstGeom prst="cube">
            <a:avLst>
              <a:gd name="adj" fmla="val 4607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grpSp>
        <p:nvGrpSpPr>
          <p:cNvPr id="408" name="Group 407"/>
          <p:cNvGrpSpPr/>
          <p:nvPr/>
        </p:nvGrpSpPr>
        <p:grpSpPr>
          <a:xfrm rot="5400000">
            <a:off x="3474009" y="5451111"/>
            <a:ext cx="455481" cy="1207097"/>
            <a:chOff x="2298108" y="2195948"/>
            <a:chExt cx="2507545" cy="643505"/>
          </a:xfrm>
        </p:grpSpPr>
        <p:cxnSp>
          <p:nvCxnSpPr>
            <p:cNvPr id="409" name="Straight Connector 408"/>
            <p:cNvCxnSpPr/>
            <p:nvPr/>
          </p:nvCxnSpPr>
          <p:spPr>
            <a:xfrm>
              <a:off x="2298108" y="2839453"/>
              <a:ext cx="250754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298110" y="2678576"/>
              <a:ext cx="25075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98110" y="2517700"/>
              <a:ext cx="25075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298110" y="2195948"/>
              <a:ext cx="25075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298110" y="2356824"/>
              <a:ext cx="250752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4" name="Rectangle 413"/>
          <p:cNvSpPr/>
          <p:nvPr/>
        </p:nvSpPr>
        <p:spPr>
          <a:xfrm>
            <a:off x="3100107" y="5826920"/>
            <a:ext cx="299869" cy="11208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" name="Straight Connector 414"/>
          <p:cNvCxnSpPr/>
          <p:nvPr/>
        </p:nvCxnSpPr>
        <p:spPr>
          <a:xfrm flipV="1">
            <a:off x="3396869" y="5430872"/>
            <a:ext cx="395924" cy="40007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Parallelogram 415"/>
          <p:cNvSpPr/>
          <p:nvPr/>
        </p:nvSpPr>
        <p:spPr>
          <a:xfrm flipH="1" flipV="1">
            <a:off x="3125351" y="5437546"/>
            <a:ext cx="657269" cy="374740"/>
          </a:xfrm>
          <a:prstGeom prst="parallelogram">
            <a:avLst>
              <a:gd name="adj" fmla="val 100231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 flipV="1">
            <a:off x="3521132" y="5411834"/>
            <a:ext cx="0" cy="128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 flipV="1">
            <a:off x="3792793" y="5411834"/>
            <a:ext cx="0" cy="1282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 flipV="1">
            <a:off x="3411272" y="5545133"/>
            <a:ext cx="381521" cy="3908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Parallelogram 419"/>
          <p:cNvSpPr/>
          <p:nvPr/>
        </p:nvSpPr>
        <p:spPr>
          <a:xfrm rot="5400000" flipV="1">
            <a:off x="3382758" y="5420174"/>
            <a:ext cx="491162" cy="545468"/>
          </a:xfrm>
          <a:prstGeom prst="parallelogram">
            <a:avLst>
              <a:gd name="adj" fmla="val 100231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1" name="Straight Connector 420"/>
          <p:cNvCxnSpPr/>
          <p:nvPr/>
        </p:nvCxnSpPr>
        <p:spPr>
          <a:xfrm flipV="1">
            <a:off x="3521987" y="5544095"/>
            <a:ext cx="270806" cy="1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/>
          <p:cNvGrpSpPr/>
          <p:nvPr/>
        </p:nvGrpSpPr>
        <p:grpSpPr>
          <a:xfrm>
            <a:off x="3355605" y="5557475"/>
            <a:ext cx="346145" cy="115467"/>
            <a:chOff x="765198" y="3842718"/>
            <a:chExt cx="156126" cy="95249"/>
          </a:xfrm>
        </p:grpSpPr>
        <p:cxnSp>
          <p:nvCxnSpPr>
            <p:cNvPr id="423" name="Straight Connector 422"/>
            <p:cNvCxnSpPr/>
            <p:nvPr/>
          </p:nvCxnSpPr>
          <p:spPr>
            <a:xfrm>
              <a:off x="765198" y="3844175"/>
              <a:ext cx="15561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19773" y="3842718"/>
              <a:ext cx="1551" cy="9524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8" name="Straight Connector 427"/>
          <p:cNvCxnSpPr/>
          <p:nvPr/>
        </p:nvCxnSpPr>
        <p:spPr>
          <a:xfrm>
            <a:off x="353332" y="5263582"/>
            <a:ext cx="6847568" cy="15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249176" y="1509492"/>
            <a:ext cx="82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249176" y="3811435"/>
            <a:ext cx="97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>
            <a:off x="204001" y="2934324"/>
            <a:ext cx="69968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249176" y="5713595"/>
            <a:ext cx="99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Down Arrow 435"/>
          <p:cNvSpPr/>
          <p:nvPr/>
        </p:nvSpPr>
        <p:spPr>
          <a:xfrm>
            <a:off x="3735438" y="2539273"/>
            <a:ext cx="276897" cy="34282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37" name="TextBox 436"/>
          <p:cNvSpPr txBox="1"/>
          <p:nvPr/>
        </p:nvSpPr>
        <p:spPr>
          <a:xfrm>
            <a:off x="3991023" y="2532502"/>
            <a:ext cx="230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 data transfer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Down Arrow 437"/>
          <p:cNvSpPr/>
          <p:nvPr/>
        </p:nvSpPr>
        <p:spPr>
          <a:xfrm>
            <a:off x="3684804" y="4966892"/>
            <a:ext cx="276897" cy="27432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39" name="TextBox 438"/>
          <p:cNvSpPr txBox="1"/>
          <p:nvPr/>
        </p:nvSpPr>
        <p:spPr>
          <a:xfrm>
            <a:off x="4035246" y="4926588"/>
            <a:ext cx="230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 data transfer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74494" y="3613024"/>
            <a:ext cx="5919401" cy="701603"/>
            <a:chOff x="974494" y="3383611"/>
            <a:chExt cx="5919401" cy="701603"/>
          </a:xfrm>
        </p:grpSpPr>
        <p:sp>
          <p:nvSpPr>
            <p:cNvPr id="395" name="TextBox 394"/>
            <p:cNvSpPr txBox="1"/>
            <p:nvPr/>
          </p:nvSpPr>
          <p:spPr>
            <a:xfrm rot="16200000">
              <a:off x="3637615" y="828934"/>
              <a:ext cx="593159" cy="5919401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00" name="Cube 399"/>
            <p:cNvSpPr/>
            <p:nvPr/>
          </p:nvSpPr>
          <p:spPr>
            <a:xfrm>
              <a:off x="3600057" y="3690700"/>
              <a:ext cx="696054" cy="346405"/>
            </a:xfrm>
            <a:prstGeom prst="cube">
              <a:avLst>
                <a:gd name="adj" fmla="val 35276"/>
              </a:avLst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4629159" y="3678385"/>
              <a:ext cx="696054" cy="346405"/>
            </a:xfrm>
            <a:prstGeom prst="cube">
              <a:avLst>
                <a:gd name="adj" fmla="val 35276"/>
              </a:avLst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5658261" y="3685782"/>
              <a:ext cx="696054" cy="346405"/>
            </a:xfrm>
            <a:prstGeom prst="cube">
              <a:avLst>
                <a:gd name="adj" fmla="val 35276"/>
              </a:avLst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1865828" y="3744492"/>
              <a:ext cx="137160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9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600" dirty="0"/>
                <a:t>1x1 </a:t>
              </a:r>
              <a:r>
                <a:rPr lang="en-US" sz="1600" dirty="0" smtClean="0"/>
                <a:t>CONV </a:t>
              </a:r>
              <a:r>
                <a:rPr lang="en-US" sz="1600" dirty="0"/>
                <a:t>IP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065902" y="3721079"/>
              <a:ext cx="170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Layer2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483262" y="3383611"/>
              <a:ext cx="18405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 chunks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4497" y="2910354"/>
            <a:ext cx="5919401" cy="703492"/>
            <a:chOff x="974497" y="2910354"/>
            <a:chExt cx="5919401" cy="703492"/>
          </a:xfrm>
        </p:grpSpPr>
        <p:grpSp>
          <p:nvGrpSpPr>
            <p:cNvPr id="21" name="Group 20"/>
            <p:cNvGrpSpPr/>
            <p:nvPr/>
          </p:nvGrpSpPr>
          <p:grpSpPr>
            <a:xfrm>
              <a:off x="974497" y="3004675"/>
              <a:ext cx="5919401" cy="609171"/>
              <a:chOff x="974497" y="2804650"/>
              <a:chExt cx="5919401" cy="609171"/>
            </a:xfrm>
          </p:grpSpPr>
          <p:sp>
            <p:nvSpPr>
              <p:cNvPr id="398" name="TextBox 397"/>
              <p:cNvSpPr txBox="1"/>
              <p:nvPr/>
            </p:nvSpPr>
            <p:spPr>
              <a:xfrm rot="16200000">
                <a:off x="3629612" y="149535"/>
                <a:ext cx="609171" cy="591940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tx1"/>
                    </a:solidFill>
                    <a:latin typeface="Adobe Hebrew" panose="02040503050201020203" pitchFamily="18" charset="-79"/>
                    <a:cs typeface="Adobe Hebrew" panose="02040503050201020203" pitchFamily="18" charset="-79"/>
                  </a:defRPr>
                </a:lvl1pPr>
              </a:lstStyle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Cube 398"/>
              <p:cNvSpPr/>
              <p:nvPr/>
            </p:nvSpPr>
            <p:spPr>
              <a:xfrm>
                <a:off x="3600057" y="3015159"/>
                <a:ext cx="696054" cy="346405"/>
              </a:xfrm>
              <a:prstGeom prst="cube">
                <a:avLst>
                  <a:gd name="adj" fmla="val 35276"/>
                </a:avLst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1865828" y="3079859"/>
                <a:ext cx="1371600" cy="274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3x3 CONV IP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1078693" y="3064994"/>
                <a:ext cx="17030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Layer1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9" name="TextBox 458"/>
            <p:cNvSpPr txBox="1"/>
            <p:nvPr/>
          </p:nvSpPr>
          <p:spPr>
            <a:xfrm>
              <a:off x="3508931" y="2910354"/>
              <a:ext cx="12522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chunk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74496" y="4315666"/>
            <a:ext cx="5919400" cy="633323"/>
            <a:chOff x="974496" y="4277566"/>
            <a:chExt cx="5919400" cy="633323"/>
          </a:xfrm>
        </p:grpSpPr>
        <p:sp>
          <p:nvSpPr>
            <p:cNvPr id="392" name="TextBox 391"/>
            <p:cNvSpPr txBox="1"/>
            <p:nvPr/>
          </p:nvSpPr>
          <p:spPr>
            <a:xfrm rot="16200000">
              <a:off x="3684494" y="1701487"/>
              <a:ext cx="499404" cy="5919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403" name="Cube 402"/>
            <p:cNvSpPr/>
            <p:nvPr/>
          </p:nvSpPr>
          <p:spPr>
            <a:xfrm>
              <a:off x="3764909" y="4631639"/>
              <a:ext cx="452229" cy="243176"/>
            </a:xfrm>
            <a:prstGeom prst="cube">
              <a:avLst>
                <a:gd name="adj" fmla="val 55000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4781577" y="4631639"/>
              <a:ext cx="452229" cy="243176"/>
            </a:xfrm>
            <a:prstGeom prst="cube">
              <a:avLst>
                <a:gd name="adj" fmla="val 55000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5798244" y="4631639"/>
              <a:ext cx="452229" cy="243176"/>
            </a:xfrm>
            <a:prstGeom prst="cube">
              <a:avLst>
                <a:gd name="adj" fmla="val 55000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1865828" y="4537815"/>
              <a:ext cx="137160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9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600" dirty="0"/>
                <a:t>POOLING IP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1054767" y="4493350"/>
              <a:ext cx="1703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Layer3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3506287" y="4277566"/>
              <a:ext cx="1836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 chunks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3" name="Flowchart: Document 462"/>
          <p:cNvSpPr/>
          <p:nvPr/>
        </p:nvSpPr>
        <p:spPr>
          <a:xfrm>
            <a:off x="2348656" y="1288343"/>
            <a:ext cx="3724856" cy="102057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64" name="Flowchart: Document 463"/>
          <p:cNvSpPr/>
          <p:nvPr/>
        </p:nvSpPr>
        <p:spPr>
          <a:xfrm>
            <a:off x="2263787" y="1337761"/>
            <a:ext cx="3724856" cy="102057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65" name="Flowchart: Document 464"/>
          <p:cNvSpPr/>
          <p:nvPr/>
        </p:nvSpPr>
        <p:spPr>
          <a:xfrm>
            <a:off x="2178921" y="1387178"/>
            <a:ext cx="3724856" cy="102057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cxnSp>
        <p:nvCxnSpPr>
          <p:cNvPr id="466" name="Straight Connector 465"/>
          <p:cNvCxnSpPr/>
          <p:nvPr/>
        </p:nvCxnSpPr>
        <p:spPr>
          <a:xfrm>
            <a:off x="2178921" y="1399274"/>
            <a:ext cx="0" cy="753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5902763" y="1387178"/>
            <a:ext cx="0" cy="7535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H="1">
            <a:off x="2642636" y="1399274"/>
            <a:ext cx="1465" cy="9617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/>
        </p:nvCxnSpPr>
        <p:spPr>
          <a:xfrm>
            <a:off x="3107816" y="1399274"/>
            <a:ext cx="0" cy="968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571531" y="1399274"/>
            <a:ext cx="0" cy="968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4035246" y="1399274"/>
            <a:ext cx="12659" cy="920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4511621" y="1399274"/>
            <a:ext cx="0" cy="8693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4975336" y="1399274"/>
            <a:ext cx="0" cy="825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5439051" y="1399274"/>
            <a:ext cx="0" cy="825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2178921" y="1632522"/>
            <a:ext cx="37238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2174474" y="1877867"/>
            <a:ext cx="37293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176697" y="2123210"/>
            <a:ext cx="372606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172252" y="1387178"/>
            <a:ext cx="373051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2176347" y="1391444"/>
            <a:ext cx="466289" cy="23841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2270712" y="1351691"/>
            <a:ext cx="468888" cy="3325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2348648" y="1299347"/>
            <a:ext cx="468888" cy="3325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2" name="Group 481"/>
          <p:cNvGrpSpPr/>
          <p:nvPr/>
        </p:nvGrpSpPr>
        <p:grpSpPr>
          <a:xfrm>
            <a:off x="3098200" y="5824539"/>
            <a:ext cx="1207100" cy="457860"/>
            <a:chOff x="1367356" y="4010844"/>
            <a:chExt cx="783601" cy="37335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1367356" y="4384202"/>
              <a:ext cx="78360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>
              <a:off x="1367356" y="4290861"/>
              <a:ext cx="78360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>
              <a:off x="1367356" y="4197522"/>
              <a:ext cx="78360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>
              <a:off x="1367356" y="4104183"/>
              <a:ext cx="78360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>
              <a:off x="1367356" y="4010844"/>
              <a:ext cx="78360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/>
          <p:cNvGrpSpPr/>
          <p:nvPr/>
        </p:nvGrpSpPr>
        <p:grpSpPr>
          <a:xfrm>
            <a:off x="3239218" y="5694688"/>
            <a:ext cx="318468" cy="110703"/>
            <a:chOff x="765198" y="3842718"/>
            <a:chExt cx="156126" cy="95249"/>
          </a:xfrm>
        </p:grpSpPr>
        <p:cxnSp>
          <p:nvCxnSpPr>
            <p:cNvPr id="489" name="Straight Connector 488"/>
            <p:cNvCxnSpPr/>
            <p:nvPr/>
          </p:nvCxnSpPr>
          <p:spPr>
            <a:xfrm>
              <a:off x="765198" y="3844175"/>
              <a:ext cx="155616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919773" y="3842718"/>
              <a:ext cx="1551" cy="95249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1" name="Straight Connector 490"/>
          <p:cNvCxnSpPr/>
          <p:nvPr/>
        </p:nvCxnSpPr>
        <p:spPr>
          <a:xfrm flipV="1">
            <a:off x="3107531" y="5550695"/>
            <a:ext cx="409922" cy="3833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 rot="16200000">
            <a:off x="8907961" y="-552480"/>
            <a:ext cx="1277589" cy="4192300"/>
          </a:xfrm>
          <a:prstGeom prst="parallelogram">
            <a:avLst>
              <a:gd name="adj" fmla="val 70481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3200" dirty="0"/>
          </a:p>
        </p:txBody>
      </p:sp>
      <p:sp>
        <p:nvSpPr>
          <p:cNvPr id="387" name="TextBox 386"/>
          <p:cNvSpPr txBox="1"/>
          <p:nvPr/>
        </p:nvSpPr>
        <p:spPr>
          <a:xfrm rot="16200000">
            <a:off x="9512019" y="1743705"/>
            <a:ext cx="1743005" cy="5845807"/>
          </a:xfrm>
          <a:prstGeom prst="parallelogram">
            <a:avLst>
              <a:gd name="adj" fmla="val 71687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3200" dirty="0"/>
          </a:p>
        </p:txBody>
      </p:sp>
      <p:sp>
        <p:nvSpPr>
          <p:cNvPr id="388" name="TextBox 387"/>
          <p:cNvSpPr txBox="1"/>
          <p:nvPr/>
        </p:nvSpPr>
        <p:spPr>
          <a:xfrm rot="16200000">
            <a:off x="9515459" y="914637"/>
            <a:ext cx="1735005" cy="5846925"/>
          </a:xfrm>
          <a:prstGeom prst="parallelogram">
            <a:avLst>
              <a:gd name="adj" fmla="val 71765"/>
            </a:avLst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sz="4000" dirty="0"/>
          </a:p>
        </p:txBody>
      </p:sp>
      <p:sp>
        <p:nvSpPr>
          <p:cNvPr id="389" name="TextBox 388"/>
          <p:cNvSpPr txBox="1"/>
          <p:nvPr/>
        </p:nvSpPr>
        <p:spPr>
          <a:xfrm rot="16200000">
            <a:off x="8849954" y="275724"/>
            <a:ext cx="1398058" cy="4196755"/>
          </a:xfrm>
          <a:prstGeom prst="parallelogram">
            <a:avLst>
              <a:gd name="adj" fmla="val 6443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7674955" y="2017483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 CONV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674955" y="3245835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1x1 CONV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7674955" y="4106039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8223839" y="4605082"/>
            <a:ext cx="543034" cy="1966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b6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4" name="Straight Arrow Connector 443"/>
          <p:cNvCxnSpPr>
            <a:stCxn id="445" idx="2"/>
            <a:endCxn id="492" idx="0"/>
          </p:cNvCxnSpPr>
          <p:nvPr/>
        </p:nvCxnSpPr>
        <p:spPr>
          <a:xfrm>
            <a:off x="8482738" y="1477937"/>
            <a:ext cx="1" cy="13901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8064354" y="1231716"/>
            <a:ext cx="8367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 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6" name="Straight Arrow Connector 445"/>
          <p:cNvCxnSpPr>
            <a:stCxn id="440" idx="2"/>
            <a:endCxn id="493" idx="0"/>
          </p:cNvCxnSpPr>
          <p:nvPr/>
        </p:nvCxnSpPr>
        <p:spPr>
          <a:xfrm flipH="1">
            <a:off x="8482739" y="2263704"/>
            <a:ext cx="9959" cy="1415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stCxn id="492" idx="2"/>
            <a:endCxn id="440" idx="0"/>
          </p:cNvCxnSpPr>
          <p:nvPr/>
        </p:nvCxnSpPr>
        <p:spPr>
          <a:xfrm>
            <a:off x="8482739" y="1813635"/>
            <a:ext cx="9959" cy="20384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441" idx="2"/>
            <a:endCxn id="501" idx="0"/>
          </p:cNvCxnSpPr>
          <p:nvPr/>
        </p:nvCxnSpPr>
        <p:spPr>
          <a:xfrm flipH="1">
            <a:off x="8482739" y="3492056"/>
            <a:ext cx="9959" cy="204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stCxn id="501" idx="2"/>
            <a:endCxn id="442" idx="0"/>
          </p:cNvCxnSpPr>
          <p:nvPr/>
        </p:nvCxnSpPr>
        <p:spPr>
          <a:xfrm>
            <a:off x="8482739" y="3893317"/>
            <a:ext cx="9959" cy="2127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442" idx="2"/>
            <a:endCxn id="443" idx="0"/>
          </p:cNvCxnSpPr>
          <p:nvPr/>
        </p:nvCxnSpPr>
        <p:spPr>
          <a:xfrm>
            <a:off x="8492698" y="4352260"/>
            <a:ext cx="2658" cy="2528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>
            <a:stCxn id="443" idx="2"/>
            <a:endCxn id="452" idx="0"/>
          </p:cNvCxnSpPr>
          <p:nvPr/>
        </p:nvCxnSpPr>
        <p:spPr>
          <a:xfrm flipH="1">
            <a:off x="8495352" y="4801767"/>
            <a:ext cx="4" cy="19690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042503" y="4998669"/>
            <a:ext cx="905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1600" dirty="0"/>
              <a:t>DDR write</a:t>
            </a:r>
          </a:p>
        </p:txBody>
      </p:sp>
      <p:cxnSp>
        <p:nvCxnSpPr>
          <p:cNvPr id="453" name="Straight Arrow Connector 452"/>
          <p:cNvCxnSpPr>
            <a:stCxn id="493" idx="2"/>
            <a:endCxn id="441" idx="0"/>
          </p:cNvCxnSpPr>
          <p:nvPr/>
        </p:nvCxnSpPr>
        <p:spPr>
          <a:xfrm>
            <a:off x="8482739" y="2601914"/>
            <a:ext cx="9959" cy="6439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7574132" y="3129373"/>
            <a:ext cx="1817206" cy="21905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455" name="TextBox 454"/>
          <p:cNvSpPr txBox="1"/>
          <p:nvPr/>
        </p:nvSpPr>
        <p:spPr>
          <a:xfrm>
            <a:off x="7859178" y="5270448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 Channels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8211222" y="1616950"/>
            <a:ext cx="543034" cy="19668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8211222" y="2405229"/>
            <a:ext cx="543034" cy="19668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9493837" y="2395305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 CONV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5" name="Straight Arrow Connector 494"/>
          <p:cNvCxnSpPr>
            <a:stCxn id="496" idx="2"/>
            <a:endCxn id="499" idx="0"/>
          </p:cNvCxnSpPr>
          <p:nvPr/>
        </p:nvCxnSpPr>
        <p:spPr>
          <a:xfrm>
            <a:off x="10319534" y="1867949"/>
            <a:ext cx="0" cy="13901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/>
          <p:cNvSpPr txBox="1"/>
          <p:nvPr/>
        </p:nvSpPr>
        <p:spPr>
          <a:xfrm>
            <a:off x="9901150" y="1621728"/>
            <a:ext cx="8367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 load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7" name="Straight Arrow Connector 496"/>
          <p:cNvCxnSpPr>
            <a:stCxn id="494" idx="2"/>
            <a:endCxn id="500" idx="0"/>
          </p:cNvCxnSpPr>
          <p:nvPr/>
        </p:nvCxnSpPr>
        <p:spPr>
          <a:xfrm>
            <a:off x="10311580" y="2641526"/>
            <a:ext cx="7954" cy="15371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499" idx="2"/>
            <a:endCxn id="494" idx="0"/>
          </p:cNvCxnSpPr>
          <p:nvPr/>
        </p:nvCxnSpPr>
        <p:spPr>
          <a:xfrm flipH="1">
            <a:off x="10311580" y="2203647"/>
            <a:ext cx="7954" cy="19165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Rectangle 498"/>
          <p:cNvSpPr/>
          <p:nvPr/>
        </p:nvSpPr>
        <p:spPr>
          <a:xfrm>
            <a:off x="10048017" y="2006962"/>
            <a:ext cx="543034" cy="19668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10048017" y="2795239"/>
            <a:ext cx="543034" cy="19668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" name="Rectangle 500"/>
          <p:cNvSpPr/>
          <p:nvPr/>
        </p:nvSpPr>
        <p:spPr>
          <a:xfrm>
            <a:off x="8211222" y="3696632"/>
            <a:ext cx="543034" cy="19668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b5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TextBox 501"/>
          <p:cNvSpPr txBox="1"/>
          <p:nvPr/>
        </p:nvSpPr>
        <p:spPr>
          <a:xfrm>
            <a:off x="9624347" y="3764001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1x1 CONV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3" name="TextBox 502"/>
          <p:cNvSpPr txBox="1"/>
          <p:nvPr/>
        </p:nvSpPr>
        <p:spPr>
          <a:xfrm>
            <a:off x="9624347" y="4624207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Rectangle 503"/>
          <p:cNvSpPr/>
          <p:nvPr/>
        </p:nvSpPr>
        <p:spPr>
          <a:xfrm>
            <a:off x="10173232" y="5123249"/>
            <a:ext cx="543034" cy="1966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505" name="Straight Arrow Connector 504"/>
          <p:cNvCxnSpPr>
            <a:stCxn id="502" idx="2"/>
            <a:endCxn id="511" idx="0"/>
          </p:cNvCxnSpPr>
          <p:nvPr/>
        </p:nvCxnSpPr>
        <p:spPr>
          <a:xfrm flipH="1">
            <a:off x="10432132" y="4010222"/>
            <a:ext cx="9958" cy="2045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>
            <a:stCxn id="511" idx="2"/>
            <a:endCxn id="503" idx="0"/>
          </p:cNvCxnSpPr>
          <p:nvPr/>
        </p:nvCxnSpPr>
        <p:spPr>
          <a:xfrm>
            <a:off x="10432132" y="4411485"/>
            <a:ext cx="9958" cy="2127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03" idx="2"/>
            <a:endCxn id="504" idx="0"/>
          </p:cNvCxnSpPr>
          <p:nvPr/>
        </p:nvCxnSpPr>
        <p:spPr>
          <a:xfrm>
            <a:off x="10442090" y="4870428"/>
            <a:ext cx="2659" cy="2528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stCxn id="504" idx="2"/>
            <a:endCxn id="509" idx="0"/>
          </p:cNvCxnSpPr>
          <p:nvPr/>
        </p:nvCxnSpPr>
        <p:spPr>
          <a:xfrm flipH="1">
            <a:off x="10444745" y="5319934"/>
            <a:ext cx="4" cy="1969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/>
          <p:cNvSpPr txBox="1"/>
          <p:nvPr/>
        </p:nvSpPr>
        <p:spPr>
          <a:xfrm>
            <a:off x="9991896" y="5516834"/>
            <a:ext cx="905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1600" dirty="0"/>
              <a:t>DDR write</a:t>
            </a:r>
          </a:p>
        </p:txBody>
      </p:sp>
      <p:sp>
        <p:nvSpPr>
          <p:cNvPr id="510" name="Rectangle 509"/>
          <p:cNvSpPr/>
          <p:nvPr/>
        </p:nvSpPr>
        <p:spPr>
          <a:xfrm>
            <a:off x="9523526" y="3647540"/>
            <a:ext cx="1817206" cy="21578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11" name="Rectangle 510"/>
          <p:cNvSpPr/>
          <p:nvPr/>
        </p:nvSpPr>
        <p:spPr>
          <a:xfrm>
            <a:off x="10160615" y="4214800"/>
            <a:ext cx="543034" cy="19668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1590040" y="4256355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1x1 CONV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TextBox 512"/>
          <p:cNvSpPr txBox="1"/>
          <p:nvPr/>
        </p:nvSpPr>
        <p:spPr>
          <a:xfrm>
            <a:off x="11590040" y="5116559"/>
            <a:ext cx="16354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IP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12138925" y="5615601"/>
            <a:ext cx="543034" cy="1966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b6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5" name="Straight Arrow Connector 514"/>
          <p:cNvCxnSpPr>
            <a:stCxn id="512" idx="2"/>
            <a:endCxn id="521" idx="0"/>
          </p:cNvCxnSpPr>
          <p:nvPr/>
        </p:nvCxnSpPr>
        <p:spPr>
          <a:xfrm flipH="1">
            <a:off x="12397825" y="4502576"/>
            <a:ext cx="9958" cy="20457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stCxn id="521" idx="2"/>
            <a:endCxn id="513" idx="0"/>
          </p:cNvCxnSpPr>
          <p:nvPr/>
        </p:nvCxnSpPr>
        <p:spPr>
          <a:xfrm>
            <a:off x="12397825" y="4903838"/>
            <a:ext cx="9958" cy="2127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/>
          <p:cNvCxnSpPr>
            <a:stCxn id="513" idx="2"/>
            <a:endCxn id="514" idx="0"/>
          </p:cNvCxnSpPr>
          <p:nvPr/>
        </p:nvCxnSpPr>
        <p:spPr>
          <a:xfrm>
            <a:off x="12407783" y="5362780"/>
            <a:ext cx="2659" cy="2528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/>
          <p:cNvCxnSpPr>
            <a:stCxn id="514" idx="2"/>
            <a:endCxn id="519" idx="0"/>
          </p:cNvCxnSpPr>
          <p:nvPr/>
        </p:nvCxnSpPr>
        <p:spPr>
          <a:xfrm flipH="1">
            <a:off x="12410439" y="5812286"/>
            <a:ext cx="3" cy="19690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11957590" y="6009188"/>
            <a:ext cx="9056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1600" dirty="0"/>
              <a:t>DDR write</a:t>
            </a:r>
          </a:p>
        </p:txBody>
      </p:sp>
      <p:sp>
        <p:nvSpPr>
          <p:cNvPr id="520" name="Rectangle 519"/>
          <p:cNvSpPr/>
          <p:nvPr/>
        </p:nvSpPr>
        <p:spPr>
          <a:xfrm>
            <a:off x="11489219" y="4139894"/>
            <a:ext cx="1817206" cy="21444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21" name="Rectangle 520"/>
          <p:cNvSpPr/>
          <p:nvPr/>
        </p:nvSpPr>
        <p:spPr>
          <a:xfrm>
            <a:off x="12126308" y="4707153"/>
            <a:ext cx="543034" cy="19668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b5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9863385" y="5790678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 Channels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3" name="Elbow Connector 522"/>
          <p:cNvCxnSpPr>
            <a:endCxn id="502" idx="0"/>
          </p:cNvCxnSpPr>
          <p:nvPr/>
        </p:nvCxnSpPr>
        <p:spPr>
          <a:xfrm>
            <a:off x="8487565" y="3065401"/>
            <a:ext cx="1954525" cy="69860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Elbow Connector 523"/>
          <p:cNvCxnSpPr>
            <a:endCxn id="512" idx="0"/>
          </p:cNvCxnSpPr>
          <p:nvPr/>
        </p:nvCxnSpPr>
        <p:spPr>
          <a:xfrm>
            <a:off x="8482287" y="3065401"/>
            <a:ext cx="3925496" cy="119095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/>
          <p:cNvSpPr txBox="1"/>
          <p:nvPr/>
        </p:nvSpPr>
        <p:spPr>
          <a:xfrm>
            <a:off x="11856911" y="6284359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3/3 Channels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7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3126" y="271875"/>
            <a:ext cx="6755374" cy="726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5293913"/>
              </p:ext>
            </p:extLst>
          </p:nvPr>
        </p:nvGraphicFramePr>
        <p:xfrm>
          <a:off x="293126" y="1250574"/>
          <a:ext cx="13218594" cy="494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03">
                  <a:extLst>
                    <a:ext uri="{9D8B030D-6E8A-4147-A177-3AD203B41FA5}">
                      <a16:colId xmlns="" xmlns:a16="http://schemas.microsoft.com/office/drawing/2014/main" val="2656586642"/>
                    </a:ext>
                  </a:extLst>
                </a:gridCol>
                <a:gridCol w="819837">
                  <a:extLst>
                    <a:ext uri="{9D8B030D-6E8A-4147-A177-3AD203B41FA5}">
                      <a16:colId xmlns="" xmlns:a16="http://schemas.microsoft.com/office/drawing/2014/main" val="2561625435"/>
                    </a:ext>
                  </a:extLst>
                </a:gridCol>
                <a:gridCol w="748957">
                  <a:extLst>
                    <a:ext uri="{9D8B030D-6E8A-4147-A177-3AD203B41FA5}">
                      <a16:colId xmlns="" xmlns:a16="http://schemas.microsoft.com/office/drawing/2014/main" val="999717832"/>
                    </a:ext>
                  </a:extLst>
                </a:gridCol>
                <a:gridCol w="915077">
                  <a:extLst>
                    <a:ext uri="{9D8B030D-6E8A-4147-A177-3AD203B41FA5}">
                      <a16:colId xmlns="" xmlns:a16="http://schemas.microsoft.com/office/drawing/2014/main" val="3834427737"/>
                    </a:ext>
                  </a:extLst>
                </a:gridCol>
                <a:gridCol w="874295">
                  <a:extLst>
                    <a:ext uri="{9D8B030D-6E8A-4147-A177-3AD203B41FA5}">
                      <a16:colId xmlns="" xmlns:a16="http://schemas.microsoft.com/office/drawing/2014/main" val="2253450468"/>
                    </a:ext>
                  </a:extLst>
                </a:gridCol>
                <a:gridCol w="885825">
                  <a:extLst>
                    <a:ext uri="{9D8B030D-6E8A-4147-A177-3AD203B41FA5}">
                      <a16:colId xmlns="" xmlns:a16="http://schemas.microsoft.com/office/drawing/2014/main" val="98975637"/>
                    </a:ext>
                  </a:extLst>
                </a:gridCol>
                <a:gridCol w="876300">
                  <a:extLst>
                    <a:ext uri="{9D8B030D-6E8A-4147-A177-3AD203B41FA5}">
                      <a16:colId xmlns="" xmlns:a16="http://schemas.microsoft.com/office/drawing/2014/main" val="2411314151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416327107"/>
                    </a:ext>
                  </a:extLst>
                </a:gridCol>
                <a:gridCol w="866775">
                  <a:extLst>
                    <a:ext uri="{9D8B030D-6E8A-4147-A177-3AD203B41FA5}">
                      <a16:colId xmlns="" xmlns:a16="http://schemas.microsoft.com/office/drawing/2014/main" val="2953475231"/>
                    </a:ext>
                  </a:extLst>
                </a:gridCol>
                <a:gridCol w="981075">
                  <a:extLst>
                    <a:ext uri="{9D8B030D-6E8A-4147-A177-3AD203B41FA5}">
                      <a16:colId xmlns="" xmlns:a16="http://schemas.microsoft.com/office/drawing/2014/main" val="3524322121"/>
                    </a:ext>
                  </a:extLst>
                </a:gridCol>
                <a:gridCol w="847725">
                  <a:extLst>
                    <a:ext uri="{9D8B030D-6E8A-4147-A177-3AD203B41FA5}">
                      <a16:colId xmlns="" xmlns:a16="http://schemas.microsoft.com/office/drawing/2014/main" val="3627424486"/>
                    </a:ext>
                  </a:extLst>
                </a:gridCol>
                <a:gridCol w="809625">
                  <a:extLst>
                    <a:ext uri="{9D8B030D-6E8A-4147-A177-3AD203B41FA5}">
                      <a16:colId xmlns="" xmlns:a16="http://schemas.microsoft.com/office/drawing/2014/main" val="3206595773"/>
                    </a:ext>
                  </a:extLst>
                </a:gridCol>
                <a:gridCol w="933450">
                  <a:extLst>
                    <a:ext uri="{9D8B030D-6E8A-4147-A177-3AD203B41FA5}">
                      <a16:colId xmlns="" xmlns:a16="http://schemas.microsoft.com/office/drawing/2014/main" val="2664213520"/>
                    </a:ext>
                  </a:extLst>
                </a:gridCol>
                <a:gridCol w="904875">
                  <a:extLst>
                    <a:ext uri="{9D8B030D-6E8A-4147-A177-3AD203B41FA5}">
                      <a16:colId xmlns="" xmlns:a16="http://schemas.microsoft.com/office/drawing/2014/main" val="2704091316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4209743501"/>
                    </a:ext>
                  </a:extLst>
                </a:gridCol>
              </a:tblGrid>
              <a:tr h="47118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NN Structure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IoU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Latency (</a:t>
                      </a:r>
                      <a:r>
                        <a:rPr lang="en-US" sz="2000" b="1" i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Speed (fps)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Power (W)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i="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Energy (Wh</a:t>
                      </a: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Resource Utilization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rgbClr val="13294B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68145104"/>
                  </a:ext>
                </a:extLst>
              </a:tr>
              <a:tr h="3791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FPGA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150M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Hz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LUT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BRAM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DSP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FF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70273350"/>
                  </a:ext>
                </a:extLst>
              </a:tr>
              <a:tr h="81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12layer </a:t>
                      </a:r>
                    </a:p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64ch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26.6%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26.3%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75.7%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77.5%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59.7%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20182036"/>
                  </a:ext>
                </a:extLst>
              </a:tr>
              <a:tr h="81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12layer</a:t>
                      </a:r>
                    </a:p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128ch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38.6%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38.9%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76.7%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94.3%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76.2%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90588560"/>
                  </a:ext>
                </a:extLst>
              </a:tr>
              <a:tr h="81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12layer</a:t>
                      </a:r>
                    </a:p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256ch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45.6%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45.5%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77.5%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95.4%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81.8%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46425230"/>
                  </a:ext>
                </a:extLst>
              </a:tr>
              <a:tr h="81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12layer</a:t>
                      </a:r>
                    </a:p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384ch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57.3%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57.3%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5.7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7.6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2.59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5.12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76.7%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95.4%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84.2%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22%</a:t>
                      </a:r>
                      <a:endParaRPr lang="en-US" sz="2000" b="1" i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352867"/>
                  </a:ext>
                </a:extLst>
              </a:tr>
              <a:tr h="819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14layer</a:t>
                      </a:r>
                    </a:p>
                    <a:p>
                      <a:pPr algn="ctr"/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512ch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60.4%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60.4%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194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2.82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8.13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76.7%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95.4%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84.2%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23%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329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8081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731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3206974" cy="48818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layers</a:t>
            </a:r>
            <a:r>
              <a:rPr lang="en-US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model with maximum </a:t>
            </a:r>
            <a:r>
              <a:rPr lang="en-US" b="1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</a:t>
            </a:r>
            <a:endParaRPr lang="en-US" dirty="0">
              <a:solidFill>
                <a:srgbClr val="DE4D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57.3% </a:t>
            </a:r>
            <a:r>
              <a:rPr lang="en-US" b="1" dirty="0" err="1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b="1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7.6 FPS, 5.12 </a:t>
            </a:r>
            <a:r>
              <a:rPr lang="en-US" b="1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995" lvl="1" indent="-38199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and buffer reuse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 FPGA resources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DDR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DDR data transfer, the longer latency and higher energy</a:t>
            </a:r>
          </a:p>
          <a:p>
            <a:pPr marL="381995" lvl="1" indent="-38199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Synthesis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US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prototyping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design </a:t>
            </a:r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endParaRPr lang="en-US" dirty="0" smtClean="0">
              <a:solidFill>
                <a:srgbClr val="DE4D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DE4D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7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DNN model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Implementation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Design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3475" y="1998057"/>
            <a:ext cx="6058234" cy="4352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3844" y="841089"/>
            <a:ext cx="2790825" cy="885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46436" y="6133231"/>
            <a:ext cx="224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http://www.pynq.io/</a:t>
            </a:r>
          </a:p>
        </p:txBody>
      </p:sp>
    </p:spTree>
    <p:extLst>
      <p:ext uri="{BB962C8B-B14F-4D97-AF65-F5344CB8AC3E}">
        <p14:creationId xmlns:p14="http://schemas.microsoft.com/office/powerpoint/2010/main" xmlns="" val="3688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0743" y="1373338"/>
            <a:ext cx="7633488" cy="48256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neural network mode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marL="966788" indent="-457200">
              <a:buFont typeface="Times New Roman" panose="02020603050405020304" pitchFamily="18" charset="0"/>
              <a:buChar char="–"/>
            </a:pPr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zh-CN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 model design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back-and-forth efforts</a:t>
            </a:r>
          </a:p>
          <a:p>
            <a:pPr marL="966788" indent="-457200">
              <a:buFont typeface="Times New Roman" panose="02020603050405020304" pitchFamily="18" charset="0"/>
              <a:buChar char="–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Respecting FPGA resources (</a:t>
            </a:r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DSP, BRAM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performance constraint (</a:t>
            </a:r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5FPS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02862" lvl="1" indent="-457200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Design</a:t>
            </a:r>
          </a:p>
          <a:p>
            <a:pPr marL="902862" lvl="1" indent="-457200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Reuse and Data Reuse</a:t>
            </a:r>
          </a:p>
          <a:p>
            <a:pPr marL="902862" lvl="1" indent="-457200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Optimization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0743" y="375394"/>
            <a:ext cx="12631240" cy="726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33409" y="1118070"/>
            <a:ext cx="5120640" cy="547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Design and Training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3409" y="4600572"/>
            <a:ext cx="5120640" cy="5486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Implementation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878300" y="1794913"/>
            <a:ext cx="1867301" cy="2762451"/>
          </a:xfrm>
          <a:custGeom>
            <a:avLst/>
            <a:gdLst>
              <a:gd name="connsiteX0" fmla="*/ 0 w 2117558"/>
              <a:gd name="connsiteY0" fmla="*/ 9625 h 2762451"/>
              <a:gd name="connsiteX1" fmla="*/ 413887 w 2117558"/>
              <a:gd name="connsiteY1" fmla="*/ 2743200 h 2762451"/>
              <a:gd name="connsiteX2" fmla="*/ 673769 w 2117558"/>
              <a:gd name="connsiteY2" fmla="*/ 57752 h 2762451"/>
              <a:gd name="connsiteX3" fmla="*/ 1029904 w 2117558"/>
              <a:gd name="connsiteY3" fmla="*/ 2762451 h 2762451"/>
              <a:gd name="connsiteX4" fmla="*/ 1280160 w 2117558"/>
              <a:gd name="connsiteY4" fmla="*/ 19251 h 2762451"/>
              <a:gd name="connsiteX5" fmla="*/ 1588169 w 2117558"/>
              <a:gd name="connsiteY5" fmla="*/ 2762451 h 2762451"/>
              <a:gd name="connsiteX6" fmla="*/ 1799925 w 2117558"/>
              <a:gd name="connsiteY6" fmla="*/ 0 h 2762451"/>
              <a:gd name="connsiteX7" fmla="*/ 2117558 w 2117558"/>
              <a:gd name="connsiteY7" fmla="*/ 2743200 h 2762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7558" h="2762451">
                <a:moveTo>
                  <a:pt x="0" y="9625"/>
                </a:moveTo>
                <a:lnTo>
                  <a:pt x="413887" y="2743200"/>
                </a:lnTo>
                <a:lnTo>
                  <a:pt x="673769" y="57752"/>
                </a:lnTo>
                <a:lnTo>
                  <a:pt x="1029904" y="2762451"/>
                </a:lnTo>
                <a:lnTo>
                  <a:pt x="1280160" y="19251"/>
                </a:lnTo>
                <a:lnTo>
                  <a:pt x="1588169" y="2762451"/>
                </a:lnTo>
                <a:lnTo>
                  <a:pt x="1799925" y="0"/>
                </a:lnTo>
                <a:lnTo>
                  <a:pt x="2117558" y="2743200"/>
                </a:ln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8225096" y="1751705"/>
            <a:ext cx="884011" cy="49492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10514794" y="4084041"/>
            <a:ext cx="884011" cy="49492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0490" y="5272407"/>
            <a:ext cx="1130300" cy="113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69200" y="5359034"/>
            <a:ext cx="1159657" cy="1149210"/>
          </a:xfrm>
          <a:prstGeom prst="rect">
            <a:avLst/>
          </a:prstGeom>
        </p:spPr>
      </p:pic>
      <p:sp>
        <p:nvSpPr>
          <p:cNvPr id="24" name="Freeform 23"/>
          <p:cNvSpPr/>
          <p:nvPr/>
        </p:nvSpPr>
        <p:spPr>
          <a:xfrm>
            <a:off x="11990404" y="1828800"/>
            <a:ext cx="774700" cy="2667000"/>
          </a:xfrm>
          <a:custGeom>
            <a:avLst/>
            <a:gdLst>
              <a:gd name="connsiteX0" fmla="*/ 0 w 774700"/>
              <a:gd name="connsiteY0" fmla="*/ 2667000 h 2667000"/>
              <a:gd name="connsiteX1" fmla="*/ 330200 w 774700"/>
              <a:gd name="connsiteY1" fmla="*/ 0 h 2667000"/>
              <a:gd name="connsiteX2" fmla="*/ 774700 w 774700"/>
              <a:gd name="connsiteY2" fmla="*/ 26543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700" h="2667000">
                <a:moveTo>
                  <a:pt x="0" y="2667000"/>
                </a:moveTo>
                <a:lnTo>
                  <a:pt x="330200" y="0"/>
                </a:lnTo>
                <a:lnTo>
                  <a:pt x="774700" y="2654300"/>
                </a:lnTo>
              </a:path>
            </a:pathLst>
          </a:custGeom>
          <a:noFill/>
          <a:ln w="19050">
            <a:solidFill>
              <a:srgbClr val="E84A2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11645706" y="4070073"/>
            <a:ext cx="884011" cy="49492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800" dirty="0">
              <a:solidFill>
                <a:srgbClr val="E84A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12643608" y="4070073"/>
            <a:ext cx="884011" cy="49492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800" dirty="0">
              <a:solidFill>
                <a:srgbClr val="E84A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070181" y="3271838"/>
            <a:ext cx="20241" cy="130159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336881" y="3326606"/>
            <a:ext cx="11907" cy="128589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25013" y="3176138"/>
            <a:ext cx="11906" cy="107606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877425" y="3274220"/>
            <a:ext cx="11906" cy="102393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148888" y="3226594"/>
            <a:ext cx="9525" cy="104775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358409" y="3220641"/>
            <a:ext cx="11906" cy="102393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691813" y="3985258"/>
            <a:ext cx="9525" cy="104775"/>
          </a:xfrm>
          <a:prstGeom prst="straightConnector1">
            <a:avLst/>
          </a:prstGeom>
          <a:noFill/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2134792" y="3226594"/>
            <a:ext cx="11906" cy="102393"/>
          </a:xfrm>
          <a:prstGeom prst="straightConnector1">
            <a:avLst/>
          </a:prstGeom>
          <a:noFill/>
          <a:ln w="19050">
            <a:solidFill>
              <a:srgbClr val="E84A2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2580085" y="3367645"/>
            <a:ext cx="11906" cy="87550"/>
          </a:xfrm>
          <a:prstGeom prst="straightConnector1">
            <a:avLst/>
          </a:prstGeom>
          <a:noFill/>
          <a:ln w="19050">
            <a:solidFill>
              <a:srgbClr val="E84A2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3700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 rot="16200000">
            <a:off x="869776" y="2660792"/>
            <a:ext cx="1463040" cy="263940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69775" y="4447767"/>
            <a:ext cx="1463040" cy="263940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69776" y="843912"/>
            <a:ext cx="1463040" cy="263940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5671611" y="-499239"/>
            <a:ext cx="1463040" cy="532571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671611" y="1317641"/>
            <a:ext cx="1463040" cy="532571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654799" y="3087804"/>
            <a:ext cx="1463040" cy="535933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918043" y="276792"/>
            <a:ext cx="1463040" cy="377364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918043" y="2093673"/>
            <a:ext cx="1463040" cy="377364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918043" y="3880648"/>
            <a:ext cx="1463040" cy="377364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706654" y="1327387"/>
            <a:ext cx="5705861" cy="12261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hardware resources, 5FPS speed requirement</a:t>
            </a:r>
          </a:p>
          <a:p>
            <a:pPr lvl="1">
              <a:buClr>
                <a:srgbClr val="13294B"/>
              </a:buClr>
            </a:pPr>
            <a:r>
              <a:rPr lang="en-US" b="1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neural network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8960" y="337470"/>
            <a:ext cx="12631240" cy="726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Performance-Driven Neural Network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9236528" y="1407017"/>
            <a:ext cx="4470400" cy="1610035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900" lvl="1" indent="-4064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Depth-wise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Point-wise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layers 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9236528" y="3252585"/>
            <a:ext cx="4772397" cy="1594679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900" lvl="1" indent="-4064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convolutional kernels (3x3 and 1x1)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706653" y="3209348"/>
            <a:ext cx="5705862" cy="1489717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friendly</a:t>
            </a:r>
          </a:p>
          <a:p>
            <a:pPr lvl="1">
              <a:spcBef>
                <a:spcPts val="0"/>
              </a:spcBef>
            </a:pPr>
            <a:r>
              <a:rPr lang="en-US" b="1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b="1" dirty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reuse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layers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types of kernels, less IPs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379678" y="1469219"/>
            <a:ext cx="2483940" cy="1348969"/>
          </a:xfrm>
          <a:prstGeom prst="rect">
            <a:avLst/>
          </a:prstGeom>
        </p:spPr>
        <p:txBody>
          <a:bodyPr vert="horz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 1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Layer </a:t>
            </a:r>
            <a:r>
              <a:rPr lang="en-US" sz="3200" dirty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Type?</a:t>
            </a:r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3706654" y="5010991"/>
            <a:ext cx="6328161" cy="1419337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from the latency constraint </a:t>
            </a: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FPS, 200ms )</a:t>
            </a:r>
          </a:p>
          <a:p>
            <a:pPr lvl="1">
              <a:spcBef>
                <a:spcPts val="0"/>
              </a:spcBef>
              <a:buClr>
                <a:srgbClr val="13294B"/>
              </a:buClr>
            </a:pP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# </a:t>
            </a:r>
            <a:r>
              <a:rPr lang="en-US" b="1" dirty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endParaRPr lang="en-US" b="1" dirty="0">
              <a:solidFill>
                <a:srgbClr val="E84A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9236528" y="5031463"/>
            <a:ext cx="4772397" cy="1594679"/>
          </a:xfrm>
          <a:prstGeom prst="rect">
            <a:avLst/>
          </a:prstGeom>
        </p:spPr>
        <p:txBody>
          <a:bodyPr vert="horz"/>
          <a:lstStyle>
            <a:lvl1pPr marL="381995" indent="-381995" algn="l" defTabSz="509326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32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900" lvl="1" indent="-40640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~ 10 layers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convolutional layers, </a:t>
            </a:r>
            <a:r>
              <a:rPr lang="en-US" b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12~14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pooling</a:t>
            </a:r>
          </a:p>
          <a:p>
            <a:pPr marL="977900" lvl="1" indent="-40640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379678" y="3355516"/>
            <a:ext cx="2626660" cy="1348969"/>
          </a:xfrm>
          <a:prstGeom prst="rect">
            <a:avLst/>
          </a:prstGeom>
        </p:spPr>
        <p:txBody>
          <a:bodyPr vert="horz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 2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Kernel </a:t>
            </a:r>
            <a:r>
              <a:rPr lang="en-US" sz="3200" dirty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Type?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379678" y="5111188"/>
            <a:ext cx="2626660" cy="1348969"/>
          </a:xfrm>
          <a:prstGeom prst="rect">
            <a:avLst/>
          </a:prstGeom>
        </p:spPr>
        <p:txBody>
          <a:bodyPr vert="horz"/>
          <a:lstStyle>
            <a:lvl1pPr marL="0" indent="0" algn="l" defTabSz="509326" rtl="0" eaLnBrk="1" latinLnBrk="0" hangingPunct="1">
              <a:spcBef>
                <a:spcPct val="20000"/>
              </a:spcBef>
              <a:buFont typeface="Arial"/>
              <a:buNone/>
              <a:defRPr sz="4400" b="1" i="0" kern="1200" baseline="0">
                <a:solidFill>
                  <a:srgbClr val="13294B"/>
                </a:solidFill>
                <a:latin typeface="Arial Narrow" panose="020B0606020202030204" pitchFamily="34" charset="0"/>
                <a:ea typeface="+mn-ea"/>
                <a:cs typeface="Arial Narrow" panose="020B0606020202030204" pitchFamily="34" charset="0"/>
              </a:defRPr>
            </a:lvl1pPr>
            <a:lvl2pPr marL="827657" indent="-318330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3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31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645" indent="-254664" algn="l" defTabSz="509326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1971" indent="-254664" algn="l" defTabSz="509326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29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625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9952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278" indent="-254664" algn="l" defTabSz="509326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 </a:t>
            </a:r>
            <a:r>
              <a:rPr lang="en-US" altLang="zh-CN" sz="32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</a:t>
            </a:r>
            <a:endParaRPr lang="en-US" sz="3200" dirty="0" smtClean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200" dirty="0" smtClean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# of </a:t>
            </a:r>
            <a:r>
              <a:rPr lang="en-US" altLang="zh-CN" sz="3200" dirty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layers</a:t>
            </a:r>
            <a:r>
              <a:rPr lang="en-US" sz="3200" dirty="0" smtClean="0">
                <a:solidFill>
                  <a:srgbClr val="E84A26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en-US" sz="3200" dirty="0">
              <a:solidFill>
                <a:srgbClr val="E84A26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27" idx="2"/>
            <a:endCxn id="10" idx="0"/>
          </p:cNvCxnSpPr>
          <p:nvPr/>
        </p:nvCxnSpPr>
        <p:spPr>
          <a:xfrm>
            <a:off x="2921000" y="2163615"/>
            <a:ext cx="819276" cy="1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</p:cNvCxnSpPr>
          <p:nvPr/>
        </p:nvCxnSpPr>
        <p:spPr>
          <a:xfrm>
            <a:off x="9065986" y="2163616"/>
            <a:ext cx="696754" cy="0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</p:cNvCxnSpPr>
          <p:nvPr/>
        </p:nvCxnSpPr>
        <p:spPr>
          <a:xfrm>
            <a:off x="9065986" y="3980496"/>
            <a:ext cx="696754" cy="0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</p:cNvCxnSpPr>
          <p:nvPr/>
        </p:nvCxnSpPr>
        <p:spPr>
          <a:xfrm>
            <a:off x="9065986" y="5767471"/>
            <a:ext cx="696754" cy="0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20" idx="0"/>
          </p:cNvCxnSpPr>
          <p:nvPr/>
        </p:nvCxnSpPr>
        <p:spPr>
          <a:xfrm>
            <a:off x="2921000" y="3980495"/>
            <a:ext cx="819276" cy="1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2"/>
            <a:endCxn id="21" idx="0"/>
          </p:cNvCxnSpPr>
          <p:nvPr/>
        </p:nvCxnSpPr>
        <p:spPr>
          <a:xfrm>
            <a:off x="2920999" y="5767471"/>
            <a:ext cx="785653" cy="0"/>
          </a:xfrm>
          <a:prstGeom prst="straightConnector1">
            <a:avLst/>
          </a:prstGeom>
          <a:ln w="38100"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90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4000" y="187731"/>
            <a:ext cx="13613599" cy="726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NN model –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from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Yolo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647366" y="4095999"/>
            <a:ext cx="1777459" cy="40973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2484489" y="4095998"/>
            <a:ext cx="1777459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4030691" y="4095999"/>
            <a:ext cx="1777459" cy="40973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4867813" y="4095999"/>
            <a:ext cx="1777459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3321611" y="4100946"/>
            <a:ext cx="1777459" cy="40973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704935" y="4095999"/>
            <a:ext cx="1777459" cy="40973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414016" y="4095999"/>
            <a:ext cx="1777459" cy="40973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251138" y="4095999"/>
            <a:ext cx="1777459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8797340" y="4095999"/>
            <a:ext cx="1777459" cy="40973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9634463" y="4095999"/>
            <a:ext cx="1777459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8088260" y="4095998"/>
            <a:ext cx="1777459" cy="40973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0471582" y="4095998"/>
            <a:ext cx="1777459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184853" y="4095999"/>
            <a:ext cx="1777459" cy="4097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04"/>
          <p:cNvCxnSpPr>
            <a:stCxn id="92" idx="2"/>
            <a:endCxn id="93" idx="0"/>
          </p:cNvCxnSpPr>
          <p:nvPr/>
        </p:nvCxnSpPr>
        <p:spPr>
          <a:xfrm flipV="1">
            <a:off x="2740963" y="4300864"/>
            <a:ext cx="427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3" idx="2"/>
            <a:endCxn id="96" idx="0"/>
          </p:cNvCxnSpPr>
          <p:nvPr/>
        </p:nvCxnSpPr>
        <p:spPr>
          <a:xfrm>
            <a:off x="3578085" y="4300864"/>
            <a:ext cx="427391" cy="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6" idx="2"/>
            <a:endCxn id="94" idx="0"/>
          </p:cNvCxnSpPr>
          <p:nvPr/>
        </p:nvCxnSpPr>
        <p:spPr>
          <a:xfrm flipV="1">
            <a:off x="4415206" y="4300865"/>
            <a:ext cx="299348" cy="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4" idx="2"/>
            <a:endCxn id="95" idx="0"/>
          </p:cNvCxnSpPr>
          <p:nvPr/>
        </p:nvCxnSpPr>
        <p:spPr>
          <a:xfrm>
            <a:off x="5124287" y="4300865"/>
            <a:ext cx="42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97" idx="0"/>
          </p:cNvCxnSpPr>
          <p:nvPr/>
        </p:nvCxnSpPr>
        <p:spPr>
          <a:xfrm>
            <a:off x="5961410" y="4300865"/>
            <a:ext cx="42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7" idx="2"/>
            <a:endCxn id="98" idx="0"/>
          </p:cNvCxnSpPr>
          <p:nvPr/>
        </p:nvCxnSpPr>
        <p:spPr>
          <a:xfrm>
            <a:off x="6798532" y="4300865"/>
            <a:ext cx="299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2"/>
            <a:endCxn id="99" idx="0"/>
          </p:cNvCxnSpPr>
          <p:nvPr/>
        </p:nvCxnSpPr>
        <p:spPr>
          <a:xfrm>
            <a:off x="7507612" y="4300865"/>
            <a:ext cx="42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9" idx="2"/>
            <a:endCxn id="102" idx="0"/>
          </p:cNvCxnSpPr>
          <p:nvPr/>
        </p:nvCxnSpPr>
        <p:spPr>
          <a:xfrm flipV="1">
            <a:off x="8344734" y="4300864"/>
            <a:ext cx="427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2" idx="2"/>
            <a:endCxn id="100" idx="0"/>
          </p:cNvCxnSpPr>
          <p:nvPr/>
        </p:nvCxnSpPr>
        <p:spPr>
          <a:xfrm>
            <a:off x="9181856" y="4300864"/>
            <a:ext cx="299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0" idx="2"/>
            <a:endCxn id="101" idx="0"/>
          </p:cNvCxnSpPr>
          <p:nvPr/>
        </p:nvCxnSpPr>
        <p:spPr>
          <a:xfrm>
            <a:off x="9890937" y="4300865"/>
            <a:ext cx="42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1" idx="2"/>
            <a:endCxn id="103" idx="0"/>
          </p:cNvCxnSpPr>
          <p:nvPr/>
        </p:nvCxnSpPr>
        <p:spPr>
          <a:xfrm flipV="1">
            <a:off x="10728059" y="4300864"/>
            <a:ext cx="4273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3" idx="2"/>
            <a:endCxn id="104" idx="0"/>
          </p:cNvCxnSpPr>
          <p:nvPr/>
        </p:nvCxnSpPr>
        <p:spPr>
          <a:xfrm>
            <a:off x="11565178" y="4300864"/>
            <a:ext cx="303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198829" y="3287263"/>
            <a:ext cx="1499789" cy="201730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594020" y="3297159"/>
            <a:ext cx="1457089" cy="201730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966420" y="3297159"/>
            <a:ext cx="1468013" cy="201730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334389" y="3297159"/>
            <a:ext cx="1487117" cy="2017307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84255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320128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73712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709584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60886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96757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650343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486214" y="3983244"/>
            <a:ext cx="92643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1612401" y="5526114"/>
            <a:ext cx="204866" cy="40973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929901" y="5519156"/>
            <a:ext cx="724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depth-wise 3x3 convolutional layer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1612399" y="5942253"/>
            <a:ext cx="204866" cy="409734"/>
          </a:xfrm>
          <a:prstGeom prst="rect">
            <a:avLst/>
          </a:prstGeom>
          <a:solidFill>
            <a:srgbClr val="FFC000">
              <a:alpha val="3686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919702" y="5922767"/>
            <a:ext cx="629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point-wise 1x1 convolutional layer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8263827" y="5564241"/>
            <a:ext cx="204866" cy="40973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dobe Hebrew" panose="02040503050201020203" pitchFamily="18" charset="-79"/>
                <a:cs typeface="Adobe Hebrew" panose="02040503050201020203" pitchFamily="18" charset="-79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617620" y="5545094"/>
            <a:ext cx="353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2x2 max pooling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8263827" y="5942253"/>
            <a:ext cx="204866" cy="4097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8617620" y="5916286"/>
            <a:ext cx="485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regression (Yolo)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68" y="3931728"/>
            <a:ext cx="1294889" cy="728376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-238548" y="3225851"/>
            <a:ext cx="206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360*640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Straight Arrow Connector 138"/>
          <p:cNvCxnSpPr>
            <a:stCxn id="137" idx="3"/>
            <a:endCxn id="92" idx="0"/>
          </p:cNvCxnSpPr>
          <p:nvPr/>
        </p:nvCxnSpPr>
        <p:spPr>
          <a:xfrm>
            <a:off x="1397957" y="4295916"/>
            <a:ext cx="933273" cy="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65251" y="3613016"/>
            <a:ext cx="2068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160*320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73158" y="4917290"/>
            <a:ext cx="64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0480" y="4932046"/>
            <a:ext cx="64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420351" y="4910776"/>
            <a:ext cx="64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819032" y="4925532"/>
            <a:ext cx="64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12275452" y="4295915"/>
            <a:ext cx="303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2275452" y="3916659"/>
            <a:ext cx="201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275453" y="4291884"/>
            <a:ext cx="209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18427320">
            <a:off x="1749949" y="1689320"/>
            <a:ext cx="318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160(h)*320(w)*3(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 rot="18427320">
            <a:off x="2516773" y="1619274"/>
            <a:ext cx="336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160(h)*320(w)*48(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 rot="18427320">
            <a:off x="3395660" y="1774577"/>
            <a:ext cx="297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80(h)*160(w)*48(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 rot="18427320">
            <a:off x="4239532" y="1859478"/>
            <a:ext cx="275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80(h)*160(w)*48(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 rot="18427320">
            <a:off x="4976319" y="1729021"/>
            <a:ext cx="30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80(h)*160(w)*96(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 rot="18427320">
            <a:off x="5843591" y="1860978"/>
            <a:ext cx="275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40(h)*80(w)*96(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 rot="18427320">
            <a:off x="6680735" y="1932345"/>
            <a:ext cx="257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40(h)*80(w)*96(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 rot="18427320">
            <a:off x="7480405" y="1928345"/>
            <a:ext cx="258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40(h)*80(w)*192(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 rot="18427320">
            <a:off x="8245948" y="1855720"/>
            <a:ext cx="276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20(h)*40(w)*192(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 rot="18427320">
            <a:off x="9025063" y="1810391"/>
            <a:ext cx="2882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20(h)*40(w)*192(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 rot="18427320">
            <a:off x="9875338" y="1908160"/>
            <a:ext cx="2637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20(h)*40(w)*384(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8427320">
            <a:off x="10697569" y="1949530"/>
            <a:ext cx="253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20(h)*40(w)*10(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Connector 159"/>
          <p:cNvCxnSpPr>
            <a:stCxn id="92" idx="3"/>
          </p:cNvCxnSpPr>
          <p:nvPr/>
        </p:nvCxnSpPr>
        <p:spPr>
          <a:xfrm flipV="1">
            <a:off x="2536095" y="3150387"/>
            <a:ext cx="0" cy="2617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3" idx="3"/>
          </p:cNvCxnSpPr>
          <p:nvPr/>
        </p:nvCxnSpPr>
        <p:spPr>
          <a:xfrm flipV="1">
            <a:off x="3373216" y="3143398"/>
            <a:ext cx="0" cy="2687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6" idx="3"/>
          </p:cNvCxnSpPr>
          <p:nvPr/>
        </p:nvCxnSpPr>
        <p:spPr>
          <a:xfrm flipH="1" flipV="1">
            <a:off x="4203449" y="3150387"/>
            <a:ext cx="0" cy="26669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4" idx="3"/>
          </p:cNvCxnSpPr>
          <p:nvPr/>
        </p:nvCxnSpPr>
        <p:spPr>
          <a:xfrm flipH="1" flipV="1">
            <a:off x="4915945" y="3140304"/>
            <a:ext cx="3475" cy="27183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5785777" y="3146123"/>
            <a:ext cx="3475" cy="27183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97" idx="3"/>
          </p:cNvCxnSpPr>
          <p:nvPr/>
        </p:nvCxnSpPr>
        <p:spPr>
          <a:xfrm flipV="1">
            <a:off x="6593664" y="3142674"/>
            <a:ext cx="1156" cy="2694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319569" y="3159630"/>
            <a:ext cx="0" cy="25250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8145837" y="3140310"/>
            <a:ext cx="3475" cy="27183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8981208" y="3142673"/>
            <a:ext cx="1156" cy="2694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9704882" y="3140305"/>
            <a:ext cx="1156" cy="2694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0545820" y="3140639"/>
            <a:ext cx="1156" cy="2694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11366779" y="3140299"/>
            <a:ext cx="1156" cy="26946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3277" y="6487073"/>
            <a:ext cx="1334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Howard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G., et al. ”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convolutional neural networks for mobile vision applications.”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preprint arXiv:1704.04861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Joseph, and Ali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Farhadi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”YOLO9000: better, faster, stronger.”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(2017).</a:t>
            </a: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1304" y="1342002"/>
            <a:ext cx="1993707" cy="1004427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/>
            <a:r>
              <a:rPr lang="en-US" sz="2800" i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algn="ctr"/>
            <a:r>
              <a:rPr lang="en-US" sz="2800" i="1" dirty="0" smtClean="0">
                <a:solidFill>
                  <a:srgbClr val="E84A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800" i="1" dirty="0">
              <a:solidFill>
                <a:srgbClr val="E84A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6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123" y="375394"/>
            <a:ext cx="12631240" cy="7268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FPGA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95122" y="1213683"/>
            <a:ext cx="13037997" cy="584163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Synthesis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Verilog design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fixed point weights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fixed point feature map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Design &amp; IP Reuse</a:t>
            </a:r>
          </a:p>
          <a:p>
            <a:pPr lvl="1"/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1x1, Max Pooling,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==&gt; one instance per IP</a:t>
            </a:r>
          </a:p>
          <a:p>
            <a:pPr lvl="1"/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IP is reused by all the layers of the same type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Reuse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level and feature map level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Optimization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 map partition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</a:t>
            </a:r>
            <a:r>
              <a:rPr lang="en-US" dirty="0" smtClean="0">
                <a:solidFill>
                  <a:srgbClr val="DE4D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 schedule and IP pipeline</a:t>
            </a:r>
            <a:endParaRPr lang="en-US" dirty="0">
              <a:solidFill>
                <a:srgbClr val="DE4D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3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8" name="TextBox 577"/>
          <p:cNvSpPr txBox="1"/>
          <p:nvPr/>
        </p:nvSpPr>
        <p:spPr>
          <a:xfrm>
            <a:off x="303199" y="174404"/>
            <a:ext cx="6068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13294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Depth-Wise Convolutional 3x3 IP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2919" y="3418754"/>
            <a:ext cx="9344869" cy="3328542"/>
            <a:chOff x="2317711" y="3418754"/>
            <a:chExt cx="9344869" cy="3328542"/>
          </a:xfrm>
        </p:grpSpPr>
        <p:sp>
          <p:nvSpPr>
            <p:cNvPr id="394" name="TextBox 393"/>
            <p:cNvSpPr txBox="1"/>
            <p:nvPr/>
          </p:nvSpPr>
          <p:spPr>
            <a:xfrm rot="16200000">
              <a:off x="5980632" y="714790"/>
              <a:ext cx="2422726" cy="881899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tx1"/>
                  </a:solidFill>
                  <a:latin typeface="Adobe Hebrew" panose="02040503050201020203" pitchFamily="18" charset="-79"/>
                  <a:cs typeface="Adobe Hebrew" panose="02040503050201020203" pitchFamily="18" charset="-79"/>
                </a:defRPr>
              </a:lvl1pPr>
            </a:lstStyle>
            <a:p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 rot="16200000">
              <a:off x="7546916" y="4685492"/>
              <a:ext cx="1903225" cy="944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96" name="TextBox 395"/>
            <p:cNvSpPr txBox="1"/>
            <p:nvPr/>
          </p:nvSpPr>
          <p:spPr>
            <a:xfrm rot="16200000">
              <a:off x="4590906" y="4685491"/>
              <a:ext cx="1903225" cy="944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97" name="TextBox 396"/>
            <p:cNvSpPr txBox="1"/>
            <p:nvPr/>
          </p:nvSpPr>
          <p:spPr>
            <a:xfrm rot="16200000">
              <a:off x="2616719" y="4685492"/>
              <a:ext cx="1903225" cy="944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flipV="1">
              <a:off x="3311024" y="446848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2629748" y="3418754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567764" y="3418754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Trapezoid 400"/>
            <p:cNvSpPr/>
            <p:nvPr/>
          </p:nvSpPr>
          <p:spPr>
            <a:xfrm flipV="1">
              <a:off x="3307882" y="521804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402" name="Elbow Connector 401"/>
            <p:cNvCxnSpPr>
              <a:stCxn id="398" idx="0"/>
            </p:cNvCxnSpPr>
            <p:nvPr/>
          </p:nvCxnSpPr>
          <p:spPr>
            <a:xfrm rot="5400000">
              <a:off x="3277374" y="4924512"/>
              <a:ext cx="451175" cy="135891"/>
            </a:xfrm>
            <a:prstGeom prst="bentConnector3">
              <a:avLst>
                <a:gd name="adj1" fmla="val 39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3567764" y="5646879"/>
              <a:ext cx="3855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V="1">
              <a:off x="3960640" y="4926579"/>
              <a:ext cx="0" cy="7116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H="1">
              <a:off x="3715514" y="4940492"/>
              <a:ext cx="237807" cy="23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3715514" y="4942873"/>
              <a:ext cx="0" cy="27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TextBox 406"/>
            <p:cNvSpPr txBox="1"/>
            <p:nvPr/>
          </p:nvSpPr>
          <p:spPr>
            <a:xfrm>
              <a:off x="3046856" y="637796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rapezoid 407"/>
            <p:cNvSpPr/>
            <p:nvPr/>
          </p:nvSpPr>
          <p:spPr>
            <a:xfrm flipV="1">
              <a:off x="5278305" y="446848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flipV="1">
              <a:off x="5275163" y="521804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412" name="Elbow Connector 411"/>
            <p:cNvCxnSpPr>
              <a:stCxn id="408" idx="0"/>
            </p:cNvCxnSpPr>
            <p:nvPr/>
          </p:nvCxnSpPr>
          <p:spPr>
            <a:xfrm rot="5400000">
              <a:off x="5244655" y="4924512"/>
              <a:ext cx="451175" cy="135891"/>
            </a:xfrm>
            <a:prstGeom prst="bentConnector3">
              <a:avLst>
                <a:gd name="adj1" fmla="val 39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5535045" y="5646879"/>
              <a:ext cx="3855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flipV="1">
              <a:off x="5920602" y="4935194"/>
              <a:ext cx="0" cy="7116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H="1">
              <a:off x="5682795" y="4940492"/>
              <a:ext cx="237807" cy="23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Arrow Connector 415"/>
            <p:cNvCxnSpPr/>
            <p:nvPr/>
          </p:nvCxnSpPr>
          <p:spPr>
            <a:xfrm>
              <a:off x="5682795" y="4942873"/>
              <a:ext cx="0" cy="27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8" name="Trapezoid 417"/>
            <p:cNvSpPr/>
            <p:nvPr/>
          </p:nvSpPr>
          <p:spPr>
            <a:xfrm flipV="1">
              <a:off x="8240710" y="446848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cxnSp>
          <p:nvCxnSpPr>
            <p:cNvPr id="439" name="Straight Arrow Connector 438"/>
            <p:cNvCxnSpPr/>
            <p:nvPr/>
          </p:nvCxnSpPr>
          <p:spPr>
            <a:xfrm>
              <a:off x="3423652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>
              <a:off x="3709402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>
              <a:off x="5401265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5687015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8353338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8639088" y="3784034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2" name="Trapezoid 421"/>
            <p:cNvSpPr/>
            <p:nvPr/>
          </p:nvSpPr>
          <p:spPr>
            <a:xfrm flipV="1">
              <a:off x="8237568" y="521804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423" name="Elbow Connector 422"/>
            <p:cNvCxnSpPr>
              <a:stCxn id="418" idx="0"/>
            </p:cNvCxnSpPr>
            <p:nvPr/>
          </p:nvCxnSpPr>
          <p:spPr>
            <a:xfrm rot="5400000">
              <a:off x="8207060" y="4924512"/>
              <a:ext cx="451175" cy="135891"/>
            </a:xfrm>
            <a:prstGeom prst="bentConnector3">
              <a:avLst>
                <a:gd name="adj1" fmla="val 39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497450" y="5646879"/>
              <a:ext cx="3855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V="1">
              <a:off x="8877828" y="4942873"/>
              <a:ext cx="0" cy="7116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flipH="1">
              <a:off x="8645200" y="4940492"/>
              <a:ext cx="237807" cy="23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>
              <a:off x="8645200" y="4942873"/>
              <a:ext cx="0" cy="27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/>
            <p:nvPr/>
          </p:nvCxnSpPr>
          <p:spPr>
            <a:xfrm>
              <a:off x="3565588" y="5516427"/>
              <a:ext cx="0" cy="95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>
              <a:off x="5538255" y="5516427"/>
              <a:ext cx="0" cy="95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8495274" y="5516427"/>
              <a:ext cx="0" cy="95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0" name="TextBox 429"/>
            <p:cNvSpPr txBox="1"/>
            <p:nvPr/>
          </p:nvSpPr>
          <p:spPr>
            <a:xfrm>
              <a:off x="6978032" y="469881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2317711" y="3812067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290796" y="3812067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2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137083" y="3837040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</a:t>
              </a:r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970117" y="368315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549912" y="5602197"/>
              <a:ext cx="10038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accumulate</a:t>
              </a:r>
              <a:endPara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TextBox 614"/>
            <p:cNvSpPr txBox="1"/>
            <p:nvPr/>
          </p:nvSpPr>
          <p:spPr>
            <a:xfrm rot="16200000">
              <a:off x="9768393" y="4681440"/>
              <a:ext cx="1903225" cy="9449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616" name="Trapezoid 615"/>
            <p:cNvSpPr/>
            <p:nvPr/>
          </p:nvSpPr>
          <p:spPr>
            <a:xfrm flipV="1">
              <a:off x="10462187" y="446443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619" name="Trapezoid 618"/>
            <p:cNvSpPr/>
            <p:nvPr/>
          </p:nvSpPr>
          <p:spPr>
            <a:xfrm flipV="1">
              <a:off x="10459045" y="5213993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620" name="Elbow Connector 619"/>
            <p:cNvCxnSpPr>
              <a:stCxn id="616" idx="0"/>
            </p:cNvCxnSpPr>
            <p:nvPr/>
          </p:nvCxnSpPr>
          <p:spPr>
            <a:xfrm rot="5400000">
              <a:off x="10428537" y="4920460"/>
              <a:ext cx="451175" cy="135891"/>
            </a:xfrm>
            <a:prstGeom prst="bentConnector3">
              <a:avLst>
                <a:gd name="adj1" fmla="val 39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>
              <a:off x="10718927" y="5642827"/>
              <a:ext cx="3855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flipV="1">
              <a:off x="11104484" y="4931142"/>
              <a:ext cx="0" cy="7116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flipH="1">
              <a:off x="10866677" y="4936440"/>
              <a:ext cx="237807" cy="238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10866677" y="4938821"/>
              <a:ext cx="0" cy="279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7" name="TextBox 626"/>
            <p:cNvSpPr txBox="1"/>
            <p:nvPr/>
          </p:nvSpPr>
          <p:spPr>
            <a:xfrm>
              <a:off x="9358560" y="383298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16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" name="Straight Arrow Connector 627"/>
            <p:cNvCxnSpPr/>
            <p:nvPr/>
          </p:nvCxnSpPr>
          <p:spPr>
            <a:xfrm>
              <a:off x="10718927" y="5512376"/>
              <a:ext cx="0" cy="953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9" name="TextBox 628"/>
            <p:cNvSpPr txBox="1"/>
            <p:nvPr/>
          </p:nvSpPr>
          <p:spPr>
            <a:xfrm>
              <a:off x="4999549" y="637796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altLang="zh-CN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0" name="TextBox 629"/>
            <p:cNvSpPr txBox="1"/>
            <p:nvPr/>
          </p:nvSpPr>
          <p:spPr>
            <a:xfrm>
              <a:off x="7985907" y="6371713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altLang="zh-CN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10189809" y="636766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altLang="zh-CN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" name="Straight Arrow Connector 631"/>
            <p:cNvCxnSpPr/>
            <p:nvPr/>
          </p:nvCxnSpPr>
          <p:spPr>
            <a:xfrm>
              <a:off x="10580927" y="3780342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>
              <a:off x="10866677" y="3780342"/>
              <a:ext cx="0" cy="684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TextBox 633"/>
            <p:cNvSpPr txBox="1"/>
            <p:nvPr/>
          </p:nvSpPr>
          <p:spPr>
            <a:xfrm>
              <a:off x="4642386" y="342574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" name="TextBox 634"/>
            <p:cNvSpPr txBox="1"/>
            <p:nvPr/>
          </p:nvSpPr>
          <p:spPr>
            <a:xfrm>
              <a:off x="5580402" y="342574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7494590" y="341875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TextBox 638"/>
            <p:cNvSpPr txBox="1"/>
            <p:nvPr/>
          </p:nvSpPr>
          <p:spPr>
            <a:xfrm>
              <a:off x="8432606" y="341875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TextBox 639"/>
            <p:cNvSpPr txBox="1"/>
            <p:nvPr/>
          </p:nvSpPr>
          <p:spPr>
            <a:xfrm>
              <a:off x="9757633" y="3425746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1" name="TextBox 640"/>
            <p:cNvSpPr txBox="1"/>
            <p:nvPr/>
          </p:nvSpPr>
          <p:spPr>
            <a:xfrm>
              <a:off x="10695649" y="342574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2" name="TextBox 641"/>
          <p:cNvSpPr txBox="1"/>
          <p:nvPr/>
        </p:nvSpPr>
        <p:spPr>
          <a:xfrm>
            <a:off x="10067788" y="4655298"/>
            <a:ext cx="242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3x3 times for one output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0637813" y="1154255"/>
            <a:ext cx="229951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Parallelism: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Multipliers: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1428606" y="784923"/>
            <a:ext cx="2471808" cy="2478776"/>
            <a:chOff x="542392" y="792488"/>
            <a:chExt cx="2471808" cy="2478776"/>
          </a:xfrm>
        </p:grpSpPr>
        <p:grpSp>
          <p:nvGrpSpPr>
            <p:cNvPr id="245" name="Group 244"/>
            <p:cNvGrpSpPr/>
            <p:nvPr/>
          </p:nvGrpSpPr>
          <p:grpSpPr>
            <a:xfrm>
              <a:off x="943700" y="1071391"/>
              <a:ext cx="2070500" cy="1864255"/>
              <a:chOff x="1040337" y="1266828"/>
              <a:chExt cx="2070500" cy="1864255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2196437" y="1267187"/>
                <a:ext cx="914400" cy="9144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>
                <a:grpSpLocks noChangeAspect="1"/>
              </p:cNvGrpSpPr>
              <p:nvPr/>
            </p:nvGrpSpPr>
            <p:grpSpPr>
              <a:xfrm>
                <a:off x="2194719" y="1266828"/>
                <a:ext cx="374893" cy="373604"/>
                <a:chOff x="4255385" y="876300"/>
                <a:chExt cx="1101065" cy="1097280"/>
              </a:xfrm>
              <a:noFill/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4255385" y="876300"/>
                  <a:ext cx="1097280" cy="10972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1" name="Group 290"/>
                <p:cNvGrpSpPr/>
                <p:nvPr/>
              </p:nvGrpSpPr>
              <p:grpSpPr>
                <a:xfrm>
                  <a:off x="4262378" y="1242060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92" name="Group 291"/>
                <p:cNvGrpSpPr/>
                <p:nvPr/>
              </p:nvGrpSpPr>
              <p:grpSpPr>
                <a:xfrm rot="5400000">
                  <a:off x="4263712" y="1243664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93" name="Straight Connector 292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252" name="Rectangle 251"/>
              <p:cNvSpPr/>
              <p:nvPr/>
            </p:nvSpPr>
            <p:spPr>
              <a:xfrm>
                <a:off x="2004325" y="1425197"/>
                <a:ext cx="914400" cy="9144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3" name="Group 252"/>
              <p:cNvGrpSpPr>
                <a:grpSpLocks noChangeAspect="1"/>
              </p:cNvGrpSpPr>
              <p:nvPr/>
            </p:nvGrpSpPr>
            <p:grpSpPr>
              <a:xfrm>
                <a:off x="2004988" y="1425930"/>
                <a:ext cx="373604" cy="374893"/>
                <a:chOff x="4262378" y="879508"/>
                <a:chExt cx="1097279" cy="1101065"/>
              </a:xfrm>
              <a:noFill/>
            </p:grpSpPr>
            <p:sp>
              <p:nvSpPr>
                <p:cNvPr id="283" name="Rectangle 282"/>
                <p:cNvSpPr/>
                <p:nvPr/>
              </p:nvSpPr>
              <p:spPr>
                <a:xfrm>
                  <a:off x="4262378" y="883294"/>
                  <a:ext cx="1097279" cy="10972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283"/>
                <p:cNvGrpSpPr/>
                <p:nvPr/>
              </p:nvGrpSpPr>
              <p:grpSpPr>
                <a:xfrm>
                  <a:off x="4262378" y="1242060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85" name="Group 284"/>
                <p:cNvGrpSpPr/>
                <p:nvPr/>
              </p:nvGrpSpPr>
              <p:grpSpPr>
                <a:xfrm rot="5400000">
                  <a:off x="4263712" y="1243664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254" name="Rectangle 253"/>
              <p:cNvSpPr/>
              <p:nvPr/>
            </p:nvSpPr>
            <p:spPr>
              <a:xfrm>
                <a:off x="1424558" y="1900304"/>
                <a:ext cx="914400" cy="9144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5" name="Group 254"/>
              <p:cNvGrpSpPr>
                <a:grpSpLocks noChangeAspect="1"/>
              </p:cNvGrpSpPr>
              <p:nvPr/>
            </p:nvGrpSpPr>
            <p:grpSpPr>
              <a:xfrm>
                <a:off x="1425220" y="1900739"/>
                <a:ext cx="373604" cy="375985"/>
                <a:chOff x="4262378" y="869307"/>
                <a:chExt cx="1097280" cy="1104273"/>
              </a:xfrm>
              <a:noFill/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4262378" y="869307"/>
                  <a:ext cx="1097280" cy="10972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7" name="Group 276"/>
                <p:cNvGrpSpPr/>
                <p:nvPr/>
              </p:nvGrpSpPr>
              <p:grpSpPr>
                <a:xfrm>
                  <a:off x="4262378" y="1242060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78" name="Group 277"/>
                <p:cNvGrpSpPr/>
                <p:nvPr/>
              </p:nvGrpSpPr>
              <p:grpSpPr>
                <a:xfrm rot="5400000">
                  <a:off x="4263712" y="1243664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80" name="Straight Connector 279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256" name="Rectangle 255"/>
              <p:cNvSpPr/>
              <p:nvPr/>
            </p:nvSpPr>
            <p:spPr>
              <a:xfrm>
                <a:off x="1232448" y="2058673"/>
                <a:ext cx="914400" cy="9144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/>
              <p:cNvGrpSpPr>
                <a:grpSpLocks noChangeAspect="1"/>
              </p:cNvGrpSpPr>
              <p:nvPr/>
            </p:nvGrpSpPr>
            <p:grpSpPr>
              <a:xfrm>
                <a:off x="1233110" y="2059406"/>
                <a:ext cx="373604" cy="374893"/>
                <a:chOff x="4262378" y="879508"/>
                <a:chExt cx="1097280" cy="1101065"/>
              </a:xfrm>
              <a:noFill/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4262378" y="883293"/>
                  <a:ext cx="1097280" cy="10972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4262378" y="1242060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 rot="5400000">
                  <a:off x="4263712" y="1243664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258" name="Rectangle 257"/>
              <p:cNvSpPr/>
              <p:nvPr/>
            </p:nvSpPr>
            <p:spPr>
              <a:xfrm>
                <a:off x="1040337" y="2216683"/>
                <a:ext cx="914400" cy="9144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>
                <a:grpSpLocks noChangeAspect="1"/>
              </p:cNvGrpSpPr>
              <p:nvPr/>
            </p:nvGrpSpPr>
            <p:grpSpPr>
              <a:xfrm>
                <a:off x="1041000" y="2214241"/>
                <a:ext cx="374398" cy="377274"/>
                <a:chOff x="4262378" y="879508"/>
                <a:chExt cx="1099611" cy="1108058"/>
              </a:xfrm>
              <a:noFill/>
            </p:grpSpPr>
            <p:sp>
              <p:nvSpPr>
                <p:cNvPr id="262" name="Rectangle 261"/>
                <p:cNvSpPr/>
                <p:nvPr/>
              </p:nvSpPr>
              <p:spPr>
                <a:xfrm>
                  <a:off x="4264710" y="890287"/>
                  <a:ext cx="1097279" cy="10972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3" name="Group 262"/>
                <p:cNvGrpSpPr/>
                <p:nvPr/>
              </p:nvGrpSpPr>
              <p:grpSpPr>
                <a:xfrm>
                  <a:off x="4262378" y="1242060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64" name="Group 263"/>
                <p:cNvGrpSpPr/>
                <p:nvPr/>
              </p:nvGrpSpPr>
              <p:grpSpPr>
                <a:xfrm rot="5400000">
                  <a:off x="4263712" y="1243664"/>
                  <a:ext cx="1094072" cy="365760"/>
                  <a:chOff x="4236082" y="1242060"/>
                  <a:chExt cx="2215518" cy="365760"/>
                </a:xfrm>
                <a:grpFill/>
              </p:grpSpPr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4236082" y="160782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>
                    <a:off x="4236082" y="1242060"/>
                    <a:ext cx="2215518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260" name="TextBox 259"/>
              <p:cNvSpPr txBox="1"/>
              <p:nvPr/>
            </p:nvSpPr>
            <p:spPr>
              <a:xfrm rot="19012236">
                <a:off x="1477568" y="141211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 rot="19012236">
                <a:off x="2239849" y="221649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542392" y="18579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97939" y="290193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727761" y="1599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629493" y="79248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392120" y="1348199"/>
            <a:ext cx="1457347" cy="1499551"/>
            <a:chOff x="5684626" y="1530250"/>
            <a:chExt cx="1457347" cy="1499551"/>
          </a:xfrm>
        </p:grpSpPr>
        <p:sp>
          <p:nvSpPr>
            <p:cNvPr id="298" name="TextBox 297"/>
            <p:cNvSpPr txBox="1"/>
            <p:nvPr/>
          </p:nvSpPr>
          <p:spPr>
            <a:xfrm rot="19012236">
              <a:off x="6302741" y="190100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 rot="19012236">
              <a:off x="6626909" y="22912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" name="Group 299"/>
            <p:cNvGrpSpPr/>
            <p:nvPr/>
          </p:nvGrpSpPr>
          <p:grpSpPr>
            <a:xfrm>
              <a:off x="6754340" y="1891956"/>
              <a:ext cx="387633" cy="390878"/>
              <a:chOff x="4021426" y="1879123"/>
              <a:chExt cx="387633" cy="390878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4021426" y="1879123"/>
                <a:ext cx="387633" cy="3876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4023457" y="2008550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39" name="Group 338"/>
              <p:cNvGrpSpPr/>
              <p:nvPr/>
            </p:nvGrpSpPr>
            <p:grpSpPr>
              <a:xfrm rot="16200000">
                <a:off x="4021838" y="2012486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301" name="TextBox 300"/>
            <p:cNvSpPr txBox="1"/>
            <p:nvPr/>
          </p:nvSpPr>
          <p:spPr>
            <a:xfrm>
              <a:off x="5684626" y="21368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905577" y="266046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5849324" y="19304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436258" y="15302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6613179" y="1979764"/>
              <a:ext cx="387633" cy="390878"/>
              <a:chOff x="3880265" y="1966931"/>
              <a:chExt cx="387633" cy="390878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880265" y="1966931"/>
                <a:ext cx="387633" cy="3876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1" name="Group 330"/>
              <p:cNvGrpSpPr/>
              <p:nvPr/>
            </p:nvGrpSpPr>
            <p:grpSpPr>
              <a:xfrm>
                <a:off x="3882296" y="2096358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 rot="16200000">
                <a:off x="3880677" y="2100294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306" name="Group 305"/>
            <p:cNvGrpSpPr/>
            <p:nvPr/>
          </p:nvGrpSpPr>
          <p:grpSpPr>
            <a:xfrm>
              <a:off x="6330857" y="2155380"/>
              <a:ext cx="387633" cy="390878"/>
              <a:chOff x="3597943" y="2142547"/>
              <a:chExt cx="387633" cy="390878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3597943" y="2142547"/>
                <a:ext cx="387633" cy="3876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/>
              <p:cNvGrpSpPr/>
              <p:nvPr/>
            </p:nvGrpSpPr>
            <p:grpSpPr>
              <a:xfrm>
                <a:off x="3599974" y="2271974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 rot="16200000">
                <a:off x="3598355" y="2275910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307" name="Group 306"/>
            <p:cNvGrpSpPr/>
            <p:nvPr/>
          </p:nvGrpSpPr>
          <p:grpSpPr>
            <a:xfrm>
              <a:off x="6189694" y="2243189"/>
              <a:ext cx="387636" cy="390879"/>
              <a:chOff x="3456780" y="2230356"/>
              <a:chExt cx="387636" cy="390879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3456780" y="2230356"/>
                <a:ext cx="387633" cy="3876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3458814" y="2359783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 rot="16200000">
                <a:off x="3457193" y="2363720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308" name="Group 307"/>
            <p:cNvGrpSpPr/>
            <p:nvPr/>
          </p:nvGrpSpPr>
          <p:grpSpPr>
            <a:xfrm>
              <a:off x="6048533" y="2331000"/>
              <a:ext cx="387636" cy="390879"/>
              <a:chOff x="3315619" y="2318167"/>
              <a:chExt cx="387636" cy="390879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315619" y="2318167"/>
                <a:ext cx="387633" cy="3876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3317653" y="2447594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 rot="16200000">
                <a:off x="3316032" y="2451531"/>
                <a:ext cx="385602" cy="129427"/>
                <a:chOff x="3643916" y="2178043"/>
                <a:chExt cx="372512" cy="162690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3643916" y="217804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3643916" y="2340733"/>
                  <a:ext cx="3725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344" name="TextBox 809"/>
          <p:cNvSpPr txBox="1"/>
          <p:nvPr/>
        </p:nvSpPr>
        <p:spPr>
          <a:xfrm>
            <a:off x="1161300" y="860153"/>
            <a:ext cx="111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115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228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344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458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5574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4686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3802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2914" algn="l" defTabSz="509115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input channels</a:t>
            </a:r>
            <a:endParaRPr lang="en-US" sz="1800" b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6491325" y="832698"/>
            <a:ext cx="2824343" cy="2441994"/>
            <a:chOff x="7367224" y="832698"/>
            <a:chExt cx="2824343" cy="2441994"/>
          </a:xfrm>
        </p:grpSpPr>
        <p:grpSp>
          <p:nvGrpSpPr>
            <p:cNvPr id="346" name="Group 345"/>
            <p:cNvGrpSpPr/>
            <p:nvPr/>
          </p:nvGrpSpPr>
          <p:grpSpPr>
            <a:xfrm>
              <a:off x="7670171" y="832698"/>
              <a:ext cx="2521396" cy="2441994"/>
              <a:chOff x="4816663" y="838107"/>
              <a:chExt cx="2521396" cy="2441994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5267559" y="1083626"/>
                <a:ext cx="2070500" cy="1864254"/>
                <a:chOff x="5007037" y="1273759"/>
                <a:chExt cx="2070500" cy="1864254"/>
              </a:xfrm>
            </p:grpSpPr>
            <p:grpSp>
              <p:nvGrpSpPr>
                <p:cNvPr id="353" name="Group 352"/>
                <p:cNvGrpSpPr/>
                <p:nvPr/>
              </p:nvGrpSpPr>
              <p:grpSpPr>
                <a:xfrm>
                  <a:off x="5007037" y="1273759"/>
                  <a:ext cx="2070500" cy="1864254"/>
                  <a:chOff x="5007037" y="1273759"/>
                  <a:chExt cx="2070500" cy="1864254"/>
                </a:xfrm>
              </p:grpSpPr>
              <p:sp>
                <p:nvSpPr>
                  <p:cNvPr id="359" name="Rectangle 358"/>
                  <p:cNvSpPr/>
                  <p:nvPr/>
                </p:nvSpPr>
                <p:spPr>
                  <a:xfrm>
                    <a:off x="6163137" y="1274117"/>
                    <a:ext cx="914400" cy="914400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0" name="Group 359"/>
                  <p:cNvGrpSpPr>
                    <a:grpSpLocks noChangeAspect="1"/>
                  </p:cNvGrpSpPr>
                  <p:nvPr/>
                </p:nvGrpSpPr>
                <p:grpSpPr>
                  <a:xfrm>
                    <a:off x="6163799" y="1273759"/>
                    <a:ext cx="373604" cy="373604"/>
                    <a:chOff x="4262378" y="876300"/>
                    <a:chExt cx="1097280" cy="1097280"/>
                  </a:xfrm>
                  <a:noFill/>
                </p:grpSpPr>
                <p:sp>
                  <p:nvSpPr>
                    <p:cNvPr id="421" name="Rectangle 420"/>
                    <p:cNvSpPr/>
                    <p:nvPr/>
                  </p:nvSpPr>
                  <p:spPr>
                    <a:xfrm>
                      <a:off x="4262378" y="876300"/>
                      <a:ext cx="1097280" cy="109728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4262378" y="1242060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625" name="Straight Connector 624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626" name="Straight Connector 625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 rot="5400000">
                      <a:off x="4263712" y="1243664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617" name="Straight Connector 616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618" name="Straight Connector 617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5971025" y="1432127"/>
                    <a:ext cx="914400" cy="914400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2" name="Group 361"/>
                  <p:cNvGrpSpPr>
                    <a:grpSpLocks noChangeAspect="1"/>
                  </p:cNvGrpSpPr>
                  <p:nvPr/>
                </p:nvGrpSpPr>
                <p:grpSpPr>
                  <a:xfrm>
                    <a:off x="5973275" y="1431768"/>
                    <a:ext cx="373604" cy="373604"/>
                    <a:chOff x="4262378" y="876301"/>
                    <a:chExt cx="1097279" cy="1097279"/>
                  </a:xfrm>
                  <a:noFill/>
                </p:grpSpPr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4262378" y="876301"/>
                      <a:ext cx="1097279" cy="1097279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93" name="Group 392"/>
                    <p:cNvGrpSpPr/>
                    <p:nvPr/>
                  </p:nvGrpSpPr>
                  <p:grpSpPr>
                    <a:xfrm>
                      <a:off x="4262378" y="1242060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419" name="Straight Connector 418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420" name="Straight Connector 419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grpSp>
                  <p:nvGrpSpPr>
                    <p:cNvPr id="409" name="Group 408"/>
                    <p:cNvGrpSpPr/>
                    <p:nvPr/>
                  </p:nvGrpSpPr>
                  <p:grpSpPr>
                    <a:xfrm rot="5400000">
                      <a:off x="4263712" y="1243664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410" name="Straight Connector 409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417" name="Straight Connector 416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5391258" y="1907234"/>
                    <a:ext cx="914400" cy="914400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4" name="Group 363"/>
                  <p:cNvGrpSpPr>
                    <a:grpSpLocks noChangeAspect="1"/>
                  </p:cNvGrpSpPr>
                  <p:nvPr/>
                </p:nvGrpSpPr>
                <p:grpSpPr>
                  <a:xfrm>
                    <a:off x="5391920" y="1906875"/>
                    <a:ext cx="373604" cy="373604"/>
                    <a:chOff x="4262378" y="876300"/>
                    <a:chExt cx="1097280" cy="1097280"/>
                  </a:xfrm>
                  <a:noFill/>
                </p:grpSpPr>
                <p:sp>
                  <p:nvSpPr>
                    <p:cNvPr id="385" name="Rectangle 384"/>
                    <p:cNvSpPr/>
                    <p:nvPr/>
                  </p:nvSpPr>
                  <p:spPr>
                    <a:xfrm>
                      <a:off x="4262378" y="876300"/>
                      <a:ext cx="1097280" cy="109728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6" name="Group 385"/>
                    <p:cNvGrpSpPr/>
                    <p:nvPr/>
                  </p:nvGrpSpPr>
                  <p:grpSpPr>
                    <a:xfrm>
                      <a:off x="4262378" y="1242060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90" name="Straight Connector 389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91" name="Straight Connector 390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grpSp>
                  <p:nvGrpSpPr>
                    <p:cNvPr id="387" name="Group 386"/>
                    <p:cNvGrpSpPr/>
                    <p:nvPr/>
                  </p:nvGrpSpPr>
                  <p:grpSpPr>
                    <a:xfrm rot="5400000">
                      <a:off x="4263712" y="1243664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88" name="Straight Connector 387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89" name="Straight Connector 388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5199148" y="2065603"/>
                    <a:ext cx="914400" cy="914400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6" name="Group 365"/>
                  <p:cNvGrpSpPr>
                    <a:grpSpLocks noChangeAspect="1"/>
                  </p:cNvGrpSpPr>
                  <p:nvPr/>
                </p:nvGrpSpPr>
                <p:grpSpPr>
                  <a:xfrm>
                    <a:off x="5199016" y="2063657"/>
                    <a:ext cx="373604" cy="373604"/>
                    <a:chOff x="4262378" y="876300"/>
                    <a:chExt cx="1097280" cy="1097280"/>
                  </a:xfrm>
                  <a:noFill/>
                </p:grpSpPr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4262378" y="876300"/>
                      <a:ext cx="1097280" cy="109728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79" name="Group 378"/>
                    <p:cNvGrpSpPr/>
                    <p:nvPr/>
                  </p:nvGrpSpPr>
                  <p:grpSpPr>
                    <a:xfrm>
                      <a:off x="4262378" y="1242060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83" name="Straight Connector 382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84" name="Straight Connector 383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grpSp>
                  <p:nvGrpSpPr>
                    <p:cNvPr id="380" name="Group 379"/>
                    <p:cNvGrpSpPr/>
                    <p:nvPr/>
                  </p:nvGrpSpPr>
                  <p:grpSpPr>
                    <a:xfrm rot="5400000">
                      <a:off x="4263712" y="1243664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81" name="Straight Connector 380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82" name="Straight Connector 381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sp>
                <p:nvSpPr>
                  <p:cNvPr id="367" name="Rectangle 366"/>
                  <p:cNvSpPr/>
                  <p:nvPr/>
                </p:nvSpPr>
                <p:spPr>
                  <a:xfrm>
                    <a:off x="5007037" y="2223613"/>
                    <a:ext cx="914400" cy="914400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68" name="Group 367"/>
                  <p:cNvGrpSpPr>
                    <a:grpSpLocks noChangeAspect="1"/>
                  </p:cNvGrpSpPr>
                  <p:nvPr/>
                </p:nvGrpSpPr>
                <p:grpSpPr>
                  <a:xfrm>
                    <a:off x="5007700" y="2223552"/>
                    <a:ext cx="374398" cy="374893"/>
                    <a:chOff x="4262378" y="879508"/>
                    <a:chExt cx="1099611" cy="1101065"/>
                  </a:xfrm>
                  <a:noFill/>
                </p:grpSpPr>
                <p:sp>
                  <p:nvSpPr>
                    <p:cNvPr id="371" name="Rectangle 370"/>
                    <p:cNvSpPr/>
                    <p:nvPr/>
                  </p:nvSpPr>
                  <p:spPr>
                    <a:xfrm>
                      <a:off x="4264710" y="883294"/>
                      <a:ext cx="1097279" cy="1097279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72" name="Group 371"/>
                    <p:cNvGrpSpPr/>
                    <p:nvPr/>
                  </p:nvGrpSpPr>
                  <p:grpSpPr>
                    <a:xfrm>
                      <a:off x="4262378" y="1242060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76" name="Straight Connector 375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77" name="Straight Connector 376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  <p:grpSp>
                  <p:nvGrpSpPr>
                    <p:cNvPr id="373" name="Group 372"/>
                    <p:cNvGrpSpPr/>
                    <p:nvPr/>
                  </p:nvGrpSpPr>
                  <p:grpSpPr>
                    <a:xfrm rot="5400000">
                      <a:off x="4263712" y="1243664"/>
                      <a:ext cx="1094072" cy="365760"/>
                      <a:chOff x="4236082" y="1242060"/>
                      <a:chExt cx="2215518" cy="365760"/>
                    </a:xfrm>
                    <a:grpFill/>
                  </p:grpSpPr>
                  <p:cxnSp>
                    <p:nvCxnSpPr>
                      <p:cNvPr id="374" name="Straight Connector 373"/>
                      <p:cNvCxnSpPr/>
                      <p:nvPr/>
                    </p:nvCxnSpPr>
                    <p:spPr>
                      <a:xfrm>
                        <a:off x="4236082" y="160782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  <p:cxnSp>
                    <p:nvCxnSpPr>
                      <p:cNvPr id="375" name="Straight Connector 374"/>
                      <p:cNvCxnSpPr/>
                      <p:nvPr/>
                    </p:nvCxnSpPr>
                    <p:spPr>
                      <a:xfrm>
                        <a:off x="4236082" y="1242060"/>
                        <a:ext cx="2215518" cy="0"/>
                      </a:xfrm>
                      <a:prstGeom prst="line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</p:cxnSp>
                </p:grpSp>
              </p:grpSp>
              <p:sp>
                <p:nvSpPr>
                  <p:cNvPr id="369" name="TextBox 368"/>
                  <p:cNvSpPr txBox="1"/>
                  <p:nvPr/>
                </p:nvSpPr>
                <p:spPr>
                  <a:xfrm rot="19012236">
                    <a:off x="5444268" y="1419043"/>
                    <a:ext cx="4924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0" name="TextBox 369"/>
                  <p:cNvSpPr txBox="1"/>
                  <p:nvPr/>
                </p:nvSpPr>
                <p:spPr>
                  <a:xfrm rot="19012236">
                    <a:off x="6206549" y="2223425"/>
                    <a:ext cx="49244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4" name="Rectangle 353"/>
                <p:cNvSpPr/>
                <p:nvPr/>
              </p:nvSpPr>
              <p:spPr>
                <a:xfrm>
                  <a:off x="5136905" y="2351016"/>
                  <a:ext cx="118872" cy="1188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5329122" y="2190898"/>
                  <a:ext cx="118872" cy="274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5525524" y="2033791"/>
                  <a:ext cx="118872" cy="274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/>
                <p:cNvSpPr/>
                <p:nvPr/>
              </p:nvSpPr>
              <p:spPr>
                <a:xfrm>
                  <a:off x="6294225" y="1400457"/>
                  <a:ext cx="118872" cy="274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6102857" y="1559969"/>
                  <a:ext cx="118872" cy="11887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9" name="TextBox 348"/>
              <p:cNvSpPr txBox="1"/>
              <p:nvPr/>
            </p:nvSpPr>
            <p:spPr>
              <a:xfrm>
                <a:off x="5196334" y="2910769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out</a:t>
                </a:r>
                <a:endParaRPr lang="en-US" sz="1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0" name="TextBox 349"/>
              <p:cNvSpPr txBox="1"/>
              <p:nvPr/>
            </p:nvSpPr>
            <p:spPr>
              <a:xfrm>
                <a:off x="4816663" y="1906542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sz="18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8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5005512" y="163001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</a:t>
                </a:r>
                <a:r>
                  <a:rPr lang="en-US" sz="18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8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5922421" y="838107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1800" b="1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en-US" sz="18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7" name="TextBox 810"/>
            <p:cNvSpPr txBox="1"/>
            <p:nvPr/>
          </p:nvSpPr>
          <p:spPr>
            <a:xfrm>
              <a:off x="7367224" y="899763"/>
              <a:ext cx="1484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 output channels</a:t>
              </a:r>
              <a:endParaRPr lang="en-US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007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0390" y="793760"/>
            <a:ext cx="12728928" cy="6064137"/>
            <a:chOff x="415308" y="842933"/>
            <a:chExt cx="12728928" cy="6064137"/>
          </a:xfrm>
        </p:grpSpPr>
        <p:sp>
          <p:nvSpPr>
            <p:cNvPr id="5" name="TextBox 447"/>
            <p:cNvSpPr txBox="1"/>
            <p:nvPr/>
          </p:nvSpPr>
          <p:spPr>
            <a:xfrm>
              <a:off x="415308" y="2647523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947676" y="1429900"/>
              <a:ext cx="1006457" cy="896427"/>
              <a:chOff x="3960607" y="1728172"/>
              <a:chExt cx="1006457" cy="896427"/>
            </a:xfrm>
            <a:solidFill>
              <a:srgbClr val="29486D"/>
            </a:solidFill>
          </p:grpSpPr>
          <p:sp>
            <p:nvSpPr>
              <p:cNvPr id="230" name="Rectangle 229"/>
              <p:cNvSpPr/>
              <p:nvPr/>
            </p:nvSpPr>
            <p:spPr>
              <a:xfrm>
                <a:off x="4784184" y="172817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4729277" y="177574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4674372" y="182331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4619467" y="187088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4564562" y="191845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4509657" y="196602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4454752" y="201359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4399847" y="206116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4344942" y="210873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4290037" y="215630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4235132" y="220387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4180227" y="225144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125322" y="229901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4070417" y="234658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4015512" y="2394152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3960607" y="2441719"/>
                <a:ext cx="182880" cy="182880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96518" y="1430964"/>
              <a:ext cx="1006457" cy="896427"/>
              <a:chOff x="3960607" y="1728172"/>
              <a:chExt cx="1006457" cy="8964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14" name="Rectangle 213"/>
              <p:cNvSpPr/>
              <p:nvPr/>
            </p:nvSpPr>
            <p:spPr>
              <a:xfrm>
                <a:off x="4784184" y="172817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4729277" y="177574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4674372" y="182331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4619467" y="187088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4564562" y="191845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4509657" y="196602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4454752" y="201359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399847" y="206116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4344942" y="210873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290037" y="215630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235132" y="220387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180227" y="225144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4125322" y="229901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070417" y="234658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015512" y="2394152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60607" y="2441719"/>
                <a:ext cx="182880" cy="182880"/>
              </a:xfrm>
              <a:prstGeom prst="rect">
                <a:avLst/>
              </a:prstGeom>
              <a:solidFill>
                <a:srgbClr val="335A8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868599" y="1430964"/>
              <a:ext cx="1006457" cy="896427"/>
              <a:chOff x="3960607" y="1728172"/>
              <a:chExt cx="1006457" cy="896427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8" name="Rectangle 197"/>
              <p:cNvSpPr/>
              <p:nvPr/>
            </p:nvSpPr>
            <p:spPr>
              <a:xfrm>
                <a:off x="4784184" y="172817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729277" y="177574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674372" y="182331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619467" y="187088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564562" y="191845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509657" y="196602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454752" y="201359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399847" y="206116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44942" y="210873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290037" y="215630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235132" y="220387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180227" y="225144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125322" y="229901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070417" y="234658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015512" y="2394152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960607" y="2441719"/>
                <a:ext cx="182880" cy="182880"/>
              </a:xfrm>
              <a:prstGeom prst="rect">
                <a:avLst/>
              </a:prstGeom>
              <a:solidFill>
                <a:srgbClr val="BFD1E7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9" name="TextBox 347"/>
            <p:cNvSpPr txBox="1"/>
            <p:nvPr/>
          </p:nvSpPr>
          <p:spPr>
            <a:xfrm>
              <a:off x="5291071" y="170898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891052" y="1085324"/>
              <a:ext cx="1574516" cy="1397090"/>
              <a:chOff x="7577447" y="1414929"/>
              <a:chExt cx="1574516" cy="1397090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8237563" y="1414929"/>
                <a:ext cx="914400" cy="914400"/>
                <a:chOff x="1829914" y="2013681"/>
                <a:chExt cx="914400" cy="9144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rgbClr val="BFD1E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8143259" y="1483885"/>
                <a:ext cx="914400" cy="914400"/>
                <a:chOff x="1829914" y="2013681"/>
                <a:chExt cx="914400" cy="9144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836043" y="2018287"/>
                  <a:ext cx="118872" cy="118872"/>
                </a:xfrm>
                <a:prstGeom prst="rect">
                  <a:avLst/>
                </a:prstGeom>
                <a:solidFill>
                  <a:srgbClr val="A0BBD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8048957" y="1552841"/>
                <a:ext cx="914400" cy="914400"/>
                <a:chOff x="1829914" y="2013681"/>
                <a:chExt cx="914400" cy="9144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836043" y="2018287"/>
                  <a:ext cx="118872" cy="118872"/>
                </a:xfrm>
                <a:prstGeom prst="rect">
                  <a:avLst/>
                </a:prstGeom>
                <a:solidFill>
                  <a:srgbClr val="7FA3C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954655" y="1621797"/>
                <a:ext cx="914400" cy="914400"/>
                <a:chOff x="1829914" y="2013681"/>
                <a:chExt cx="914400" cy="9144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rgbClr val="6E97C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7860353" y="1690753"/>
                <a:ext cx="914400" cy="914400"/>
                <a:chOff x="1829914" y="2013681"/>
                <a:chExt cx="914400" cy="914400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rgbClr val="4376B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7766051" y="1759709"/>
                <a:ext cx="914400" cy="914400"/>
                <a:chOff x="1829914" y="2013681"/>
                <a:chExt cx="914400" cy="9144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1836043" y="2018287"/>
                  <a:ext cx="118872" cy="118872"/>
                </a:xfrm>
                <a:prstGeom prst="rect">
                  <a:avLst/>
                </a:prstGeom>
                <a:solidFill>
                  <a:srgbClr val="3C6AA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671749" y="1828665"/>
                <a:ext cx="914400" cy="914400"/>
                <a:chOff x="1829914" y="2013681"/>
                <a:chExt cx="914400" cy="9144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rgbClr val="335A8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577447" y="1897619"/>
                <a:ext cx="914400" cy="914400"/>
                <a:chOff x="1829914" y="2013681"/>
                <a:chExt cx="914400" cy="914400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rgbClr val="29486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645"/>
            <p:cNvSpPr txBox="1"/>
            <p:nvPr/>
          </p:nvSpPr>
          <p:spPr>
            <a:xfrm rot="16200000">
              <a:off x="5479587" y="-1223273"/>
              <a:ext cx="2793944" cy="12535355"/>
            </a:xfrm>
            <a:prstGeom prst="rect">
              <a:avLst/>
            </a:prstGeom>
            <a:solidFill>
              <a:srgbClr val="FFC000">
                <a:alpha val="3686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2" name="TextBox 396"/>
            <p:cNvSpPr txBox="1"/>
            <p:nvPr/>
          </p:nvSpPr>
          <p:spPr>
            <a:xfrm rot="16200000">
              <a:off x="1560570" y="3319046"/>
              <a:ext cx="2367086" cy="3383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3" name="Trapezoid 12"/>
            <p:cNvSpPr/>
            <p:nvPr/>
          </p:nvSpPr>
          <p:spPr>
            <a:xfrm flipV="1">
              <a:off x="1532271" y="4631294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14" name="Trapezoid 13"/>
            <p:cNvSpPr/>
            <p:nvPr/>
          </p:nvSpPr>
          <p:spPr>
            <a:xfrm flipV="1">
              <a:off x="1175672" y="404312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5" name="TextBox 430"/>
            <p:cNvSpPr txBox="1"/>
            <p:nvPr/>
          </p:nvSpPr>
          <p:spPr>
            <a:xfrm>
              <a:off x="1042693" y="583471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rapezoid 15"/>
            <p:cNvSpPr/>
            <p:nvPr/>
          </p:nvSpPr>
          <p:spPr>
            <a:xfrm flipV="1">
              <a:off x="1909649" y="404312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7" name="Trapezoid 16"/>
            <p:cNvSpPr/>
            <p:nvPr/>
          </p:nvSpPr>
          <p:spPr>
            <a:xfrm flipV="1">
              <a:off x="3033042" y="404312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18" name="TextBox 664"/>
            <p:cNvSpPr txBox="1"/>
            <p:nvPr/>
          </p:nvSpPr>
          <p:spPr>
            <a:xfrm>
              <a:off x="2516224" y="38331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rapezoid 18"/>
            <p:cNvSpPr/>
            <p:nvPr/>
          </p:nvSpPr>
          <p:spPr>
            <a:xfrm flipV="1">
              <a:off x="3747833" y="4043125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cxnSp>
          <p:nvCxnSpPr>
            <p:cNvPr id="20" name="Elbow Connector 19"/>
            <p:cNvCxnSpPr>
              <a:stCxn id="14" idx="0"/>
            </p:cNvCxnSpPr>
            <p:nvPr/>
          </p:nvCxnSpPr>
          <p:spPr>
            <a:xfrm rot="16200000" flipH="1">
              <a:off x="1405627" y="4371434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0"/>
            </p:cNvCxnSpPr>
            <p:nvPr/>
          </p:nvCxnSpPr>
          <p:spPr>
            <a:xfrm rot="5400000">
              <a:off x="1894697" y="4356460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flipV="1">
              <a:off x="3377187" y="4628441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3250543" y="4368580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5400000">
              <a:off x="3739613" y="4353606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rapezoid 24"/>
            <p:cNvSpPr/>
            <p:nvPr/>
          </p:nvSpPr>
          <p:spPr>
            <a:xfrm flipV="1">
              <a:off x="1839757" y="5035380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26" name="Trapezoid 25"/>
            <p:cNvSpPr/>
            <p:nvPr/>
          </p:nvSpPr>
          <p:spPr>
            <a:xfrm flipV="1">
              <a:off x="3069701" y="5029674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27" name="Trapezoid 26"/>
            <p:cNvSpPr/>
            <p:nvPr/>
          </p:nvSpPr>
          <p:spPr>
            <a:xfrm flipV="1">
              <a:off x="2147243" y="5436372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28" name="Trapezoid 27"/>
            <p:cNvSpPr/>
            <p:nvPr/>
          </p:nvSpPr>
          <p:spPr>
            <a:xfrm flipV="1">
              <a:off x="2762215" y="5430907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29" name="Trapezoid 28"/>
            <p:cNvSpPr/>
            <p:nvPr/>
          </p:nvSpPr>
          <p:spPr>
            <a:xfrm flipV="1">
              <a:off x="2454729" y="5856682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3" idx="0"/>
            </p:cNvCxnSpPr>
            <p:nvPr/>
          </p:nvCxnSpPr>
          <p:spPr>
            <a:xfrm rot="16200000" flipH="1">
              <a:off x="1780827" y="4871220"/>
              <a:ext cx="175488" cy="1528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5" idx="0"/>
            </p:cNvCxnSpPr>
            <p:nvPr/>
          </p:nvCxnSpPr>
          <p:spPr>
            <a:xfrm rot="16200000" flipH="1">
              <a:off x="2092612" y="5271007"/>
              <a:ext cx="170367" cy="1563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7" idx="0"/>
            </p:cNvCxnSpPr>
            <p:nvPr/>
          </p:nvCxnSpPr>
          <p:spPr>
            <a:xfrm rot="16200000" flipH="1">
              <a:off x="2390040" y="5682057"/>
              <a:ext cx="191710" cy="157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2" idx="0"/>
            </p:cNvCxnSpPr>
            <p:nvPr/>
          </p:nvCxnSpPr>
          <p:spPr>
            <a:xfrm rot="5400000">
              <a:off x="3461479" y="4859791"/>
              <a:ext cx="178341" cy="1728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6" idx="0"/>
            </p:cNvCxnSpPr>
            <p:nvPr/>
          </p:nvCxnSpPr>
          <p:spPr>
            <a:xfrm rot="5400000">
              <a:off x="3151831" y="5258620"/>
              <a:ext cx="178098" cy="1774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</p:cNvCxnSpPr>
            <p:nvPr/>
          </p:nvCxnSpPr>
          <p:spPr>
            <a:xfrm rot="5400000">
              <a:off x="2840278" y="5674864"/>
              <a:ext cx="197177" cy="166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0"/>
            </p:cNvCxnSpPr>
            <p:nvPr/>
          </p:nvCxnSpPr>
          <p:spPr>
            <a:xfrm>
              <a:off x="2714611" y="6085282"/>
              <a:ext cx="0" cy="53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686"/>
            <p:cNvSpPr txBox="1"/>
            <p:nvPr/>
          </p:nvSpPr>
          <p:spPr>
            <a:xfrm>
              <a:off x="2912952" y="5433061"/>
              <a:ext cx="1750286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1</a:t>
              </a:r>
              <a:endPara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688"/>
            <p:cNvSpPr txBox="1"/>
            <p:nvPr/>
          </p:nvSpPr>
          <p:spPr>
            <a:xfrm rot="16200000">
              <a:off x="5107914" y="3320073"/>
              <a:ext cx="2369139" cy="3383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Trapezoid 38"/>
            <p:cNvSpPr/>
            <p:nvPr/>
          </p:nvSpPr>
          <p:spPr>
            <a:xfrm flipV="1">
              <a:off x="5080642" y="4633347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40" name="Trapezoid 39"/>
            <p:cNvSpPr/>
            <p:nvPr/>
          </p:nvSpPr>
          <p:spPr>
            <a:xfrm flipV="1">
              <a:off x="4724043" y="4045178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41" name="TextBox 691"/>
            <p:cNvSpPr txBox="1"/>
            <p:nvPr/>
          </p:nvSpPr>
          <p:spPr>
            <a:xfrm>
              <a:off x="4604861" y="581826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rapezoid 41"/>
            <p:cNvSpPr/>
            <p:nvPr/>
          </p:nvSpPr>
          <p:spPr>
            <a:xfrm flipV="1">
              <a:off x="5458020" y="4045178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43" name="Trapezoid 42"/>
            <p:cNvSpPr/>
            <p:nvPr/>
          </p:nvSpPr>
          <p:spPr>
            <a:xfrm flipV="1">
              <a:off x="6581413" y="4045178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44" name="TextBox 694"/>
            <p:cNvSpPr txBox="1"/>
            <p:nvPr/>
          </p:nvSpPr>
          <p:spPr>
            <a:xfrm>
              <a:off x="6064595" y="383523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rapezoid 44"/>
            <p:cNvSpPr/>
            <p:nvPr/>
          </p:nvSpPr>
          <p:spPr>
            <a:xfrm flipV="1">
              <a:off x="7296204" y="4045178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cxnSp>
          <p:nvCxnSpPr>
            <p:cNvPr id="46" name="Elbow Connector 45"/>
            <p:cNvCxnSpPr>
              <a:stCxn id="40" idx="0"/>
            </p:cNvCxnSpPr>
            <p:nvPr/>
          </p:nvCxnSpPr>
          <p:spPr>
            <a:xfrm rot="16200000" flipH="1">
              <a:off x="4953998" y="4373487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2" idx="0"/>
            </p:cNvCxnSpPr>
            <p:nvPr/>
          </p:nvCxnSpPr>
          <p:spPr>
            <a:xfrm rot="5400000">
              <a:off x="5443068" y="4358513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rapezoid 47"/>
            <p:cNvSpPr/>
            <p:nvPr/>
          </p:nvSpPr>
          <p:spPr>
            <a:xfrm flipV="1">
              <a:off x="6925558" y="4630494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49" name="Elbow Connector 48"/>
            <p:cNvCxnSpPr/>
            <p:nvPr/>
          </p:nvCxnSpPr>
          <p:spPr>
            <a:xfrm rot="16200000" flipH="1">
              <a:off x="6798914" y="4370633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>
              <a:off x="7287984" y="4355659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rapezoid 50"/>
            <p:cNvSpPr/>
            <p:nvPr/>
          </p:nvSpPr>
          <p:spPr>
            <a:xfrm flipV="1">
              <a:off x="5388128" y="5037433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52" name="Trapezoid 51"/>
            <p:cNvSpPr/>
            <p:nvPr/>
          </p:nvSpPr>
          <p:spPr>
            <a:xfrm flipV="1">
              <a:off x="6618072" y="5031727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53" name="Trapezoid 52"/>
            <p:cNvSpPr/>
            <p:nvPr/>
          </p:nvSpPr>
          <p:spPr>
            <a:xfrm flipV="1">
              <a:off x="5695614" y="5438425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54" name="Trapezoid 53"/>
            <p:cNvSpPr/>
            <p:nvPr/>
          </p:nvSpPr>
          <p:spPr>
            <a:xfrm flipV="1">
              <a:off x="6310586" y="5432960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55" name="Trapezoid 54"/>
            <p:cNvSpPr/>
            <p:nvPr/>
          </p:nvSpPr>
          <p:spPr>
            <a:xfrm flipV="1">
              <a:off x="6003100" y="5858735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56" name="Elbow Connector 55"/>
            <p:cNvCxnSpPr>
              <a:stCxn id="39" idx="0"/>
            </p:cNvCxnSpPr>
            <p:nvPr/>
          </p:nvCxnSpPr>
          <p:spPr>
            <a:xfrm rot="16200000" flipH="1">
              <a:off x="5329198" y="4873273"/>
              <a:ext cx="175488" cy="1528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1" idx="0"/>
            </p:cNvCxnSpPr>
            <p:nvPr/>
          </p:nvCxnSpPr>
          <p:spPr>
            <a:xfrm rot="16200000" flipH="1">
              <a:off x="5640983" y="5273060"/>
              <a:ext cx="170367" cy="1563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3" idx="0"/>
            </p:cNvCxnSpPr>
            <p:nvPr/>
          </p:nvCxnSpPr>
          <p:spPr>
            <a:xfrm rot="16200000" flipH="1">
              <a:off x="5938411" y="5684110"/>
              <a:ext cx="191710" cy="157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8" idx="0"/>
            </p:cNvCxnSpPr>
            <p:nvPr/>
          </p:nvCxnSpPr>
          <p:spPr>
            <a:xfrm rot="5400000">
              <a:off x="7009850" y="4861844"/>
              <a:ext cx="178341" cy="1728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2" idx="0"/>
            </p:cNvCxnSpPr>
            <p:nvPr/>
          </p:nvCxnSpPr>
          <p:spPr>
            <a:xfrm rot="5400000">
              <a:off x="6700202" y="5260673"/>
              <a:ext cx="178098" cy="1774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54" idx="0"/>
            </p:cNvCxnSpPr>
            <p:nvPr/>
          </p:nvCxnSpPr>
          <p:spPr>
            <a:xfrm rot="5400000">
              <a:off x="6388649" y="5676917"/>
              <a:ext cx="197177" cy="166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0"/>
            </p:cNvCxnSpPr>
            <p:nvPr/>
          </p:nvCxnSpPr>
          <p:spPr>
            <a:xfrm>
              <a:off x="6262982" y="6087335"/>
              <a:ext cx="0" cy="53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713"/>
            <p:cNvSpPr txBox="1"/>
            <p:nvPr/>
          </p:nvSpPr>
          <p:spPr>
            <a:xfrm>
              <a:off x="6461323" y="5435114"/>
              <a:ext cx="1750286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2</a:t>
              </a:r>
              <a:endPara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731"/>
            <p:cNvSpPr txBox="1"/>
            <p:nvPr/>
          </p:nvSpPr>
          <p:spPr>
            <a:xfrm rot="16200000">
              <a:off x="9879166" y="3316061"/>
              <a:ext cx="2361120" cy="3383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65" name="Trapezoid 64"/>
            <p:cNvSpPr/>
            <p:nvPr/>
          </p:nvSpPr>
          <p:spPr>
            <a:xfrm flipV="1">
              <a:off x="9847884" y="4625326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66" name="Trapezoid 65"/>
            <p:cNvSpPr/>
            <p:nvPr/>
          </p:nvSpPr>
          <p:spPr>
            <a:xfrm flipV="1">
              <a:off x="9491285" y="403715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67" name="TextBox 734"/>
            <p:cNvSpPr txBox="1"/>
            <p:nvPr/>
          </p:nvSpPr>
          <p:spPr>
            <a:xfrm>
              <a:off x="9346954" y="582905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</a:t>
              </a:r>
              <a:r>
                <a: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rapezoid 67"/>
            <p:cNvSpPr/>
            <p:nvPr/>
          </p:nvSpPr>
          <p:spPr>
            <a:xfrm flipV="1">
              <a:off x="10225262" y="403715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69" name="Trapezoid 68"/>
            <p:cNvSpPr/>
            <p:nvPr/>
          </p:nvSpPr>
          <p:spPr>
            <a:xfrm flipV="1">
              <a:off x="11348655" y="403715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sp>
          <p:nvSpPr>
            <p:cNvPr id="70" name="TextBox 737"/>
            <p:cNvSpPr txBox="1"/>
            <p:nvPr/>
          </p:nvSpPr>
          <p:spPr>
            <a:xfrm>
              <a:off x="10831837" y="382721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rapezoid 70"/>
            <p:cNvSpPr/>
            <p:nvPr/>
          </p:nvSpPr>
          <p:spPr>
            <a:xfrm flipV="1">
              <a:off x="12063446" y="4037157"/>
              <a:ext cx="519764" cy="298383"/>
            </a:xfrm>
            <a:prstGeom prst="trapezoid">
              <a:avLst>
                <a:gd name="adj" fmla="val 37903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*</a:t>
              </a:r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574050" y="3264562"/>
              <a:ext cx="2572161" cy="777256"/>
              <a:chOff x="1574050" y="3561290"/>
              <a:chExt cx="2572161" cy="480528"/>
            </a:xfrm>
          </p:grpSpPr>
          <p:cxnSp>
            <p:nvCxnSpPr>
              <p:cNvPr id="170" name="Straight Arrow Connector 169"/>
              <p:cNvCxnSpPr/>
              <p:nvPr/>
            </p:nvCxnSpPr>
            <p:spPr>
              <a:xfrm>
                <a:off x="1574050" y="3561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2308027" y="3561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3431420" y="3561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4146211" y="3561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9889663" y="2995488"/>
              <a:ext cx="2572161" cy="1037609"/>
              <a:chOff x="9889663" y="3552569"/>
              <a:chExt cx="2572161" cy="480528"/>
            </a:xfrm>
          </p:grpSpPr>
          <p:cxnSp>
            <p:nvCxnSpPr>
              <p:cNvPr id="166" name="Straight Arrow Connector 165"/>
              <p:cNvCxnSpPr/>
              <p:nvPr/>
            </p:nvCxnSpPr>
            <p:spPr>
              <a:xfrm>
                <a:off x="9889663" y="3552569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10623640" y="3552569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1747033" y="3552569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12461824" y="3552569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Elbow Connector 73"/>
            <p:cNvCxnSpPr>
              <a:stCxn id="66" idx="0"/>
            </p:cNvCxnSpPr>
            <p:nvPr/>
          </p:nvCxnSpPr>
          <p:spPr>
            <a:xfrm rot="16200000" flipH="1">
              <a:off x="9721240" y="4365466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68" idx="0"/>
            </p:cNvCxnSpPr>
            <p:nvPr/>
          </p:nvCxnSpPr>
          <p:spPr>
            <a:xfrm rot="5400000">
              <a:off x="10210310" y="4350492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rapezoid 75"/>
            <p:cNvSpPr/>
            <p:nvPr/>
          </p:nvSpPr>
          <p:spPr>
            <a:xfrm flipV="1">
              <a:off x="11692800" y="4622473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77" name="Elbow Connector 76"/>
            <p:cNvCxnSpPr/>
            <p:nvPr/>
          </p:nvCxnSpPr>
          <p:spPr>
            <a:xfrm rot="16200000" flipH="1">
              <a:off x="11566156" y="4362612"/>
              <a:ext cx="296142" cy="2362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rot="5400000">
              <a:off x="12055226" y="4347638"/>
              <a:ext cx="289786" cy="259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rapezoid 78"/>
            <p:cNvSpPr/>
            <p:nvPr/>
          </p:nvSpPr>
          <p:spPr>
            <a:xfrm flipV="1">
              <a:off x="10155370" y="5029412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80" name="Trapezoid 79"/>
            <p:cNvSpPr/>
            <p:nvPr/>
          </p:nvSpPr>
          <p:spPr>
            <a:xfrm flipV="1">
              <a:off x="11385314" y="5023706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81" name="Trapezoid 80"/>
            <p:cNvSpPr/>
            <p:nvPr/>
          </p:nvSpPr>
          <p:spPr>
            <a:xfrm flipV="1">
              <a:off x="10462856" y="5430404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82" name="Trapezoid 81"/>
            <p:cNvSpPr/>
            <p:nvPr/>
          </p:nvSpPr>
          <p:spPr>
            <a:xfrm flipV="1">
              <a:off x="11077828" y="5424939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sp>
          <p:nvSpPr>
            <p:cNvPr id="83" name="Trapezoid 82"/>
            <p:cNvSpPr/>
            <p:nvPr/>
          </p:nvSpPr>
          <p:spPr>
            <a:xfrm flipV="1">
              <a:off x="10770342" y="5850714"/>
              <a:ext cx="519764" cy="228600"/>
            </a:xfrm>
            <a:prstGeom prst="trapezoid">
              <a:avLst>
                <a:gd name="adj" fmla="val 37903"/>
              </a:avLst>
            </a:prstGeom>
            <a:solidFill>
              <a:srgbClr val="FFFF8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+</a:t>
              </a:r>
              <a:endParaRPr lang="en-US" dirty="0"/>
            </a:p>
          </p:txBody>
        </p:sp>
        <p:cxnSp>
          <p:nvCxnSpPr>
            <p:cNvPr id="84" name="Elbow Connector 83"/>
            <p:cNvCxnSpPr>
              <a:stCxn id="65" idx="0"/>
            </p:cNvCxnSpPr>
            <p:nvPr/>
          </p:nvCxnSpPr>
          <p:spPr>
            <a:xfrm rot="16200000" flipH="1">
              <a:off x="10096440" y="4865252"/>
              <a:ext cx="175488" cy="1528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79" idx="0"/>
            </p:cNvCxnSpPr>
            <p:nvPr/>
          </p:nvCxnSpPr>
          <p:spPr>
            <a:xfrm rot="16200000" flipH="1">
              <a:off x="10408225" y="5265039"/>
              <a:ext cx="170367" cy="1563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1" idx="0"/>
            </p:cNvCxnSpPr>
            <p:nvPr/>
          </p:nvCxnSpPr>
          <p:spPr>
            <a:xfrm rot="16200000" flipH="1">
              <a:off x="10705653" y="5676089"/>
              <a:ext cx="191710" cy="157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76" idx="0"/>
            </p:cNvCxnSpPr>
            <p:nvPr/>
          </p:nvCxnSpPr>
          <p:spPr>
            <a:xfrm rot="5400000">
              <a:off x="11777092" y="4853823"/>
              <a:ext cx="178341" cy="1728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80" idx="0"/>
            </p:cNvCxnSpPr>
            <p:nvPr/>
          </p:nvCxnSpPr>
          <p:spPr>
            <a:xfrm rot="5400000">
              <a:off x="11467444" y="5252652"/>
              <a:ext cx="178098" cy="1774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stCxn id="82" idx="0"/>
            </p:cNvCxnSpPr>
            <p:nvPr/>
          </p:nvCxnSpPr>
          <p:spPr>
            <a:xfrm rot="5400000">
              <a:off x="11155891" y="5668896"/>
              <a:ext cx="197177" cy="1664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3" idx="0"/>
            </p:cNvCxnSpPr>
            <p:nvPr/>
          </p:nvCxnSpPr>
          <p:spPr>
            <a:xfrm>
              <a:off x="11030224" y="6079314"/>
              <a:ext cx="0" cy="545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756"/>
            <p:cNvSpPr txBox="1"/>
            <p:nvPr/>
          </p:nvSpPr>
          <p:spPr>
            <a:xfrm>
              <a:off x="11228565" y="5427093"/>
              <a:ext cx="1750286" cy="66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</a:p>
            <a:p>
              <a:pPr algn="ctr"/>
              <a:r>
                <a:rPr lang="en-US" sz="2800" b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8</a:t>
              </a:r>
              <a:endPara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773"/>
            <p:cNvSpPr txBox="1"/>
            <p:nvPr/>
          </p:nvSpPr>
          <p:spPr>
            <a:xfrm>
              <a:off x="8352191" y="4562041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774"/>
            <p:cNvSpPr txBox="1"/>
            <p:nvPr/>
          </p:nvSpPr>
          <p:spPr>
            <a:xfrm>
              <a:off x="3390785" y="2406557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1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775"/>
            <p:cNvSpPr txBox="1"/>
            <p:nvPr/>
          </p:nvSpPr>
          <p:spPr>
            <a:xfrm>
              <a:off x="2185297" y="653720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776"/>
            <p:cNvSpPr txBox="1"/>
            <p:nvPr/>
          </p:nvSpPr>
          <p:spPr>
            <a:xfrm>
              <a:off x="5718124" y="653773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sz="18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" name="TextBox 777"/>
            <p:cNvSpPr txBox="1"/>
            <p:nvPr/>
          </p:nvSpPr>
          <p:spPr>
            <a:xfrm>
              <a:off x="10497333" y="649909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r>
                <a:rPr lang="en-US" sz="1800" b="1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288300" y="3518406"/>
              <a:ext cx="10898846" cy="523851"/>
              <a:chOff x="1288300" y="3267770"/>
              <a:chExt cx="10898846" cy="774482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1288300" y="3294275"/>
                <a:ext cx="0" cy="74754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2022277" y="3286125"/>
                <a:ext cx="0" cy="75569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3145670" y="3286125"/>
                <a:ext cx="0" cy="75569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3860461" y="3280300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4836671" y="3283300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570648" y="3283300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6694041" y="3283300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7408832" y="3283300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9603913" y="3271579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10337890" y="3271579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11461283" y="3271579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12176074" y="3271579"/>
                <a:ext cx="0" cy="7589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1288300" y="3267770"/>
                <a:ext cx="10898846" cy="292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Arrow Connector 97"/>
            <p:cNvCxnSpPr/>
            <p:nvPr/>
          </p:nvCxnSpPr>
          <p:spPr>
            <a:xfrm flipV="1">
              <a:off x="1288300" y="2823587"/>
              <a:ext cx="0" cy="71456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1225516" y="1045704"/>
              <a:ext cx="1904557" cy="1483684"/>
              <a:chOff x="1112805" y="1064823"/>
              <a:chExt cx="1904557" cy="1483684"/>
            </a:xfrm>
          </p:grpSpPr>
          <p:sp>
            <p:nvSpPr>
              <p:cNvPr id="116" name="TextBox 466"/>
              <p:cNvSpPr txBox="1"/>
              <p:nvPr/>
            </p:nvSpPr>
            <p:spPr>
              <a:xfrm rot="20088277">
                <a:off x="2222480" y="1941212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100854" y="1172488"/>
                <a:ext cx="916508" cy="916575"/>
                <a:chOff x="1828860" y="2013681"/>
                <a:chExt cx="916508" cy="916575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1829914" y="2146688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1828860" y="2282670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1954915" y="2019739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2093721" y="2021914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936180" y="1249062"/>
                <a:ext cx="916508" cy="916575"/>
                <a:chOff x="1828860" y="2013681"/>
                <a:chExt cx="916508" cy="916575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 flipH="1">
                  <a:off x="1829914" y="2146688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1828860" y="2282670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H="1">
                  <a:off x="1954915" y="2019739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2093721" y="2021914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1442155" y="1478784"/>
                <a:ext cx="916508" cy="916575"/>
                <a:chOff x="1828860" y="2013681"/>
                <a:chExt cx="916508" cy="916575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7" name="Straight Connector 136"/>
                <p:cNvCxnSpPr/>
                <p:nvPr/>
              </p:nvCxnSpPr>
              <p:spPr>
                <a:xfrm flipH="1">
                  <a:off x="1829914" y="2146688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1828860" y="2282670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H="1">
                  <a:off x="1954915" y="2019739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2093721" y="2021914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0" name="TextBox 293"/>
              <p:cNvSpPr txBox="1"/>
              <p:nvPr/>
            </p:nvSpPr>
            <p:spPr>
              <a:xfrm rot="20038967">
                <a:off x="1440387" y="1064823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277480" y="1555358"/>
                <a:ext cx="916508" cy="916575"/>
                <a:chOff x="1828860" y="2013681"/>
                <a:chExt cx="916508" cy="916575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1829914" y="2146688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1828860" y="2282670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1954915" y="2019739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>
                  <a:off x="2093721" y="2021914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1112805" y="1631932"/>
                <a:ext cx="916508" cy="916575"/>
                <a:chOff x="1828860" y="2013681"/>
                <a:chExt cx="916508" cy="916575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829914" y="2013681"/>
                  <a:ext cx="914400" cy="9144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836043" y="2021462"/>
                  <a:ext cx="118872" cy="1188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09115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1822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52734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36458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4557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054686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563802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072914" algn="l" defTabSz="509115" rtl="0" eaLnBrk="1" latinLnBrk="0" hangingPunct="1">
                    <a:defRPr sz="20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1829914" y="2146688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1828860" y="2282670"/>
                  <a:ext cx="91545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1954915" y="2019739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2093721" y="2021914"/>
                  <a:ext cx="205" cy="908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574050" y="3275256"/>
              <a:ext cx="2577447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4705085" y="3262892"/>
              <a:ext cx="2989497" cy="781933"/>
              <a:chOff x="4705085" y="3562485"/>
              <a:chExt cx="2989497" cy="482333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5122421" y="3564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5856398" y="3564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6979791" y="3564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7694582" y="3564290"/>
                <a:ext cx="0" cy="48052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4705085" y="3562485"/>
                <a:ext cx="2987644" cy="10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/>
            <p:cNvCxnSpPr/>
            <p:nvPr/>
          </p:nvCxnSpPr>
          <p:spPr>
            <a:xfrm flipV="1">
              <a:off x="4143970" y="2815000"/>
              <a:ext cx="3180" cy="454535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4711489" y="2832189"/>
              <a:ext cx="0" cy="437345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052507" y="2815000"/>
              <a:ext cx="0" cy="180489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 flipV="1">
              <a:off x="6033314" y="2995488"/>
              <a:ext cx="6428510" cy="727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807"/>
            <p:cNvSpPr txBox="1"/>
            <p:nvPr/>
          </p:nvSpPr>
          <p:spPr>
            <a:xfrm>
              <a:off x="4352141" y="2411182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2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808"/>
            <p:cNvSpPr txBox="1"/>
            <p:nvPr/>
          </p:nvSpPr>
          <p:spPr>
            <a:xfrm>
              <a:off x="5567301" y="2405579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8</a:t>
              </a:r>
              <a:endParaRPr lang="en-US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809"/>
            <p:cNvSpPr txBox="1"/>
            <p:nvPr/>
          </p:nvSpPr>
          <p:spPr>
            <a:xfrm>
              <a:off x="607005" y="870752"/>
              <a:ext cx="111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 input channels</a:t>
              </a:r>
              <a:endParaRPr lang="en-US" sz="1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810"/>
            <p:cNvSpPr txBox="1"/>
            <p:nvPr/>
          </p:nvSpPr>
          <p:spPr>
            <a:xfrm>
              <a:off x="7158176" y="842933"/>
              <a:ext cx="111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output channels</a:t>
              </a:r>
              <a:endParaRPr lang="en-US" sz="18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811"/>
            <p:cNvSpPr txBox="1"/>
            <p:nvPr/>
          </p:nvSpPr>
          <p:spPr>
            <a:xfrm>
              <a:off x="5227746" y="23514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10214353" y="861549"/>
            <a:ext cx="3338697" cy="1569660"/>
          </a:xfrm>
          <a:prstGeom prst="rect">
            <a:avLst/>
          </a:prstGeom>
          <a:solidFill>
            <a:srgbClr val="F9F18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Parallelism: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16*8 = 128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Multipliers: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16*8 = 128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15*8 = 120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DSPs: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16*8 = 128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03199" y="174404"/>
            <a:ext cx="5930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13294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Point-Wise </a:t>
            </a:r>
            <a:r>
              <a:rPr lang="en-US" dirty="0"/>
              <a:t>Convolutional </a:t>
            </a:r>
            <a:r>
              <a:rPr lang="en-US" dirty="0" smtClean="0"/>
              <a:t>1x1 </a:t>
            </a:r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xmlns="" val="3855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29504" y="7237049"/>
            <a:ext cx="533709" cy="414338"/>
          </a:xfrm>
          <a:prstGeom prst="rect">
            <a:avLst/>
          </a:prstGeom>
        </p:spPr>
        <p:txBody>
          <a:bodyPr/>
          <a:lstStyle/>
          <a:p>
            <a:fld id="{7DAA0FC6-F71F-4650-BE21-9A15F164E71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8953" y="212752"/>
            <a:ext cx="13634860" cy="6558676"/>
            <a:chOff x="209550" y="174404"/>
            <a:chExt cx="13634860" cy="6558676"/>
          </a:xfrm>
        </p:grpSpPr>
        <p:grpSp>
          <p:nvGrpSpPr>
            <p:cNvPr id="4" name="Group 3"/>
            <p:cNvGrpSpPr/>
            <p:nvPr/>
          </p:nvGrpSpPr>
          <p:grpSpPr>
            <a:xfrm>
              <a:off x="592131" y="2580804"/>
              <a:ext cx="10063169" cy="2527578"/>
              <a:chOff x="1069289" y="2203879"/>
              <a:chExt cx="10080943" cy="2008898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69289" y="2205745"/>
                <a:ext cx="10080943" cy="2007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379"/>
              <p:cNvSpPr txBox="1"/>
              <p:nvPr/>
            </p:nvSpPr>
            <p:spPr>
              <a:xfrm>
                <a:off x="10076819" y="2203879"/>
                <a:ext cx="1038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BRAM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577"/>
            <p:cNvSpPr txBox="1"/>
            <p:nvPr/>
          </p:nvSpPr>
          <p:spPr>
            <a:xfrm>
              <a:off x="303199" y="174404"/>
              <a:ext cx="4515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b="1" dirty="0" smtClean="0">
                  <a:solidFill>
                    <a:srgbClr val="13294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System Diagram</a:t>
              </a:r>
              <a:endParaRPr lang="en-US" sz="3200" b="1" baseline="-25000" dirty="0">
                <a:solidFill>
                  <a:srgbClr val="13294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12555" y="888848"/>
              <a:ext cx="2984388" cy="809118"/>
              <a:chOff x="1568466" y="866702"/>
              <a:chExt cx="3865108" cy="1100726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476730" y="866702"/>
                <a:ext cx="1956844" cy="1100726"/>
              </a:xfrm>
              <a:prstGeom prst="rect">
                <a:avLst/>
              </a:prstGeom>
            </p:spPr>
          </p:pic>
          <p:sp>
            <p:nvSpPr>
              <p:cNvPr id="65" name="TextBox 246"/>
              <p:cNvSpPr txBox="1"/>
              <p:nvPr/>
            </p:nvSpPr>
            <p:spPr>
              <a:xfrm>
                <a:off x="1568466" y="992983"/>
                <a:ext cx="1989812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 360*640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5526369" y="1264957"/>
              <a:ext cx="8582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249"/>
            <p:cNvSpPr txBox="1"/>
            <p:nvPr/>
          </p:nvSpPr>
          <p:spPr>
            <a:xfrm>
              <a:off x="4694569" y="888848"/>
              <a:ext cx="252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 to 160*320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265"/>
            <p:cNvSpPr txBox="1"/>
            <p:nvPr/>
          </p:nvSpPr>
          <p:spPr>
            <a:xfrm>
              <a:off x="4684493" y="1278560"/>
              <a:ext cx="252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RGB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77360" y="805862"/>
              <a:ext cx="1644199" cy="872807"/>
              <a:chOff x="7142499" y="755946"/>
              <a:chExt cx="2250088" cy="130003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435743" y="755946"/>
                <a:ext cx="1956844" cy="1045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289121" y="883294"/>
                <a:ext cx="1956844" cy="1045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142499" y="1010642"/>
                <a:ext cx="1956844" cy="1045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09115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1822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2734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36458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4557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054686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563802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072914" algn="l" defTabSz="509115" rtl="0" eaLnBrk="1" latinLnBrk="0" hangingPunct="1"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209550" y="1773498"/>
              <a:ext cx="1332558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669060" y="526800"/>
              <a:ext cx="1573636" cy="60084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352323" y="1218189"/>
              <a:ext cx="23167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273"/>
            <p:cNvSpPr txBox="1"/>
            <p:nvPr/>
          </p:nvSpPr>
          <p:spPr>
            <a:xfrm>
              <a:off x="9077725" y="826647"/>
              <a:ext cx="252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 to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28866" y="5635799"/>
              <a:ext cx="1554480" cy="1097280"/>
            </a:xfrm>
            <a:prstGeom prst="rect">
              <a:avLst/>
            </a:prstGeom>
            <a:solidFill>
              <a:srgbClr val="F8D8D8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Depth-Wise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3x3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71593" y="5635800"/>
              <a:ext cx="1645920" cy="10972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897" y="5612633"/>
              <a:ext cx="1737360" cy="1097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Normalization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5805" y="4114817"/>
              <a:ext cx="109728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2094" y="4565922"/>
              <a:ext cx="109728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2</a:t>
              </a:r>
            </a:p>
          </p:txBody>
        </p:sp>
        <p:sp>
          <p:nvSpPr>
            <p:cNvPr id="20" name="TextBox 383"/>
            <p:cNvSpPr txBox="1"/>
            <p:nvPr/>
          </p:nvSpPr>
          <p:spPr>
            <a:xfrm>
              <a:off x="11322596" y="545731"/>
              <a:ext cx="252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961950" y="3012984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61950" y="3384466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61950" y="3873593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14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18428" y="4673438"/>
              <a:ext cx="109728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15</a:t>
              </a:r>
            </a:p>
          </p:txBody>
        </p:sp>
        <p:sp>
          <p:nvSpPr>
            <p:cNvPr id="25" name="TextBox 410"/>
            <p:cNvSpPr txBox="1"/>
            <p:nvPr/>
          </p:nvSpPr>
          <p:spPr>
            <a:xfrm>
              <a:off x="5083683" y="3500390"/>
              <a:ext cx="858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78012" y="4018164"/>
              <a:ext cx="1335296" cy="9486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2915" y="2832512"/>
              <a:ext cx="1335296" cy="10140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57968" y="2909034"/>
              <a:ext cx="1335296" cy="12994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6" idx="2"/>
              <a:endCxn id="17" idx="0"/>
            </p:cNvCxnSpPr>
            <p:nvPr/>
          </p:nvCxnSpPr>
          <p:spPr>
            <a:xfrm>
              <a:off x="1545660" y="4966845"/>
              <a:ext cx="3917" cy="645788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endCxn id="27" idx="0"/>
            </p:cNvCxnSpPr>
            <p:nvPr/>
          </p:nvCxnSpPr>
          <p:spPr>
            <a:xfrm rot="5400000" flipH="1" flipV="1">
              <a:off x="1550465" y="3562535"/>
              <a:ext cx="2780121" cy="1320076"/>
            </a:xfrm>
            <a:prstGeom prst="bentConnector3">
              <a:avLst>
                <a:gd name="adj1" fmla="val 105482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335269" y="3846560"/>
              <a:ext cx="0" cy="178662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28" idx="0"/>
            </p:cNvCxnSpPr>
            <p:nvPr/>
          </p:nvCxnSpPr>
          <p:spPr>
            <a:xfrm rot="5400000" flipH="1" flipV="1">
              <a:off x="3563745" y="3679744"/>
              <a:ext cx="2732581" cy="1191162"/>
            </a:xfrm>
            <a:prstGeom prst="bentConnector3">
              <a:avLst>
                <a:gd name="adj1" fmla="val 108366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39866" y="4208454"/>
              <a:ext cx="0" cy="1424727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2"/>
              <a:endCxn id="53" idx="0"/>
            </p:cNvCxnSpPr>
            <p:nvPr/>
          </p:nvCxnSpPr>
          <p:spPr>
            <a:xfrm flipH="1">
              <a:off x="7366227" y="4947758"/>
              <a:ext cx="841" cy="68542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580813" y="4673438"/>
              <a:ext cx="109728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88406" y="4443143"/>
              <a:ext cx="1224313" cy="5430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buffer 3x3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731156" y="4986154"/>
              <a:ext cx="0" cy="663525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632602" y="4992503"/>
              <a:ext cx="0" cy="62648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2"/>
            </p:cNvCxnSpPr>
            <p:nvPr/>
          </p:nvCxnSpPr>
          <p:spPr>
            <a:xfrm>
              <a:off x="9129453" y="4947758"/>
              <a:ext cx="0" cy="68804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6" idx="3"/>
            </p:cNvCxnSpPr>
            <p:nvPr/>
          </p:nvCxnSpPr>
          <p:spPr>
            <a:xfrm>
              <a:off x="10117513" y="6184440"/>
              <a:ext cx="1551548" cy="0"/>
            </a:xfrm>
            <a:prstGeom prst="straightConnector1">
              <a:avLst/>
            </a:prstGeom>
            <a:ln w="19050">
              <a:solidFill>
                <a:srgbClr val="C0504D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36"/>
            <p:cNvSpPr txBox="1"/>
            <p:nvPr/>
          </p:nvSpPr>
          <p:spPr>
            <a:xfrm>
              <a:off x="9659968" y="5788075"/>
              <a:ext cx="251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Coordinates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Elbow Connector 41"/>
            <p:cNvCxnSpPr>
              <a:stCxn id="26" idx="0"/>
            </p:cNvCxnSpPr>
            <p:nvPr/>
          </p:nvCxnSpPr>
          <p:spPr>
            <a:xfrm rot="5400000" flipH="1" flipV="1">
              <a:off x="5754076" y="-1896820"/>
              <a:ext cx="1706569" cy="10123400"/>
            </a:xfrm>
            <a:prstGeom prst="bentConnector2">
              <a:avLst/>
            </a:prstGeom>
            <a:ln w="19050">
              <a:solidFill>
                <a:srgbClr val="C0504D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780954" y="4250927"/>
              <a:ext cx="1326914" cy="699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weights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792421" y="1456649"/>
              <a:ext cx="1326914" cy="699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RGB data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74909" y="2938972"/>
              <a:ext cx="1326914" cy="1154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 after each pooling layer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31153" y="2982210"/>
              <a:ext cx="109728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31153" y="3440037"/>
              <a:ext cx="109728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 4</a:t>
              </a:r>
            </a:p>
          </p:txBody>
        </p:sp>
        <p:sp>
          <p:nvSpPr>
            <p:cNvPr id="48" name="TextBox 513"/>
            <p:cNvSpPr txBox="1"/>
            <p:nvPr/>
          </p:nvSpPr>
          <p:spPr>
            <a:xfrm>
              <a:off x="8948154" y="5142893"/>
              <a:ext cx="2857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on-chip data transfer</a:t>
              </a:r>
              <a:endPara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Elbow Connector 48"/>
            <p:cNvCxnSpPr>
              <a:endCxn id="24" idx="0"/>
            </p:cNvCxnSpPr>
            <p:nvPr/>
          </p:nvCxnSpPr>
          <p:spPr>
            <a:xfrm rot="5400000" flipH="1" flipV="1">
              <a:off x="5832253" y="5065143"/>
              <a:ext cx="1926519" cy="1143111"/>
            </a:xfrm>
            <a:prstGeom prst="bentConnector3">
              <a:avLst>
                <a:gd name="adj1" fmla="val 111866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748376" y="5635799"/>
              <a:ext cx="1554480" cy="1097280"/>
            </a:xfrm>
            <a:prstGeom prst="rect">
              <a:avLst/>
            </a:prstGeom>
            <a:solidFill>
              <a:srgbClr val="FDFCC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Point-Wise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1x1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95663" y="4443143"/>
              <a:ext cx="1224313" cy="5430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buffer 1x1</a:t>
              </a:r>
            </a:p>
          </p:txBody>
        </p:sp>
        <p:cxnSp>
          <p:nvCxnSpPr>
            <p:cNvPr id="52" name="Elbow Connector 51"/>
            <p:cNvCxnSpPr>
              <a:endCxn id="35" idx="0"/>
            </p:cNvCxnSpPr>
            <p:nvPr/>
          </p:nvCxnSpPr>
          <p:spPr>
            <a:xfrm rot="5400000" flipH="1" flipV="1">
              <a:off x="7600966" y="5081306"/>
              <a:ext cx="1936354" cy="1120619"/>
            </a:xfrm>
            <a:prstGeom prst="bentConnector3">
              <a:avLst>
                <a:gd name="adj1" fmla="val 111806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588987" y="5633181"/>
              <a:ext cx="1554480" cy="109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Pooling</a:t>
              </a:r>
            </a:p>
          </p:txBody>
        </p:sp>
        <p:sp>
          <p:nvSpPr>
            <p:cNvPr id="54" name="TextBox 516"/>
            <p:cNvSpPr txBox="1"/>
            <p:nvPr/>
          </p:nvSpPr>
          <p:spPr>
            <a:xfrm>
              <a:off x="9054037" y="1911485"/>
              <a:ext cx="2645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off-chip data transfer</a:t>
              </a:r>
              <a:endPara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Elbow Connector 54"/>
            <p:cNvCxnSpPr>
              <a:stCxn id="36" idx="3"/>
            </p:cNvCxnSpPr>
            <p:nvPr/>
          </p:nvCxnSpPr>
          <p:spPr>
            <a:xfrm flipV="1">
              <a:off x="4212719" y="2305279"/>
              <a:ext cx="402354" cy="2409369"/>
            </a:xfrm>
            <a:prstGeom prst="bentConnector2">
              <a:avLst/>
            </a:prstGeom>
            <a:ln w="19050">
              <a:solidFill>
                <a:srgbClr val="C0504D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51" idx="3"/>
            </p:cNvCxnSpPr>
            <p:nvPr/>
          </p:nvCxnSpPr>
          <p:spPr>
            <a:xfrm flipV="1">
              <a:off x="6119976" y="2295446"/>
              <a:ext cx="413275" cy="2419202"/>
            </a:xfrm>
            <a:prstGeom prst="bentConnector2">
              <a:avLst/>
            </a:prstGeom>
            <a:ln w="19050">
              <a:solidFill>
                <a:srgbClr val="C0504D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293914" y="2305279"/>
              <a:ext cx="0" cy="527233"/>
            </a:xfrm>
            <a:prstGeom prst="straightConnector1">
              <a:avLst/>
            </a:prstGeom>
            <a:ln w="19050">
              <a:solidFill>
                <a:srgbClr val="C0504D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054497" y="2295446"/>
              <a:ext cx="0" cy="2377993"/>
            </a:xfrm>
            <a:prstGeom prst="straightConnector1">
              <a:avLst/>
            </a:prstGeom>
            <a:ln w="19050">
              <a:solidFill>
                <a:srgbClr val="C0504D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51"/>
            <p:cNvSpPr txBox="1"/>
            <p:nvPr/>
          </p:nvSpPr>
          <p:spPr>
            <a:xfrm>
              <a:off x="303199" y="1269247"/>
              <a:ext cx="52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52"/>
            <p:cNvSpPr txBox="1"/>
            <p:nvPr/>
          </p:nvSpPr>
          <p:spPr>
            <a:xfrm>
              <a:off x="303198" y="1850216"/>
              <a:ext cx="526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115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22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734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6458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557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4686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3802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2914" algn="l" defTabSz="50911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693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C7E33B43-020E-448D-A4C6-078D9512C008}" vid="{99C752F8-8D7C-4457-B994-6BC27BBBBAE0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C7E33B43-020E-448D-A4C6-078D9512C008}" vid="{0724AFF6-4BA3-4390-A0DA-B6C3036EFF1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DAC-presentation</Template>
  <TotalTime>754</TotalTime>
  <Words>1060</Words>
  <Application>Microsoft Office PowerPoint</Application>
  <PresentationFormat>自定义</PresentationFormat>
  <Paragraphs>416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1_Cover Slide</vt:lpstr>
      <vt:lpstr>Content Slides - Blue Text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Cong</dc:creator>
  <cp:lastModifiedBy>hp</cp:lastModifiedBy>
  <cp:revision>254</cp:revision>
  <cp:lastPrinted>2016-12-15T22:22:15Z</cp:lastPrinted>
  <dcterms:created xsi:type="dcterms:W3CDTF">2018-06-07T19:09:26Z</dcterms:created>
  <dcterms:modified xsi:type="dcterms:W3CDTF">2018-12-06T03:26:29Z</dcterms:modified>
</cp:coreProperties>
</file>