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userDrawn="1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hasCustomPrompt="1"/>
          </p:nvPr>
        </p:nvSpPr>
        <p:spPr>
          <a:xfrm>
            <a:off x="311700" y="0"/>
            <a:ext cx="8520600" cy="712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Agenda</a:t>
            </a:r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94734"/>
            <a:ext cx="8520600" cy="3850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832297" y="4863993"/>
            <a:ext cx="311411" cy="192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0D296A4F-FF01-A06E-7AAA-3D203B6399A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11699" y="712926"/>
            <a:ext cx="8520599" cy="481810"/>
          </a:xfrm>
        </p:spPr>
        <p:txBody>
          <a:bodyPr t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937295"/>
            <a:ext cx="8686800" cy="914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8600" y="1937295"/>
            <a:ext cx="8686800" cy="914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3000" b="0" i="0">
                <a:solidFill>
                  <a:srgbClr val="202729"/>
                </a:solidFill>
                <a:latin typeface="Proxima Nova"/>
              </a:rPr>
              <a:t>Reducing Food Waste Through Mobile Donations: Our App's Impact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Conclusion: Join Us in Reducing Food Waste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A Call to Action for Community Participation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30703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4190999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tmphyeir1v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Recap of Key Points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A brief summary highlighting the pervasive issue of food waste, the functionality of the app, and the benefits it provides to users, NGOs, and the environment.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24400" y="1508670"/>
            <a:ext cx="4190999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tmp7wcipm1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400" y="1965870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Call to Action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We encourage everyone to take an active stance in this critical issue by downloading the app and participating in efforts to combat food waste within their communities.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3299073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171700" y="3299073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2171700" y="329907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tmploq44k2v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700" y="3299073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00" y="3756273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Encouragement to Download the App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Promoting the app as a user-friendly platform that empowers individuals to make a significant impact through simple actions.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4400" y="3299073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6667500" y="3299073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6667500" y="329907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7" name="Picture 26" descr="tmp23zht_5u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00" y="3299073"/>
            <a:ext cx="304800" cy="304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24400" y="3756273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Final Thoughts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Together, we can create a sustainable future by transforming surplus food into a resource that nourishes those in need, effectively combating waste.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Agenda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8686800" cy="4343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-62332" y="740051"/>
            <a:ext cx="8686800" cy="4343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914400" y="685800"/>
            <a:ext cx="7315200" cy="2133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066800" y="6858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066800" y="6858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162050" y="6858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1066800" y="685800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066800" y="6858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sz="1300" b="0" i="0">
                <a:solidFill>
                  <a:srgbClr val="616161"/>
                </a:solidFill>
                <a:latin typeface="Proxima Nova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400" y="6858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1447800" y="6858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447800" y="6858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500" b="0" i="0">
                <a:solidFill>
                  <a:srgbClr val="616161"/>
                </a:solidFill>
                <a:latin typeface="Proxima Nova"/>
              </a:rPr>
              <a:t>Introduction: The Challenge of Food Waste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6800" y="9525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1066800" y="9525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162050" y="9525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ounded Rectangle 18"/>
          <p:cNvSpPr/>
          <p:nvPr/>
        </p:nvSpPr>
        <p:spPr>
          <a:xfrm>
            <a:off x="1066800" y="952500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1066800" y="9525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sz="1300" b="0" i="0">
                <a:solidFill>
                  <a:srgbClr val="616161"/>
                </a:solidFill>
                <a:latin typeface="Proxima Nova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95400" y="9525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1447800" y="9525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1447800" y="9525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500" b="0" i="0" dirty="0">
                <a:solidFill>
                  <a:srgbClr val="616161"/>
                </a:solidFill>
                <a:latin typeface="Proxima Nova"/>
              </a:rPr>
              <a:t>Overview of the Mobile App</a:t>
            </a:r>
            <a:r>
              <a:rPr lang="en-US" sz="1500" b="0" i="0" dirty="0">
                <a:solidFill>
                  <a:srgbClr val="616161"/>
                </a:solidFill>
                <a:latin typeface="Proxima Nova"/>
              </a:rPr>
              <a:t>: FoodShare</a:t>
            </a:r>
            <a:endParaRPr sz="15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800" y="12192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1066800" y="12192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Rectangle 25"/>
          <p:cNvSpPr/>
          <p:nvPr/>
        </p:nvSpPr>
        <p:spPr>
          <a:xfrm>
            <a:off x="1162050" y="12192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ounded Rectangle 26"/>
          <p:cNvSpPr/>
          <p:nvPr/>
        </p:nvSpPr>
        <p:spPr>
          <a:xfrm>
            <a:off x="1066800" y="1219200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TextBox 27"/>
          <p:cNvSpPr txBox="1"/>
          <p:nvPr/>
        </p:nvSpPr>
        <p:spPr>
          <a:xfrm>
            <a:off x="1066800" y="12192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sz="1300" b="0" i="0">
                <a:solidFill>
                  <a:srgbClr val="616161"/>
                </a:solidFill>
                <a:latin typeface="Proxima Nova"/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95400" y="12192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1447800" y="12192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1447800" y="12192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500" b="0" i="0">
                <a:solidFill>
                  <a:srgbClr val="616161"/>
                </a:solidFill>
                <a:latin typeface="Proxima Nova"/>
              </a:rPr>
              <a:t>The Donation Process: From Users to NGOs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66800" y="14859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Rectangle 32"/>
          <p:cNvSpPr/>
          <p:nvPr/>
        </p:nvSpPr>
        <p:spPr>
          <a:xfrm>
            <a:off x="1066800" y="14859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Rectangle 33"/>
          <p:cNvSpPr/>
          <p:nvPr/>
        </p:nvSpPr>
        <p:spPr>
          <a:xfrm>
            <a:off x="1162050" y="14859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Rounded Rectangle 34"/>
          <p:cNvSpPr/>
          <p:nvPr/>
        </p:nvSpPr>
        <p:spPr>
          <a:xfrm>
            <a:off x="1066800" y="1485900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1066800" y="14859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sz="1300" b="0" i="0">
                <a:solidFill>
                  <a:srgbClr val="616161"/>
                </a:solidFill>
                <a:latin typeface="Proxima Nova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5400" y="14859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ectangle 37"/>
          <p:cNvSpPr/>
          <p:nvPr/>
        </p:nvSpPr>
        <p:spPr>
          <a:xfrm>
            <a:off x="1447800" y="14859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TextBox 38"/>
          <p:cNvSpPr txBox="1"/>
          <p:nvPr/>
        </p:nvSpPr>
        <p:spPr>
          <a:xfrm>
            <a:off x="1447800" y="14859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500" b="0" i="0" dirty="0">
                <a:solidFill>
                  <a:srgbClr val="616161"/>
                </a:solidFill>
                <a:latin typeface="Proxima Nova"/>
              </a:rPr>
              <a:t>Benefits of Using </a:t>
            </a:r>
            <a:r>
              <a:rPr lang="en-US" sz="1500" dirty="0">
                <a:solidFill>
                  <a:srgbClr val="616161"/>
                </a:solidFill>
                <a:latin typeface="Proxima Nova"/>
              </a:rPr>
              <a:t>FoodShare</a:t>
            </a:r>
            <a:endParaRPr sz="15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66800" y="17526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Rectangle 40"/>
          <p:cNvSpPr/>
          <p:nvPr/>
        </p:nvSpPr>
        <p:spPr>
          <a:xfrm>
            <a:off x="1066800" y="17526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ectangle 41"/>
          <p:cNvSpPr/>
          <p:nvPr/>
        </p:nvSpPr>
        <p:spPr>
          <a:xfrm>
            <a:off x="1162050" y="17526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2"/>
          <p:cNvSpPr/>
          <p:nvPr/>
        </p:nvSpPr>
        <p:spPr>
          <a:xfrm>
            <a:off x="1066800" y="1752600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TextBox 43"/>
          <p:cNvSpPr txBox="1"/>
          <p:nvPr/>
        </p:nvSpPr>
        <p:spPr>
          <a:xfrm>
            <a:off x="1066800" y="17526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sz="1300" b="0" i="0">
                <a:solidFill>
                  <a:srgbClr val="616161"/>
                </a:solidFill>
                <a:latin typeface="Proxima Nova"/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95400" y="17526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ectangle 45"/>
          <p:cNvSpPr/>
          <p:nvPr/>
        </p:nvSpPr>
        <p:spPr>
          <a:xfrm>
            <a:off x="1447800" y="17526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1447800" y="17526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500" b="0" i="0" dirty="0">
                <a:solidFill>
                  <a:srgbClr val="616161"/>
                </a:solidFill>
                <a:latin typeface="Proxima Nova"/>
              </a:rPr>
              <a:t>Impact Measurement: Tracking Success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800" y="20193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ectangle 48"/>
          <p:cNvSpPr/>
          <p:nvPr/>
        </p:nvSpPr>
        <p:spPr>
          <a:xfrm>
            <a:off x="1066800" y="20193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Rectangle 49"/>
          <p:cNvSpPr/>
          <p:nvPr/>
        </p:nvSpPr>
        <p:spPr>
          <a:xfrm>
            <a:off x="1162050" y="20193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Rounded Rectangle 50"/>
          <p:cNvSpPr/>
          <p:nvPr/>
        </p:nvSpPr>
        <p:spPr>
          <a:xfrm>
            <a:off x="1066800" y="2019300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TextBox 51"/>
          <p:cNvSpPr txBox="1"/>
          <p:nvPr/>
        </p:nvSpPr>
        <p:spPr>
          <a:xfrm>
            <a:off x="1066800" y="20193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sz="1300" b="0" i="0">
                <a:solidFill>
                  <a:srgbClr val="616161"/>
                </a:solidFill>
                <a:latin typeface="Proxima Nova"/>
              </a:rPr>
              <a:t>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95400" y="20193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4" name="Rectangle 53"/>
          <p:cNvSpPr/>
          <p:nvPr/>
        </p:nvSpPr>
        <p:spPr>
          <a:xfrm>
            <a:off x="1447800" y="20193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5" name="TextBox 54"/>
          <p:cNvSpPr txBox="1"/>
          <p:nvPr/>
        </p:nvSpPr>
        <p:spPr>
          <a:xfrm>
            <a:off x="1447800" y="20193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500" b="0" i="0">
                <a:solidFill>
                  <a:srgbClr val="616161"/>
                </a:solidFill>
                <a:latin typeface="Proxima Nova"/>
              </a:rPr>
              <a:t>Challenges and Solutions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66800" y="22860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1066800" y="22860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1162050" y="22860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9" name="Rounded Rectangle 58"/>
          <p:cNvSpPr/>
          <p:nvPr/>
        </p:nvSpPr>
        <p:spPr>
          <a:xfrm>
            <a:off x="1066800" y="2286000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0" name="TextBox 59"/>
          <p:cNvSpPr txBox="1"/>
          <p:nvPr/>
        </p:nvSpPr>
        <p:spPr>
          <a:xfrm>
            <a:off x="1066800" y="22860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sz="1300" b="0" i="0">
                <a:solidFill>
                  <a:srgbClr val="616161"/>
                </a:solidFill>
                <a:latin typeface="Proxima Nova"/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295400" y="22860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>
          <a:xfrm>
            <a:off x="1447800" y="22860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TextBox 62"/>
          <p:cNvSpPr txBox="1"/>
          <p:nvPr/>
        </p:nvSpPr>
        <p:spPr>
          <a:xfrm>
            <a:off x="1447800" y="22860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500" b="0" i="0">
                <a:solidFill>
                  <a:srgbClr val="616161"/>
                </a:solidFill>
                <a:latin typeface="Proxima Nova"/>
              </a:rPr>
              <a:t>Future Developments and Features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66800" y="25527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5" name="Rectangle 64"/>
          <p:cNvSpPr/>
          <p:nvPr/>
        </p:nvSpPr>
        <p:spPr>
          <a:xfrm>
            <a:off x="1066800" y="25527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6" name="Rectangle 65"/>
          <p:cNvSpPr/>
          <p:nvPr/>
        </p:nvSpPr>
        <p:spPr>
          <a:xfrm>
            <a:off x="1162050" y="25527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7" name="Rounded Rectangle 66"/>
          <p:cNvSpPr/>
          <p:nvPr/>
        </p:nvSpPr>
        <p:spPr>
          <a:xfrm>
            <a:off x="1066800" y="2552700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8" name="TextBox 67"/>
          <p:cNvSpPr txBox="1"/>
          <p:nvPr/>
        </p:nvSpPr>
        <p:spPr>
          <a:xfrm>
            <a:off x="1066800" y="25527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sz="1300" b="0" i="0">
                <a:solidFill>
                  <a:srgbClr val="616161"/>
                </a:solidFill>
                <a:latin typeface="Proxima Nova"/>
              </a:rPr>
              <a:t>8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95400" y="25527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0" name="Rectangle 69"/>
          <p:cNvSpPr/>
          <p:nvPr/>
        </p:nvSpPr>
        <p:spPr>
          <a:xfrm>
            <a:off x="1447800" y="25527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1" name="TextBox 70"/>
          <p:cNvSpPr txBox="1"/>
          <p:nvPr/>
        </p:nvSpPr>
        <p:spPr>
          <a:xfrm>
            <a:off x="1447800" y="25527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500" b="0" i="0" dirty="0">
                <a:solidFill>
                  <a:srgbClr val="616161"/>
                </a:solidFill>
                <a:latin typeface="Proxima Nova"/>
              </a:rPr>
              <a:t>Conclusion: Join Us in Reducing Food Waste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Introduction: The Challenge of Food Waste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Understanding the Scope and Importance of Addressing Food Waste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07657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4190999" cy="307657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8600" y="1508670"/>
            <a:ext cx="4190999" cy="307657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900" b="1" i="0" dirty="0">
                <a:solidFill>
                  <a:srgbClr val="616161"/>
                </a:solidFill>
                <a:latin typeface="Proxima Nova"/>
              </a:rPr>
              <a:t>Statistics on Food Waste: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It is estimated that roughly one-third of all food produced for human consumption is wasted each year, translating to approximately 1.3 billion tons globally. This staggering figure underscores the scale of food waste as a critical issue requiring urgent action.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900" b="1" i="0" dirty="0">
                <a:solidFill>
                  <a:srgbClr val="616161"/>
                </a:solidFill>
                <a:latin typeface="Proxima Nova"/>
              </a:rPr>
              <a:t>Environmental Impact: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Food waste contributes significantly to greenhouse gas emissions as rotting food in landfills produces methane, a potent greenhouse gas. Reducing food waste is crucial not only for conserving resources but for mitigating climate change.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900" b="1" i="0" dirty="0">
                <a:solidFill>
                  <a:srgbClr val="616161"/>
                </a:solidFill>
                <a:latin typeface="Proxima Nova"/>
              </a:rPr>
              <a:t>Social Responsibility: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Every year, billions of people go hungry while mountains of food are wasted. Addressing food waste is not merely an environmental concern; it is a pressing moral issue that aligns with our collective social responsibility to promote equity and sustainability.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900" b="1" i="0" dirty="0">
                <a:solidFill>
                  <a:srgbClr val="616161"/>
                </a:solidFill>
                <a:latin typeface="Proxima Nova"/>
              </a:rPr>
              <a:t>Introduction to the App: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Our mobile app</a:t>
            </a:r>
            <a:r>
              <a:rPr lang="en-US" sz="900" b="0" i="0" dirty="0">
                <a:solidFill>
                  <a:srgbClr val="616161"/>
                </a:solidFill>
                <a:latin typeface="Proxima Nova"/>
              </a:rPr>
              <a:t>, FoodShare,</a:t>
            </a:r>
            <a:r>
              <a:rPr sz="900" b="0" i="0" dirty="0">
                <a:solidFill>
                  <a:srgbClr val="616161"/>
                </a:solidFill>
                <a:latin typeface="Proxima Nova"/>
              </a:rPr>
              <a:t> serves as an innovative solution to connect food donors with local NGOs, facilitating easier donation processes and promoting community engagement in food redistribution efforts.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1508670"/>
            <a:ext cx="4190999" cy="307657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2" name="Picture 11" descr="tmp3400uv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08670"/>
            <a:ext cx="4190999" cy="236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Overview of the Mobile App</a:t>
            </a:r>
            <a:r>
              <a:rPr lang="en-US" dirty="0"/>
              <a:t>: FoodShare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dirty="0"/>
              <a:t>A Comprehensive Look at App Features and Target Audience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11467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4190999" cy="311467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8600" y="1508670"/>
            <a:ext cx="4190999" cy="3218830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000" b="1" i="0" dirty="0">
                <a:solidFill>
                  <a:srgbClr val="616161"/>
                </a:solidFill>
                <a:latin typeface="Proxima Nova"/>
              </a:rPr>
              <a:t>App Functionality:</a:t>
            </a:r>
            <a:r>
              <a:rPr sz="10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000" dirty="0">
                <a:solidFill>
                  <a:srgbClr val="616161"/>
                </a:solidFill>
                <a:latin typeface="Proxima Nova"/>
              </a:rPr>
              <a:t>FoodShare</a:t>
            </a:r>
            <a:r>
              <a:rPr sz="1000" b="0" i="0" dirty="0">
                <a:solidFill>
                  <a:srgbClr val="616161"/>
                </a:solidFill>
                <a:latin typeface="Proxima Nova"/>
              </a:rPr>
              <a:t> offers users the ability to easily donate food with just a few clicks. It allows users to track their donations, view local NGOs in need, and receive notifications about their impact.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000" b="1" i="0" dirty="0">
                <a:solidFill>
                  <a:srgbClr val="616161"/>
                </a:solidFill>
                <a:latin typeface="Proxima Nova"/>
              </a:rPr>
              <a:t>User Interface:</a:t>
            </a:r>
            <a:r>
              <a:rPr sz="1000" b="0" i="0" dirty="0">
                <a:solidFill>
                  <a:srgbClr val="616161"/>
                </a:solidFill>
                <a:latin typeface="Proxima Nova"/>
              </a:rPr>
              <a:t> Designed with user-friendliness in mind, the app's interface employs intuitive navigation and responsive design. It employs visuals and tooltips to guide users through the donation process smoothly.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000" b="1" i="0" dirty="0">
                <a:solidFill>
                  <a:srgbClr val="616161"/>
                </a:solidFill>
                <a:latin typeface="Proxima Nova"/>
              </a:rPr>
              <a:t>Target Audience:</a:t>
            </a:r>
            <a:r>
              <a:rPr sz="1000" b="0" i="0" dirty="0">
                <a:solidFill>
                  <a:srgbClr val="616161"/>
                </a:solidFill>
                <a:latin typeface="Proxima Nova"/>
              </a:rPr>
              <a:t> Our primary audience includes local businesses, restaurants, and grocery stores that have excess food. </a:t>
            </a:r>
            <a:endParaRPr lang="en-US" sz="10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000" b="1" i="0" dirty="0">
                <a:solidFill>
                  <a:srgbClr val="616161"/>
                </a:solidFill>
                <a:latin typeface="Proxima Nova"/>
              </a:rPr>
              <a:t>How It Works:</a:t>
            </a:r>
            <a:r>
              <a:rPr sz="1000" b="0" i="0" dirty="0">
                <a:solidFill>
                  <a:srgbClr val="616161"/>
                </a:solidFill>
                <a:latin typeface="Proxima Nova"/>
              </a:rPr>
              <a:t> Users can register, report surplus food</a:t>
            </a:r>
            <a:r>
              <a:rPr lang="en-US" sz="1000" dirty="0">
                <a:solidFill>
                  <a:srgbClr val="616161"/>
                </a:solidFill>
                <a:latin typeface="Proxima Nova"/>
              </a:rPr>
              <a:t> and that’s it! It only takes a few clicks to safely dispose of your excess products. After the donation process, NGOs can reserve the desired products to pick them up later.</a:t>
            </a:r>
            <a:r>
              <a:rPr sz="1000" b="0" i="0" dirty="0">
                <a:solidFill>
                  <a:srgbClr val="616161"/>
                </a:solidFill>
                <a:latin typeface="Proxima Nova"/>
              </a:rPr>
              <a:t> After scheduling a pickup, donations are securely tracked through the app, providing transparency and accountability.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1508670"/>
            <a:ext cx="4190999" cy="311467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2" name="Picture 11" descr="tmpw19vujn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08670"/>
            <a:ext cx="4190999" cy="236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The Donation Process: From Users to NGOs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Streamlined Food Donation Made Easy for 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297641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4190999" cy="143291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tmpwg6mv1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4190999" cy="9387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 dirty="0">
                <a:solidFill>
                  <a:srgbClr val="616161"/>
                </a:solidFill>
                <a:latin typeface="Proxima Nova"/>
              </a:rPr>
              <a:t>Step-by-Step Donation Process</a:t>
            </a:r>
          </a:p>
          <a:p>
            <a:pPr algn="ctr">
              <a:spcAft>
                <a:spcPts val="1200"/>
              </a:spcAft>
            </a:pPr>
            <a:r>
              <a:rPr sz="1200" b="0" i="0" dirty="0">
                <a:solidFill>
                  <a:srgbClr val="616161"/>
                </a:solidFill>
                <a:latin typeface="Proxima Nova"/>
              </a:rPr>
              <a:t>Upon entering the app, users can navigate the process of donating food by selecting the type and amount of food available</a:t>
            </a:r>
            <a:r>
              <a:rPr lang="en-US" sz="1200" b="0" i="0" dirty="0">
                <a:solidFill>
                  <a:srgbClr val="616161"/>
                </a:solidFill>
                <a:latin typeface="Proxima Nova"/>
              </a:rPr>
              <a:t>, NGOs being able to see the current available products.</a:t>
            </a:r>
            <a:endParaRPr sz="12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4400" y="1508670"/>
            <a:ext cx="4190999" cy="143291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tmp37ihac3_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400" y="1965870"/>
            <a:ext cx="4190999" cy="1988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Partnerships with NGOs</a:t>
            </a:r>
          </a:p>
          <a:p>
            <a:pPr algn="ctr">
              <a:spcAft>
                <a:spcPts val="1200"/>
              </a:spcAft>
            </a:pPr>
            <a:r>
              <a:rPr sz="1200" b="0" i="0">
                <a:solidFill>
                  <a:srgbClr val="616161"/>
                </a:solidFill>
                <a:latin typeface="Proxima Nova"/>
              </a:rPr>
              <a:t>We have established collaborative partnerships with various NGOs that specialize in food recovery and redistribution, ensuring that donations reach those in need quickly and efficiently.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3246387"/>
            <a:ext cx="4190999" cy="123869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171700" y="3246387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2171700" y="324638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tmp6s9kj4av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700" y="3246387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00" y="3703587"/>
            <a:ext cx="4190999" cy="1988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Logistics of Product Pickup</a:t>
            </a:r>
          </a:p>
          <a:p>
            <a:pPr algn="ctr">
              <a:spcAft>
                <a:spcPts val="1200"/>
              </a:spcAft>
            </a:pPr>
            <a:r>
              <a:rPr sz="1200" b="0" i="0">
                <a:solidFill>
                  <a:srgbClr val="616161"/>
                </a:solidFill>
                <a:latin typeface="Proxima Nova"/>
              </a:rPr>
              <a:t>Logistical considerations are streamlined; users can schedule a pickup time that is convenient for them, providing flexibility and maximizing convenience.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4400" y="3246387"/>
            <a:ext cx="4190999" cy="123869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6667500" y="3246387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6667500" y="324638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7" name="Picture 26" descr="tmpt2umqmrj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00" y="3246387"/>
            <a:ext cx="304800" cy="304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24400" y="3703587"/>
            <a:ext cx="4190999" cy="1988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User Experience</a:t>
            </a:r>
          </a:p>
          <a:p>
            <a:pPr algn="ctr">
              <a:spcAft>
                <a:spcPts val="1200"/>
              </a:spcAft>
            </a:pPr>
            <a:r>
              <a:rPr sz="1200" b="0" i="0">
                <a:solidFill>
                  <a:srgbClr val="616161"/>
                </a:solidFill>
                <a:latin typeface="Proxima Nova"/>
              </a:rPr>
              <a:t>The user interface prioritizes a positive experience by providing real-time updates and feedback on the donation process, reinforcing user engagement and satisfaction.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Benefits of </a:t>
            </a:r>
            <a:r>
              <a:rPr lang="en-US" dirty="0"/>
              <a:t>using FoodShare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Creating Inclusive Solutions to Fight Food Waste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317063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4190999" cy="143291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tmp2pgye1f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4190999" cy="1988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Reducing Food Waste</a:t>
            </a:r>
          </a:p>
          <a:p>
            <a:pPr algn="ctr">
              <a:spcAft>
                <a:spcPts val="1200"/>
              </a:spcAft>
            </a:pPr>
            <a:r>
              <a:rPr sz="1200" b="0" i="0">
                <a:solidFill>
                  <a:srgbClr val="616161"/>
                </a:solidFill>
                <a:latin typeface="Proxima Nova"/>
              </a:rPr>
              <a:t>By facilitating direct food donation, our app plays an integral role in reducing the volume of food that would otherwise contribute to landfills, thus positively impacting the environment.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24400" y="1508670"/>
            <a:ext cx="4190999" cy="143291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tmpwv03fn_z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400" y="1965870"/>
            <a:ext cx="4190999" cy="1988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Supporting Local NGOs</a:t>
            </a:r>
          </a:p>
          <a:p>
            <a:pPr algn="ctr">
              <a:spcAft>
                <a:spcPts val="1200"/>
              </a:spcAft>
            </a:pPr>
            <a:r>
              <a:rPr sz="1200" b="0" i="0">
                <a:solidFill>
                  <a:srgbClr val="616161"/>
                </a:solidFill>
                <a:latin typeface="Proxima Nova"/>
              </a:rPr>
              <a:t>Donations made through our app directly support the work of local NGOs, enabling them to serve their communities better and extend their reach to those suffering from food insecurity.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7751" y="3322587"/>
            <a:ext cx="4190999" cy="143291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171700" y="3246387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2171700" y="324638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tmp2bqx4rn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799" y="3131194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71699" y="3474987"/>
            <a:ext cx="4190999" cy="1988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 dirty="0">
                <a:solidFill>
                  <a:srgbClr val="616161"/>
                </a:solidFill>
                <a:latin typeface="Proxima Nova"/>
              </a:rPr>
              <a:t>Community Engagement</a:t>
            </a:r>
          </a:p>
          <a:p>
            <a:pPr algn="ctr">
              <a:spcAft>
                <a:spcPts val="1200"/>
              </a:spcAft>
            </a:pPr>
            <a:r>
              <a:rPr sz="1200" b="0" i="0" dirty="0">
                <a:solidFill>
                  <a:srgbClr val="616161"/>
                </a:solidFill>
                <a:latin typeface="Proxima Nova"/>
              </a:rPr>
              <a:t>The app fosters community spirit by connecting individuals and local organizations, promoting solidarity and cooperation in the common goal of combating food waste.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67500" y="3246387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6667500" y="324638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Impact Measurement: Tracking Success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dirty="0"/>
              <a:t>Evaluating the </a:t>
            </a:r>
            <a:r>
              <a:rPr lang="en-US" dirty="0"/>
              <a:t>FoodShare</a:t>
            </a:r>
            <a:r>
              <a:rPr dirty="0"/>
              <a:t>'s Effectiveness and Reach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132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4190999" cy="3132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8600" y="1508670"/>
            <a:ext cx="4190999" cy="313238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000" b="1" i="0">
                <a:solidFill>
                  <a:srgbClr val="616161"/>
                </a:solidFill>
                <a:latin typeface="Proxima Nova"/>
              </a:rPr>
              <a:t>Metrics for Success:</a:t>
            </a:r>
            <a:r>
              <a:rPr sz="1000" b="0" i="0">
                <a:solidFill>
                  <a:srgbClr val="616161"/>
                </a:solidFill>
                <a:latin typeface="Proxima Nova"/>
              </a:rPr>
              <a:t> Key performance indicators include the amount of food donated, number of active users, and frequency of pickups, providing a clear view of the app’s reach and effectiveness.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000" b="1" i="0">
                <a:solidFill>
                  <a:srgbClr val="616161"/>
                </a:solidFill>
                <a:latin typeface="Proxima Nova"/>
              </a:rPr>
              <a:t>User Feedback:</a:t>
            </a:r>
            <a:r>
              <a:rPr sz="1000" b="0" i="0">
                <a:solidFill>
                  <a:srgbClr val="616161"/>
                </a:solidFill>
                <a:latin typeface="Proxima Nova"/>
              </a:rPr>
              <a:t> Collecting user feedback through in-app surveys allows for continuous improvement and ensures that app features align with user needs and experiences.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000" b="1" i="0">
                <a:solidFill>
                  <a:srgbClr val="616161"/>
                </a:solidFill>
                <a:latin typeface="Proxima Nova"/>
              </a:rPr>
              <a:t>NGO Partnerships:</a:t>
            </a:r>
            <a:r>
              <a:rPr sz="1000" b="0" i="0">
                <a:solidFill>
                  <a:srgbClr val="616161"/>
                </a:solidFill>
                <a:latin typeface="Proxima Nova"/>
              </a:rPr>
              <a:t> The success of the app is also reflected in the strength of our partnerships with NGOs, evaluated through cooperative metrics such as successful donation rates and community impact reports.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000" b="1" i="0">
                <a:solidFill>
                  <a:srgbClr val="616161"/>
                </a:solidFill>
                <a:latin typeface="Proxima Nova"/>
              </a:rPr>
              <a:t>Environmental Impact Assessment:</a:t>
            </a:r>
            <a:r>
              <a:rPr sz="1000" b="0" i="0">
                <a:solidFill>
                  <a:srgbClr val="616161"/>
                </a:solidFill>
                <a:latin typeface="Proxima Nova"/>
              </a:rPr>
              <a:t> Regular assessments help in quantifying the positive environmental impact of the app, such as reductions in landfill waste and decreased carbon emissions due to food recovery.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1508670"/>
            <a:ext cx="4190999" cy="31323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2" name="Picture 11" descr="tmp1667z14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08670"/>
            <a:ext cx="4190999" cy="236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Challenges and Solutions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Addressing Potential Barriers to Success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30703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4402281" y="1402111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tmpm8z6aon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954" y="131460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23854" y="1695301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 dirty="0">
                <a:solidFill>
                  <a:srgbClr val="616161"/>
                </a:solidFill>
                <a:latin typeface="Proxima Nova"/>
              </a:rPr>
              <a:t>User Adoption</a:t>
            </a:r>
          </a:p>
          <a:p>
            <a:pPr algn="ctr">
              <a:spcAft>
                <a:spcPts val="1200"/>
              </a:spcAft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Encouraging users to regularly engage with the app requires strategic marketing initiatives and community outreach programs that emphasize the app's value.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3093392"/>
            <a:ext cx="4190999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tmp28mcpzw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2284633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5473" y="2788591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 dirty="0">
                <a:solidFill>
                  <a:srgbClr val="616161"/>
                </a:solidFill>
                <a:latin typeface="Proxima Nova"/>
              </a:rPr>
              <a:t>Logistical Issues</a:t>
            </a:r>
          </a:p>
          <a:p>
            <a:pPr algn="ctr">
              <a:spcAft>
                <a:spcPts val="1200"/>
              </a:spcAft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The complexity of coordinating pickups and deliveries poses challenges that necessitate careful planning and reliable communication channels between users and NGOs.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4400" y="3093392"/>
            <a:ext cx="4190999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7" name="Picture 26" descr="tmpkkj7afb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0" y="3093392"/>
            <a:ext cx="304800" cy="304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24400" y="3550592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Innovative Solutions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Implementing tech-driven solutions like real-time tracking and predictive analytics will enhance operational efficiencies and improve user experiences.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Future Developments and Features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dirty="0"/>
              <a:t>Looking Ahead: Enhancing Our Offering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23616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4190999" cy="10284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8600" y="1508670"/>
            <a:ext cx="4190999" cy="6001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 dirty="0">
                <a:solidFill>
                  <a:srgbClr val="616161"/>
                </a:solidFill>
                <a:latin typeface="Proxima Nova"/>
              </a:rPr>
              <a:t>Upcoming Features</a:t>
            </a:r>
          </a:p>
          <a:p>
            <a:pPr algn="ctr">
              <a:spcAft>
                <a:spcPts val="1200"/>
              </a:spcAft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Future enhancements will include advanced analytics for users to see the impact of their donations over time.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1508670"/>
            <a:ext cx="4190999" cy="10284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1508670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Expansion Plans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Targeted efforts will be made to expand the app’s reach into new communities and regions, along with a focus on onboarding more NGO partners to amplify our impact.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41873"/>
            <a:ext cx="4190999" cy="10284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228600" y="2841873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User Engagement Strategies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We plan to implement targeted campaigns to engage users more meaningfully, such as community events and educational content about food waste and sustainability.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2841873"/>
            <a:ext cx="4190999" cy="10284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724400" y="2841873"/>
            <a:ext cx="4190999" cy="10002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 dirty="0">
                <a:solidFill>
                  <a:srgbClr val="616161"/>
                </a:solidFill>
                <a:latin typeface="Proxima Nova"/>
              </a:rPr>
              <a:t>Long-Term Vision</a:t>
            </a:r>
          </a:p>
          <a:p>
            <a:pPr algn="ctr">
              <a:spcAft>
                <a:spcPts val="1200"/>
              </a:spcAft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Our goal is to become the leading platform for food donations </a:t>
            </a:r>
            <a:r>
              <a:rPr lang="en-US" sz="1300" dirty="0">
                <a:solidFill>
                  <a:srgbClr val="616161"/>
                </a:solidFill>
                <a:latin typeface="Proxima Nova"/>
              </a:rPr>
              <a:t>in Romania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, actively contributing to food security while reducing waste on an unprecedented scale.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1130</Words>
  <Application>Microsoft Office PowerPoint</Application>
  <PresentationFormat>On-screen Show (16:9)</PresentationFormat>
  <Paragraphs>82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Proxima Nova</vt:lpstr>
      <vt:lpstr>Arial</vt:lpstr>
      <vt:lpstr>Spearmint</vt:lpstr>
      <vt:lpstr>PowerPoint Presentation</vt:lpstr>
      <vt:lpstr>Agenda</vt:lpstr>
      <vt:lpstr>Introduction: The Challenge of Food Waste</vt:lpstr>
      <vt:lpstr>Overview of the Mobile App: FoodShare</vt:lpstr>
      <vt:lpstr>The Donation Process: From Users to NGOs</vt:lpstr>
      <vt:lpstr>Benefits of using FoodShare</vt:lpstr>
      <vt:lpstr>Impact Measurement: Tracking Success</vt:lpstr>
      <vt:lpstr>Challenges and Solutions</vt:lpstr>
      <vt:lpstr>Future Developments and Features</vt:lpstr>
      <vt:lpstr>Conclusion: Join Us in Reducing Food Waste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Rares</dc:creator>
  <cp:lastModifiedBy>Stan Rares Mihai</cp:lastModifiedBy>
  <cp:revision>4</cp:revision>
  <dcterms:modified xsi:type="dcterms:W3CDTF">2025-02-20T11:12:33Z</dcterms:modified>
</cp:coreProperties>
</file>