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9" r:id="rId3"/>
    <p:sldId id="350" r:id="rId4"/>
    <p:sldId id="257" r:id="rId5"/>
    <p:sldId id="258" r:id="rId6"/>
    <p:sldId id="259" r:id="rId7"/>
    <p:sldId id="260" r:id="rId8"/>
    <p:sldId id="261" r:id="rId9"/>
    <p:sldId id="263" r:id="rId10"/>
    <p:sldId id="264" r:id="rId11"/>
    <p:sldId id="265" r:id="rId12"/>
    <p:sldId id="268" r:id="rId13"/>
    <p:sldId id="301" r:id="rId14"/>
    <p:sldId id="302" r:id="rId15"/>
    <p:sldId id="303" r:id="rId16"/>
    <p:sldId id="300" r:id="rId17"/>
    <p:sldId id="304" r:id="rId18"/>
    <p:sldId id="266" r:id="rId19"/>
    <p:sldId id="267" r:id="rId20"/>
    <p:sldId id="270" r:id="rId21"/>
    <p:sldId id="271" r:id="rId22"/>
    <p:sldId id="272" r:id="rId23"/>
    <p:sldId id="273" r:id="rId24"/>
    <p:sldId id="274" r:id="rId25"/>
    <p:sldId id="275" r:id="rId26"/>
    <p:sldId id="276" r:id="rId27"/>
    <p:sldId id="277" r:id="rId28"/>
    <p:sldId id="279" r:id="rId29"/>
    <p:sldId id="280" r:id="rId30"/>
    <p:sldId id="278" r:id="rId31"/>
    <p:sldId id="281" r:id="rId32"/>
    <p:sldId id="282" r:id="rId33"/>
    <p:sldId id="284" r:id="rId34"/>
    <p:sldId id="285" r:id="rId35"/>
    <p:sldId id="286" r:id="rId36"/>
    <p:sldId id="287" r:id="rId37"/>
    <p:sldId id="289" r:id="rId38"/>
    <p:sldId id="290" r:id="rId39"/>
    <p:sldId id="291" r:id="rId40"/>
    <p:sldId id="292" r:id="rId41"/>
    <p:sldId id="293" r:id="rId42"/>
    <p:sldId id="338" r:id="rId43"/>
    <p:sldId id="339" r:id="rId44"/>
    <p:sldId id="340" r:id="rId45"/>
    <p:sldId id="341" r:id="rId46"/>
    <p:sldId id="342" r:id="rId47"/>
    <p:sldId id="295" r:id="rId48"/>
    <p:sldId id="343" r:id="rId49"/>
    <p:sldId id="296" r:id="rId50"/>
    <p:sldId id="297" r:id="rId51"/>
    <p:sldId id="298" r:id="rId52"/>
    <p:sldId id="305" r:id="rId53"/>
    <p:sldId id="306" r:id="rId54"/>
    <p:sldId id="307" r:id="rId55"/>
    <p:sldId id="308" r:id="rId56"/>
    <p:sldId id="309" r:id="rId57"/>
    <p:sldId id="310" r:id="rId58"/>
    <p:sldId id="312" r:id="rId59"/>
    <p:sldId id="313" r:id="rId60"/>
    <p:sldId id="314" r:id="rId61"/>
    <p:sldId id="315" r:id="rId62"/>
    <p:sldId id="316" r:id="rId63"/>
    <p:sldId id="351" r:id="rId64"/>
    <p:sldId id="317" r:id="rId65"/>
    <p:sldId id="318" r:id="rId66"/>
    <p:sldId id="319" r:id="rId67"/>
    <p:sldId id="320" r:id="rId68"/>
    <p:sldId id="323" r:id="rId69"/>
    <p:sldId id="325" r:id="rId70"/>
    <p:sldId id="324" r:id="rId71"/>
    <p:sldId id="326" r:id="rId72"/>
    <p:sldId id="330" r:id="rId73"/>
    <p:sldId id="344" r:id="rId74"/>
    <p:sldId id="345" r:id="rId75"/>
    <p:sldId id="346" r:id="rId76"/>
    <p:sldId id="347" r:id="rId77"/>
    <p:sldId id="348" r:id="rId78"/>
    <p:sldId id="337"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23" d="100"/>
          <a:sy n="123" d="100"/>
        </p:scale>
        <p:origin x="11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DC45496-1F19-46C5-835F-70887022C477}" type="datetimeFigureOut">
              <a:rPr lang="en-GB" smtClean="0"/>
              <a:t>23/02/2021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FFBA66-5226-4CCA-825A-61ED18DB7EF6}" type="slidenum">
              <a:rPr lang="en-GB" smtClean="0"/>
              <a:t>‹#›</a:t>
            </a:fld>
            <a:endParaRPr lang="en-GB"/>
          </a:p>
        </p:txBody>
      </p:sp>
    </p:spTree>
    <p:extLst>
      <p:ext uri="{BB962C8B-B14F-4D97-AF65-F5344CB8AC3E}">
        <p14:creationId xmlns:p14="http://schemas.microsoft.com/office/powerpoint/2010/main" val="4264901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DC45496-1F19-46C5-835F-70887022C477}" type="datetimeFigureOut">
              <a:rPr lang="en-GB" smtClean="0"/>
              <a:t>23/02/2021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FFBA66-5226-4CCA-825A-61ED18DB7EF6}" type="slidenum">
              <a:rPr lang="en-GB" smtClean="0"/>
              <a:t>‹#›</a:t>
            </a:fld>
            <a:endParaRPr lang="en-GB"/>
          </a:p>
        </p:txBody>
      </p:sp>
    </p:spTree>
    <p:extLst>
      <p:ext uri="{BB962C8B-B14F-4D97-AF65-F5344CB8AC3E}">
        <p14:creationId xmlns:p14="http://schemas.microsoft.com/office/powerpoint/2010/main" val="1008005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DC45496-1F19-46C5-835F-70887022C477}" type="datetimeFigureOut">
              <a:rPr lang="en-GB" smtClean="0"/>
              <a:t>23/02/2021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FFBA66-5226-4CCA-825A-61ED18DB7EF6}" type="slidenum">
              <a:rPr lang="en-GB" smtClean="0"/>
              <a:t>‹#›</a:t>
            </a:fld>
            <a:endParaRPr lang="en-GB"/>
          </a:p>
        </p:txBody>
      </p:sp>
    </p:spTree>
    <p:extLst>
      <p:ext uri="{BB962C8B-B14F-4D97-AF65-F5344CB8AC3E}">
        <p14:creationId xmlns:p14="http://schemas.microsoft.com/office/powerpoint/2010/main" val="2790728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DC45496-1F19-46C5-835F-70887022C477}" type="datetimeFigureOut">
              <a:rPr lang="en-GB" smtClean="0"/>
              <a:t>23/02/2021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FFBA66-5226-4CCA-825A-61ED18DB7EF6}" type="slidenum">
              <a:rPr lang="en-GB" smtClean="0"/>
              <a:t>‹#›</a:t>
            </a:fld>
            <a:endParaRPr lang="en-GB"/>
          </a:p>
        </p:txBody>
      </p:sp>
    </p:spTree>
    <p:extLst>
      <p:ext uri="{BB962C8B-B14F-4D97-AF65-F5344CB8AC3E}">
        <p14:creationId xmlns:p14="http://schemas.microsoft.com/office/powerpoint/2010/main" val="3178853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C45496-1F19-46C5-835F-70887022C477}" type="datetimeFigureOut">
              <a:rPr lang="en-GB" smtClean="0"/>
              <a:t>23/02/2021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FFBA66-5226-4CCA-825A-61ED18DB7EF6}" type="slidenum">
              <a:rPr lang="en-GB" smtClean="0"/>
              <a:t>‹#›</a:t>
            </a:fld>
            <a:endParaRPr lang="en-GB"/>
          </a:p>
        </p:txBody>
      </p:sp>
    </p:spTree>
    <p:extLst>
      <p:ext uri="{BB962C8B-B14F-4D97-AF65-F5344CB8AC3E}">
        <p14:creationId xmlns:p14="http://schemas.microsoft.com/office/powerpoint/2010/main" val="3838172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DC45496-1F19-46C5-835F-70887022C477}" type="datetimeFigureOut">
              <a:rPr lang="en-GB" smtClean="0"/>
              <a:t>23/02/2021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4FFBA66-5226-4CCA-825A-61ED18DB7EF6}" type="slidenum">
              <a:rPr lang="en-GB" smtClean="0"/>
              <a:t>‹#›</a:t>
            </a:fld>
            <a:endParaRPr lang="en-GB"/>
          </a:p>
        </p:txBody>
      </p:sp>
    </p:spTree>
    <p:extLst>
      <p:ext uri="{BB962C8B-B14F-4D97-AF65-F5344CB8AC3E}">
        <p14:creationId xmlns:p14="http://schemas.microsoft.com/office/powerpoint/2010/main" val="41290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DC45496-1F19-46C5-835F-70887022C477}" type="datetimeFigureOut">
              <a:rPr lang="en-GB" smtClean="0"/>
              <a:t>23/02/2021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4FFBA66-5226-4CCA-825A-61ED18DB7EF6}" type="slidenum">
              <a:rPr lang="en-GB" smtClean="0"/>
              <a:t>‹#›</a:t>
            </a:fld>
            <a:endParaRPr lang="en-GB"/>
          </a:p>
        </p:txBody>
      </p:sp>
    </p:spTree>
    <p:extLst>
      <p:ext uri="{BB962C8B-B14F-4D97-AF65-F5344CB8AC3E}">
        <p14:creationId xmlns:p14="http://schemas.microsoft.com/office/powerpoint/2010/main" val="915871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DC45496-1F19-46C5-835F-70887022C477}" type="datetimeFigureOut">
              <a:rPr lang="en-GB" smtClean="0"/>
              <a:t>23/02/2021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4FFBA66-5226-4CCA-825A-61ED18DB7EF6}" type="slidenum">
              <a:rPr lang="en-GB" smtClean="0"/>
              <a:t>‹#›</a:t>
            </a:fld>
            <a:endParaRPr lang="en-GB"/>
          </a:p>
        </p:txBody>
      </p:sp>
    </p:spTree>
    <p:extLst>
      <p:ext uri="{BB962C8B-B14F-4D97-AF65-F5344CB8AC3E}">
        <p14:creationId xmlns:p14="http://schemas.microsoft.com/office/powerpoint/2010/main" val="2822597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C45496-1F19-46C5-835F-70887022C477}" type="datetimeFigureOut">
              <a:rPr lang="en-GB" smtClean="0"/>
              <a:t>23/02/2021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4FFBA66-5226-4CCA-825A-61ED18DB7EF6}" type="slidenum">
              <a:rPr lang="en-GB" smtClean="0"/>
              <a:t>‹#›</a:t>
            </a:fld>
            <a:endParaRPr lang="en-GB"/>
          </a:p>
        </p:txBody>
      </p:sp>
    </p:spTree>
    <p:extLst>
      <p:ext uri="{BB962C8B-B14F-4D97-AF65-F5344CB8AC3E}">
        <p14:creationId xmlns:p14="http://schemas.microsoft.com/office/powerpoint/2010/main" val="3380551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C45496-1F19-46C5-835F-70887022C477}" type="datetimeFigureOut">
              <a:rPr lang="en-GB" smtClean="0"/>
              <a:t>23/02/2021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4FFBA66-5226-4CCA-825A-61ED18DB7EF6}" type="slidenum">
              <a:rPr lang="en-GB" smtClean="0"/>
              <a:t>‹#›</a:t>
            </a:fld>
            <a:endParaRPr lang="en-GB"/>
          </a:p>
        </p:txBody>
      </p:sp>
    </p:spTree>
    <p:extLst>
      <p:ext uri="{BB962C8B-B14F-4D97-AF65-F5344CB8AC3E}">
        <p14:creationId xmlns:p14="http://schemas.microsoft.com/office/powerpoint/2010/main" val="3394221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C45496-1F19-46C5-835F-70887022C477}" type="datetimeFigureOut">
              <a:rPr lang="en-GB" smtClean="0"/>
              <a:t>23/02/2021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4FFBA66-5226-4CCA-825A-61ED18DB7EF6}" type="slidenum">
              <a:rPr lang="en-GB" smtClean="0"/>
              <a:t>‹#›</a:t>
            </a:fld>
            <a:endParaRPr lang="en-GB"/>
          </a:p>
        </p:txBody>
      </p:sp>
    </p:spTree>
    <p:extLst>
      <p:ext uri="{BB962C8B-B14F-4D97-AF65-F5344CB8AC3E}">
        <p14:creationId xmlns:p14="http://schemas.microsoft.com/office/powerpoint/2010/main" val="51570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45496-1F19-46C5-835F-70887022C477}" type="datetimeFigureOut">
              <a:rPr lang="en-GB" smtClean="0"/>
              <a:t>23/02/2021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FFBA66-5226-4CCA-825A-61ED18DB7EF6}" type="slidenum">
              <a:rPr lang="en-GB" smtClean="0"/>
              <a:t>‹#›</a:t>
            </a:fld>
            <a:endParaRPr lang="en-GB"/>
          </a:p>
        </p:txBody>
      </p:sp>
    </p:spTree>
    <p:extLst>
      <p:ext uri="{BB962C8B-B14F-4D97-AF65-F5344CB8AC3E}">
        <p14:creationId xmlns:p14="http://schemas.microsoft.com/office/powerpoint/2010/main" val="1042715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Java for AEM</a:t>
            </a:r>
          </a:p>
        </p:txBody>
      </p:sp>
      <p:sp>
        <p:nvSpPr>
          <p:cNvPr id="3" name="Subtitle 2"/>
          <p:cNvSpPr>
            <a:spLocks noGrp="1"/>
          </p:cNvSpPr>
          <p:nvPr>
            <p:ph type="subTitle" idx="1"/>
          </p:nvPr>
        </p:nvSpPr>
        <p:spPr/>
        <p:txBody>
          <a:bodyPr/>
          <a:lstStyle/>
          <a:p>
            <a:r>
              <a:rPr lang="en-GB" dirty="0"/>
              <a:t>Toby </a:t>
            </a:r>
            <a:r>
              <a:rPr lang="en-GB" dirty="0" err="1"/>
              <a:t>Dussek</a:t>
            </a:r>
            <a:endParaRPr lang="en-GB" dirty="0"/>
          </a:p>
          <a:p>
            <a:r>
              <a:rPr lang="en-GB" dirty="0"/>
              <a:t>Feb 2021</a:t>
            </a:r>
          </a:p>
        </p:txBody>
      </p:sp>
    </p:spTree>
    <p:extLst>
      <p:ext uri="{BB962C8B-B14F-4D97-AF65-F5344CB8AC3E}">
        <p14:creationId xmlns:p14="http://schemas.microsoft.com/office/powerpoint/2010/main" val="1290468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 of a Programming Language</a:t>
            </a:r>
          </a:p>
        </p:txBody>
      </p:sp>
      <p:sp>
        <p:nvSpPr>
          <p:cNvPr id="3" name="Content Placeholder 2"/>
          <p:cNvSpPr>
            <a:spLocks noGrp="1"/>
          </p:cNvSpPr>
          <p:nvPr>
            <p:ph idx="1"/>
          </p:nvPr>
        </p:nvSpPr>
        <p:spPr/>
        <p:txBody>
          <a:bodyPr>
            <a:normAutofit/>
          </a:bodyPr>
          <a:lstStyle/>
          <a:p>
            <a:r>
              <a:rPr lang="en-GB" dirty="0"/>
              <a:t>A programming language is a system of notations that are used to write instructions for computers. It can be described using three components:</a:t>
            </a:r>
          </a:p>
          <a:p>
            <a:r>
              <a:rPr lang="en-GB" dirty="0"/>
              <a:t>Syntax</a:t>
            </a:r>
          </a:p>
          <a:p>
            <a:pPr lvl="1"/>
            <a:r>
              <a:rPr lang="en-GB" dirty="0"/>
              <a:t>forming valid programming constructs using available notations</a:t>
            </a:r>
          </a:p>
          <a:p>
            <a:r>
              <a:rPr lang="en-GB" dirty="0"/>
              <a:t>Semantics</a:t>
            </a:r>
          </a:p>
          <a:p>
            <a:pPr lvl="1"/>
            <a:r>
              <a:rPr lang="en-GB" dirty="0"/>
              <a:t>the meaning of the programming constructs</a:t>
            </a:r>
          </a:p>
          <a:p>
            <a:r>
              <a:rPr lang="en-GB" dirty="0"/>
              <a:t>Pragmatics</a:t>
            </a:r>
          </a:p>
          <a:p>
            <a:pPr lvl="1"/>
            <a:r>
              <a:rPr lang="en-GB" dirty="0"/>
              <a:t>the use of the programming language in practice</a:t>
            </a:r>
          </a:p>
        </p:txBody>
      </p:sp>
    </p:spTree>
    <p:extLst>
      <p:ext uri="{BB962C8B-B14F-4D97-AF65-F5344CB8AC3E}">
        <p14:creationId xmlns:p14="http://schemas.microsoft.com/office/powerpoint/2010/main" val="3768410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commonly used programming paradigms:</a:t>
            </a:r>
          </a:p>
        </p:txBody>
      </p:sp>
      <p:sp>
        <p:nvSpPr>
          <p:cNvPr id="3" name="Content Placeholder 2"/>
          <p:cNvSpPr>
            <a:spLocks noGrp="1"/>
          </p:cNvSpPr>
          <p:nvPr>
            <p:ph idx="1"/>
          </p:nvPr>
        </p:nvSpPr>
        <p:spPr/>
        <p:txBody>
          <a:bodyPr/>
          <a:lstStyle/>
          <a:p>
            <a:r>
              <a:rPr lang="en-GB" dirty="0"/>
              <a:t>Imperative paradigm – immediate result</a:t>
            </a:r>
          </a:p>
          <a:p>
            <a:r>
              <a:rPr lang="en-GB" dirty="0"/>
              <a:t>Procedural paradigm – steps to result (mutate variables)</a:t>
            </a:r>
          </a:p>
          <a:p>
            <a:r>
              <a:rPr lang="en-GB" dirty="0"/>
              <a:t>Declarative paradigm – what not how e.g. SQL</a:t>
            </a:r>
          </a:p>
          <a:p>
            <a:r>
              <a:rPr lang="en-GB" dirty="0"/>
              <a:t>Functional paradigm – steps to result (without mutating variables)</a:t>
            </a:r>
          </a:p>
          <a:p>
            <a:r>
              <a:rPr lang="en-GB" dirty="0"/>
              <a:t>Logic paradigm – follow axioms to logical result</a:t>
            </a:r>
          </a:p>
          <a:p>
            <a:r>
              <a:rPr lang="en-GB" dirty="0"/>
              <a:t>Object-oriented paradigm – encapsulate data in object states</a:t>
            </a:r>
          </a:p>
        </p:txBody>
      </p:sp>
    </p:spTree>
    <p:extLst>
      <p:ext uri="{BB962C8B-B14F-4D97-AF65-F5344CB8AC3E}">
        <p14:creationId xmlns:p14="http://schemas.microsoft.com/office/powerpoint/2010/main" val="2864425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Java?</a:t>
            </a:r>
          </a:p>
        </p:txBody>
      </p:sp>
      <p:sp>
        <p:nvSpPr>
          <p:cNvPr id="3" name="Content Placeholder 2"/>
          <p:cNvSpPr>
            <a:spLocks noGrp="1"/>
          </p:cNvSpPr>
          <p:nvPr>
            <p:ph idx="1"/>
          </p:nvPr>
        </p:nvSpPr>
        <p:spPr/>
        <p:txBody>
          <a:bodyPr/>
          <a:lstStyle/>
          <a:p>
            <a:r>
              <a:rPr lang="en-GB" dirty="0"/>
              <a:t>Java is a general purpose programming language. It has features to support programming based on the object-oriented, procedural, and functional paradigms</a:t>
            </a:r>
          </a:p>
          <a:p>
            <a:r>
              <a:rPr lang="en-GB" dirty="0"/>
              <a:t>Java has features that make it easy to develop concurrent applications</a:t>
            </a:r>
          </a:p>
          <a:p>
            <a:r>
              <a:rPr lang="en-GB" dirty="0"/>
              <a:t>A concurrent application has multiple interacting threads of execution running in parallel</a:t>
            </a:r>
          </a:p>
        </p:txBody>
      </p:sp>
    </p:spTree>
    <p:extLst>
      <p:ext uri="{BB962C8B-B14F-4D97-AF65-F5344CB8AC3E}">
        <p14:creationId xmlns:p14="http://schemas.microsoft.com/office/powerpoint/2010/main" val="3018930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bytecode?</a:t>
            </a:r>
          </a:p>
        </p:txBody>
      </p:sp>
      <p:sp>
        <p:nvSpPr>
          <p:cNvPr id="3" name="Content Placeholder 2"/>
          <p:cNvSpPr>
            <a:spLocks noGrp="1"/>
          </p:cNvSpPr>
          <p:nvPr>
            <p:ph idx="1"/>
          </p:nvPr>
        </p:nvSpPr>
        <p:spPr/>
        <p:txBody>
          <a:bodyPr>
            <a:normAutofit/>
          </a:bodyPr>
          <a:lstStyle/>
          <a:p>
            <a:r>
              <a:rPr lang="en-GB" dirty="0"/>
              <a:t>The JVM is a computer inside a computer </a:t>
            </a:r>
          </a:p>
          <a:p>
            <a:r>
              <a:rPr lang="en-GB" dirty="0"/>
              <a:t>Bytecode is code for the CPU of this virtual computer</a:t>
            </a:r>
          </a:p>
          <a:p>
            <a:r>
              <a:rPr lang="en-GB" dirty="0"/>
              <a:t>Bytecode is not very similar to machine code that would run on a real hardware processor</a:t>
            </a:r>
          </a:p>
          <a:p>
            <a:r>
              <a:rPr lang="en-GB" dirty="0"/>
              <a:t>Computer scientists would call bytecode an intermediate representation, part way between source code and machine code</a:t>
            </a:r>
          </a:p>
          <a:p>
            <a:r>
              <a:rPr lang="en-GB" dirty="0"/>
              <a:t>The whole aim of bytecode is to be a format that can be executed efficiently by the JVM’s interpreter</a:t>
            </a:r>
          </a:p>
        </p:txBody>
      </p:sp>
    </p:spTree>
    <p:extLst>
      <p:ext uri="{BB962C8B-B14F-4D97-AF65-F5344CB8AC3E}">
        <p14:creationId xmlns:p14="http://schemas.microsoft.com/office/powerpoint/2010/main" val="1284674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is it called bytecode?</a:t>
            </a:r>
          </a:p>
        </p:txBody>
      </p:sp>
      <p:sp>
        <p:nvSpPr>
          <p:cNvPr id="3" name="Content Placeholder 2"/>
          <p:cNvSpPr>
            <a:spLocks noGrp="1"/>
          </p:cNvSpPr>
          <p:nvPr>
            <p:ph idx="1"/>
          </p:nvPr>
        </p:nvSpPr>
        <p:spPr/>
        <p:txBody>
          <a:bodyPr/>
          <a:lstStyle/>
          <a:p>
            <a:r>
              <a:rPr lang="en-GB" dirty="0"/>
              <a:t>The instruction code is just a single byte </a:t>
            </a:r>
          </a:p>
          <a:p>
            <a:pPr lvl="1"/>
            <a:r>
              <a:rPr lang="en-GB" dirty="0"/>
              <a:t>There are only 256 possible instructions</a:t>
            </a:r>
          </a:p>
          <a:p>
            <a:r>
              <a:rPr lang="en-GB" dirty="0"/>
              <a:t>In practice, some are unused</a:t>
            </a:r>
          </a:p>
          <a:p>
            <a:pPr lvl="1"/>
            <a:r>
              <a:rPr lang="en-GB" dirty="0"/>
              <a:t>About 200 are in use</a:t>
            </a:r>
          </a:p>
          <a:p>
            <a:pPr lvl="1"/>
            <a:r>
              <a:rPr lang="en-GB" dirty="0"/>
              <a:t>Some of them aren’t emitted by recent versions of </a:t>
            </a:r>
            <a:r>
              <a:rPr lang="en-GB" dirty="0" err="1"/>
              <a:t>javac</a:t>
            </a:r>
            <a:endParaRPr lang="en-GB" dirty="0"/>
          </a:p>
        </p:txBody>
      </p:sp>
    </p:spTree>
    <p:extLst>
      <p:ext uri="{BB962C8B-B14F-4D97-AF65-F5344CB8AC3E}">
        <p14:creationId xmlns:p14="http://schemas.microsoft.com/office/powerpoint/2010/main" val="185594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Interpreted or Compiled Code</a:t>
            </a:r>
          </a:p>
        </p:txBody>
      </p:sp>
      <p:sp>
        <p:nvSpPr>
          <p:cNvPr id="3" name="Content Placeholder 2"/>
          <p:cNvSpPr>
            <a:spLocks noGrp="1"/>
          </p:cNvSpPr>
          <p:nvPr>
            <p:ph idx="1"/>
          </p:nvPr>
        </p:nvSpPr>
        <p:spPr/>
        <p:txBody>
          <a:bodyPr>
            <a:normAutofit/>
          </a:bodyPr>
          <a:lstStyle/>
          <a:p>
            <a:r>
              <a:rPr lang="en-GB" dirty="0"/>
              <a:t>The JVM is basically an interpreter, with Just-In-Time (JIT) compilation to give it a big performance boost</a:t>
            </a:r>
          </a:p>
          <a:p>
            <a:r>
              <a:rPr lang="en-GB" dirty="0"/>
              <a:t>Most interpreted languages (e.g. PHP, Perl, Ruby, and Python) directly interpret programs from source form </a:t>
            </a:r>
          </a:p>
          <a:p>
            <a:r>
              <a:rPr lang="en-GB" dirty="0"/>
              <a:t>The JVM interpreter requires class files which require a separate source code compilation step with </a:t>
            </a:r>
            <a:r>
              <a:rPr lang="en-GB" dirty="0" err="1"/>
              <a:t>javac</a:t>
            </a:r>
            <a:endParaRPr lang="en-GB" dirty="0"/>
          </a:p>
        </p:txBody>
      </p:sp>
    </p:spTree>
    <p:extLst>
      <p:ext uri="{BB962C8B-B14F-4D97-AF65-F5344CB8AC3E}">
        <p14:creationId xmlns:p14="http://schemas.microsoft.com/office/powerpoint/2010/main" val="240364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Java code is compiled and loaded</a:t>
            </a:r>
          </a:p>
        </p:txBody>
      </p:sp>
      <p:pic>
        <p:nvPicPr>
          <p:cNvPr id="4" name="Content Placeholder 3"/>
          <p:cNvPicPr>
            <a:picLocks noGrp="1" noChangeAspect="1"/>
          </p:cNvPicPr>
          <p:nvPr>
            <p:ph idx="1"/>
          </p:nvPr>
        </p:nvPicPr>
        <p:blipFill>
          <a:blip r:embed="rId2"/>
          <a:stretch>
            <a:fillRect/>
          </a:stretch>
        </p:blipFill>
        <p:spPr>
          <a:xfrm>
            <a:off x="838200" y="1836708"/>
            <a:ext cx="10515600" cy="4329172"/>
          </a:xfrm>
          <a:prstGeom prst="rect">
            <a:avLst/>
          </a:prstGeom>
        </p:spPr>
      </p:pic>
    </p:spTree>
    <p:extLst>
      <p:ext uri="{BB962C8B-B14F-4D97-AF65-F5344CB8AC3E}">
        <p14:creationId xmlns:p14="http://schemas.microsoft.com/office/powerpoint/2010/main" val="1691414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JVM as a translator between bytecode and an operating system</a:t>
            </a:r>
          </a:p>
        </p:txBody>
      </p:sp>
      <p:pic>
        <p:nvPicPr>
          <p:cNvPr id="4" name="Content Placeholder 3"/>
          <p:cNvPicPr>
            <a:picLocks noGrp="1" noChangeAspect="1"/>
          </p:cNvPicPr>
          <p:nvPr>
            <p:ph idx="1"/>
          </p:nvPr>
        </p:nvPicPr>
        <p:blipFill>
          <a:blip r:embed="rId2"/>
          <a:stretch>
            <a:fillRect/>
          </a:stretch>
        </p:blipFill>
        <p:spPr>
          <a:xfrm>
            <a:off x="2532331" y="1825625"/>
            <a:ext cx="7127338" cy="4351338"/>
          </a:xfrm>
          <a:prstGeom prst="rect">
            <a:avLst/>
          </a:prstGeom>
        </p:spPr>
      </p:pic>
    </p:spTree>
    <p:extLst>
      <p:ext uri="{BB962C8B-B14F-4D97-AF65-F5344CB8AC3E}">
        <p14:creationId xmlns:p14="http://schemas.microsoft.com/office/powerpoint/2010/main" val="3005252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4748"/>
          </a:xfrm>
        </p:spPr>
        <p:txBody>
          <a:bodyPr>
            <a:normAutofit fontScale="90000"/>
          </a:bodyPr>
          <a:lstStyle/>
          <a:p>
            <a:r>
              <a:rPr lang="en-GB" dirty="0"/>
              <a:t>A Java Object (i.e. a Class)</a:t>
            </a:r>
          </a:p>
        </p:txBody>
      </p:sp>
      <p:sp>
        <p:nvSpPr>
          <p:cNvPr id="3" name="Content Placeholder 2"/>
          <p:cNvSpPr>
            <a:spLocks noGrp="1"/>
          </p:cNvSpPr>
          <p:nvPr>
            <p:ph idx="1"/>
          </p:nvPr>
        </p:nvSpPr>
        <p:spPr>
          <a:xfrm>
            <a:off x="838200" y="1226128"/>
            <a:ext cx="10515600" cy="5434446"/>
          </a:xfrm>
        </p:spPr>
        <p:txBody>
          <a:bodyPr>
            <a:noAutofit/>
          </a:bodyPr>
          <a:lstStyle/>
          <a:p>
            <a:pPr marL="0" indent="0">
              <a:lnSpc>
                <a:spcPct val="100000"/>
              </a:lnSpc>
              <a:spcBef>
                <a:spcPts val="0"/>
              </a:spcBef>
              <a:buNone/>
            </a:pPr>
            <a:r>
              <a:rPr lang="en-GB" sz="2000" dirty="0">
                <a:latin typeface="Consolas" panose="020B0609020204030204" pitchFamily="49" charset="0"/>
                <a:cs typeface="Consolas" panose="020B0609020204030204" pitchFamily="49" charset="0"/>
              </a:rPr>
              <a:t>package </a:t>
            </a:r>
            <a:r>
              <a:rPr lang="en-GB" sz="2000" dirty="0" err="1">
                <a:latin typeface="Consolas" panose="020B0609020204030204" pitchFamily="49" charset="0"/>
                <a:cs typeface="Consolas" panose="020B0609020204030204" pitchFamily="49" charset="0"/>
              </a:rPr>
              <a:t>com.jdojo.concepts</a:t>
            </a:r>
            <a:r>
              <a:rPr lang="en-GB" sz="2000" dirty="0">
                <a:latin typeface="Consolas" panose="020B0609020204030204" pitchFamily="49" charset="0"/>
                <a:cs typeface="Consolas" panose="020B0609020204030204" pitchFamily="49" charset="0"/>
              </a:rPr>
              <a:t>;</a:t>
            </a:r>
          </a:p>
          <a:p>
            <a:pPr marL="0" indent="0">
              <a:lnSpc>
                <a:spcPct val="100000"/>
              </a:lnSpc>
              <a:spcBef>
                <a:spcPts val="0"/>
              </a:spcBef>
              <a:buNone/>
            </a:pPr>
            <a:r>
              <a:rPr lang="en-GB" sz="2000" dirty="0">
                <a:latin typeface="Consolas" panose="020B0609020204030204" pitchFamily="49" charset="0"/>
                <a:cs typeface="Consolas" panose="020B0609020204030204" pitchFamily="49" charset="0"/>
              </a:rPr>
              <a:t>public class Person {</a:t>
            </a:r>
          </a:p>
          <a:p>
            <a:pPr marL="0" indent="0">
              <a:lnSpc>
                <a:spcPct val="100000"/>
              </a:lnSpc>
              <a:spcBef>
                <a:spcPts val="0"/>
              </a:spcBef>
              <a:buNone/>
            </a:pPr>
            <a:r>
              <a:rPr lang="en-GB" sz="2000" dirty="0">
                <a:latin typeface="Consolas" panose="020B0609020204030204" pitchFamily="49" charset="0"/>
                <a:cs typeface="Consolas" panose="020B0609020204030204" pitchFamily="49" charset="0"/>
              </a:rPr>
              <a:t>  private String name;</a:t>
            </a:r>
          </a:p>
          <a:p>
            <a:pPr marL="0" indent="0">
              <a:lnSpc>
                <a:spcPct val="100000"/>
              </a:lnSpc>
              <a:spcBef>
                <a:spcPts val="0"/>
              </a:spcBef>
              <a:buNone/>
            </a:pPr>
            <a:r>
              <a:rPr lang="en-GB" sz="2000" dirty="0">
                <a:latin typeface="Consolas" panose="020B0609020204030204" pitchFamily="49" charset="0"/>
                <a:cs typeface="Consolas" panose="020B0609020204030204" pitchFamily="49" charset="0"/>
              </a:rPr>
              <a:t>  private String gender;</a:t>
            </a:r>
          </a:p>
          <a:p>
            <a:pPr marL="0" indent="0">
              <a:lnSpc>
                <a:spcPct val="100000"/>
              </a:lnSpc>
              <a:spcBef>
                <a:spcPts val="0"/>
              </a:spcBef>
              <a:buNone/>
            </a:pPr>
            <a:r>
              <a:rPr lang="en-GB" sz="2000" dirty="0">
                <a:latin typeface="Consolas" panose="020B0609020204030204" pitchFamily="49" charset="0"/>
                <a:cs typeface="Consolas" panose="020B0609020204030204" pitchFamily="49" charset="0"/>
              </a:rPr>
              <a:t>  public Person(String </a:t>
            </a:r>
            <a:r>
              <a:rPr lang="en-GB" sz="2000" dirty="0" err="1">
                <a:latin typeface="Consolas" panose="020B0609020204030204" pitchFamily="49" charset="0"/>
                <a:cs typeface="Consolas" panose="020B0609020204030204" pitchFamily="49" charset="0"/>
              </a:rPr>
              <a:t>initialName</a:t>
            </a:r>
            <a:r>
              <a:rPr lang="en-GB" sz="2000" dirty="0">
                <a:latin typeface="Consolas" panose="020B0609020204030204" pitchFamily="49" charset="0"/>
                <a:cs typeface="Consolas" panose="020B0609020204030204" pitchFamily="49" charset="0"/>
              </a:rPr>
              <a:t>, String </a:t>
            </a:r>
            <a:r>
              <a:rPr lang="en-GB" sz="2000" dirty="0" err="1">
                <a:latin typeface="Consolas" panose="020B0609020204030204" pitchFamily="49" charset="0"/>
                <a:cs typeface="Consolas" panose="020B0609020204030204" pitchFamily="49" charset="0"/>
              </a:rPr>
              <a:t>initialGender</a:t>
            </a:r>
            <a:r>
              <a:rPr lang="en-GB" sz="2000" dirty="0">
                <a:latin typeface="Consolas" panose="020B0609020204030204" pitchFamily="49" charset="0"/>
                <a:cs typeface="Consolas" panose="020B0609020204030204" pitchFamily="49" charset="0"/>
              </a:rPr>
              <a:t>) {</a:t>
            </a:r>
          </a:p>
          <a:p>
            <a:pPr marL="0" indent="0">
              <a:lnSpc>
                <a:spcPct val="100000"/>
              </a:lnSpc>
              <a:spcBef>
                <a:spcPts val="0"/>
              </a:spcBef>
              <a:buNone/>
            </a:pPr>
            <a:r>
              <a:rPr lang="en-GB" sz="2000" dirty="0">
                <a:latin typeface="Consolas" panose="020B0609020204030204" pitchFamily="49" charset="0"/>
                <a:cs typeface="Consolas" panose="020B0609020204030204" pitchFamily="49" charset="0"/>
              </a:rPr>
              <a:t>    name = </a:t>
            </a:r>
            <a:r>
              <a:rPr lang="en-GB" sz="2000" dirty="0" err="1">
                <a:latin typeface="Consolas" panose="020B0609020204030204" pitchFamily="49" charset="0"/>
                <a:cs typeface="Consolas" panose="020B0609020204030204" pitchFamily="49" charset="0"/>
              </a:rPr>
              <a:t>initialName</a:t>
            </a:r>
            <a:r>
              <a:rPr lang="en-GB" sz="2000" dirty="0">
                <a:latin typeface="Consolas" panose="020B0609020204030204" pitchFamily="49" charset="0"/>
                <a:cs typeface="Consolas" panose="020B0609020204030204" pitchFamily="49" charset="0"/>
              </a:rPr>
              <a:t>;</a:t>
            </a:r>
          </a:p>
          <a:p>
            <a:pPr marL="0" indent="0">
              <a:lnSpc>
                <a:spcPct val="100000"/>
              </a:lnSpc>
              <a:spcBef>
                <a:spcPts val="0"/>
              </a:spcBef>
              <a:buNone/>
            </a:pPr>
            <a:r>
              <a:rPr lang="en-GB" sz="2000" dirty="0">
                <a:latin typeface="Consolas" panose="020B0609020204030204" pitchFamily="49" charset="0"/>
                <a:cs typeface="Consolas" panose="020B0609020204030204" pitchFamily="49" charset="0"/>
              </a:rPr>
              <a:t>    gender = </a:t>
            </a:r>
            <a:r>
              <a:rPr lang="en-GB" sz="2000" dirty="0" err="1">
                <a:latin typeface="Consolas" panose="020B0609020204030204" pitchFamily="49" charset="0"/>
                <a:cs typeface="Consolas" panose="020B0609020204030204" pitchFamily="49" charset="0"/>
              </a:rPr>
              <a:t>initialGender</a:t>
            </a:r>
            <a:r>
              <a:rPr lang="en-GB" sz="2000" dirty="0">
                <a:latin typeface="Consolas" panose="020B0609020204030204" pitchFamily="49" charset="0"/>
                <a:cs typeface="Consolas" panose="020B0609020204030204" pitchFamily="49" charset="0"/>
              </a:rPr>
              <a:t>;</a:t>
            </a:r>
          </a:p>
          <a:p>
            <a:pPr marL="0" indent="0">
              <a:lnSpc>
                <a:spcPct val="100000"/>
              </a:lnSpc>
              <a:spcBef>
                <a:spcPts val="0"/>
              </a:spcBef>
              <a:buNone/>
            </a:pPr>
            <a:r>
              <a:rPr lang="en-GB" sz="2000" dirty="0">
                <a:latin typeface="Consolas" panose="020B0609020204030204" pitchFamily="49" charset="0"/>
                <a:cs typeface="Consolas" panose="020B0609020204030204" pitchFamily="49" charset="0"/>
              </a:rPr>
              <a:t>  }</a:t>
            </a:r>
          </a:p>
          <a:p>
            <a:pPr marL="0" indent="0">
              <a:lnSpc>
                <a:spcPct val="100000"/>
              </a:lnSpc>
              <a:spcBef>
                <a:spcPts val="0"/>
              </a:spcBef>
              <a:buNone/>
            </a:pPr>
            <a:r>
              <a:rPr lang="en-GB" sz="2000" dirty="0">
                <a:latin typeface="Consolas" panose="020B0609020204030204" pitchFamily="49" charset="0"/>
                <a:cs typeface="Consolas" panose="020B0609020204030204" pitchFamily="49" charset="0"/>
              </a:rPr>
              <a:t>  public String </a:t>
            </a:r>
            <a:r>
              <a:rPr lang="en-GB" sz="2000" dirty="0" err="1">
                <a:latin typeface="Consolas" panose="020B0609020204030204" pitchFamily="49" charset="0"/>
                <a:cs typeface="Consolas" panose="020B0609020204030204" pitchFamily="49" charset="0"/>
              </a:rPr>
              <a:t>getName</a:t>
            </a:r>
            <a:r>
              <a:rPr lang="en-GB" sz="2000" dirty="0">
                <a:latin typeface="Consolas" panose="020B0609020204030204" pitchFamily="49" charset="0"/>
                <a:cs typeface="Consolas" panose="020B0609020204030204" pitchFamily="49" charset="0"/>
              </a:rPr>
              <a:t>() {</a:t>
            </a:r>
          </a:p>
          <a:p>
            <a:pPr marL="0" indent="0">
              <a:lnSpc>
                <a:spcPct val="100000"/>
              </a:lnSpc>
              <a:spcBef>
                <a:spcPts val="0"/>
              </a:spcBef>
              <a:buNone/>
            </a:pPr>
            <a:r>
              <a:rPr lang="en-GB" sz="2000" dirty="0">
                <a:latin typeface="Consolas" panose="020B0609020204030204" pitchFamily="49" charset="0"/>
                <a:cs typeface="Consolas" panose="020B0609020204030204" pitchFamily="49" charset="0"/>
              </a:rPr>
              <a:t>    return name;</a:t>
            </a:r>
          </a:p>
          <a:p>
            <a:pPr marL="0" indent="0">
              <a:lnSpc>
                <a:spcPct val="100000"/>
              </a:lnSpc>
              <a:spcBef>
                <a:spcPts val="0"/>
              </a:spcBef>
              <a:buNone/>
            </a:pPr>
            <a:r>
              <a:rPr lang="en-GB" sz="2000" dirty="0">
                <a:latin typeface="Consolas" panose="020B0609020204030204" pitchFamily="49" charset="0"/>
                <a:cs typeface="Consolas" panose="020B0609020204030204" pitchFamily="49" charset="0"/>
              </a:rPr>
              <a:t>  }</a:t>
            </a:r>
          </a:p>
          <a:p>
            <a:pPr marL="0" indent="0">
              <a:lnSpc>
                <a:spcPct val="100000"/>
              </a:lnSpc>
              <a:spcBef>
                <a:spcPts val="0"/>
              </a:spcBef>
              <a:buNone/>
            </a:pPr>
            <a:r>
              <a:rPr lang="en-GB" sz="2000" dirty="0">
                <a:latin typeface="Consolas" panose="020B0609020204030204" pitchFamily="49" charset="0"/>
                <a:cs typeface="Consolas" panose="020B0609020204030204" pitchFamily="49" charset="0"/>
              </a:rPr>
              <a:t>  public void </a:t>
            </a:r>
            <a:r>
              <a:rPr lang="en-GB" sz="2000" dirty="0" err="1">
                <a:latin typeface="Consolas" panose="020B0609020204030204" pitchFamily="49" charset="0"/>
                <a:cs typeface="Consolas" panose="020B0609020204030204" pitchFamily="49" charset="0"/>
              </a:rPr>
              <a:t>setName</a:t>
            </a:r>
            <a:r>
              <a:rPr lang="en-GB" sz="2000" dirty="0">
                <a:latin typeface="Consolas" panose="020B0609020204030204" pitchFamily="49" charset="0"/>
                <a:cs typeface="Consolas" panose="020B0609020204030204" pitchFamily="49" charset="0"/>
              </a:rPr>
              <a:t>(String </a:t>
            </a:r>
            <a:r>
              <a:rPr lang="en-GB" sz="2000" dirty="0" err="1">
                <a:latin typeface="Consolas" panose="020B0609020204030204" pitchFamily="49" charset="0"/>
                <a:cs typeface="Consolas" panose="020B0609020204030204" pitchFamily="49" charset="0"/>
              </a:rPr>
              <a:t>newName</a:t>
            </a:r>
            <a:r>
              <a:rPr lang="en-GB" sz="2000" dirty="0">
                <a:latin typeface="Consolas" panose="020B0609020204030204" pitchFamily="49" charset="0"/>
                <a:cs typeface="Consolas" panose="020B0609020204030204" pitchFamily="49" charset="0"/>
              </a:rPr>
              <a:t>) {</a:t>
            </a:r>
          </a:p>
          <a:p>
            <a:pPr marL="0" indent="0">
              <a:lnSpc>
                <a:spcPct val="100000"/>
              </a:lnSpc>
              <a:spcBef>
                <a:spcPts val="0"/>
              </a:spcBef>
              <a:buNone/>
            </a:pPr>
            <a:r>
              <a:rPr lang="en-GB" sz="2000" dirty="0">
                <a:latin typeface="Consolas" panose="020B0609020204030204" pitchFamily="49" charset="0"/>
                <a:cs typeface="Consolas" panose="020B0609020204030204" pitchFamily="49" charset="0"/>
              </a:rPr>
              <a:t>    name = </a:t>
            </a:r>
            <a:r>
              <a:rPr lang="en-GB" sz="2000" dirty="0" err="1">
                <a:latin typeface="Consolas" panose="020B0609020204030204" pitchFamily="49" charset="0"/>
                <a:cs typeface="Consolas" panose="020B0609020204030204" pitchFamily="49" charset="0"/>
              </a:rPr>
              <a:t>newName</a:t>
            </a:r>
            <a:r>
              <a:rPr lang="en-GB" sz="2000" dirty="0">
                <a:latin typeface="Consolas" panose="020B0609020204030204" pitchFamily="49" charset="0"/>
                <a:cs typeface="Consolas" panose="020B0609020204030204" pitchFamily="49" charset="0"/>
              </a:rPr>
              <a:t>;</a:t>
            </a:r>
          </a:p>
          <a:p>
            <a:pPr marL="0" indent="0">
              <a:lnSpc>
                <a:spcPct val="100000"/>
              </a:lnSpc>
              <a:spcBef>
                <a:spcPts val="0"/>
              </a:spcBef>
              <a:buNone/>
            </a:pPr>
            <a:r>
              <a:rPr lang="en-GB" sz="2000" dirty="0">
                <a:latin typeface="Consolas" panose="020B0609020204030204" pitchFamily="49" charset="0"/>
                <a:cs typeface="Consolas" panose="020B0609020204030204" pitchFamily="49" charset="0"/>
              </a:rPr>
              <a:t>  }</a:t>
            </a:r>
          </a:p>
          <a:p>
            <a:pPr marL="0" indent="0">
              <a:lnSpc>
                <a:spcPct val="100000"/>
              </a:lnSpc>
              <a:spcBef>
                <a:spcPts val="0"/>
              </a:spcBef>
              <a:buNone/>
            </a:pPr>
            <a:r>
              <a:rPr lang="en-GB" sz="2000" dirty="0">
                <a:latin typeface="Consolas" panose="020B0609020204030204" pitchFamily="49" charset="0"/>
                <a:cs typeface="Consolas" panose="020B0609020204030204" pitchFamily="49" charset="0"/>
              </a:rPr>
              <a:t>  public String </a:t>
            </a:r>
            <a:r>
              <a:rPr lang="en-GB" sz="2000" dirty="0" err="1">
                <a:latin typeface="Consolas" panose="020B0609020204030204" pitchFamily="49" charset="0"/>
                <a:cs typeface="Consolas" panose="020B0609020204030204" pitchFamily="49" charset="0"/>
              </a:rPr>
              <a:t>getGender</a:t>
            </a:r>
            <a:r>
              <a:rPr lang="en-GB" sz="2000" dirty="0">
                <a:latin typeface="Consolas" panose="020B0609020204030204" pitchFamily="49" charset="0"/>
                <a:cs typeface="Consolas" panose="020B0609020204030204" pitchFamily="49" charset="0"/>
              </a:rPr>
              <a:t>() {</a:t>
            </a:r>
          </a:p>
          <a:p>
            <a:pPr marL="0" indent="0">
              <a:lnSpc>
                <a:spcPct val="100000"/>
              </a:lnSpc>
              <a:spcBef>
                <a:spcPts val="0"/>
              </a:spcBef>
              <a:buNone/>
            </a:pPr>
            <a:r>
              <a:rPr lang="en-GB" sz="2000" dirty="0">
                <a:latin typeface="Consolas" panose="020B0609020204030204" pitchFamily="49" charset="0"/>
                <a:cs typeface="Consolas" panose="020B0609020204030204" pitchFamily="49" charset="0"/>
              </a:rPr>
              <a:t>    return gender;</a:t>
            </a:r>
          </a:p>
          <a:p>
            <a:pPr marL="0" indent="0">
              <a:lnSpc>
                <a:spcPct val="100000"/>
              </a:lnSpc>
              <a:spcBef>
                <a:spcPts val="0"/>
              </a:spcBef>
              <a:buNone/>
            </a:pPr>
            <a:r>
              <a:rPr lang="en-GB" sz="2000" dirty="0">
                <a:latin typeface="Consolas" panose="020B0609020204030204" pitchFamily="49" charset="0"/>
                <a:cs typeface="Consolas" panose="020B0609020204030204" pitchFamily="49" charset="0"/>
              </a:rPr>
              <a:t>  }</a:t>
            </a:r>
          </a:p>
          <a:p>
            <a:pPr marL="0" indent="0">
              <a:lnSpc>
                <a:spcPct val="100000"/>
              </a:lnSpc>
              <a:spcBef>
                <a:spcPts val="0"/>
              </a:spcBef>
              <a:buNone/>
            </a:pPr>
            <a:r>
              <a:rPr lang="en-GB" sz="2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007358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20400" cy="1325563"/>
          </a:xfrm>
        </p:spPr>
        <p:txBody>
          <a:bodyPr/>
          <a:lstStyle/>
          <a:p>
            <a:r>
              <a:rPr lang="en-GB" dirty="0"/>
              <a:t>The state and the interface for a Person object</a:t>
            </a:r>
          </a:p>
        </p:txBody>
      </p:sp>
      <p:pic>
        <p:nvPicPr>
          <p:cNvPr id="4" name="Content Placeholder 3"/>
          <p:cNvPicPr>
            <a:picLocks noGrp="1" noChangeAspect="1"/>
          </p:cNvPicPr>
          <p:nvPr>
            <p:ph idx="1"/>
          </p:nvPr>
        </p:nvPicPr>
        <p:blipFill>
          <a:blip r:embed="rId2"/>
          <a:stretch>
            <a:fillRect/>
          </a:stretch>
        </p:blipFill>
        <p:spPr>
          <a:xfrm>
            <a:off x="100447" y="2036619"/>
            <a:ext cx="11931919" cy="3512426"/>
          </a:xfrm>
          <a:prstGeom prst="rect">
            <a:avLst/>
          </a:prstGeom>
        </p:spPr>
      </p:pic>
    </p:spTree>
    <p:extLst>
      <p:ext uri="{BB962C8B-B14F-4D97-AF65-F5344CB8AC3E}">
        <p14:creationId xmlns:p14="http://schemas.microsoft.com/office/powerpoint/2010/main" val="4176868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a:t>
            </a:r>
          </a:p>
        </p:txBody>
      </p:sp>
      <p:sp>
        <p:nvSpPr>
          <p:cNvPr id="3" name="Content Placeholder 2"/>
          <p:cNvSpPr>
            <a:spLocks noGrp="1"/>
          </p:cNvSpPr>
          <p:nvPr>
            <p:ph idx="1"/>
          </p:nvPr>
        </p:nvSpPr>
        <p:spPr/>
        <p:txBody>
          <a:bodyPr/>
          <a:lstStyle/>
          <a:p>
            <a:r>
              <a:rPr lang="en-GB" dirty="0"/>
              <a:t>Computers and programming</a:t>
            </a:r>
          </a:p>
          <a:p>
            <a:r>
              <a:rPr lang="en-GB" dirty="0"/>
              <a:t>Java workflow and tools</a:t>
            </a:r>
          </a:p>
          <a:p>
            <a:r>
              <a:rPr lang="en-GB" dirty="0"/>
              <a:t>Lexical structure and syntax</a:t>
            </a:r>
          </a:p>
          <a:p>
            <a:r>
              <a:rPr lang="en-GB" dirty="0"/>
              <a:t>Structuring code</a:t>
            </a:r>
          </a:p>
        </p:txBody>
      </p:sp>
    </p:spTree>
    <p:extLst>
      <p:ext uri="{BB962C8B-B14F-4D97-AF65-F5344CB8AC3E}">
        <p14:creationId xmlns:p14="http://schemas.microsoft.com/office/powerpoint/2010/main" val="712333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Some types of errors that may </a:t>
            </a:r>
            <a:r>
              <a:rPr lang="it-IT" dirty="0"/>
              <a:t>occur</a:t>
            </a:r>
            <a:endParaRPr lang="en-GB" dirty="0"/>
          </a:p>
        </p:txBody>
      </p:sp>
      <p:sp>
        <p:nvSpPr>
          <p:cNvPr id="3" name="Content Placeholder 2"/>
          <p:cNvSpPr>
            <a:spLocks noGrp="1"/>
          </p:cNvSpPr>
          <p:nvPr>
            <p:ph idx="1"/>
          </p:nvPr>
        </p:nvSpPr>
        <p:spPr/>
        <p:txBody>
          <a:bodyPr>
            <a:normAutofit fontScale="62500" lnSpcReduction="20000"/>
          </a:bodyPr>
          <a:lstStyle/>
          <a:p>
            <a:r>
              <a:rPr lang="en-GB" dirty="0"/>
              <a:t>Compile-time errors are also known as syntax errors. They are caused by incorrect use of the Java language syntax. Compile-time errors are detected by the Java compiler. A program with a compile-time error does not compile into bytecode until the errors are corrected. Missing a semicolon at the end of a statement, assigning a decimal value such as 10.23 to a variable of integer type, etc. are examples of compile-time errors.</a:t>
            </a:r>
          </a:p>
          <a:p>
            <a:r>
              <a:rPr lang="en-GB" dirty="0"/>
              <a:t>Runtime errors occur when a Java program is run. This kind of error is not detected by the compiler because a compiler does not have all of the runtime information available to it. Java is a strongly typed languages and it has a robust type checking at compile-time as well as runtime. Java provides a neat exception handling mechanism to handle runtime errors. When a runtime error occurs in a Java program, the JVM throws an exception, which the program may catch and deal with. For example, dividing an integer by zero (e.g. 17/0) generates a runtime error. Java avoids critical runtime errors, such as memory overrun and memory leaks, by providing a built-in mechanism for automatic memory allocation and deallocation. The feature of automatic memory deallocation is known as garbage collection.</a:t>
            </a:r>
          </a:p>
          <a:p>
            <a:r>
              <a:rPr lang="en-GB" dirty="0"/>
              <a:t>Logic errors are the most critical errors in a program, and they are hard to find. They are introduced by the programmer by implementing the functional requirement incorrectly. This kind of error cannot be detected by a Java compiler or Java runtime. They are detected by application testers or users when they compare the actual behaviour of a program with its expected behaviour</a:t>
            </a:r>
          </a:p>
        </p:txBody>
      </p:sp>
    </p:spTree>
    <p:extLst>
      <p:ext uri="{BB962C8B-B14F-4D97-AF65-F5344CB8AC3E}">
        <p14:creationId xmlns:p14="http://schemas.microsoft.com/office/powerpoint/2010/main" val="2844128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Debugging</a:t>
            </a:r>
          </a:p>
        </p:txBody>
      </p:sp>
      <p:sp>
        <p:nvSpPr>
          <p:cNvPr id="3" name="Content Placeholder 2"/>
          <p:cNvSpPr>
            <a:spLocks noGrp="1"/>
          </p:cNvSpPr>
          <p:nvPr>
            <p:ph idx="1"/>
          </p:nvPr>
        </p:nvSpPr>
        <p:spPr/>
        <p:txBody>
          <a:bodyPr/>
          <a:lstStyle/>
          <a:p>
            <a:r>
              <a:rPr lang="en-GB" dirty="0"/>
              <a:t>The process of finding and fixing bugs in a program </a:t>
            </a:r>
          </a:p>
          <a:p>
            <a:r>
              <a:rPr lang="en-GB" dirty="0"/>
              <a:t>All modern integrated development environments (IDEs) such as NetBeans, Eclipse, </a:t>
            </a:r>
            <a:r>
              <a:rPr lang="en-GB" dirty="0" err="1"/>
              <a:t>JDeveloper</a:t>
            </a:r>
            <a:r>
              <a:rPr lang="en-GB" dirty="0"/>
              <a:t>, </a:t>
            </a:r>
            <a:r>
              <a:rPr lang="en-GB" dirty="0" err="1"/>
              <a:t>JBuilder</a:t>
            </a:r>
            <a:r>
              <a:rPr lang="en-GB" dirty="0"/>
              <a:t>, etc. provide programmers with a debugger</a:t>
            </a:r>
          </a:p>
          <a:p>
            <a:r>
              <a:rPr lang="en-GB" dirty="0"/>
              <a:t>Runs the program step-by-step to inspect the program’s state at every step and thus detect bugs</a:t>
            </a:r>
          </a:p>
        </p:txBody>
      </p:sp>
    </p:spTree>
    <p:extLst>
      <p:ext uri="{BB962C8B-B14F-4D97-AF65-F5344CB8AC3E}">
        <p14:creationId xmlns:p14="http://schemas.microsoft.com/office/powerpoint/2010/main" val="4218263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Four Principles of Object-Oriented Java</a:t>
            </a:r>
          </a:p>
        </p:txBody>
      </p:sp>
      <p:sp>
        <p:nvSpPr>
          <p:cNvPr id="3" name="Content Placeholder 2"/>
          <p:cNvSpPr>
            <a:spLocks noGrp="1"/>
          </p:cNvSpPr>
          <p:nvPr>
            <p:ph idx="1"/>
          </p:nvPr>
        </p:nvSpPr>
        <p:spPr/>
        <p:txBody>
          <a:bodyPr/>
          <a:lstStyle/>
          <a:p>
            <a:r>
              <a:rPr lang="en-GB" dirty="0"/>
              <a:t>Abstraction</a:t>
            </a:r>
          </a:p>
          <a:p>
            <a:r>
              <a:rPr lang="en-GB" dirty="0"/>
              <a:t>Encapsulation </a:t>
            </a:r>
          </a:p>
          <a:p>
            <a:r>
              <a:rPr lang="en-GB" dirty="0"/>
              <a:t>Inheritance</a:t>
            </a:r>
          </a:p>
          <a:p>
            <a:r>
              <a:rPr lang="en-GB" dirty="0"/>
              <a:t>Polymorphism</a:t>
            </a:r>
          </a:p>
          <a:p>
            <a:endParaRPr lang="en-GB" dirty="0"/>
          </a:p>
        </p:txBody>
      </p:sp>
    </p:spTree>
    <p:extLst>
      <p:ext uri="{BB962C8B-B14F-4D97-AF65-F5344CB8AC3E}">
        <p14:creationId xmlns:p14="http://schemas.microsoft.com/office/powerpoint/2010/main" val="1283996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Inheritance</a:t>
            </a:r>
          </a:p>
        </p:txBody>
      </p:sp>
      <p:pic>
        <p:nvPicPr>
          <p:cNvPr id="4" name="Content Placeholder 3"/>
          <p:cNvPicPr>
            <a:picLocks noGrp="1" noChangeAspect="1"/>
          </p:cNvPicPr>
          <p:nvPr>
            <p:ph idx="1"/>
          </p:nvPr>
        </p:nvPicPr>
        <p:blipFill>
          <a:blip r:embed="rId2"/>
          <a:stretch>
            <a:fillRect/>
          </a:stretch>
        </p:blipFill>
        <p:spPr>
          <a:xfrm>
            <a:off x="2943939" y="2023197"/>
            <a:ext cx="6807494" cy="3376326"/>
          </a:xfrm>
          <a:prstGeom prst="rect">
            <a:avLst/>
          </a:prstGeom>
        </p:spPr>
      </p:pic>
    </p:spTree>
    <p:extLst>
      <p:ext uri="{BB962C8B-B14F-4D97-AF65-F5344CB8AC3E}">
        <p14:creationId xmlns:p14="http://schemas.microsoft.com/office/powerpoint/2010/main" val="2761105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Programming</a:t>
            </a:r>
          </a:p>
        </p:txBody>
      </p:sp>
      <p:sp>
        <p:nvSpPr>
          <p:cNvPr id="3" name="Content Placeholder 2"/>
          <p:cNvSpPr>
            <a:spLocks noGrp="1"/>
          </p:cNvSpPr>
          <p:nvPr>
            <p:ph idx="1"/>
          </p:nvPr>
        </p:nvSpPr>
        <p:spPr/>
        <p:txBody>
          <a:bodyPr/>
          <a:lstStyle/>
          <a:p>
            <a:r>
              <a:rPr lang="en-GB" dirty="0"/>
              <a:t>Writing the source code</a:t>
            </a:r>
          </a:p>
          <a:p>
            <a:r>
              <a:rPr lang="en-GB" dirty="0"/>
              <a:t>Compiling the source code</a:t>
            </a:r>
          </a:p>
          <a:p>
            <a:r>
              <a:rPr lang="en-GB" dirty="0"/>
              <a:t>Running the compiled code</a:t>
            </a:r>
          </a:p>
        </p:txBody>
      </p:sp>
    </p:spTree>
    <p:extLst>
      <p:ext uri="{BB962C8B-B14F-4D97-AF65-F5344CB8AC3E}">
        <p14:creationId xmlns:p14="http://schemas.microsoft.com/office/powerpoint/2010/main" val="2880021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System Requirements are simple</a:t>
            </a:r>
          </a:p>
        </p:txBody>
      </p:sp>
      <p:sp>
        <p:nvSpPr>
          <p:cNvPr id="3" name="Content Placeholder 2"/>
          <p:cNvSpPr>
            <a:spLocks noGrp="1"/>
          </p:cNvSpPr>
          <p:nvPr>
            <p:ph idx="1"/>
          </p:nvPr>
        </p:nvSpPr>
        <p:spPr/>
        <p:txBody>
          <a:bodyPr/>
          <a:lstStyle/>
          <a:p>
            <a:r>
              <a:rPr lang="en-GB" dirty="0"/>
              <a:t>Java Development Kit</a:t>
            </a:r>
          </a:p>
          <a:p>
            <a:pPr lvl="1"/>
            <a:r>
              <a:rPr lang="en-GB" dirty="0"/>
              <a:t>Currently at version 8</a:t>
            </a:r>
          </a:p>
          <a:p>
            <a:r>
              <a:rPr lang="en-GB" dirty="0"/>
              <a:t>Some way to write code</a:t>
            </a:r>
          </a:p>
          <a:p>
            <a:pPr lvl="1"/>
            <a:r>
              <a:rPr lang="en-GB" dirty="0"/>
              <a:t>Eclipse</a:t>
            </a:r>
          </a:p>
          <a:p>
            <a:pPr lvl="1"/>
            <a:r>
              <a:rPr lang="en-GB" dirty="0"/>
              <a:t>IntelliJ IDEA</a:t>
            </a:r>
          </a:p>
          <a:p>
            <a:pPr lvl="1"/>
            <a:r>
              <a:rPr lang="en-GB" dirty="0"/>
              <a:t>NetBeans</a:t>
            </a:r>
          </a:p>
          <a:p>
            <a:pPr lvl="1"/>
            <a:r>
              <a:rPr lang="en-GB" dirty="0"/>
              <a:t>Etc.</a:t>
            </a:r>
          </a:p>
        </p:txBody>
      </p:sp>
    </p:spTree>
    <p:extLst>
      <p:ext uri="{BB962C8B-B14F-4D97-AF65-F5344CB8AC3E}">
        <p14:creationId xmlns:p14="http://schemas.microsoft.com/office/powerpoint/2010/main" val="1879134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source code</a:t>
            </a:r>
          </a:p>
        </p:txBody>
      </p:sp>
      <p:sp>
        <p:nvSpPr>
          <p:cNvPr id="3" name="Content Placeholder 2"/>
          <p:cNvSpPr>
            <a:spLocks noGrp="1"/>
          </p:cNvSpPr>
          <p:nvPr>
            <p:ph idx="1"/>
          </p:nvPr>
        </p:nvSpPr>
        <p:spPr/>
        <p:txBody>
          <a:bodyPr/>
          <a:lstStyle/>
          <a:p>
            <a:r>
              <a:rPr lang="en-GB" dirty="0"/>
              <a:t>consists of three parts</a:t>
            </a:r>
          </a:p>
          <a:p>
            <a:pPr lvl="1"/>
            <a:r>
              <a:rPr lang="en-GB" dirty="0"/>
              <a:t>Zero or one package declaration</a:t>
            </a:r>
          </a:p>
          <a:p>
            <a:pPr lvl="1"/>
            <a:r>
              <a:rPr lang="en-GB" dirty="0"/>
              <a:t>Zero, one, or more import declarations</a:t>
            </a:r>
          </a:p>
          <a:p>
            <a:pPr lvl="1"/>
            <a:r>
              <a:rPr lang="en-GB" dirty="0"/>
              <a:t>Zero, one, or more type declarations: class, interface, or </a:t>
            </a:r>
            <a:r>
              <a:rPr lang="en-GB" dirty="0" err="1"/>
              <a:t>enum</a:t>
            </a:r>
            <a:r>
              <a:rPr lang="en-GB" dirty="0"/>
              <a:t> declarations</a:t>
            </a:r>
          </a:p>
        </p:txBody>
      </p:sp>
    </p:spTree>
    <p:extLst>
      <p:ext uri="{BB962C8B-B14F-4D97-AF65-F5344CB8AC3E}">
        <p14:creationId xmlns:p14="http://schemas.microsoft.com/office/powerpoint/2010/main" val="4020758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Parts of a Java program</a:t>
            </a:r>
          </a:p>
        </p:txBody>
      </p:sp>
      <p:pic>
        <p:nvPicPr>
          <p:cNvPr id="4" name="Content Placeholder 3"/>
          <p:cNvPicPr>
            <a:picLocks noGrp="1" noChangeAspect="1"/>
          </p:cNvPicPr>
          <p:nvPr>
            <p:ph idx="1"/>
          </p:nvPr>
        </p:nvPicPr>
        <p:blipFill>
          <a:blip r:embed="rId2"/>
          <a:stretch>
            <a:fillRect/>
          </a:stretch>
        </p:blipFill>
        <p:spPr>
          <a:xfrm>
            <a:off x="1381125" y="2410619"/>
            <a:ext cx="9429750" cy="3181350"/>
          </a:xfrm>
          <a:prstGeom prst="rect">
            <a:avLst/>
          </a:prstGeom>
        </p:spPr>
      </p:pic>
    </p:spTree>
    <p:extLst>
      <p:ext uri="{BB962C8B-B14F-4D97-AF65-F5344CB8AC3E}">
        <p14:creationId xmlns:p14="http://schemas.microsoft.com/office/powerpoint/2010/main" val="2514846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package is a logical repository for Java types</a:t>
            </a:r>
          </a:p>
        </p:txBody>
      </p:sp>
      <p:sp>
        <p:nvSpPr>
          <p:cNvPr id="3" name="Content Placeholder 2"/>
          <p:cNvSpPr>
            <a:spLocks noGrp="1"/>
          </p:cNvSpPr>
          <p:nvPr>
            <p:ph idx="1"/>
          </p:nvPr>
        </p:nvSpPr>
        <p:spPr/>
        <p:txBody>
          <a:bodyPr/>
          <a:lstStyle/>
          <a:p>
            <a:r>
              <a:rPr lang="en-GB" dirty="0"/>
              <a:t>Java source code is case sensitive</a:t>
            </a:r>
          </a:p>
          <a:p>
            <a:pPr lvl="1"/>
            <a:r>
              <a:rPr lang="en-GB" dirty="0"/>
              <a:t>class</a:t>
            </a:r>
          </a:p>
          <a:p>
            <a:pPr lvl="1"/>
            <a:r>
              <a:rPr lang="en-GB" dirty="0"/>
              <a:t>interface</a:t>
            </a:r>
          </a:p>
          <a:p>
            <a:pPr lvl="1"/>
            <a:r>
              <a:rPr lang="en-GB" dirty="0" err="1"/>
              <a:t>enum</a:t>
            </a:r>
            <a:endParaRPr lang="en-GB" dirty="0"/>
          </a:p>
          <a:p>
            <a:r>
              <a:rPr lang="en-GB" dirty="0"/>
              <a:t>Provides a logical grouping for related Java types</a:t>
            </a:r>
          </a:p>
          <a:p>
            <a:r>
              <a:rPr lang="en-GB" dirty="0"/>
              <a:t>Optional, but if omitted, said to be in an un-named package</a:t>
            </a:r>
          </a:p>
          <a:p>
            <a:r>
              <a:rPr lang="en-GB" dirty="0"/>
              <a:t>Big help for name-spacing code and avoiding code collisions</a:t>
            </a:r>
          </a:p>
          <a:p>
            <a:endParaRPr lang="en-GB" dirty="0"/>
          </a:p>
        </p:txBody>
      </p:sp>
    </p:spTree>
    <p:extLst>
      <p:ext uri="{BB962C8B-B14F-4D97-AF65-F5344CB8AC3E}">
        <p14:creationId xmlns:p14="http://schemas.microsoft.com/office/powerpoint/2010/main" val="1206163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Import Declarations</a:t>
            </a:r>
          </a:p>
        </p:txBody>
      </p:sp>
      <p:sp>
        <p:nvSpPr>
          <p:cNvPr id="3" name="Content Placeholder 2"/>
          <p:cNvSpPr>
            <a:spLocks noGrp="1"/>
          </p:cNvSpPr>
          <p:nvPr>
            <p:ph idx="1"/>
          </p:nvPr>
        </p:nvSpPr>
        <p:spPr/>
        <p:txBody>
          <a:bodyPr/>
          <a:lstStyle/>
          <a:p>
            <a:r>
              <a:rPr lang="en-GB" dirty="0"/>
              <a:t>Tell the Java compiler that you may use one or more classes from a particular package. Whenever a type (a class, an interface, or an </a:t>
            </a:r>
            <a:r>
              <a:rPr lang="en-GB" dirty="0" err="1"/>
              <a:t>enum</a:t>
            </a:r>
            <a:r>
              <a:rPr lang="en-GB" dirty="0"/>
              <a:t>) is used in Java source code, it must be referred to by its fully qualified name. </a:t>
            </a:r>
          </a:p>
          <a:p>
            <a:r>
              <a:rPr lang="en-GB" dirty="0"/>
              <a:t>Using an import declaration for a type lets you refer to a type using its simple name.</a:t>
            </a:r>
          </a:p>
          <a:p>
            <a:pPr marL="457200" lvl="1" indent="0">
              <a:buNone/>
            </a:pPr>
            <a:r>
              <a:rPr lang="en-GB" sz="2800" dirty="0">
                <a:latin typeface="Consolas" panose="020B0609020204030204" pitchFamily="49" charset="0"/>
                <a:cs typeface="Consolas" panose="020B0609020204030204" pitchFamily="49" charset="0"/>
              </a:rPr>
              <a:t>import </a:t>
            </a:r>
            <a:r>
              <a:rPr lang="en-GB" sz="2800" dirty="0" err="1">
                <a:latin typeface="Consolas" panose="020B0609020204030204" pitchFamily="49" charset="0"/>
                <a:cs typeface="Consolas" panose="020B0609020204030204" pitchFamily="49" charset="0"/>
              </a:rPr>
              <a:t>com.jdojo.intro.Account</a:t>
            </a:r>
            <a:r>
              <a:rPr lang="en-GB" sz="2800" dirty="0">
                <a:latin typeface="Consolas" panose="020B0609020204030204" pitchFamily="49" charset="0"/>
                <a:cs typeface="Consolas" panose="020B0609020204030204" pitchFamily="49" charset="0"/>
              </a:rPr>
              <a:t>;</a:t>
            </a:r>
          </a:p>
          <a:p>
            <a:pPr marL="457200" lvl="1" indent="0">
              <a:buNone/>
            </a:pPr>
            <a:r>
              <a:rPr lang="en-GB" sz="2800" dirty="0">
                <a:latin typeface="Consolas" panose="020B0609020204030204" pitchFamily="49" charset="0"/>
                <a:cs typeface="Consolas" panose="020B0609020204030204" pitchFamily="49" charset="0"/>
              </a:rPr>
              <a:t>import </a:t>
            </a:r>
            <a:r>
              <a:rPr lang="en-GB" sz="2800" dirty="0" err="1">
                <a:latin typeface="Consolas" panose="020B0609020204030204" pitchFamily="49" charset="0"/>
                <a:cs typeface="Consolas" panose="020B0609020204030204" pitchFamily="49" charset="0"/>
              </a:rPr>
              <a:t>com.jdojo.util</a:t>
            </a:r>
            <a:r>
              <a:rPr lang="en-GB" sz="2800" dirty="0">
                <a:latin typeface="Consolas" panose="020B0609020204030204" pitchFamily="49" charset="0"/>
                <a:cs typeface="Consolas" panose="020B0609020204030204" pitchFamily="49" charset="0"/>
              </a:rPr>
              <a:t>.*;</a:t>
            </a:r>
          </a:p>
          <a:p>
            <a:r>
              <a:rPr lang="en-GB" dirty="0"/>
              <a:t>Import declarations are optional</a:t>
            </a:r>
          </a:p>
        </p:txBody>
      </p:sp>
    </p:spTree>
    <p:extLst>
      <p:ext uri="{BB962C8B-B14F-4D97-AF65-F5344CB8AC3E}">
        <p14:creationId xmlns:p14="http://schemas.microsoft.com/office/powerpoint/2010/main" val="57772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Exercises, Reviews and Projects</a:t>
            </a:r>
          </a:p>
        </p:txBody>
      </p:sp>
      <p:sp>
        <p:nvSpPr>
          <p:cNvPr id="3" name="Content Placeholder 2"/>
          <p:cNvSpPr>
            <a:spLocks noGrp="1"/>
          </p:cNvSpPr>
          <p:nvPr>
            <p:ph idx="1"/>
          </p:nvPr>
        </p:nvSpPr>
        <p:spPr/>
        <p:txBody>
          <a:bodyPr>
            <a:normAutofit/>
          </a:bodyPr>
          <a:lstStyle/>
          <a:p>
            <a:r>
              <a:rPr lang="en-GB" dirty="0"/>
              <a:t>Work through code together as part of the presentation</a:t>
            </a:r>
          </a:p>
          <a:p>
            <a:r>
              <a:rPr lang="en-GB" dirty="0"/>
              <a:t>Consolidate with exercises</a:t>
            </a:r>
          </a:p>
          <a:p>
            <a:r>
              <a:rPr lang="en-GB" dirty="0"/>
              <a:t>Most days: after lunch review exercise</a:t>
            </a:r>
          </a:p>
          <a:p>
            <a:pPr lvl="1"/>
            <a:r>
              <a:rPr lang="en-GB" dirty="0"/>
              <a:t>Individually or in groups</a:t>
            </a:r>
          </a:p>
          <a:p>
            <a:pPr lvl="1"/>
            <a:r>
              <a:rPr lang="en-GB" dirty="0"/>
              <a:t>Use any and all resources</a:t>
            </a:r>
          </a:p>
        </p:txBody>
      </p:sp>
    </p:spTree>
    <p:extLst>
      <p:ext uri="{BB962C8B-B14F-4D97-AF65-F5344CB8AC3E}">
        <p14:creationId xmlns:p14="http://schemas.microsoft.com/office/powerpoint/2010/main" val="31073442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Package Declaration</a:t>
            </a:r>
          </a:p>
        </p:txBody>
      </p:sp>
      <p:sp>
        <p:nvSpPr>
          <p:cNvPr id="3" name="Content Placeholder 2"/>
          <p:cNvSpPr>
            <a:spLocks noGrp="1"/>
          </p:cNvSpPr>
          <p:nvPr>
            <p:ph idx="1"/>
          </p:nvPr>
        </p:nvSpPr>
        <p:spPr/>
        <p:txBody>
          <a:bodyPr/>
          <a:lstStyle/>
          <a:p>
            <a:r>
              <a:rPr lang="en-GB" dirty="0"/>
              <a:t>A package declaration starts with the keyword package followed with a user-supplied package name</a:t>
            </a:r>
          </a:p>
          <a:p>
            <a:pPr marL="457200" lvl="1" indent="0">
              <a:buNone/>
            </a:pPr>
            <a:r>
              <a:rPr lang="en-GB" sz="2800" dirty="0">
                <a:latin typeface="Consolas" panose="020B0609020204030204" pitchFamily="49" charset="0"/>
                <a:cs typeface="Consolas" panose="020B0609020204030204" pitchFamily="49" charset="0"/>
              </a:rPr>
              <a:t>package &lt;your-package-name&gt;;</a:t>
            </a:r>
          </a:p>
          <a:p>
            <a:r>
              <a:rPr lang="en-GB" dirty="0"/>
              <a:t>E.g.</a:t>
            </a:r>
          </a:p>
          <a:p>
            <a:pPr marL="457200" lvl="1" indent="0">
              <a:buNone/>
            </a:pPr>
            <a:r>
              <a:rPr lang="en-GB" sz="2800" dirty="0">
                <a:latin typeface="Consolas" panose="020B0609020204030204" pitchFamily="49" charset="0"/>
                <a:cs typeface="Consolas" panose="020B0609020204030204" pitchFamily="49" charset="0"/>
              </a:rPr>
              <a:t>package intro;</a:t>
            </a:r>
          </a:p>
          <a:p>
            <a:pPr marL="457200" lvl="1" indent="0">
              <a:buNone/>
            </a:pPr>
            <a:r>
              <a:rPr lang="en-GB" sz="2800" dirty="0">
                <a:latin typeface="Consolas" panose="020B0609020204030204" pitchFamily="49" charset="0"/>
                <a:cs typeface="Consolas" panose="020B0609020204030204" pitchFamily="49" charset="0"/>
              </a:rPr>
              <a:t>package </a:t>
            </a:r>
            <a:r>
              <a:rPr lang="en-GB" sz="2800" dirty="0" err="1">
                <a:latin typeface="Consolas" panose="020B0609020204030204" pitchFamily="49" charset="0"/>
                <a:cs typeface="Consolas" panose="020B0609020204030204" pitchFamily="49" charset="0"/>
              </a:rPr>
              <a:t>com.jdojo.intro.common</a:t>
            </a:r>
            <a:r>
              <a:rPr lang="en-GB" sz="2800" dirty="0">
                <a:latin typeface="Consolas" panose="020B0609020204030204" pitchFamily="49" charset="0"/>
                <a:cs typeface="Consolas" panose="020B0609020204030204" pitchFamily="49" charset="0"/>
              </a:rPr>
              <a:t>;</a:t>
            </a:r>
          </a:p>
          <a:p>
            <a:pPr marL="457200" lvl="1" indent="0">
              <a:buNone/>
            </a:pPr>
            <a:r>
              <a:rPr lang="en-GB" sz="2800" dirty="0">
                <a:latin typeface="Consolas" panose="020B0609020204030204" pitchFamily="49" charset="0"/>
                <a:cs typeface="Consolas" panose="020B0609020204030204" pitchFamily="49" charset="0"/>
              </a:rPr>
              <a:t>package </a:t>
            </a:r>
            <a:r>
              <a:rPr lang="en-GB" sz="2800" dirty="0" err="1">
                <a:latin typeface="Consolas" panose="020B0609020204030204" pitchFamily="49" charset="0"/>
                <a:cs typeface="Consolas" panose="020B0609020204030204" pitchFamily="49" charset="0"/>
              </a:rPr>
              <a:t>com.ksharan</a:t>
            </a:r>
            <a:r>
              <a:rPr lang="en-GB" sz="2800" dirty="0">
                <a:latin typeface="Consolas" panose="020B0609020204030204" pitchFamily="49" charset="0"/>
                <a:cs typeface="Consolas" panose="020B0609020204030204" pitchFamily="49" charset="0"/>
              </a:rPr>
              <a:t>;</a:t>
            </a:r>
          </a:p>
          <a:p>
            <a:pPr marL="457200" lvl="1" indent="0">
              <a:buNone/>
            </a:pPr>
            <a:r>
              <a:rPr lang="en-GB" sz="2800" dirty="0">
                <a:latin typeface="Consolas" panose="020B0609020204030204" pitchFamily="49" charset="0"/>
                <a:cs typeface="Consolas" panose="020B0609020204030204" pitchFamily="49" charset="0"/>
              </a:rPr>
              <a:t>package </a:t>
            </a:r>
            <a:r>
              <a:rPr lang="en-GB" sz="2800" dirty="0" err="1">
                <a:latin typeface="Consolas" panose="020B0609020204030204" pitchFamily="49" charset="0"/>
                <a:cs typeface="Consolas" panose="020B0609020204030204" pitchFamily="49" charset="0"/>
              </a:rPr>
              <a:t>com.jdojo.intro</a:t>
            </a:r>
            <a:r>
              <a:rPr lang="en-GB" sz="28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896682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Class Declaration</a:t>
            </a:r>
          </a:p>
        </p:txBody>
      </p:sp>
      <p:sp>
        <p:nvSpPr>
          <p:cNvPr id="3" name="Content Placeholder 2"/>
          <p:cNvSpPr>
            <a:spLocks noGrp="1"/>
          </p:cNvSpPr>
          <p:nvPr>
            <p:ph idx="1"/>
          </p:nvPr>
        </p:nvSpPr>
        <p:spPr/>
        <p:txBody>
          <a:bodyPr>
            <a:normAutofit/>
          </a:bodyPr>
          <a:lstStyle/>
          <a:p>
            <a:r>
              <a:rPr lang="en-GB" dirty="0"/>
              <a:t>In the simplest form, a class declaration looks like this:</a:t>
            </a:r>
          </a:p>
          <a:p>
            <a:pPr marL="457200" lvl="1" indent="0">
              <a:buNone/>
            </a:pPr>
            <a:r>
              <a:rPr lang="en-GB" sz="2800" dirty="0">
                <a:latin typeface="Consolas" panose="020B0609020204030204" pitchFamily="49" charset="0"/>
                <a:cs typeface="Consolas" panose="020B0609020204030204" pitchFamily="49" charset="0"/>
              </a:rPr>
              <a:t>class Welcome {</a:t>
            </a:r>
          </a:p>
          <a:p>
            <a:pPr marL="457200" lvl="1" indent="0">
              <a:buNone/>
            </a:pPr>
            <a:r>
              <a:rPr lang="en-GB" sz="2800" dirty="0">
                <a:latin typeface="Consolas" panose="020B0609020204030204" pitchFamily="49" charset="0"/>
                <a:cs typeface="Consolas" panose="020B0609020204030204" pitchFamily="49" charset="0"/>
              </a:rPr>
              <a:t>  // Code for the class body goes here</a:t>
            </a:r>
          </a:p>
          <a:p>
            <a:pPr marL="457200" lvl="1" indent="0">
              <a:buNone/>
            </a:pPr>
            <a:r>
              <a:rPr lang="en-GB" sz="2800" dirty="0">
                <a:latin typeface="Consolas" panose="020B0609020204030204" pitchFamily="49" charset="0"/>
                <a:cs typeface="Consolas" panose="020B0609020204030204" pitchFamily="49" charset="0"/>
              </a:rPr>
              <a:t>};</a:t>
            </a:r>
          </a:p>
          <a:p>
            <a:r>
              <a:rPr lang="en-GB" dirty="0"/>
              <a:t>The body of a class consists of four parts. All parts are optional, may appear in any order, and can be split into multiple sections</a:t>
            </a:r>
          </a:p>
          <a:p>
            <a:pPr lvl="1"/>
            <a:r>
              <a:rPr lang="en-GB" dirty="0"/>
              <a:t>Field Declarations</a:t>
            </a:r>
          </a:p>
          <a:p>
            <a:pPr lvl="1"/>
            <a:r>
              <a:rPr lang="en-GB" dirty="0"/>
              <a:t>Initializers: Static initializers and instance initializers</a:t>
            </a:r>
          </a:p>
          <a:p>
            <a:pPr lvl="1"/>
            <a:r>
              <a:rPr lang="en-GB" dirty="0"/>
              <a:t>Constructors</a:t>
            </a:r>
          </a:p>
          <a:p>
            <a:pPr lvl="1"/>
            <a:r>
              <a:rPr lang="en-GB" dirty="0"/>
              <a:t>Method Declarations</a:t>
            </a:r>
          </a:p>
          <a:p>
            <a:pPr marL="0" indent="0">
              <a:buNone/>
            </a:pPr>
            <a:endParaRPr lang="en-GB" dirty="0"/>
          </a:p>
        </p:txBody>
      </p:sp>
    </p:spTree>
    <p:extLst>
      <p:ext uri="{BB962C8B-B14F-4D97-AF65-F5344CB8AC3E}">
        <p14:creationId xmlns:p14="http://schemas.microsoft.com/office/powerpoint/2010/main" val="1320838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Comments in code</a:t>
            </a:r>
          </a:p>
        </p:txBody>
      </p:sp>
      <p:sp>
        <p:nvSpPr>
          <p:cNvPr id="3" name="Content Placeholder 2"/>
          <p:cNvSpPr>
            <a:spLocks noGrp="1"/>
          </p:cNvSpPr>
          <p:nvPr>
            <p:ph idx="1"/>
          </p:nvPr>
        </p:nvSpPr>
        <p:spPr>
          <a:xfrm>
            <a:off x="838200" y="1797630"/>
            <a:ext cx="10515600" cy="4784581"/>
          </a:xfrm>
        </p:spPr>
        <p:txBody>
          <a:bodyPr>
            <a:normAutofit fontScale="92500" lnSpcReduction="20000"/>
          </a:bodyPr>
          <a:lstStyle/>
          <a:p>
            <a:pPr marL="0" indent="0">
              <a:buNone/>
            </a:pPr>
            <a:r>
              <a:rPr lang="en-GB" dirty="0">
                <a:latin typeface="Consolas" panose="020B0609020204030204" pitchFamily="49" charset="0"/>
                <a:cs typeface="Consolas" panose="020B0609020204030204" pitchFamily="49" charset="0"/>
              </a:rPr>
              <a:t>// This is a single-line comment</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a:t>
            </a:r>
          </a:p>
          <a:p>
            <a:pPr marL="0" indent="0">
              <a:buNone/>
            </a:pPr>
            <a:r>
              <a:rPr lang="en-GB" dirty="0">
                <a:latin typeface="Consolas" panose="020B0609020204030204" pitchFamily="49" charset="0"/>
                <a:cs typeface="Consolas" panose="020B0609020204030204" pitchFamily="49" charset="0"/>
              </a:rPr>
              <a:t>This is a multi-line comment.</a:t>
            </a:r>
          </a:p>
          <a:p>
            <a:pPr marL="0" indent="0">
              <a:buNone/>
            </a:pPr>
            <a:r>
              <a:rPr lang="en-GB" dirty="0">
                <a:latin typeface="Consolas" panose="020B0609020204030204" pitchFamily="49" charset="0"/>
                <a:cs typeface="Consolas" panose="020B0609020204030204" pitchFamily="49" charset="0"/>
              </a:rPr>
              <a:t>It can span more than one line.</a:t>
            </a:r>
          </a:p>
          <a:p>
            <a:pPr marL="0" indent="0">
              <a:buNone/>
            </a:pPr>
            <a:r>
              <a:rPr lang="en-GB" dirty="0">
                <a:latin typeface="Consolas" panose="020B0609020204030204" pitchFamily="49" charset="0"/>
                <a:cs typeface="Consolas" panose="020B0609020204030204" pitchFamily="49" charset="0"/>
              </a:rPr>
              <a:t>*/</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a:t>
            </a:r>
          </a:p>
          <a:p>
            <a:pPr marL="0" indent="0">
              <a:buNone/>
            </a:pPr>
            <a:r>
              <a:rPr lang="en-GB">
                <a:latin typeface="Consolas" panose="020B0609020204030204" pitchFamily="49" charset="0"/>
                <a:cs typeface="Consolas" panose="020B0609020204030204" pitchFamily="49" charset="0"/>
              </a:rPr>
              <a:t>* This </a:t>
            </a:r>
            <a:r>
              <a:rPr lang="en-GB" dirty="0">
                <a:latin typeface="Consolas" panose="020B0609020204030204" pitchFamily="49" charset="0"/>
                <a:cs typeface="Consolas" panose="020B0609020204030204" pitchFamily="49" charset="0"/>
              </a:rPr>
              <a:t>is a documentation comment. </a:t>
            </a:r>
            <a:r>
              <a:rPr lang="en-GB" dirty="0" err="1">
                <a:latin typeface="Consolas" panose="020B0609020204030204" pitchFamily="49" charset="0"/>
                <a:cs typeface="Consolas" panose="020B0609020204030204" pitchFamily="49" charset="0"/>
              </a:rPr>
              <a:t>javadoc</a:t>
            </a:r>
            <a:r>
              <a:rPr lang="en-GB" dirty="0">
                <a:latin typeface="Consolas" panose="020B0609020204030204" pitchFamily="49" charset="0"/>
                <a:cs typeface="Consolas" panose="020B0609020204030204" pitchFamily="49" charset="0"/>
              </a:rPr>
              <a:t> generates </a:t>
            </a:r>
          </a:p>
          <a:p>
            <a:pPr marL="0" indent="0">
              <a:buNone/>
            </a:pPr>
            <a:r>
              <a:rPr lang="en-GB" dirty="0">
                <a:latin typeface="Consolas" panose="020B0609020204030204" pitchFamily="49" charset="0"/>
                <a:cs typeface="Consolas" panose="020B0609020204030204" pitchFamily="49" charset="0"/>
              </a:rPr>
              <a:t>* documentation from such comments.</a:t>
            </a:r>
          </a:p>
          <a:p>
            <a:pPr marL="0" indent="0">
              <a:buNone/>
            </a:pPr>
            <a:r>
              <a:rPr lang="en-GB"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5716781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 Declaration</a:t>
            </a:r>
          </a:p>
        </p:txBody>
      </p:sp>
      <p:sp>
        <p:nvSpPr>
          <p:cNvPr id="3" name="Content Placeholder 2"/>
          <p:cNvSpPr>
            <a:spLocks noGrp="1"/>
          </p:cNvSpPr>
          <p:nvPr>
            <p:ph idx="1"/>
          </p:nvPr>
        </p:nvSpPr>
        <p:spPr/>
        <p:txBody>
          <a:bodyPr>
            <a:normAutofit/>
          </a:bodyPr>
          <a:lstStyle/>
          <a:p>
            <a:r>
              <a:rPr lang="en-GB" dirty="0"/>
              <a:t>The first thing you specify is the type of value that a method will return to its caller.</a:t>
            </a:r>
          </a:p>
          <a:p>
            <a:r>
              <a:rPr lang="en-GB" dirty="0"/>
              <a:t>If a method does not return anything to its caller, you must mention that fact in the beginning of the method declaration</a:t>
            </a:r>
          </a:p>
          <a:p>
            <a:pPr lvl="1"/>
            <a:r>
              <a:rPr lang="en-GB" dirty="0"/>
              <a:t>use the keyword void to indicate that a method does not return anything</a:t>
            </a:r>
          </a:p>
          <a:p>
            <a:r>
              <a:rPr lang="en-GB" dirty="0"/>
              <a:t>The name of the method follows the return type of the method, and left and right parentheses follow the method name</a:t>
            </a:r>
          </a:p>
          <a:p>
            <a:pPr marL="457200" lvl="1" indent="0">
              <a:buNone/>
            </a:pPr>
            <a:r>
              <a:rPr lang="en-GB" dirty="0">
                <a:latin typeface="Consolas" panose="020B0609020204030204" pitchFamily="49" charset="0"/>
                <a:cs typeface="Consolas" panose="020B0609020204030204" pitchFamily="49" charset="0"/>
              </a:rPr>
              <a:t>&lt;&lt;</a:t>
            </a:r>
            <a:r>
              <a:rPr lang="en-GB" dirty="0" err="1">
                <a:latin typeface="Consolas" panose="020B0609020204030204" pitchFamily="49" charset="0"/>
                <a:cs typeface="Consolas" panose="020B0609020204030204" pitchFamily="49" charset="0"/>
              </a:rPr>
              <a:t>MethodReturnType</a:t>
            </a:r>
            <a:r>
              <a:rPr lang="en-GB" dirty="0">
                <a:latin typeface="Consolas" panose="020B0609020204030204" pitchFamily="49" charset="0"/>
                <a:cs typeface="Consolas" panose="020B0609020204030204" pitchFamily="49" charset="0"/>
              </a:rPr>
              <a:t>&gt;&gt; &lt;&lt;</a:t>
            </a:r>
            <a:r>
              <a:rPr lang="en-GB" dirty="0" err="1">
                <a:latin typeface="Consolas" panose="020B0609020204030204" pitchFamily="49" charset="0"/>
                <a:cs typeface="Consolas" panose="020B0609020204030204" pitchFamily="49" charset="0"/>
              </a:rPr>
              <a:t>MethodName</a:t>
            </a:r>
            <a:r>
              <a:rPr lang="en-GB" dirty="0">
                <a:latin typeface="Consolas" panose="020B0609020204030204" pitchFamily="49" charset="0"/>
                <a:cs typeface="Consolas" panose="020B0609020204030204" pitchFamily="49" charset="0"/>
              </a:rPr>
              <a:t>&gt;&gt; (&lt;&lt;arguments&gt;&gt;) {</a:t>
            </a:r>
          </a:p>
          <a:p>
            <a:pPr marL="457200" lvl="1" indent="0">
              <a:buNone/>
            </a:pPr>
            <a:r>
              <a:rPr lang="en-GB" dirty="0">
                <a:latin typeface="Consolas" panose="020B0609020204030204" pitchFamily="49" charset="0"/>
                <a:cs typeface="Consolas" panose="020B0609020204030204" pitchFamily="49" charset="0"/>
              </a:rPr>
              <a:t>  // Body of the method goes here</a:t>
            </a:r>
          </a:p>
          <a:p>
            <a:pPr marL="457200" lvl="1" indent="0">
              <a:buNone/>
            </a:pPr>
            <a:r>
              <a:rPr lang="en-GB"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7999927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of a method declaration:</a:t>
            </a:r>
          </a:p>
        </p:txBody>
      </p:sp>
      <p:sp>
        <p:nvSpPr>
          <p:cNvPr id="3" name="Content Placeholder 2"/>
          <p:cNvSpPr>
            <a:spLocks noGrp="1"/>
          </p:cNvSpPr>
          <p:nvPr>
            <p:ph idx="1"/>
          </p:nvPr>
        </p:nvSpPr>
        <p:spPr/>
        <p:txBody>
          <a:bodyPr>
            <a:normAutofit/>
          </a:bodyPr>
          <a:lstStyle/>
          <a:p>
            <a:pPr marL="457200" lvl="1" indent="0">
              <a:buNone/>
            </a:pPr>
            <a:r>
              <a:rPr lang="en-GB" sz="2800" dirty="0">
                <a:latin typeface="Consolas" panose="020B0609020204030204" pitchFamily="49" charset="0"/>
                <a:cs typeface="Consolas" panose="020B0609020204030204" pitchFamily="49" charset="0"/>
              </a:rPr>
              <a:t>void main() {</a:t>
            </a:r>
          </a:p>
          <a:p>
            <a:pPr marL="457200" lvl="1" indent="0">
              <a:buNone/>
            </a:pPr>
            <a:r>
              <a:rPr lang="en-GB" sz="2800" dirty="0">
                <a:latin typeface="Consolas" panose="020B0609020204030204" pitchFamily="49" charset="0"/>
                <a:cs typeface="Consolas" panose="020B0609020204030204" pitchFamily="49" charset="0"/>
              </a:rPr>
              <a:t>  // Empty body of the main method</a:t>
            </a:r>
          </a:p>
          <a:p>
            <a:pPr marL="457200" lvl="1" indent="0">
              <a:buNone/>
            </a:pPr>
            <a:r>
              <a:rPr lang="en-GB" sz="2800" dirty="0">
                <a:latin typeface="Consolas" panose="020B0609020204030204" pitchFamily="49" charset="0"/>
                <a:cs typeface="Consolas" panose="020B0609020204030204" pitchFamily="49" charset="0"/>
              </a:rPr>
              <a:t>}</a:t>
            </a:r>
          </a:p>
          <a:p>
            <a:r>
              <a:rPr lang="en-GB" dirty="0"/>
              <a:t>This method declaration contains four things:</a:t>
            </a:r>
          </a:p>
          <a:p>
            <a:pPr lvl="1"/>
            <a:r>
              <a:rPr lang="en-GB" dirty="0"/>
              <a:t>The method does not return anything as indicated by the keyword void</a:t>
            </a:r>
          </a:p>
          <a:p>
            <a:pPr lvl="1"/>
            <a:r>
              <a:rPr lang="en-GB" dirty="0"/>
              <a:t>The name of the method is main</a:t>
            </a:r>
          </a:p>
          <a:p>
            <a:pPr lvl="1"/>
            <a:r>
              <a:rPr lang="en-GB" dirty="0"/>
              <a:t>The method requires no arguments</a:t>
            </a:r>
          </a:p>
          <a:p>
            <a:pPr lvl="1"/>
            <a:r>
              <a:rPr lang="en-GB" dirty="0"/>
              <a:t>The method does not do anything as its body is empty</a:t>
            </a:r>
          </a:p>
        </p:txBody>
      </p:sp>
    </p:spTree>
    <p:extLst>
      <p:ext uri="{BB962C8B-B14F-4D97-AF65-F5344CB8AC3E}">
        <p14:creationId xmlns:p14="http://schemas.microsoft.com/office/powerpoint/2010/main" val="1215265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Passing values to the method</a:t>
            </a:r>
          </a:p>
        </p:txBody>
      </p:sp>
      <p:sp>
        <p:nvSpPr>
          <p:cNvPr id="3" name="Content Placeholder 2"/>
          <p:cNvSpPr>
            <a:spLocks noGrp="1"/>
          </p:cNvSpPr>
          <p:nvPr>
            <p:ph idx="1"/>
          </p:nvPr>
        </p:nvSpPr>
        <p:spPr/>
        <p:txBody>
          <a:bodyPr>
            <a:normAutofit lnSpcReduction="10000"/>
          </a:bodyPr>
          <a:lstStyle/>
          <a:p>
            <a:r>
              <a:rPr lang="en-GB" dirty="0"/>
              <a:t>You need to specify two things about the values you want to pass to the method:</a:t>
            </a:r>
          </a:p>
          <a:p>
            <a:pPr lvl="1"/>
            <a:r>
              <a:rPr lang="en-GB" dirty="0"/>
              <a:t>The type of the value you want to pass. Suppose you want to pass an integer to the method, indicate this by using a keyword </a:t>
            </a:r>
            <a:r>
              <a:rPr lang="en-GB" dirty="0" err="1"/>
              <a:t>int</a:t>
            </a:r>
            <a:r>
              <a:rPr lang="en-GB" dirty="0"/>
              <a:t>, which is used to indicate an integer value</a:t>
            </a:r>
          </a:p>
          <a:p>
            <a:pPr lvl="1"/>
            <a:r>
              <a:rPr lang="en-GB" dirty="0"/>
              <a:t>The identifier, which will hold the value you pass to the method</a:t>
            </a:r>
          </a:p>
          <a:p>
            <a:r>
              <a:rPr lang="en-GB" dirty="0"/>
              <a:t>Identifier is a user-defined name, called a parameter name</a:t>
            </a:r>
          </a:p>
          <a:p>
            <a:r>
              <a:rPr lang="en-GB" dirty="0"/>
              <a:t>If you want the main method to accept one integer value from its caller, its declaration will change to the following:</a:t>
            </a:r>
          </a:p>
          <a:p>
            <a:pPr marL="457200" lvl="1" indent="0">
              <a:buNone/>
            </a:pPr>
            <a:r>
              <a:rPr lang="en-GB" sz="2800" dirty="0">
                <a:latin typeface="Consolas" panose="020B0609020204030204" pitchFamily="49" charset="0"/>
                <a:cs typeface="Consolas" panose="020B0609020204030204" pitchFamily="49" charset="0"/>
              </a:rPr>
              <a:t>void main(</a:t>
            </a:r>
            <a:r>
              <a:rPr lang="en-GB" sz="2800" dirty="0" err="1">
                <a:latin typeface="Consolas" panose="020B0609020204030204" pitchFamily="49" charset="0"/>
                <a:cs typeface="Consolas" panose="020B0609020204030204" pitchFamily="49" charset="0"/>
              </a:rPr>
              <a:t>int</a:t>
            </a:r>
            <a:r>
              <a:rPr lang="en-GB" sz="2800" dirty="0">
                <a:latin typeface="Consolas" panose="020B0609020204030204" pitchFamily="49" charset="0"/>
                <a:cs typeface="Consolas" panose="020B0609020204030204" pitchFamily="49" charset="0"/>
              </a:rPr>
              <a:t> </a:t>
            </a:r>
            <a:r>
              <a:rPr lang="en-GB" sz="2800" dirty="0" err="1">
                <a:latin typeface="Consolas" panose="020B0609020204030204" pitchFamily="49" charset="0"/>
                <a:cs typeface="Consolas" panose="020B0609020204030204" pitchFamily="49" charset="0"/>
              </a:rPr>
              <a:t>num</a:t>
            </a:r>
            <a:r>
              <a:rPr lang="en-GB" sz="2800" dirty="0">
                <a:latin typeface="Consolas" panose="020B0609020204030204" pitchFamily="49" charset="0"/>
                <a:cs typeface="Consolas" panose="020B0609020204030204" pitchFamily="49" charset="0"/>
              </a:rPr>
              <a:t>) {</a:t>
            </a:r>
          </a:p>
          <a:p>
            <a:pPr marL="457200" lvl="1" indent="0">
              <a:buNone/>
            </a:pPr>
            <a:r>
              <a:rPr lang="en-GB" sz="28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1710742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Passing large amounts of parameters</a:t>
            </a:r>
          </a:p>
        </p:txBody>
      </p:sp>
      <p:sp>
        <p:nvSpPr>
          <p:cNvPr id="3" name="Content Placeholder 2"/>
          <p:cNvSpPr>
            <a:spLocks noGrp="1"/>
          </p:cNvSpPr>
          <p:nvPr>
            <p:ph idx="1"/>
          </p:nvPr>
        </p:nvSpPr>
        <p:spPr/>
        <p:txBody>
          <a:bodyPr>
            <a:normAutofit lnSpcReduction="10000"/>
          </a:bodyPr>
          <a:lstStyle/>
          <a:p>
            <a:r>
              <a:rPr lang="en-GB" dirty="0"/>
              <a:t>Here </a:t>
            </a:r>
            <a:r>
              <a:rPr lang="en-GB" dirty="0" err="1"/>
              <a:t>num</a:t>
            </a:r>
            <a:r>
              <a:rPr lang="en-GB" dirty="0"/>
              <a:t> is an identifier of the type </a:t>
            </a:r>
            <a:r>
              <a:rPr lang="en-GB" dirty="0" err="1"/>
              <a:t>int</a:t>
            </a:r>
            <a:r>
              <a:rPr lang="en-GB" dirty="0"/>
              <a:t> and it can hold one integer value</a:t>
            </a:r>
          </a:p>
          <a:p>
            <a:pPr lvl="1"/>
            <a:r>
              <a:rPr lang="en-GB" sz="2800" dirty="0" err="1">
                <a:latin typeface="Consolas" panose="020B0609020204030204" pitchFamily="49" charset="0"/>
                <a:cs typeface="Consolas" panose="020B0609020204030204" pitchFamily="49" charset="0"/>
              </a:rPr>
              <a:t>int</a:t>
            </a:r>
            <a:r>
              <a:rPr lang="en-GB" sz="2800" dirty="0">
                <a:latin typeface="Consolas" panose="020B0609020204030204" pitchFamily="49" charset="0"/>
                <a:cs typeface="Consolas" panose="020B0609020204030204" pitchFamily="49" charset="0"/>
              </a:rPr>
              <a:t> </a:t>
            </a:r>
            <a:r>
              <a:rPr lang="en-GB" sz="2800" dirty="0" err="1">
                <a:latin typeface="Consolas" panose="020B0609020204030204" pitchFamily="49" charset="0"/>
                <a:cs typeface="Consolas" panose="020B0609020204030204" pitchFamily="49" charset="0"/>
              </a:rPr>
              <a:t>num</a:t>
            </a:r>
            <a:endParaRPr lang="en-GB" sz="2800" dirty="0">
              <a:latin typeface="Consolas" panose="020B0609020204030204" pitchFamily="49" charset="0"/>
              <a:cs typeface="Consolas" panose="020B0609020204030204" pitchFamily="49" charset="0"/>
            </a:endParaRPr>
          </a:p>
          <a:p>
            <a:r>
              <a:rPr lang="en-GB" dirty="0"/>
              <a:t>If you use square brackets it means that </a:t>
            </a:r>
            <a:r>
              <a:rPr lang="en-GB" dirty="0" err="1"/>
              <a:t>num</a:t>
            </a:r>
            <a:r>
              <a:rPr lang="en-GB" dirty="0"/>
              <a:t> is an array of </a:t>
            </a:r>
            <a:r>
              <a:rPr lang="en-GB" dirty="0" err="1"/>
              <a:t>int</a:t>
            </a:r>
            <a:r>
              <a:rPr lang="en-GB" dirty="0"/>
              <a:t> and it can hold as many integer values as you want</a:t>
            </a:r>
          </a:p>
          <a:p>
            <a:pPr lvl="1"/>
            <a:r>
              <a:rPr lang="en-GB" sz="2800" dirty="0" err="1">
                <a:latin typeface="Consolas" panose="020B0609020204030204" pitchFamily="49" charset="0"/>
                <a:cs typeface="Consolas" panose="020B0609020204030204" pitchFamily="49" charset="0"/>
              </a:rPr>
              <a:t>int</a:t>
            </a:r>
            <a:r>
              <a:rPr lang="en-GB" sz="2800" dirty="0">
                <a:latin typeface="Consolas" panose="020B0609020204030204" pitchFamily="49" charset="0"/>
                <a:cs typeface="Consolas" panose="020B0609020204030204" pitchFamily="49" charset="0"/>
              </a:rPr>
              <a:t>[] </a:t>
            </a:r>
            <a:r>
              <a:rPr lang="en-GB" sz="2800" dirty="0" err="1">
                <a:latin typeface="Consolas" panose="020B0609020204030204" pitchFamily="49" charset="0"/>
                <a:cs typeface="Consolas" panose="020B0609020204030204" pitchFamily="49" charset="0"/>
              </a:rPr>
              <a:t>num</a:t>
            </a:r>
            <a:endParaRPr lang="en-GB" sz="2800" dirty="0">
              <a:latin typeface="Consolas" panose="020B0609020204030204" pitchFamily="49" charset="0"/>
              <a:cs typeface="Consolas" panose="020B0609020204030204" pitchFamily="49" charset="0"/>
            </a:endParaRPr>
          </a:p>
          <a:p>
            <a:r>
              <a:rPr lang="en-GB" dirty="0"/>
              <a:t>to pass, say 50 names to the method main, you can change its declaration as follows:</a:t>
            </a:r>
          </a:p>
          <a:p>
            <a:pPr marL="457200" lvl="1" indent="0">
              <a:buNone/>
            </a:pPr>
            <a:r>
              <a:rPr lang="en-GB" sz="2800" dirty="0">
                <a:latin typeface="Consolas" panose="020B0609020204030204" pitchFamily="49" charset="0"/>
                <a:cs typeface="Consolas" panose="020B0609020204030204" pitchFamily="49" charset="0"/>
              </a:rPr>
              <a:t>void main(String[] name) {</a:t>
            </a:r>
          </a:p>
          <a:p>
            <a:pPr marL="457200" lvl="1" indent="0">
              <a:buNone/>
            </a:pPr>
            <a:r>
              <a:rPr lang="en-GB" sz="2800" dirty="0">
                <a:latin typeface="Consolas" panose="020B0609020204030204" pitchFamily="49" charset="0"/>
                <a:cs typeface="Consolas" panose="020B0609020204030204" pitchFamily="49" charset="0"/>
              </a:rPr>
              <a:t>}</a:t>
            </a:r>
          </a:p>
          <a:p>
            <a:endParaRPr lang="en-GB" dirty="0"/>
          </a:p>
        </p:txBody>
      </p:sp>
    </p:spTree>
    <p:extLst>
      <p:ext uri="{BB962C8B-B14F-4D97-AF65-F5344CB8AC3E}">
        <p14:creationId xmlns:p14="http://schemas.microsoft.com/office/powerpoint/2010/main" val="23152142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Main constructor method</a:t>
            </a:r>
          </a:p>
        </p:txBody>
      </p:sp>
      <p:sp>
        <p:nvSpPr>
          <p:cNvPr id="3" name="Content Placeholder 2"/>
          <p:cNvSpPr>
            <a:spLocks noGrp="1"/>
          </p:cNvSpPr>
          <p:nvPr>
            <p:ph idx="1"/>
          </p:nvPr>
        </p:nvSpPr>
        <p:spPr/>
        <p:txBody>
          <a:bodyPr>
            <a:normAutofit fontScale="92500"/>
          </a:bodyPr>
          <a:lstStyle/>
          <a:p>
            <a:r>
              <a:rPr lang="en-GB" dirty="0"/>
              <a:t>The JVM requires that the name of the method must be main</a:t>
            </a:r>
          </a:p>
          <a:p>
            <a:pPr marL="457200" lvl="1" indent="0">
              <a:buNone/>
            </a:pPr>
            <a:r>
              <a:rPr lang="en-GB" sz="2800" dirty="0">
                <a:latin typeface="Consolas" panose="020B0609020204030204" pitchFamily="49" charset="0"/>
                <a:cs typeface="Consolas" panose="020B0609020204030204" pitchFamily="49" charset="0"/>
              </a:rPr>
              <a:t>// Welcome.java</a:t>
            </a:r>
          </a:p>
          <a:p>
            <a:pPr marL="457200" lvl="1" indent="0">
              <a:buNone/>
            </a:pPr>
            <a:r>
              <a:rPr lang="en-GB" sz="2800" dirty="0">
                <a:latin typeface="Consolas" panose="020B0609020204030204" pitchFamily="49" charset="0"/>
                <a:cs typeface="Consolas" panose="020B0609020204030204" pitchFamily="49" charset="0"/>
              </a:rPr>
              <a:t>package </a:t>
            </a:r>
            <a:r>
              <a:rPr lang="en-GB" sz="2800" dirty="0" err="1">
                <a:latin typeface="Consolas" panose="020B0609020204030204" pitchFamily="49" charset="0"/>
                <a:cs typeface="Consolas" panose="020B0609020204030204" pitchFamily="49" charset="0"/>
              </a:rPr>
              <a:t>com.jdojo.intro</a:t>
            </a:r>
            <a:r>
              <a:rPr lang="en-GB" sz="2800" dirty="0">
                <a:latin typeface="Consolas" panose="020B0609020204030204" pitchFamily="49" charset="0"/>
                <a:cs typeface="Consolas" panose="020B0609020204030204" pitchFamily="49" charset="0"/>
              </a:rPr>
              <a:t>;</a:t>
            </a:r>
          </a:p>
          <a:p>
            <a:pPr marL="457200" lvl="1" indent="0">
              <a:buNone/>
            </a:pPr>
            <a:r>
              <a:rPr lang="en-GB" sz="2800" dirty="0">
                <a:latin typeface="Consolas" panose="020B0609020204030204" pitchFamily="49" charset="0"/>
                <a:cs typeface="Consolas" panose="020B0609020204030204" pitchFamily="49" charset="0"/>
              </a:rPr>
              <a:t>class Welcome {</a:t>
            </a:r>
          </a:p>
          <a:p>
            <a:pPr marL="457200" lvl="1" indent="0">
              <a:buNone/>
            </a:pPr>
            <a:r>
              <a:rPr lang="en-GB" sz="2800" dirty="0">
                <a:latin typeface="Consolas" panose="020B0609020204030204" pitchFamily="49" charset="0"/>
                <a:cs typeface="Consolas" panose="020B0609020204030204" pitchFamily="49" charset="0"/>
              </a:rPr>
              <a:t>  public static void main(String[] </a:t>
            </a:r>
            <a:r>
              <a:rPr lang="en-GB" sz="2800" dirty="0" err="1">
                <a:latin typeface="Consolas" panose="020B0609020204030204" pitchFamily="49" charset="0"/>
                <a:cs typeface="Consolas" panose="020B0609020204030204" pitchFamily="49" charset="0"/>
              </a:rPr>
              <a:t>args</a:t>
            </a:r>
            <a:r>
              <a:rPr lang="en-GB" sz="2800" dirty="0">
                <a:latin typeface="Consolas" panose="020B0609020204030204" pitchFamily="49" charset="0"/>
                <a:cs typeface="Consolas" panose="020B0609020204030204" pitchFamily="49" charset="0"/>
              </a:rPr>
              <a:t>) {</a:t>
            </a:r>
          </a:p>
          <a:p>
            <a:pPr marL="457200" lvl="1" indent="0">
              <a:buNone/>
            </a:pPr>
            <a:r>
              <a:rPr lang="en-GB" sz="2800" dirty="0">
                <a:latin typeface="Consolas" panose="020B0609020204030204" pitchFamily="49" charset="0"/>
                <a:cs typeface="Consolas" panose="020B0609020204030204" pitchFamily="49" charset="0"/>
              </a:rPr>
              <a:t>    </a:t>
            </a:r>
            <a:r>
              <a:rPr lang="en-GB" sz="2800" dirty="0" err="1">
                <a:latin typeface="Consolas" panose="020B0609020204030204" pitchFamily="49" charset="0"/>
                <a:cs typeface="Consolas" panose="020B0609020204030204" pitchFamily="49" charset="0"/>
              </a:rPr>
              <a:t>System.out.println</a:t>
            </a:r>
            <a:r>
              <a:rPr lang="en-GB" sz="2800" dirty="0">
                <a:latin typeface="Consolas" panose="020B0609020204030204" pitchFamily="49" charset="0"/>
                <a:cs typeface="Consolas" panose="020B0609020204030204" pitchFamily="49" charset="0"/>
              </a:rPr>
              <a:t>("Welcome to the Java world.");</a:t>
            </a:r>
          </a:p>
          <a:p>
            <a:pPr marL="457200" lvl="1" indent="0">
              <a:buNone/>
            </a:pPr>
            <a:r>
              <a:rPr lang="en-GB" sz="2800" dirty="0">
                <a:latin typeface="Consolas" panose="020B0609020204030204" pitchFamily="49" charset="0"/>
                <a:cs typeface="Consolas" panose="020B0609020204030204" pitchFamily="49" charset="0"/>
              </a:rPr>
              <a:t>  }</a:t>
            </a:r>
          </a:p>
          <a:p>
            <a:pPr marL="457200" lvl="1" indent="0">
              <a:buNone/>
            </a:pPr>
            <a:r>
              <a:rPr lang="en-GB" sz="2800" dirty="0">
                <a:latin typeface="Consolas" panose="020B0609020204030204" pitchFamily="49" charset="0"/>
                <a:cs typeface="Consolas" panose="020B0609020204030204" pitchFamily="49" charset="0"/>
              </a:rPr>
              <a:t>}</a:t>
            </a:r>
          </a:p>
          <a:p>
            <a:r>
              <a:rPr lang="en-GB" b="1" dirty="0"/>
              <a:t>public</a:t>
            </a:r>
            <a:r>
              <a:rPr lang="en-GB" dirty="0"/>
              <a:t> and </a:t>
            </a:r>
            <a:r>
              <a:rPr lang="en-GB" b="1" dirty="0"/>
              <a:t>static</a:t>
            </a:r>
            <a:r>
              <a:rPr lang="en-GB" dirty="0"/>
              <a:t> are two keywords which must be present to declare the main method</a:t>
            </a:r>
          </a:p>
          <a:p>
            <a:pPr marL="457200" lvl="1" indent="0">
              <a:buNone/>
            </a:pPr>
            <a:endParaRPr lang="en-GB" dirty="0"/>
          </a:p>
        </p:txBody>
      </p:sp>
    </p:spTree>
    <p:extLst>
      <p:ext uri="{BB962C8B-B14F-4D97-AF65-F5344CB8AC3E}">
        <p14:creationId xmlns:p14="http://schemas.microsoft.com/office/powerpoint/2010/main" val="36868102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compiling a Java source code into bytecode</a:t>
            </a:r>
          </a:p>
        </p:txBody>
      </p:sp>
      <p:pic>
        <p:nvPicPr>
          <p:cNvPr id="4" name="Content Placeholder 3"/>
          <p:cNvPicPr>
            <a:picLocks noGrp="1" noChangeAspect="1"/>
          </p:cNvPicPr>
          <p:nvPr>
            <p:ph idx="1"/>
          </p:nvPr>
        </p:nvPicPr>
        <p:blipFill>
          <a:blip r:embed="rId2"/>
          <a:stretch>
            <a:fillRect/>
          </a:stretch>
        </p:blipFill>
        <p:spPr>
          <a:xfrm>
            <a:off x="1971675" y="3201194"/>
            <a:ext cx="8248650" cy="1600200"/>
          </a:xfrm>
          <a:prstGeom prst="rect">
            <a:avLst/>
          </a:prstGeom>
        </p:spPr>
      </p:pic>
    </p:spTree>
    <p:extLst>
      <p:ext uri="{BB962C8B-B14F-4D97-AF65-F5344CB8AC3E}">
        <p14:creationId xmlns:p14="http://schemas.microsoft.com/office/powerpoint/2010/main" val="41310438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a:t>
            </a:r>
            <a:r>
              <a:rPr lang="en-GB" dirty="0" err="1"/>
              <a:t>javac</a:t>
            </a:r>
            <a:endParaRPr lang="en-GB" dirty="0"/>
          </a:p>
        </p:txBody>
      </p:sp>
      <p:sp>
        <p:nvSpPr>
          <p:cNvPr id="3" name="Content Placeholder 2"/>
          <p:cNvSpPr>
            <a:spLocks noGrp="1"/>
          </p:cNvSpPr>
          <p:nvPr>
            <p:ph idx="1"/>
          </p:nvPr>
        </p:nvSpPr>
        <p:spPr/>
        <p:txBody>
          <a:bodyPr>
            <a:normAutofit/>
          </a:bodyPr>
          <a:lstStyle/>
          <a:p>
            <a:r>
              <a:rPr lang="en-GB" dirty="0"/>
              <a:t>Supply the source code (Welcome.java) as input to the Java compiler and it generates a new file (or a set of files) with extension .class</a:t>
            </a:r>
          </a:p>
          <a:p>
            <a:r>
              <a:rPr lang="en-GB" dirty="0"/>
              <a:t>The file with extension .class is called a class file</a:t>
            </a:r>
          </a:p>
          <a:p>
            <a:r>
              <a:rPr lang="en-GB" dirty="0"/>
              <a:t>A class file is in a special format called bytecode</a:t>
            </a:r>
          </a:p>
          <a:p>
            <a:r>
              <a:rPr lang="en-GB" dirty="0"/>
              <a:t>Bytecode is a machine language for Java virtual machine (JVM)</a:t>
            </a:r>
          </a:p>
          <a:p>
            <a:r>
              <a:rPr lang="en-GB" dirty="0"/>
              <a:t>At a command prompt, enter</a:t>
            </a:r>
          </a:p>
          <a:p>
            <a:pPr marL="0" indent="0">
              <a:buNone/>
            </a:pPr>
            <a:r>
              <a:rPr lang="en-GB" dirty="0"/>
              <a:t>	</a:t>
            </a:r>
            <a:r>
              <a:rPr lang="en-GB" dirty="0" err="1">
                <a:latin typeface="Consolas" panose="020B0609020204030204" pitchFamily="49" charset="0"/>
                <a:cs typeface="Consolas" panose="020B0609020204030204" pitchFamily="49" charset="0"/>
              </a:rPr>
              <a:t>javac</a:t>
            </a:r>
            <a:r>
              <a:rPr lang="en-GB" dirty="0">
                <a:latin typeface="Consolas" panose="020B0609020204030204" pitchFamily="49" charset="0"/>
                <a:cs typeface="Consolas" panose="020B0609020204030204" pitchFamily="49" charset="0"/>
              </a:rPr>
              <a:t> Welcome.java</a:t>
            </a:r>
          </a:p>
          <a:p>
            <a:pPr lvl="1"/>
            <a:r>
              <a:rPr lang="en-GB" dirty="0"/>
              <a:t>NB may need to add the JAVA_HOME\bin directory to the PATH environment variable</a:t>
            </a:r>
          </a:p>
        </p:txBody>
      </p:sp>
    </p:spTree>
    <p:extLst>
      <p:ext uri="{BB962C8B-B14F-4D97-AF65-F5344CB8AC3E}">
        <p14:creationId xmlns:p14="http://schemas.microsoft.com/office/powerpoint/2010/main" val="2935710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Machine Language</a:t>
            </a:r>
          </a:p>
        </p:txBody>
      </p:sp>
      <p:sp>
        <p:nvSpPr>
          <p:cNvPr id="3" name="Content Placeholder 2"/>
          <p:cNvSpPr>
            <a:spLocks noGrp="1"/>
          </p:cNvSpPr>
          <p:nvPr>
            <p:ph idx="1"/>
          </p:nvPr>
        </p:nvSpPr>
        <p:spPr/>
        <p:txBody>
          <a:bodyPr>
            <a:normAutofit fontScale="92500" lnSpcReduction="20000"/>
          </a:bodyPr>
          <a:lstStyle/>
          <a:p>
            <a:r>
              <a:rPr lang="en-GB" dirty="0"/>
              <a:t>Computers understand instructions only in binary format, which is a sequence of 0s and 1s</a:t>
            </a:r>
          </a:p>
          <a:p>
            <a:r>
              <a:rPr lang="en-GB" dirty="0"/>
              <a:t>The sequence of 0s and 1s, which all computers understand, is called machine language or machine code</a:t>
            </a:r>
          </a:p>
          <a:p>
            <a:r>
              <a:rPr lang="en-GB" dirty="0"/>
              <a:t>A computer has a fixed set of basic instructions that it understands, and each computer system has its own set of instructions</a:t>
            </a:r>
          </a:p>
          <a:p>
            <a:r>
              <a:rPr lang="en-GB" dirty="0"/>
              <a:t>For example, 0010 may be an instruction to add two numbers on one computer and 0101 is an instruction to add two numbers on another computer</a:t>
            </a:r>
          </a:p>
          <a:p>
            <a:r>
              <a:rPr lang="en-GB" dirty="0"/>
              <a:t>Therefore, programs written in machine language are machine-dependent. Sometimes machine code is referred to as native code as it is native to the machine for which it is written</a:t>
            </a:r>
          </a:p>
        </p:txBody>
      </p:sp>
    </p:spTree>
    <p:extLst>
      <p:ext uri="{BB962C8B-B14F-4D97-AF65-F5344CB8AC3E}">
        <p14:creationId xmlns:p14="http://schemas.microsoft.com/office/powerpoint/2010/main" val="265210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Multiple Classes in One File</a:t>
            </a:r>
          </a:p>
        </p:txBody>
      </p:sp>
      <p:sp>
        <p:nvSpPr>
          <p:cNvPr id="3" name="Content Placeholder 2"/>
          <p:cNvSpPr>
            <a:spLocks noGrp="1"/>
          </p:cNvSpPr>
          <p:nvPr>
            <p:ph idx="1"/>
          </p:nvPr>
        </p:nvSpPr>
        <p:spPr/>
        <p:txBody>
          <a:bodyPr>
            <a:normAutofit/>
          </a:bodyPr>
          <a:lstStyle/>
          <a:p>
            <a:r>
              <a:rPr lang="en-GB" dirty="0"/>
              <a:t>You can declare as many classes as you want in one Java source code</a:t>
            </a:r>
          </a:p>
          <a:p>
            <a:r>
              <a:rPr lang="en-GB" dirty="0"/>
              <a:t>The compiler scans the whole source code file</a:t>
            </a:r>
          </a:p>
          <a:p>
            <a:r>
              <a:rPr lang="en-GB" dirty="0"/>
              <a:t>It creates one class file for each class declared in the source code</a:t>
            </a:r>
          </a:p>
          <a:p>
            <a:r>
              <a:rPr lang="en-GB" dirty="0"/>
              <a:t>If the Welcome.java file had three classes, Welcome, Thanks and Bye, the compiler would have generated three class files, </a:t>
            </a:r>
            <a:r>
              <a:rPr lang="en-GB" dirty="0" err="1"/>
              <a:t>Welcome.class</a:t>
            </a:r>
            <a:r>
              <a:rPr lang="en-GB" dirty="0"/>
              <a:t>, </a:t>
            </a:r>
            <a:r>
              <a:rPr lang="en-GB" dirty="0" err="1"/>
              <a:t>Thanks.class</a:t>
            </a:r>
            <a:r>
              <a:rPr lang="en-GB" dirty="0"/>
              <a:t>, and </a:t>
            </a:r>
            <a:r>
              <a:rPr lang="en-GB" dirty="0" err="1"/>
              <a:t>Bye.class</a:t>
            </a:r>
            <a:endParaRPr lang="en-GB" dirty="0"/>
          </a:p>
        </p:txBody>
      </p:sp>
    </p:spTree>
    <p:extLst>
      <p:ext uri="{BB962C8B-B14F-4D97-AF65-F5344CB8AC3E}">
        <p14:creationId xmlns:p14="http://schemas.microsoft.com/office/powerpoint/2010/main" val="5581491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Running the compiled code</a:t>
            </a:r>
          </a:p>
        </p:txBody>
      </p:sp>
      <p:sp>
        <p:nvSpPr>
          <p:cNvPr id="3" name="Content Placeholder 2"/>
          <p:cNvSpPr>
            <a:spLocks noGrp="1"/>
          </p:cNvSpPr>
          <p:nvPr>
            <p:ph idx="1"/>
          </p:nvPr>
        </p:nvSpPr>
        <p:spPr/>
        <p:txBody>
          <a:bodyPr/>
          <a:lstStyle/>
          <a:p>
            <a:r>
              <a:rPr lang="en-GB" dirty="0"/>
              <a:t>At a command prompt, enter</a:t>
            </a:r>
          </a:p>
          <a:p>
            <a:pPr marL="0" indent="0">
              <a:buNone/>
            </a:pPr>
            <a:r>
              <a:rPr lang="en-GB" dirty="0"/>
              <a:t>	</a:t>
            </a:r>
            <a:r>
              <a:rPr lang="en-GB" dirty="0">
                <a:latin typeface="Consolas" panose="020B0609020204030204" pitchFamily="49" charset="0"/>
                <a:cs typeface="Consolas" panose="020B0609020204030204" pitchFamily="49" charset="0"/>
              </a:rPr>
              <a:t>java </a:t>
            </a:r>
            <a:r>
              <a:rPr lang="en-GB" dirty="0" err="1">
                <a:latin typeface="Consolas" panose="020B0609020204030204" pitchFamily="49" charset="0"/>
                <a:cs typeface="Consolas" panose="020B0609020204030204" pitchFamily="49" charset="0"/>
              </a:rPr>
              <a:t>com.jdojo.intro.Welcome</a:t>
            </a:r>
            <a:endParaRPr lang="en-GB" dirty="0">
              <a:latin typeface="Consolas" panose="020B0609020204030204" pitchFamily="49" charset="0"/>
              <a:cs typeface="Consolas" panose="020B0609020204030204" pitchFamily="49" charset="0"/>
            </a:endParaRPr>
          </a:p>
          <a:p>
            <a:r>
              <a:rPr lang="en-GB" dirty="0"/>
              <a:t>The JVM tries to locate the bytecode (here, </a:t>
            </a:r>
            <a:r>
              <a:rPr lang="en-GB" dirty="0" err="1"/>
              <a:t>Welcome.class</a:t>
            </a:r>
            <a:r>
              <a:rPr lang="en-GB" dirty="0"/>
              <a:t> file) for the </a:t>
            </a:r>
            <a:r>
              <a:rPr lang="en-GB" dirty="0" err="1"/>
              <a:t>com.jdojo.intro.Welcome</a:t>
            </a:r>
            <a:r>
              <a:rPr lang="en-GB" dirty="0"/>
              <a:t> class on your machine</a:t>
            </a:r>
          </a:p>
          <a:p>
            <a:r>
              <a:rPr lang="en-GB" dirty="0"/>
              <a:t>JVM replaces every dot in the fully qualified name of the class with the file-separator character on the host system</a:t>
            </a:r>
          </a:p>
        </p:txBody>
      </p:sp>
    </p:spTree>
    <p:extLst>
      <p:ext uri="{BB962C8B-B14F-4D97-AF65-F5344CB8AC3E}">
        <p14:creationId xmlns:p14="http://schemas.microsoft.com/office/powerpoint/2010/main" val="27575250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Variables and Memory</a:t>
            </a:r>
          </a:p>
        </p:txBody>
      </p:sp>
      <p:sp>
        <p:nvSpPr>
          <p:cNvPr id="3" name="Content Placeholder 2"/>
          <p:cNvSpPr>
            <a:spLocks noGrp="1"/>
          </p:cNvSpPr>
          <p:nvPr>
            <p:ph idx="1"/>
          </p:nvPr>
        </p:nvSpPr>
        <p:spPr/>
        <p:txBody>
          <a:bodyPr/>
          <a:lstStyle/>
          <a:p>
            <a:r>
              <a:rPr lang="en-GB" dirty="0"/>
              <a:t>A variable has three properties:</a:t>
            </a:r>
          </a:p>
          <a:p>
            <a:pPr lvl="1"/>
            <a:r>
              <a:rPr lang="en-GB" dirty="0"/>
              <a:t>A memory location to hold the value</a:t>
            </a:r>
          </a:p>
          <a:p>
            <a:pPr lvl="1"/>
            <a:r>
              <a:rPr lang="en-GB" dirty="0"/>
              <a:t>The type of the data stored at the memory location</a:t>
            </a:r>
          </a:p>
          <a:p>
            <a:pPr lvl="1"/>
            <a:r>
              <a:rPr lang="en-GB" dirty="0"/>
              <a:t>A name (also called identifier) to refer to the memory location</a:t>
            </a:r>
          </a:p>
        </p:txBody>
      </p:sp>
    </p:spTree>
    <p:extLst>
      <p:ext uri="{BB962C8B-B14F-4D97-AF65-F5344CB8AC3E}">
        <p14:creationId xmlns:p14="http://schemas.microsoft.com/office/powerpoint/2010/main" val="5941273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Memory States</a:t>
            </a:r>
          </a:p>
        </p:txBody>
      </p:sp>
      <p:sp>
        <p:nvSpPr>
          <p:cNvPr id="3" name="Content Placeholder 2"/>
          <p:cNvSpPr>
            <a:spLocks noGrp="1"/>
          </p:cNvSpPr>
          <p:nvPr>
            <p:ph idx="1"/>
          </p:nvPr>
        </p:nvSpPr>
        <p:spPr/>
        <p:txBody>
          <a:bodyPr/>
          <a:lstStyle/>
          <a:p>
            <a:r>
              <a:rPr lang="en-GB" dirty="0"/>
              <a:t>The following two lines in a Java program indicate the fact that there are two integers, num1 and num2</a:t>
            </a:r>
          </a:p>
          <a:p>
            <a:endParaRPr lang="en-GB" dirty="0"/>
          </a:p>
          <a:p>
            <a:pPr marL="457200" lvl="1" indent="0">
              <a:buNone/>
            </a:pPr>
            <a:r>
              <a:rPr lang="en-GB" sz="2800" dirty="0" err="1">
                <a:latin typeface="Consolas" panose="020B0609020204030204" pitchFamily="49" charset="0"/>
                <a:cs typeface="Consolas" panose="020B0609020204030204" pitchFamily="49" charset="0"/>
              </a:rPr>
              <a:t>int</a:t>
            </a:r>
            <a:r>
              <a:rPr lang="en-GB" sz="2800" dirty="0">
                <a:latin typeface="Consolas" panose="020B0609020204030204" pitchFamily="49" charset="0"/>
                <a:cs typeface="Consolas" panose="020B0609020204030204" pitchFamily="49" charset="0"/>
              </a:rPr>
              <a:t> num1;</a:t>
            </a:r>
          </a:p>
          <a:p>
            <a:pPr marL="457200" lvl="1" indent="0">
              <a:buNone/>
            </a:pPr>
            <a:r>
              <a:rPr lang="en-GB" sz="2800" dirty="0" err="1">
                <a:latin typeface="Consolas" panose="020B0609020204030204" pitchFamily="49" charset="0"/>
                <a:cs typeface="Consolas" panose="020B0609020204030204" pitchFamily="49" charset="0"/>
              </a:rPr>
              <a:t>int</a:t>
            </a:r>
            <a:r>
              <a:rPr lang="en-GB" sz="2800" dirty="0">
                <a:latin typeface="Consolas" panose="020B0609020204030204" pitchFamily="49" charset="0"/>
                <a:cs typeface="Consolas" panose="020B0609020204030204" pitchFamily="49" charset="0"/>
              </a:rPr>
              <a:t> num2;</a:t>
            </a:r>
          </a:p>
        </p:txBody>
      </p:sp>
      <p:pic>
        <p:nvPicPr>
          <p:cNvPr id="4" name="Content Placeholder 3"/>
          <p:cNvPicPr>
            <a:picLocks noChangeAspect="1"/>
          </p:cNvPicPr>
          <p:nvPr/>
        </p:nvPicPr>
        <p:blipFill>
          <a:blip r:embed="rId2"/>
          <a:stretch>
            <a:fillRect/>
          </a:stretch>
        </p:blipFill>
        <p:spPr>
          <a:xfrm>
            <a:off x="7104784" y="2426638"/>
            <a:ext cx="3448050" cy="4105275"/>
          </a:xfrm>
          <a:prstGeom prst="rect">
            <a:avLst/>
          </a:prstGeom>
        </p:spPr>
      </p:pic>
    </p:spTree>
    <p:extLst>
      <p:ext uri="{BB962C8B-B14F-4D97-AF65-F5344CB8AC3E}">
        <p14:creationId xmlns:p14="http://schemas.microsoft.com/office/powerpoint/2010/main" val="15666203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Memory States</a:t>
            </a:r>
          </a:p>
        </p:txBody>
      </p:sp>
      <p:sp>
        <p:nvSpPr>
          <p:cNvPr id="3" name="Content Placeholder 2"/>
          <p:cNvSpPr>
            <a:spLocks noGrp="1"/>
          </p:cNvSpPr>
          <p:nvPr>
            <p:ph idx="1"/>
          </p:nvPr>
        </p:nvSpPr>
        <p:spPr/>
        <p:txBody>
          <a:bodyPr/>
          <a:lstStyle/>
          <a:p>
            <a:r>
              <a:rPr lang="en-GB" dirty="0"/>
              <a:t>This code stores 50 in num1 and 70 in num2</a:t>
            </a:r>
          </a:p>
          <a:p>
            <a:endParaRPr lang="en-GB" dirty="0"/>
          </a:p>
          <a:p>
            <a:endParaRPr lang="en-GB" dirty="0"/>
          </a:p>
          <a:p>
            <a:pPr marL="457200" lvl="1" indent="0">
              <a:buNone/>
            </a:pPr>
            <a:r>
              <a:rPr lang="en-GB" sz="2800" dirty="0">
                <a:latin typeface="Consolas" panose="020B0609020204030204" pitchFamily="49" charset="0"/>
                <a:cs typeface="Consolas" panose="020B0609020204030204" pitchFamily="49" charset="0"/>
              </a:rPr>
              <a:t>num1 = 50;</a:t>
            </a:r>
          </a:p>
          <a:p>
            <a:pPr marL="457200" lvl="1" indent="0">
              <a:buNone/>
            </a:pPr>
            <a:r>
              <a:rPr lang="en-GB" sz="2800" dirty="0">
                <a:latin typeface="Consolas" panose="020B0609020204030204" pitchFamily="49" charset="0"/>
                <a:cs typeface="Consolas" panose="020B0609020204030204" pitchFamily="49" charset="0"/>
              </a:rPr>
              <a:t>num2 = 70;</a:t>
            </a:r>
          </a:p>
        </p:txBody>
      </p:sp>
      <p:pic>
        <p:nvPicPr>
          <p:cNvPr id="4" name="Picture 3"/>
          <p:cNvPicPr>
            <a:picLocks noChangeAspect="1"/>
          </p:cNvPicPr>
          <p:nvPr/>
        </p:nvPicPr>
        <p:blipFill>
          <a:blip r:embed="rId2"/>
          <a:stretch>
            <a:fillRect/>
          </a:stretch>
        </p:blipFill>
        <p:spPr>
          <a:xfrm>
            <a:off x="7186181" y="2426637"/>
            <a:ext cx="3400425" cy="4038600"/>
          </a:xfrm>
          <a:prstGeom prst="rect">
            <a:avLst/>
          </a:prstGeom>
        </p:spPr>
      </p:pic>
    </p:spTree>
    <p:extLst>
      <p:ext uri="{BB962C8B-B14F-4D97-AF65-F5344CB8AC3E}">
        <p14:creationId xmlns:p14="http://schemas.microsoft.com/office/powerpoint/2010/main" val="20811860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Memory States</a:t>
            </a:r>
          </a:p>
        </p:txBody>
      </p:sp>
      <p:sp>
        <p:nvSpPr>
          <p:cNvPr id="3" name="Content Placeholder 2"/>
          <p:cNvSpPr>
            <a:spLocks noGrp="1"/>
          </p:cNvSpPr>
          <p:nvPr>
            <p:ph idx="1"/>
          </p:nvPr>
        </p:nvSpPr>
        <p:spPr/>
        <p:txBody>
          <a:bodyPr/>
          <a:lstStyle/>
          <a:p>
            <a:r>
              <a:rPr lang="en-GB" dirty="0"/>
              <a:t>This code adds the two numbers and stores the result in another memory location</a:t>
            </a:r>
          </a:p>
          <a:p>
            <a:pPr marL="0" indent="0">
              <a:buNone/>
            </a:pPr>
            <a:endParaRPr lang="en-GB" dirty="0"/>
          </a:p>
          <a:p>
            <a:pPr marL="457200" lvl="1" indent="0">
              <a:buNone/>
            </a:pPr>
            <a:r>
              <a:rPr lang="en-GB" sz="2800" dirty="0" err="1">
                <a:latin typeface="Consolas" panose="020B0609020204030204" pitchFamily="49" charset="0"/>
                <a:cs typeface="Consolas" panose="020B0609020204030204" pitchFamily="49" charset="0"/>
              </a:rPr>
              <a:t>int</a:t>
            </a:r>
            <a:r>
              <a:rPr lang="en-GB" sz="2800" dirty="0">
                <a:latin typeface="Consolas" panose="020B0609020204030204" pitchFamily="49" charset="0"/>
                <a:cs typeface="Consolas" panose="020B0609020204030204" pitchFamily="49" charset="0"/>
              </a:rPr>
              <a:t> num3 = num1 + num2;</a:t>
            </a:r>
          </a:p>
        </p:txBody>
      </p:sp>
      <p:pic>
        <p:nvPicPr>
          <p:cNvPr id="4" name="Picture 3"/>
          <p:cNvPicPr>
            <a:picLocks noChangeAspect="1"/>
          </p:cNvPicPr>
          <p:nvPr/>
        </p:nvPicPr>
        <p:blipFill>
          <a:blip r:embed="rId2"/>
          <a:stretch>
            <a:fillRect/>
          </a:stretch>
        </p:blipFill>
        <p:spPr>
          <a:xfrm>
            <a:off x="7157173" y="2415381"/>
            <a:ext cx="3343275" cy="4019550"/>
          </a:xfrm>
          <a:prstGeom prst="rect">
            <a:avLst/>
          </a:prstGeom>
        </p:spPr>
      </p:pic>
    </p:spTree>
    <p:extLst>
      <p:ext uri="{BB962C8B-B14F-4D97-AF65-F5344CB8AC3E}">
        <p14:creationId xmlns:p14="http://schemas.microsoft.com/office/powerpoint/2010/main" val="21667798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Memory States using null</a:t>
            </a:r>
          </a:p>
        </p:txBody>
      </p:sp>
      <p:pic>
        <p:nvPicPr>
          <p:cNvPr id="4" name="Content Placeholder 3"/>
          <p:cNvPicPr>
            <a:picLocks noGrp="1" noChangeAspect="1"/>
          </p:cNvPicPr>
          <p:nvPr>
            <p:ph idx="1"/>
          </p:nvPr>
        </p:nvPicPr>
        <p:blipFill>
          <a:blip r:embed="rId2"/>
          <a:stretch>
            <a:fillRect/>
          </a:stretch>
        </p:blipFill>
        <p:spPr>
          <a:xfrm>
            <a:off x="153302" y="1897677"/>
            <a:ext cx="11913316" cy="4461560"/>
          </a:xfrm>
          <a:prstGeom prst="rect">
            <a:avLst/>
          </a:prstGeom>
        </p:spPr>
      </p:pic>
    </p:spTree>
    <p:extLst>
      <p:ext uri="{BB962C8B-B14F-4D97-AF65-F5344CB8AC3E}">
        <p14:creationId xmlns:p14="http://schemas.microsoft.com/office/powerpoint/2010/main" val="20673221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Data Types</a:t>
            </a:r>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6017443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Primitive Data Types in Java</a:t>
            </a:r>
          </a:p>
        </p:txBody>
      </p:sp>
      <p:pic>
        <p:nvPicPr>
          <p:cNvPr id="4" name="Content Placeholder 3"/>
          <p:cNvPicPr>
            <a:picLocks noGrp="1" noChangeAspect="1"/>
          </p:cNvPicPr>
          <p:nvPr>
            <p:ph idx="1"/>
          </p:nvPr>
        </p:nvPicPr>
        <p:blipFill>
          <a:blip r:embed="rId2"/>
          <a:stretch>
            <a:fillRect/>
          </a:stretch>
        </p:blipFill>
        <p:spPr>
          <a:xfrm>
            <a:off x="1858460" y="1410299"/>
            <a:ext cx="8475080" cy="5265119"/>
          </a:xfrm>
          <a:prstGeom prst="rect">
            <a:avLst/>
          </a:prstGeom>
        </p:spPr>
      </p:pic>
    </p:spTree>
    <p:extLst>
      <p:ext uri="{BB962C8B-B14F-4D97-AF65-F5344CB8AC3E}">
        <p14:creationId xmlns:p14="http://schemas.microsoft.com/office/powerpoint/2010/main" val="21834907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Defining Data Types</a:t>
            </a:r>
          </a:p>
        </p:txBody>
      </p:sp>
      <p:sp>
        <p:nvSpPr>
          <p:cNvPr id="3" name="Content Placeholder 2"/>
          <p:cNvSpPr>
            <a:spLocks noGrp="1"/>
          </p:cNvSpPr>
          <p:nvPr>
            <p:ph idx="1"/>
          </p:nvPr>
        </p:nvSpPr>
        <p:spPr/>
        <p:txBody>
          <a:bodyPr>
            <a:normAutofit/>
          </a:bodyPr>
          <a:lstStyle/>
          <a:p>
            <a:r>
              <a:rPr lang="en-GB" dirty="0"/>
              <a:t>Data types are defined in terms of:</a:t>
            </a:r>
          </a:p>
          <a:p>
            <a:r>
              <a:rPr lang="en-GB" dirty="0"/>
              <a:t>A set of values (or data objects)</a:t>
            </a:r>
          </a:p>
          <a:p>
            <a:pPr lvl="1"/>
            <a:r>
              <a:rPr lang="en-GB" dirty="0"/>
              <a:t>An </a:t>
            </a:r>
            <a:r>
              <a:rPr lang="en-GB" dirty="0" err="1"/>
              <a:t>int</a:t>
            </a:r>
            <a:r>
              <a:rPr lang="en-GB" dirty="0"/>
              <a:t> data type consists of a set of all integers between -2,147,483,648 and 2,147,483,647.</a:t>
            </a:r>
          </a:p>
          <a:p>
            <a:r>
              <a:rPr lang="en-GB" dirty="0"/>
              <a:t>A set of operations that can be applied to all values in the set</a:t>
            </a:r>
          </a:p>
          <a:p>
            <a:pPr lvl="1"/>
            <a:r>
              <a:rPr lang="en-GB" dirty="0"/>
              <a:t>Operations such as addition, subtraction, multiplication, division, comparison, and many more are defined for the </a:t>
            </a:r>
            <a:r>
              <a:rPr lang="en-GB" dirty="0" err="1"/>
              <a:t>int</a:t>
            </a:r>
            <a:r>
              <a:rPr lang="en-GB" dirty="0"/>
              <a:t> data type.</a:t>
            </a:r>
          </a:p>
          <a:p>
            <a:r>
              <a:rPr lang="en-GB" dirty="0"/>
              <a:t>A data representation, which determines how the values are stored</a:t>
            </a:r>
          </a:p>
          <a:p>
            <a:pPr lvl="1"/>
            <a:r>
              <a:rPr lang="en-GB" dirty="0"/>
              <a:t>A value of the </a:t>
            </a:r>
            <a:r>
              <a:rPr lang="en-GB" dirty="0" err="1"/>
              <a:t>int</a:t>
            </a:r>
            <a:r>
              <a:rPr lang="en-GB" dirty="0"/>
              <a:t> data type is represented in 32-bit memory in 2’s compliment form</a:t>
            </a:r>
          </a:p>
        </p:txBody>
      </p:sp>
    </p:spTree>
    <p:extLst>
      <p:ext uri="{BB962C8B-B14F-4D97-AF65-F5344CB8AC3E}">
        <p14:creationId xmlns:p14="http://schemas.microsoft.com/office/powerpoint/2010/main" val="642151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Add two numbers</a:t>
            </a:r>
          </a:p>
        </p:txBody>
      </p:sp>
      <p:sp>
        <p:nvSpPr>
          <p:cNvPr id="3" name="Content Placeholder 2"/>
          <p:cNvSpPr>
            <a:spLocks noGrp="1"/>
          </p:cNvSpPr>
          <p:nvPr>
            <p:ph idx="1"/>
          </p:nvPr>
        </p:nvSpPr>
        <p:spPr/>
        <p:txBody>
          <a:bodyPr/>
          <a:lstStyle/>
          <a:p>
            <a:r>
              <a:rPr lang="en-GB" dirty="0"/>
              <a:t>The program to add two numbers in machine language will look similar to this:</a:t>
            </a:r>
          </a:p>
          <a:p>
            <a:r>
              <a:rPr lang="en-GB" dirty="0">
                <a:latin typeface="Consolas" panose="020B0609020204030204" pitchFamily="49" charset="0"/>
                <a:cs typeface="Consolas" panose="020B0609020204030204" pitchFamily="49" charset="0"/>
              </a:rPr>
              <a:t>0010010010 10010100000100110</a:t>
            </a:r>
          </a:p>
          <a:p>
            <a:r>
              <a:rPr lang="en-GB" dirty="0">
                <a:latin typeface="Consolas" panose="020B0609020204030204" pitchFamily="49" charset="0"/>
                <a:cs typeface="Consolas" panose="020B0609020204030204" pitchFamily="49" charset="0"/>
              </a:rPr>
              <a:t>0001000100 01010010001001010</a:t>
            </a:r>
          </a:p>
        </p:txBody>
      </p:sp>
    </p:spTree>
    <p:extLst>
      <p:ext uri="{BB962C8B-B14F-4D97-AF65-F5344CB8AC3E}">
        <p14:creationId xmlns:p14="http://schemas.microsoft.com/office/powerpoint/2010/main" val="13857721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Identifiers</a:t>
            </a:r>
          </a:p>
        </p:txBody>
      </p:sp>
      <p:sp>
        <p:nvSpPr>
          <p:cNvPr id="3" name="Content Placeholder 2"/>
          <p:cNvSpPr>
            <a:spLocks noGrp="1"/>
          </p:cNvSpPr>
          <p:nvPr>
            <p:ph idx="1"/>
          </p:nvPr>
        </p:nvSpPr>
        <p:spPr/>
        <p:txBody>
          <a:bodyPr/>
          <a:lstStyle/>
          <a:p>
            <a:r>
              <a:rPr lang="en-GB" dirty="0"/>
              <a:t>There is no limit on the number of characters used in an identifier</a:t>
            </a:r>
          </a:p>
          <a:p>
            <a:pPr lvl="1"/>
            <a:r>
              <a:rPr lang="en-GB" dirty="0"/>
              <a:t>An identifier can be as small as one character long or as big as you want</a:t>
            </a:r>
          </a:p>
          <a:p>
            <a:r>
              <a:rPr lang="en-GB" dirty="0"/>
              <a:t>Identifiers are case sensitive</a:t>
            </a:r>
          </a:p>
          <a:p>
            <a:pPr lvl="1"/>
            <a:r>
              <a:rPr lang="en-GB" dirty="0" err="1"/>
              <a:t>num</a:t>
            </a:r>
            <a:r>
              <a:rPr lang="en-GB" dirty="0"/>
              <a:t> and </a:t>
            </a:r>
            <a:r>
              <a:rPr lang="en-GB" dirty="0" err="1"/>
              <a:t>Num</a:t>
            </a:r>
            <a:r>
              <a:rPr lang="en-GB" dirty="0"/>
              <a:t> are two different identifiers</a:t>
            </a:r>
          </a:p>
          <a:p>
            <a:r>
              <a:rPr lang="en-GB" dirty="0"/>
              <a:t>Use letters, numbers and underscore</a:t>
            </a:r>
          </a:p>
          <a:p>
            <a:pPr lvl="1"/>
            <a:r>
              <a:rPr lang="en-GB" dirty="0"/>
              <a:t>E.g. </a:t>
            </a:r>
            <a:r>
              <a:rPr lang="en-GB" sz="2800" dirty="0" err="1">
                <a:latin typeface="Consolas" panose="020B0609020204030204" pitchFamily="49" charset="0"/>
                <a:cs typeface="Consolas" panose="020B0609020204030204" pitchFamily="49" charset="0"/>
              </a:rPr>
              <a:t>i</a:t>
            </a:r>
            <a:r>
              <a:rPr lang="en-GB" sz="2800" dirty="0">
                <a:latin typeface="Consolas" panose="020B0609020204030204" pitchFamily="49" charset="0"/>
                <a:cs typeface="Consolas" panose="020B0609020204030204" pitchFamily="49" charset="0"/>
              </a:rPr>
              <a:t>, x1, </a:t>
            </a:r>
            <a:r>
              <a:rPr lang="en-GB" sz="2800" dirty="0" err="1">
                <a:latin typeface="Consolas" panose="020B0609020204030204" pitchFamily="49" charset="0"/>
                <a:cs typeface="Consolas" panose="020B0609020204030204" pitchFamily="49" charset="0"/>
              </a:rPr>
              <a:t>theCurrent_Time</a:t>
            </a:r>
            <a:r>
              <a:rPr lang="en-GB" sz="2800" dirty="0">
                <a:latin typeface="Consolas" panose="020B0609020204030204" pitchFamily="49" charset="0"/>
                <a:cs typeface="Consolas" panose="020B0609020204030204" pitchFamily="49" charset="0"/>
              </a:rPr>
              <a:t>, </a:t>
            </a:r>
            <a:r>
              <a:rPr lang="ja-JP" altLang="en-US" sz="2800" dirty="0">
                <a:latin typeface="Consolas" panose="020B0609020204030204" pitchFamily="49" charset="0"/>
                <a:cs typeface="Consolas" panose="020B0609020204030204" pitchFamily="49" charset="0"/>
              </a:rPr>
              <a:t>獺</a:t>
            </a:r>
            <a:endParaRPr lang="en-GB" sz="2800" dirty="0">
              <a:latin typeface="Consolas" panose="020B0609020204030204" pitchFamily="49" charset="0"/>
              <a:cs typeface="Consolas" panose="020B0609020204030204" pitchFamily="49" charset="0"/>
            </a:endParaRPr>
          </a:p>
          <a:p>
            <a:r>
              <a:rPr lang="en-GB" dirty="0"/>
              <a:t>Cannot start with a number</a:t>
            </a:r>
          </a:p>
          <a:p>
            <a:r>
              <a:rPr lang="en-GB" dirty="0"/>
              <a:t>Cannot use hyphen or most punctuation marks</a:t>
            </a:r>
          </a:p>
        </p:txBody>
      </p:sp>
    </p:spTree>
    <p:extLst>
      <p:ext uri="{BB962C8B-B14F-4D97-AF65-F5344CB8AC3E}">
        <p14:creationId xmlns:p14="http://schemas.microsoft.com/office/powerpoint/2010/main" val="5577576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1230"/>
          </a:xfrm>
        </p:spPr>
        <p:txBody>
          <a:bodyPr>
            <a:normAutofit fontScale="90000"/>
          </a:bodyPr>
          <a:lstStyle/>
          <a:p>
            <a:r>
              <a:rPr lang="en-GB" dirty="0"/>
              <a:t>Keywords and Reserved Words in Java</a:t>
            </a:r>
          </a:p>
        </p:txBody>
      </p:sp>
      <p:pic>
        <p:nvPicPr>
          <p:cNvPr id="4" name="Content Placeholder 3"/>
          <p:cNvPicPr>
            <a:picLocks noGrp="1" noChangeAspect="1"/>
          </p:cNvPicPr>
          <p:nvPr>
            <p:ph idx="1"/>
          </p:nvPr>
        </p:nvPicPr>
        <p:blipFill>
          <a:blip r:embed="rId2"/>
          <a:stretch>
            <a:fillRect/>
          </a:stretch>
        </p:blipFill>
        <p:spPr>
          <a:xfrm>
            <a:off x="1226127" y="1166473"/>
            <a:ext cx="9913431" cy="5649963"/>
          </a:xfrm>
          <a:prstGeom prst="rect">
            <a:avLst/>
          </a:prstGeom>
        </p:spPr>
      </p:pic>
    </p:spTree>
    <p:extLst>
      <p:ext uri="{BB962C8B-B14F-4D97-AF65-F5344CB8AC3E}">
        <p14:creationId xmlns:p14="http://schemas.microsoft.com/office/powerpoint/2010/main" val="38279910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Punctuation</a:t>
            </a:r>
          </a:p>
        </p:txBody>
      </p:sp>
      <p:pic>
        <p:nvPicPr>
          <p:cNvPr id="4" name="Content Placeholder 3"/>
          <p:cNvPicPr>
            <a:picLocks noGrp="1" noChangeAspect="1"/>
          </p:cNvPicPr>
          <p:nvPr>
            <p:ph idx="1"/>
          </p:nvPr>
        </p:nvPicPr>
        <p:blipFill>
          <a:blip r:embed="rId2"/>
          <a:stretch>
            <a:fillRect/>
          </a:stretch>
        </p:blipFill>
        <p:spPr>
          <a:xfrm>
            <a:off x="1093211" y="1912434"/>
            <a:ext cx="3506497" cy="2018577"/>
          </a:xfrm>
          <a:prstGeom prst="rect">
            <a:avLst/>
          </a:prstGeom>
        </p:spPr>
      </p:pic>
      <p:pic>
        <p:nvPicPr>
          <p:cNvPr id="5" name="Picture 4"/>
          <p:cNvPicPr>
            <a:picLocks noChangeAspect="1"/>
          </p:cNvPicPr>
          <p:nvPr/>
        </p:nvPicPr>
        <p:blipFill>
          <a:blip r:embed="rId3"/>
          <a:stretch>
            <a:fillRect/>
          </a:stretch>
        </p:blipFill>
        <p:spPr>
          <a:xfrm>
            <a:off x="3004124" y="3997830"/>
            <a:ext cx="9111147" cy="1612397"/>
          </a:xfrm>
          <a:prstGeom prst="rect">
            <a:avLst/>
          </a:prstGeom>
        </p:spPr>
      </p:pic>
      <p:sp>
        <p:nvSpPr>
          <p:cNvPr id="6" name="TextBox 5"/>
          <p:cNvSpPr txBox="1"/>
          <p:nvPr/>
        </p:nvSpPr>
        <p:spPr>
          <a:xfrm>
            <a:off x="4599708" y="2771848"/>
            <a:ext cx="2951018" cy="584775"/>
          </a:xfrm>
          <a:prstGeom prst="rect">
            <a:avLst/>
          </a:prstGeom>
          <a:noFill/>
        </p:spPr>
        <p:txBody>
          <a:bodyPr wrap="square" rtlCol="0">
            <a:spAutoFit/>
          </a:bodyPr>
          <a:lstStyle/>
          <a:p>
            <a:r>
              <a:rPr lang="en-GB" sz="3200" dirty="0">
                <a:sym typeface="Wingdings" panose="05000000000000000000" pitchFamily="2" charset="2"/>
              </a:rPr>
              <a:t> Separators</a:t>
            </a:r>
            <a:endParaRPr lang="en-GB" sz="3200" dirty="0"/>
          </a:p>
        </p:txBody>
      </p:sp>
      <p:sp>
        <p:nvSpPr>
          <p:cNvPr id="7" name="TextBox 6"/>
          <p:cNvSpPr txBox="1"/>
          <p:nvPr/>
        </p:nvSpPr>
        <p:spPr>
          <a:xfrm>
            <a:off x="480145" y="4497818"/>
            <a:ext cx="2394672" cy="584775"/>
          </a:xfrm>
          <a:prstGeom prst="rect">
            <a:avLst/>
          </a:prstGeom>
          <a:noFill/>
        </p:spPr>
        <p:txBody>
          <a:bodyPr wrap="square" rtlCol="0">
            <a:spAutoFit/>
          </a:bodyPr>
          <a:lstStyle/>
          <a:p>
            <a:r>
              <a:rPr lang="en-GB" sz="3200" dirty="0">
                <a:sym typeface="Wingdings" panose="05000000000000000000" pitchFamily="2" charset="2"/>
              </a:rPr>
              <a:t>Operators </a:t>
            </a:r>
            <a:endParaRPr lang="en-GB" sz="3200" dirty="0"/>
          </a:p>
        </p:txBody>
      </p:sp>
    </p:spTree>
    <p:extLst>
      <p:ext uri="{BB962C8B-B14F-4D97-AF65-F5344CB8AC3E}">
        <p14:creationId xmlns:p14="http://schemas.microsoft.com/office/powerpoint/2010/main" val="7179750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1164648" y="1424423"/>
            <a:ext cx="2980459" cy="363682"/>
          </a:xfrm>
        </p:spPr>
        <p:txBody>
          <a:bodyPr>
            <a:normAutofit fontScale="90000"/>
          </a:bodyPr>
          <a:lstStyle/>
          <a:p>
            <a:r>
              <a:rPr lang="en-GB" sz="2400" dirty="0"/>
              <a:t>Java primitive data types</a:t>
            </a:r>
          </a:p>
        </p:txBody>
      </p:sp>
      <p:pic>
        <p:nvPicPr>
          <p:cNvPr id="4" name="Content Placeholder 3"/>
          <p:cNvPicPr>
            <a:picLocks noGrp="1" noChangeAspect="1"/>
          </p:cNvPicPr>
          <p:nvPr>
            <p:ph idx="1"/>
          </p:nvPr>
        </p:nvPicPr>
        <p:blipFill>
          <a:blip r:embed="rId2"/>
          <a:stretch>
            <a:fillRect/>
          </a:stretch>
        </p:blipFill>
        <p:spPr>
          <a:xfrm>
            <a:off x="758535" y="0"/>
            <a:ext cx="11065013" cy="6889174"/>
          </a:xfrm>
          <a:prstGeom prst="rect">
            <a:avLst/>
          </a:prstGeom>
        </p:spPr>
      </p:pic>
    </p:spTree>
    <p:extLst>
      <p:ext uri="{BB962C8B-B14F-4D97-AF65-F5344CB8AC3E}">
        <p14:creationId xmlns:p14="http://schemas.microsoft.com/office/powerpoint/2010/main" val="37009993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Boolean</a:t>
            </a:r>
          </a:p>
        </p:txBody>
      </p:sp>
      <p:sp>
        <p:nvSpPr>
          <p:cNvPr id="3" name="Content Placeholder 2"/>
          <p:cNvSpPr>
            <a:spLocks noGrp="1"/>
          </p:cNvSpPr>
          <p:nvPr>
            <p:ph idx="1"/>
          </p:nvPr>
        </p:nvSpPr>
        <p:spPr/>
        <p:txBody>
          <a:bodyPr/>
          <a:lstStyle/>
          <a:p>
            <a:r>
              <a:rPr lang="en-GB" dirty="0"/>
              <a:t>Things do not default to </a:t>
            </a:r>
            <a:r>
              <a:rPr lang="en-GB" dirty="0" err="1"/>
              <a:t>truthy</a:t>
            </a:r>
            <a:r>
              <a:rPr lang="en-GB" dirty="0"/>
              <a:t> or </a:t>
            </a:r>
            <a:r>
              <a:rPr lang="en-GB" dirty="0" err="1"/>
              <a:t>falsy</a:t>
            </a:r>
            <a:endParaRPr lang="en-GB" dirty="0"/>
          </a:p>
          <a:p>
            <a:r>
              <a:rPr lang="en-GB" dirty="0"/>
              <a:t>So must explicitly store true or false</a:t>
            </a:r>
          </a:p>
        </p:txBody>
      </p:sp>
    </p:spTree>
    <p:extLst>
      <p:ext uri="{BB962C8B-B14F-4D97-AF65-F5344CB8AC3E}">
        <p14:creationId xmlns:p14="http://schemas.microsoft.com/office/powerpoint/2010/main" val="35531196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t>
            </a:r>
          </a:p>
        </p:txBody>
      </p:sp>
      <p:sp>
        <p:nvSpPr>
          <p:cNvPr id="3" name="Content Placeholder 2"/>
          <p:cNvSpPr>
            <a:spLocks noGrp="1"/>
          </p:cNvSpPr>
          <p:nvPr>
            <p:ph idx="1"/>
          </p:nvPr>
        </p:nvSpPr>
        <p:spPr/>
        <p:txBody>
          <a:bodyPr/>
          <a:lstStyle/>
          <a:p>
            <a:r>
              <a:rPr lang="en-GB" dirty="0"/>
              <a:t>To include a character literal in a Java program, simply place it between </a:t>
            </a:r>
            <a:r>
              <a:rPr lang="en-GB" b="1" dirty="0"/>
              <a:t>single</a:t>
            </a:r>
            <a:r>
              <a:rPr lang="en-GB" dirty="0"/>
              <a:t> quotes</a:t>
            </a:r>
          </a:p>
          <a:p>
            <a:pPr lvl="1"/>
            <a:r>
              <a:rPr lang="en-GB" sz="2800" dirty="0">
                <a:latin typeface="Consolas" panose="020B0609020204030204" pitchFamily="49" charset="0"/>
                <a:cs typeface="Consolas" panose="020B0609020204030204" pitchFamily="49" charset="0"/>
              </a:rPr>
              <a:t>char c = 'A';</a:t>
            </a:r>
          </a:p>
          <a:p>
            <a:pPr lvl="1"/>
            <a:r>
              <a:rPr lang="en-GB" sz="2800" dirty="0">
                <a:latin typeface="Consolas" panose="020B0609020204030204" pitchFamily="49" charset="0"/>
                <a:cs typeface="Consolas" panose="020B0609020204030204" pitchFamily="49" charset="0"/>
              </a:rPr>
              <a:t>char tab = '\t', </a:t>
            </a:r>
            <a:r>
              <a:rPr lang="en-GB" sz="2800" dirty="0" err="1">
                <a:latin typeface="Consolas" panose="020B0609020204030204" pitchFamily="49" charset="0"/>
                <a:cs typeface="Consolas" panose="020B0609020204030204" pitchFamily="49" charset="0"/>
              </a:rPr>
              <a:t>nul</a:t>
            </a:r>
            <a:r>
              <a:rPr lang="en-GB" sz="2800" dirty="0">
                <a:latin typeface="Consolas" panose="020B0609020204030204" pitchFamily="49" charset="0"/>
                <a:cs typeface="Consolas" panose="020B0609020204030204" pitchFamily="49" charset="0"/>
              </a:rPr>
              <a:t> = '\000', aleph = '\u05D0', slash = '\\';</a:t>
            </a:r>
          </a:p>
        </p:txBody>
      </p:sp>
    </p:spTree>
    <p:extLst>
      <p:ext uri="{BB962C8B-B14F-4D97-AF65-F5344CB8AC3E}">
        <p14:creationId xmlns:p14="http://schemas.microsoft.com/office/powerpoint/2010/main" val="34792779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String literals</a:t>
            </a:r>
          </a:p>
        </p:txBody>
      </p:sp>
      <p:sp>
        <p:nvSpPr>
          <p:cNvPr id="3" name="Content Placeholder 2"/>
          <p:cNvSpPr>
            <a:spLocks noGrp="1"/>
          </p:cNvSpPr>
          <p:nvPr>
            <p:ph idx="1"/>
          </p:nvPr>
        </p:nvSpPr>
        <p:spPr/>
        <p:txBody>
          <a:bodyPr/>
          <a:lstStyle/>
          <a:p>
            <a:r>
              <a:rPr lang="en-GB" dirty="0"/>
              <a:t>The String type is a class and is not one of the primitive types of the language</a:t>
            </a:r>
          </a:p>
          <a:p>
            <a:r>
              <a:rPr lang="en-GB" dirty="0"/>
              <a:t>Because strings are so commonly used Java does have a syntax for including string values literally </a:t>
            </a:r>
          </a:p>
          <a:p>
            <a:r>
              <a:rPr lang="en-GB" dirty="0"/>
              <a:t>A string literal consists of arbitrary text within </a:t>
            </a:r>
            <a:r>
              <a:rPr lang="en-GB" b="1" dirty="0"/>
              <a:t>double</a:t>
            </a:r>
            <a:r>
              <a:rPr lang="en-GB" dirty="0"/>
              <a:t> quotes</a:t>
            </a:r>
          </a:p>
          <a:p>
            <a:pPr lvl="1"/>
            <a:r>
              <a:rPr lang="en-GB" sz="2800" dirty="0">
                <a:latin typeface="Consolas" panose="020B0609020204030204" pitchFamily="49" charset="0"/>
                <a:cs typeface="Consolas" panose="020B0609020204030204" pitchFamily="49" charset="0"/>
              </a:rPr>
              <a:t>"Hello, world"</a:t>
            </a:r>
          </a:p>
          <a:p>
            <a:pPr lvl="1"/>
            <a:r>
              <a:rPr lang="en-GB" sz="2800" dirty="0">
                <a:latin typeface="Consolas" panose="020B0609020204030204" pitchFamily="49" charset="0"/>
                <a:cs typeface="Consolas" panose="020B0609020204030204" pitchFamily="49" charset="0"/>
              </a:rPr>
              <a:t>"'This' is a string</a:t>
            </a:r>
          </a:p>
          <a:p>
            <a:r>
              <a:rPr lang="en-GB" dirty="0"/>
              <a:t>String is a reference type</a:t>
            </a:r>
          </a:p>
        </p:txBody>
      </p:sp>
    </p:spTree>
    <p:extLst>
      <p:ext uri="{BB962C8B-B14F-4D97-AF65-F5344CB8AC3E}">
        <p14:creationId xmlns:p14="http://schemas.microsoft.com/office/powerpoint/2010/main" val="14301061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Integer Types and Wrapper Classes</a:t>
            </a:r>
          </a:p>
        </p:txBody>
      </p:sp>
      <p:sp>
        <p:nvSpPr>
          <p:cNvPr id="3" name="Content Placeholder 2"/>
          <p:cNvSpPr>
            <a:spLocks noGrp="1"/>
          </p:cNvSpPr>
          <p:nvPr>
            <p:ph idx="1"/>
          </p:nvPr>
        </p:nvSpPr>
        <p:spPr/>
        <p:txBody>
          <a:bodyPr>
            <a:normAutofit lnSpcReduction="10000"/>
          </a:bodyPr>
          <a:lstStyle/>
          <a:p>
            <a:r>
              <a:rPr lang="en-GB" dirty="0"/>
              <a:t>The integer types in Java are byte, short, </a:t>
            </a:r>
            <a:r>
              <a:rPr lang="en-GB" dirty="0" err="1"/>
              <a:t>int</a:t>
            </a:r>
            <a:r>
              <a:rPr lang="en-GB" dirty="0"/>
              <a:t>, and long</a:t>
            </a:r>
          </a:p>
          <a:p>
            <a:r>
              <a:rPr lang="en-GB" dirty="0"/>
              <a:t>These types differ only in the number of bits and therefore in the range of numbers each type can represent</a:t>
            </a:r>
          </a:p>
          <a:p>
            <a:pPr lvl="1"/>
            <a:r>
              <a:rPr lang="en-GB" sz="2800" dirty="0">
                <a:latin typeface="Consolas" panose="020B0609020204030204" pitchFamily="49" charset="0"/>
                <a:cs typeface="Consolas" panose="020B0609020204030204" pitchFamily="49" charset="0"/>
              </a:rPr>
              <a:t>1234 // An </a:t>
            </a:r>
            <a:r>
              <a:rPr lang="en-GB" sz="2800" dirty="0" err="1">
                <a:latin typeface="Consolas" panose="020B0609020204030204" pitchFamily="49" charset="0"/>
                <a:cs typeface="Consolas" panose="020B0609020204030204" pitchFamily="49" charset="0"/>
              </a:rPr>
              <a:t>int</a:t>
            </a:r>
            <a:r>
              <a:rPr lang="en-GB" sz="2800" dirty="0">
                <a:latin typeface="Consolas" panose="020B0609020204030204" pitchFamily="49" charset="0"/>
                <a:cs typeface="Consolas" panose="020B0609020204030204" pitchFamily="49" charset="0"/>
              </a:rPr>
              <a:t> value</a:t>
            </a:r>
          </a:p>
          <a:p>
            <a:pPr lvl="1"/>
            <a:r>
              <a:rPr lang="en-GB" sz="2800" dirty="0">
                <a:latin typeface="Consolas" panose="020B0609020204030204" pitchFamily="49" charset="0"/>
                <a:cs typeface="Consolas" panose="020B0609020204030204" pitchFamily="49" charset="0"/>
              </a:rPr>
              <a:t>1234l // A long value</a:t>
            </a:r>
          </a:p>
          <a:p>
            <a:pPr lvl="1"/>
            <a:r>
              <a:rPr lang="en-GB" sz="2800" dirty="0">
                <a:latin typeface="Consolas" panose="020B0609020204030204" pitchFamily="49" charset="0"/>
                <a:cs typeface="Consolas" panose="020B0609020204030204" pitchFamily="49" charset="0"/>
              </a:rPr>
              <a:t>0xffL // Another long value</a:t>
            </a:r>
          </a:p>
          <a:p>
            <a:r>
              <a:rPr lang="en-GB" dirty="0"/>
              <a:t>Each integer type has a wrapper class: Byte, Short, Integer, and Long</a:t>
            </a:r>
          </a:p>
          <a:p>
            <a:r>
              <a:rPr lang="en-GB" dirty="0"/>
              <a:t>These define MIN_VALUE and MAX_VALUE constants </a:t>
            </a:r>
          </a:p>
          <a:p>
            <a:pPr lvl="1"/>
            <a:r>
              <a:rPr lang="en-GB" dirty="0"/>
              <a:t>They also define useful static methods, such as </a:t>
            </a:r>
            <a:r>
              <a:rPr lang="en-GB" dirty="0" err="1"/>
              <a:t>Byte.parseByte</a:t>
            </a:r>
            <a:r>
              <a:rPr lang="en-GB" dirty="0"/>
              <a:t>() and </a:t>
            </a:r>
            <a:r>
              <a:rPr lang="en-GB" dirty="0" err="1"/>
              <a:t>Integer.parseInt</a:t>
            </a:r>
            <a:r>
              <a:rPr lang="en-GB" dirty="0"/>
              <a:t>(), for converting strings to integer values</a:t>
            </a:r>
          </a:p>
        </p:txBody>
      </p:sp>
    </p:spTree>
    <p:extLst>
      <p:ext uri="{BB962C8B-B14F-4D97-AF65-F5344CB8AC3E}">
        <p14:creationId xmlns:p14="http://schemas.microsoft.com/office/powerpoint/2010/main" val="15142491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Floating-Point Types</a:t>
            </a:r>
          </a:p>
        </p:txBody>
      </p:sp>
      <p:sp>
        <p:nvSpPr>
          <p:cNvPr id="3" name="Content Placeholder 2"/>
          <p:cNvSpPr>
            <a:spLocks noGrp="1"/>
          </p:cNvSpPr>
          <p:nvPr>
            <p:ph idx="1"/>
          </p:nvPr>
        </p:nvSpPr>
        <p:spPr/>
        <p:txBody>
          <a:bodyPr>
            <a:normAutofit fontScale="92500" lnSpcReduction="20000"/>
          </a:bodyPr>
          <a:lstStyle/>
          <a:p>
            <a:r>
              <a:rPr lang="en-GB" dirty="0"/>
              <a:t>Real numbers are represented by the float and double data types</a:t>
            </a:r>
          </a:p>
          <a:p>
            <a:r>
              <a:rPr lang="en-GB" dirty="0"/>
              <a:t>Float is a 32-bit, single-precision floating-point value</a:t>
            </a:r>
          </a:p>
          <a:p>
            <a:r>
              <a:rPr lang="en-GB" dirty="0"/>
              <a:t>Double is a 64-bit, double-precision floating-point value</a:t>
            </a:r>
          </a:p>
          <a:p>
            <a:r>
              <a:rPr lang="en-GB" dirty="0"/>
              <a:t>Floating-point literals can also use exponential notation</a:t>
            </a:r>
          </a:p>
          <a:p>
            <a:pPr lvl="1"/>
            <a:r>
              <a:rPr lang="en-GB" sz="3000" dirty="0">
                <a:latin typeface="Consolas" panose="020B0609020204030204" pitchFamily="49" charset="0"/>
                <a:cs typeface="Consolas" panose="020B0609020204030204" pitchFamily="49" charset="0"/>
              </a:rPr>
              <a:t>1.2345E02 // 1.2345 * 10^2 or 123.45</a:t>
            </a:r>
          </a:p>
          <a:p>
            <a:pPr lvl="1"/>
            <a:r>
              <a:rPr lang="en-GB" sz="3000" dirty="0">
                <a:latin typeface="Consolas" panose="020B0609020204030204" pitchFamily="49" charset="0"/>
                <a:cs typeface="Consolas" panose="020B0609020204030204" pitchFamily="49" charset="0"/>
              </a:rPr>
              <a:t>1e-6 // 1 * 10^-6 or 0.000001</a:t>
            </a:r>
          </a:p>
          <a:p>
            <a:pPr lvl="1"/>
            <a:r>
              <a:rPr lang="pt-BR" sz="3000" dirty="0">
                <a:latin typeface="Consolas" panose="020B0609020204030204" pitchFamily="49" charset="0"/>
                <a:cs typeface="Consolas" panose="020B0609020204030204" pitchFamily="49" charset="0"/>
              </a:rPr>
              <a:t>6.02e23 // Avogadro's Number: 6.02 * 10^23</a:t>
            </a:r>
          </a:p>
          <a:p>
            <a:r>
              <a:rPr lang="en-GB" dirty="0"/>
              <a:t>Floating-point literals are double values by default</a:t>
            </a:r>
          </a:p>
          <a:p>
            <a:pPr lvl="1"/>
            <a:r>
              <a:rPr lang="en-GB" dirty="0"/>
              <a:t>To include a float value literally follow the number with f or F</a:t>
            </a:r>
          </a:p>
          <a:p>
            <a:pPr lvl="1"/>
            <a:r>
              <a:rPr lang="en-GB" sz="3000" dirty="0">
                <a:latin typeface="Consolas" panose="020B0609020204030204" pitchFamily="49" charset="0"/>
                <a:cs typeface="Consolas" panose="020B0609020204030204" pitchFamily="49" charset="0"/>
              </a:rPr>
              <a:t>double d = 6.02E23;</a:t>
            </a:r>
          </a:p>
          <a:p>
            <a:pPr lvl="1"/>
            <a:r>
              <a:rPr lang="en-GB" sz="3000" dirty="0">
                <a:latin typeface="Consolas" panose="020B0609020204030204" pitchFamily="49" charset="0"/>
                <a:cs typeface="Consolas" panose="020B0609020204030204" pitchFamily="49" charset="0"/>
              </a:rPr>
              <a:t>float f = 6.02e23f;</a:t>
            </a:r>
          </a:p>
        </p:txBody>
      </p:sp>
    </p:spTree>
    <p:extLst>
      <p:ext uri="{BB962C8B-B14F-4D97-AF65-F5344CB8AC3E}">
        <p14:creationId xmlns:p14="http://schemas.microsoft.com/office/powerpoint/2010/main" val="10014636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Real Numbers</a:t>
            </a:r>
          </a:p>
        </p:txBody>
      </p:sp>
      <p:sp>
        <p:nvSpPr>
          <p:cNvPr id="3" name="Content Placeholder 2"/>
          <p:cNvSpPr>
            <a:spLocks noGrp="1"/>
          </p:cNvSpPr>
          <p:nvPr>
            <p:ph idx="1"/>
          </p:nvPr>
        </p:nvSpPr>
        <p:spPr/>
        <p:txBody>
          <a:bodyPr>
            <a:normAutofit/>
          </a:bodyPr>
          <a:lstStyle/>
          <a:p>
            <a:r>
              <a:rPr lang="en-GB" dirty="0"/>
              <a:t>Most real numbers, by their very nature, cannot be represented exactly in any finite number of bits</a:t>
            </a:r>
          </a:p>
          <a:p>
            <a:r>
              <a:rPr lang="en-GB" dirty="0"/>
              <a:t>It is important to remember that float and double values are only approximations of the numbers they are meant to represent</a:t>
            </a:r>
          </a:p>
          <a:p>
            <a:r>
              <a:rPr lang="en-GB" dirty="0"/>
              <a:t>Float is a 32-bit approximation, which results in at least six significant decimal digits</a:t>
            </a:r>
          </a:p>
          <a:p>
            <a:r>
              <a:rPr lang="en-GB" dirty="0"/>
              <a:t>Double is a 64-bit approximation, which results in at least 15 significant digits</a:t>
            </a:r>
          </a:p>
        </p:txBody>
      </p:sp>
    </p:spTree>
    <p:extLst>
      <p:ext uri="{BB962C8B-B14F-4D97-AF65-F5344CB8AC3E}">
        <p14:creationId xmlns:p14="http://schemas.microsoft.com/office/powerpoint/2010/main" val="1777807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assembly language</a:t>
            </a:r>
          </a:p>
        </p:txBody>
      </p:sp>
      <p:sp>
        <p:nvSpPr>
          <p:cNvPr id="3" name="Content Placeholder 2"/>
          <p:cNvSpPr>
            <a:spLocks noGrp="1"/>
          </p:cNvSpPr>
          <p:nvPr>
            <p:ph idx="1"/>
          </p:nvPr>
        </p:nvSpPr>
        <p:spPr/>
        <p:txBody>
          <a:bodyPr>
            <a:normAutofit/>
          </a:bodyPr>
          <a:lstStyle/>
          <a:p>
            <a:r>
              <a:rPr lang="en-GB" dirty="0"/>
              <a:t>An assembly language provides different notations to write instructions</a:t>
            </a:r>
          </a:p>
          <a:p>
            <a:r>
              <a:rPr lang="en-GB" dirty="0"/>
              <a:t>It is not much easier to write, read and understand than machine language</a:t>
            </a:r>
          </a:p>
          <a:p>
            <a:r>
              <a:rPr lang="en-GB" dirty="0"/>
              <a:t>An assembly language uses mnemonics to represent instructions as opposed to the binary (0s and 1s) used in machine language</a:t>
            </a:r>
          </a:p>
          <a:p>
            <a:r>
              <a:rPr lang="en-GB" dirty="0"/>
              <a:t>A program written in an assembly language to add two numbers looks similar to the following:</a:t>
            </a:r>
          </a:p>
          <a:p>
            <a:pPr marL="457200" lvl="1" indent="0">
              <a:buNone/>
            </a:pPr>
            <a:r>
              <a:rPr lang="en-GB" sz="2000" dirty="0">
                <a:latin typeface="Consolas" panose="020B0609020204030204" pitchFamily="49" charset="0"/>
                <a:cs typeface="Consolas" panose="020B0609020204030204" pitchFamily="49" charset="0"/>
              </a:rPr>
              <a:t>li $t1, 15</a:t>
            </a:r>
          </a:p>
          <a:p>
            <a:pPr marL="457200" lvl="1" indent="0">
              <a:buNone/>
            </a:pPr>
            <a:r>
              <a:rPr lang="en-GB" sz="2000" dirty="0">
                <a:latin typeface="Consolas" panose="020B0609020204030204" pitchFamily="49" charset="0"/>
                <a:cs typeface="Consolas" panose="020B0609020204030204" pitchFamily="49" charset="0"/>
              </a:rPr>
              <a:t>add $t0, $t1, 12</a:t>
            </a:r>
          </a:p>
        </p:txBody>
      </p:sp>
    </p:spTree>
    <p:extLst>
      <p:ext uri="{BB962C8B-B14F-4D97-AF65-F5344CB8AC3E}">
        <p14:creationId xmlns:p14="http://schemas.microsoft.com/office/powerpoint/2010/main" val="19276839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Float and Double Special Values</a:t>
            </a:r>
          </a:p>
        </p:txBody>
      </p:sp>
      <p:sp>
        <p:nvSpPr>
          <p:cNvPr id="3" name="Content Placeholder 2"/>
          <p:cNvSpPr>
            <a:spLocks noGrp="1"/>
          </p:cNvSpPr>
          <p:nvPr>
            <p:ph idx="1"/>
          </p:nvPr>
        </p:nvSpPr>
        <p:spPr/>
        <p:txBody>
          <a:bodyPr>
            <a:normAutofit fontScale="92500" lnSpcReduction="10000"/>
          </a:bodyPr>
          <a:lstStyle/>
          <a:p>
            <a:r>
              <a:rPr lang="en-GB" dirty="0"/>
              <a:t>In addition to representing ordinary numbers, the float and double types can also represent four special values</a:t>
            </a:r>
          </a:p>
          <a:p>
            <a:pPr lvl="1"/>
            <a:r>
              <a:rPr lang="en-GB" dirty="0"/>
              <a:t>positive and negative infinity, zero, and </a:t>
            </a:r>
            <a:r>
              <a:rPr lang="en-GB" dirty="0" err="1"/>
              <a:t>NaN</a:t>
            </a:r>
            <a:endParaRPr lang="en-GB" dirty="0"/>
          </a:p>
          <a:p>
            <a:r>
              <a:rPr lang="en-GB" dirty="0"/>
              <a:t>The Java floating-point types make a distinction between positive zero and negative zero, depending on the direction from which the underflow occurred</a:t>
            </a:r>
          </a:p>
          <a:p>
            <a:r>
              <a:rPr lang="en-GB" dirty="0"/>
              <a:t>Statements that result in these special values:</a:t>
            </a:r>
          </a:p>
          <a:p>
            <a:pPr lvl="1"/>
            <a:r>
              <a:rPr lang="en-GB" sz="2800" dirty="0">
                <a:latin typeface="Consolas" panose="020B0609020204030204" pitchFamily="49" charset="0"/>
                <a:cs typeface="Consolas" panose="020B0609020204030204" pitchFamily="49" charset="0"/>
              </a:rPr>
              <a:t>double </a:t>
            </a:r>
            <a:r>
              <a:rPr lang="en-GB" sz="2800" dirty="0" err="1">
                <a:latin typeface="Consolas" panose="020B0609020204030204" pitchFamily="49" charset="0"/>
                <a:cs typeface="Consolas" panose="020B0609020204030204" pitchFamily="49" charset="0"/>
              </a:rPr>
              <a:t>inf</a:t>
            </a:r>
            <a:r>
              <a:rPr lang="en-GB" sz="2800" dirty="0">
                <a:latin typeface="Consolas" panose="020B0609020204030204" pitchFamily="49" charset="0"/>
                <a:cs typeface="Consolas" panose="020B0609020204030204" pitchFamily="49" charset="0"/>
              </a:rPr>
              <a:t> = 1.0/0.0; // Infinity</a:t>
            </a:r>
          </a:p>
          <a:p>
            <a:pPr lvl="1"/>
            <a:r>
              <a:rPr lang="en-GB" sz="2800" dirty="0">
                <a:latin typeface="Consolas" panose="020B0609020204030204" pitchFamily="49" charset="0"/>
                <a:cs typeface="Consolas" panose="020B0609020204030204" pitchFamily="49" charset="0"/>
              </a:rPr>
              <a:t>double </a:t>
            </a:r>
            <a:r>
              <a:rPr lang="en-GB" sz="2800" dirty="0" err="1">
                <a:latin typeface="Consolas" panose="020B0609020204030204" pitchFamily="49" charset="0"/>
                <a:cs typeface="Consolas" panose="020B0609020204030204" pitchFamily="49" charset="0"/>
              </a:rPr>
              <a:t>neginf</a:t>
            </a:r>
            <a:r>
              <a:rPr lang="en-GB" sz="2800" dirty="0">
                <a:latin typeface="Consolas" panose="020B0609020204030204" pitchFamily="49" charset="0"/>
                <a:cs typeface="Consolas" panose="020B0609020204030204" pitchFamily="49" charset="0"/>
              </a:rPr>
              <a:t> = -1.0/0.0; // Negative Infinity</a:t>
            </a:r>
          </a:p>
          <a:p>
            <a:pPr lvl="1"/>
            <a:r>
              <a:rPr lang="en-GB" sz="2800" dirty="0">
                <a:latin typeface="Consolas" panose="020B0609020204030204" pitchFamily="49" charset="0"/>
                <a:cs typeface="Consolas" panose="020B0609020204030204" pitchFamily="49" charset="0"/>
              </a:rPr>
              <a:t>double </a:t>
            </a:r>
            <a:r>
              <a:rPr lang="en-GB" sz="2800" dirty="0" err="1">
                <a:latin typeface="Consolas" panose="020B0609020204030204" pitchFamily="49" charset="0"/>
                <a:cs typeface="Consolas" panose="020B0609020204030204" pitchFamily="49" charset="0"/>
              </a:rPr>
              <a:t>negzero</a:t>
            </a:r>
            <a:r>
              <a:rPr lang="en-GB" sz="2800" dirty="0">
                <a:latin typeface="Consolas" panose="020B0609020204030204" pitchFamily="49" charset="0"/>
                <a:cs typeface="Consolas" panose="020B0609020204030204" pitchFamily="49" charset="0"/>
              </a:rPr>
              <a:t> = -1.0/</a:t>
            </a:r>
            <a:r>
              <a:rPr lang="en-GB" sz="2800" dirty="0" err="1">
                <a:latin typeface="Consolas" panose="020B0609020204030204" pitchFamily="49" charset="0"/>
                <a:cs typeface="Consolas" panose="020B0609020204030204" pitchFamily="49" charset="0"/>
              </a:rPr>
              <a:t>inf</a:t>
            </a:r>
            <a:r>
              <a:rPr lang="en-GB" sz="2800" dirty="0">
                <a:latin typeface="Consolas" panose="020B0609020204030204" pitchFamily="49" charset="0"/>
                <a:cs typeface="Consolas" panose="020B0609020204030204" pitchFamily="49" charset="0"/>
              </a:rPr>
              <a:t>; // Negative zero</a:t>
            </a:r>
          </a:p>
          <a:p>
            <a:pPr lvl="1"/>
            <a:r>
              <a:rPr lang="en-GB" sz="2800" dirty="0">
                <a:latin typeface="Consolas" panose="020B0609020204030204" pitchFamily="49" charset="0"/>
                <a:cs typeface="Consolas" panose="020B0609020204030204" pitchFamily="49" charset="0"/>
              </a:rPr>
              <a:t>double </a:t>
            </a:r>
            <a:r>
              <a:rPr lang="en-GB" sz="2800" dirty="0" err="1">
                <a:latin typeface="Consolas" panose="020B0609020204030204" pitchFamily="49" charset="0"/>
                <a:cs typeface="Consolas" panose="020B0609020204030204" pitchFamily="49" charset="0"/>
              </a:rPr>
              <a:t>NaN</a:t>
            </a:r>
            <a:r>
              <a:rPr lang="en-GB" sz="2800" dirty="0">
                <a:latin typeface="Consolas" panose="020B0609020204030204" pitchFamily="49" charset="0"/>
                <a:cs typeface="Consolas" panose="020B0609020204030204" pitchFamily="49" charset="0"/>
              </a:rPr>
              <a:t> = 0.0/0.0; // Not-a-number</a:t>
            </a:r>
          </a:p>
        </p:txBody>
      </p:sp>
    </p:spTree>
    <p:extLst>
      <p:ext uri="{BB962C8B-B14F-4D97-AF65-F5344CB8AC3E}">
        <p14:creationId xmlns:p14="http://schemas.microsoft.com/office/powerpoint/2010/main" val="8796198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Integer, float and Decimal Behaviours</a:t>
            </a:r>
          </a:p>
        </p:txBody>
      </p:sp>
      <p:sp>
        <p:nvSpPr>
          <p:cNvPr id="3" name="Content Placeholder 2"/>
          <p:cNvSpPr>
            <a:spLocks noGrp="1"/>
          </p:cNvSpPr>
          <p:nvPr>
            <p:ph idx="1"/>
          </p:nvPr>
        </p:nvSpPr>
        <p:spPr/>
        <p:txBody>
          <a:bodyPr>
            <a:normAutofit fontScale="92500" lnSpcReduction="20000"/>
          </a:bodyPr>
          <a:lstStyle/>
          <a:p>
            <a:r>
              <a:rPr lang="en-GB" dirty="0"/>
              <a:t>Integer arithmetic in Java never produces an overflow or an underflow when you exceed the range of a given integer type</a:t>
            </a:r>
          </a:p>
          <a:p>
            <a:r>
              <a:rPr lang="en-GB" dirty="0"/>
              <a:t>Instead, numbers just wrap around</a:t>
            </a:r>
          </a:p>
          <a:p>
            <a:pPr lvl="1"/>
            <a:r>
              <a:rPr lang="en-GB" sz="3000" dirty="0">
                <a:latin typeface="Consolas" panose="020B0609020204030204" pitchFamily="49" charset="0"/>
                <a:cs typeface="Consolas" panose="020B0609020204030204" pitchFamily="49" charset="0"/>
              </a:rPr>
              <a:t>byte b1 = 127, b2 = 1; // Largest byte is 127</a:t>
            </a:r>
          </a:p>
          <a:p>
            <a:pPr lvl="1"/>
            <a:r>
              <a:rPr lang="en-GB" sz="3000" dirty="0">
                <a:latin typeface="Consolas" panose="020B0609020204030204" pitchFamily="49" charset="0"/>
                <a:cs typeface="Consolas" panose="020B0609020204030204" pitchFamily="49" charset="0"/>
              </a:rPr>
              <a:t>byte sum = (byte)(b1 + b2); // Sum wraps to -128, the smallest byte</a:t>
            </a:r>
          </a:p>
          <a:p>
            <a:r>
              <a:rPr lang="en-GB" dirty="0"/>
              <a:t>Floating-point arithmetic never throws exceptions, even when performing illegal operations, like dividing zero by zero or taking the square root of a negative number</a:t>
            </a:r>
          </a:p>
          <a:p>
            <a:r>
              <a:rPr lang="en-GB" dirty="0" err="1"/>
              <a:t>NaN</a:t>
            </a:r>
            <a:r>
              <a:rPr lang="en-GB" dirty="0"/>
              <a:t> is not a number so the == operator says that it is not equal to any other number, including itself</a:t>
            </a:r>
          </a:p>
          <a:p>
            <a:pPr lvl="1"/>
            <a:r>
              <a:rPr lang="en-GB" dirty="0"/>
              <a:t>To check if a float or double value is </a:t>
            </a:r>
            <a:r>
              <a:rPr lang="en-GB" dirty="0" err="1"/>
              <a:t>NaN</a:t>
            </a:r>
            <a:r>
              <a:rPr lang="en-GB" dirty="0"/>
              <a:t> use </a:t>
            </a:r>
            <a:r>
              <a:rPr lang="en-GB" dirty="0" err="1"/>
              <a:t>Float.isNaN</a:t>
            </a:r>
            <a:r>
              <a:rPr lang="en-GB" dirty="0"/>
              <a:t>() and </a:t>
            </a:r>
            <a:r>
              <a:rPr lang="en-GB" dirty="0" err="1"/>
              <a:t>Double.isNaN</a:t>
            </a:r>
            <a:r>
              <a:rPr lang="en-GB" dirty="0"/>
              <a:t>()</a:t>
            </a:r>
          </a:p>
        </p:txBody>
      </p:sp>
    </p:spTree>
    <p:extLst>
      <p:ext uri="{BB962C8B-B14F-4D97-AF65-F5344CB8AC3E}">
        <p14:creationId xmlns:p14="http://schemas.microsoft.com/office/powerpoint/2010/main" val="34015261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Primitive Type Casts</a:t>
            </a:r>
          </a:p>
        </p:txBody>
      </p:sp>
      <p:sp>
        <p:nvSpPr>
          <p:cNvPr id="3" name="Content Placeholder 2"/>
          <p:cNvSpPr>
            <a:spLocks noGrp="1"/>
          </p:cNvSpPr>
          <p:nvPr>
            <p:ph idx="1"/>
          </p:nvPr>
        </p:nvSpPr>
        <p:spPr/>
        <p:txBody>
          <a:bodyPr>
            <a:normAutofit fontScale="92500" lnSpcReduction="20000"/>
          </a:bodyPr>
          <a:lstStyle/>
          <a:p>
            <a:r>
              <a:rPr lang="en-GB" dirty="0"/>
              <a:t>Force a narrowing conversion using a cast</a:t>
            </a:r>
          </a:p>
          <a:p>
            <a:r>
              <a:rPr lang="en-GB" dirty="0"/>
              <a:t>Perform a cast by placing the name of the desired type in parentheses before the value to be converted</a:t>
            </a:r>
          </a:p>
          <a:p>
            <a:pPr lvl="1"/>
            <a:r>
              <a:rPr lang="en-GB" sz="2800" dirty="0" err="1">
                <a:latin typeface="Consolas" panose="020B0609020204030204" pitchFamily="49" charset="0"/>
                <a:cs typeface="Consolas" panose="020B0609020204030204" pitchFamily="49" charset="0"/>
              </a:rPr>
              <a:t>int</a:t>
            </a:r>
            <a:r>
              <a:rPr lang="en-GB" sz="2800" dirty="0">
                <a:latin typeface="Consolas" panose="020B0609020204030204" pitchFamily="49" charset="0"/>
                <a:cs typeface="Consolas" panose="020B0609020204030204" pitchFamily="49" charset="0"/>
              </a:rPr>
              <a:t> </a:t>
            </a:r>
            <a:r>
              <a:rPr lang="en-GB" sz="2800" dirty="0" err="1">
                <a:latin typeface="Consolas" panose="020B0609020204030204" pitchFamily="49" charset="0"/>
                <a:cs typeface="Consolas" panose="020B0609020204030204" pitchFamily="49" charset="0"/>
              </a:rPr>
              <a:t>i</a:t>
            </a:r>
            <a:r>
              <a:rPr lang="en-GB" sz="2800" dirty="0">
                <a:latin typeface="Consolas" panose="020B0609020204030204" pitchFamily="49" charset="0"/>
                <a:cs typeface="Consolas" panose="020B0609020204030204" pitchFamily="49" charset="0"/>
              </a:rPr>
              <a:t> = 13;</a:t>
            </a:r>
          </a:p>
          <a:p>
            <a:pPr lvl="1"/>
            <a:r>
              <a:rPr lang="en-GB" sz="2800" dirty="0">
                <a:latin typeface="Consolas" panose="020B0609020204030204" pitchFamily="49" charset="0"/>
                <a:cs typeface="Consolas" panose="020B0609020204030204" pitchFamily="49" charset="0"/>
              </a:rPr>
              <a:t>byte b = (byte) </a:t>
            </a:r>
            <a:r>
              <a:rPr lang="en-GB" sz="2800" dirty="0" err="1">
                <a:latin typeface="Consolas" panose="020B0609020204030204" pitchFamily="49" charset="0"/>
                <a:cs typeface="Consolas" panose="020B0609020204030204" pitchFamily="49" charset="0"/>
              </a:rPr>
              <a:t>i</a:t>
            </a:r>
            <a:r>
              <a:rPr lang="en-GB" sz="2800" dirty="0">
                <a:latin typeface="Consolas" panose="020B0609020204030204" pitchFamily="49" charset="0"/>
                <a:cs typeface="Consolas" panose="020B0609020204030204" pitchFamily="49" charset="0"/>
              </a:rPr>
              <a:t>; // Force the </a:t>
            </a:r>
            <a:r>
              <a:rPr lang="en-GB" sz="2800" dirty="0" err="1">
                <a:latin typeface="Consolas" panose="020B0609020204030204" pitchFamily="49" charset="0"/>
                <a:cs typeface="Consolas" panose="020B0609020204030204" pitchFamily="49" charset="0"/>
              </a:rPr>
              <a:t>int</a:t>
            </a:r>
            <a:r>
              <a:rPr lang="en-GB" sz="2800" dirty="0">
                <a:latin typeface="Consolas" panose="020B0609020204030204" pitchFamily="49" charset="0"/>
                <a:cs typeface="Consolas" panose="020B0609020204030204" pitchFamily="49" charset="0"/>
              </a:rPr>
              <a:t> to be converted to a byte</a:t>
            </a:r>
          </a:p>
          <a:p>
            <a:pPr lvl="1"/>
            <a:r>
              <a:rPr lang="en-GB" sz="2800" dirty="0" err="1">
                <a:latin typeface="Consolas" panose="020B0609020204030204" pitchFamily="49" charset="0"/>
                <a:cs typeface="Consolas" panose="020B0609020204030204" pitchFamily="49" charset="0"/>
              </a:rPr>
              <a:t>i</a:t>
            </a:r>
            <a:r>
              <a:rPr lang="en-GB" sz="2800" dirty="0">
                <a:latin typeface="Consolas" panose="020B0609020204030204" pitchFamily="49" charset="0"/>
                <a:cs typeface="Consolas" panose="020B0609020204030204" pitchFamily="49" charset="0"/>
              </a:rPr>
              <a:t> = (</a:t>
            </a:r>
            <a:r>
              <a:rPr lang="en-GB" sz="2800" dirty="0" err="1">
                <a:latin typeface="Consolas" panose="020B0609020204030204" pitchFamily="49" charset="0"/>
                <a:cs typeface="Consolas" panose="020B0609020204030204" pitchFamily="49" charset="0"/>
              </a:rPr>
              <a:t>int</a:t>
            </a:r>
            <a:r>
              <a:rPr lang="en-GB" sz="2800" dirty="0">
                <a:latin typeface="Consolas" panose="020B0609020204030204" pitchFamily="49" charset="0"/>
                <a:cs typeface="Consolas" panose="020B0609020204030204" pitchFamily="49" charset="0"/>
              </a:rPr>
              <a:t>) 13.456; // Force this double literal to the </a:t>
            </a:r>
            <a:r>
              <a:rPr lang="en-GB" sz="2800" dirty="0" err="1">
                <a:latin typeface="Consolas" panose="020B0609020204030204" pitchFamily="49" charset="0"/>
                <a:cs typeface="Consolas" panose="020B0609020204030204" pitchFamily="49" charset="0"/>
              </a:rPr>
              <a:t>int</a:t>
            </a:r>
            <a:r>
              <a:rPr lang="en-GB" sz="2800" dirty="0">
                <a:latin typeface="Consolas" panose="020B0609020204030204" pitchFamily="49" charset="0"/>
                <a:cs typeface="Consolas" panose="020B0609020204030204" pitchFamily="49" charset="0"/>
              </a:rPr>
              <a:t> 13</a:t>
            </a:r>
          </a:p>
          <a:p>
            <a:r>
              <a:rPr lang="en-GB" dirty="0"/>
              <a:t>The fractional part of the floating-point value is truncated so the floating-point value is rounded toward zero, not toward the nearest integer</a:t>
            </a:r>
          </a:p>
          <a:p>
            <a:pPr lvl="1"/>
            <a:r>
              <a:rPr lang="en-GB" dirty="0"/>
              <a:t>Use </a:t>
            </a:r>
            <a:r>
              <a:rPr lang="en-GB" sz="3000" dirty="0" err="1">
                <a:latin typeface="Consolas" panose="020B0609020204030204" pitchFamily="49" charset="0"/>
                <a:cs typeface="Consolas" panose="020B0609020204030204" pitchFamily="49" charset="0"/>
              </a:rPr>
              <a:t>Math.round</a:t>
            </a:r>
            <a:r>
              <a:rPr lang="en-GB" sz="3000" dirty="0">
                <a:latin typeface="Consolas" panose="020B0609020204030204" pitchFamily="49" charset="0"/>
                <a:cs typeface="Consolas" panose="020B0609020204030204" pitchFamily="49" charset="0"/>
              </a:rPr>
              <a:t>(), </a:t>
            </a:r>
            <a:r>
              <a:rPr lang="en-GB" sz="3000" dirty="0" err="1">
                <a:latin typeface="Consolas" panose="020B0609020204030204" pitchFamily="49" charset="0"/>
                <a:cs typeface="Consolas" panose="020B0609020204030204" pitchFamily="49" charset="0"/>
              </a:rPr>
              <a:t>Math.floor</a:t>
            </a:r>
            <a:r>
              <a:rPr lang="en-GB" sz="3000" dirty="0">
                <a:latin typeface="Consolas" panose="020B0609020204030204" pitchFamily="49" charset="0"/>
                <a:cs typeface="Consolas" panose="020B0609020204030204" pitchFamily="49" charset="0"/>
              </a:rPr>
              <a:t>(), </a:t>
            </a:r>
            <a:r>
              <a:rPr lang="en-GB" dirty="0"/>
              <a:t>and </a:t>
            </a:r>
            <a:r>
              <a:rPr lang="en-GB" sz="3000" dirty="0" err="1">
                <a:latin typeface="Consolas" panose="020B0609020204030204" pitchFamily="49" charset="0"/>
                <a:cs typeface="Consolas" panose="020B0609020204030204" pitchFamily="49" charset="0"/>
              </a:rPr>
              <a:t>Math.ceil</a:t>
            </a:r>
            <a:r>
              <a:rPr lang="en-GB" sz="3000" dirty="0">
                <a:latin typeface="Consolas" panose="020B0609020204030204" pitchFamily="49" charset="0"/>
                <a:cs typeface="Consolas" panose="020B0609020204030204" pitchFamily="49" charset="0"/>
              </a:rPr>
              <a:t>() </a:t>
            </a:r>
            <a:r>
              <a:rPr lang="en-GB" dirty="0"/>
              <a:t>for other types of rounding</a:t>
            </a:r>
          </a:p>
        </p:txBody>
      </p:sp>
    </p:spTree>
    <p:extLst>
      <p:ext uri="{BB962C8B-B14F-4D97-AF65-F5344CB8AC3E}">
        <p14:creationId xmlns:p14="http://schemas.microsoft.com/office/powerpoint/2010/main" val="13969884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29BA-79DF-412A-8030-A9A00EE17473}"/>
              </a:ext>
            </a:extLst>
          </p:cNvPr>
          <p:cNvSpPr>
            <a:spLocks noGrp="1"/>
          </p:cNvSpPr>
          <p:nvPr>
            <p:ph type="title"/>
          </p:nvPr>
        </p:nvSpPr>
        <p:spPr/>
        <p:txBody>
          <a:bodyPr/>
          <a:lstStyle/>
          <a:p>
            <a:r>
              <a:rPr lang="en-GB" dirty="0"/>
              <a:t>Casting to a String</a:t>
            </a:r>
          </a:p>
        </p:txBody>
      </p:sp>
      <p:sp>
        <p:nvSpPr>
          <p:cNvPr id="3" name="Content Placeholder 2">
            <a:extLst>
              <a:ext uri="{FF2B5EF4-FFF2-40B4-BE49-F238E27FC236}">
                <a16:creationId xmlns:a16="http://schemas.microsoft.com/office/drawing/2014/main" id="{815DC70E-2C70-4230-BA5B-2FB521BCCCDA}"/>
              </a:ext>
            </a:extLst>
          </p:cNvPr>
          <p:cNvSpPr>
            <a:spLocks noGrp="1"/>
          </p:cNvSpPr>
          <p:nvPr>
            <p:ph idx="1"/>
          </p:nvPr>
        </p:nvSpPr>
        <p:spPr/>
        <p:txBody>
          <a:bodyPr/>
          <a:lstStyle/>
          <a:p>
            <a:r>
              <a:rPr lang="en-GB" dirty="0"/>
              <a:t>Anything which can be cast as a string can become a string:</a:t>
            </a:r>
          </a:p>
          <a:p>
            <a:pPr lvl="1"/>
            <a:r>
              <a:rPr lang="en-GB" dirty="0"/>
              <a:t>String </a:t>
            </a:r>
            <a:r>
              <a:rPr lang="en-GB" dirty="0" err="1"/>
              <a:t>myStr</a:t>
            </a:r>
            <a:r>
              <a:rPr lang="en-GB" dirty="0"/>
              <a:t> = </a:t>
            </a:r>
            <a:r>
              <a:rPr lang="en-GB" dirty="0" err="1"/>
              <a:t>String.valueOf</a:t>
            </a:r>
            <a:r>
              <a:rPr lang="en-GB"/>
              <a:t>(1.234); // we now have “1.234”</a:t>
            </a:r>
            <a:endParaRPr lang="en-GB" dirty="0"/>
          </a:p>
        </p:txBody>
      </p:sp>
    </p:spTree>
    <p:extLst>
      <p:ext uri="{BB962C8B-B14F-4D97-AF65-F5344CB8AC3E}">
        <p14:creationId xmlns:p14="http://schemas.microsoft.com/office/powerpoint/2010/main" val="25328792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Side Effects</a:t>
            </a:r>
          </a:p>
        </p:txBody>
      </p:sp>
      <p:sp>
        <p:nvSpPr>
          <p:cNvPr id="3" name="Content Placeholder 2"/>
          <p:cNvSpPr>
            <a:spLocks noGrp="1"/>
          </p:cNvSpPr>
          <p:nvPr>
            <p:ph idx="1"/>
          </p:nvPr>
        </p:nvSpPr>
        <p:spPr/>
        <p:txBody>
          <a:bodyPr/>
          <a:lstStyle/>
          <a:p>
            <a:r>
              <a:rPr lang="en-GB" dirty="0"/>
              <a:t>Often an expression has side effects</a:t>
            </a:r>
          </a:p>
          <a:p>
            <a:pPr lvl="1"/>
            <a:r>
              <a:rPr lang="en-GB" sz="2800" dirty="0">
                <a:latin typeface="Consolas" panose="020B0609020204030204" pitchFamily="49" charset="0"/>
                <a:cs typeface="Consolas" panose="020B0609020204030204" pitchFamily="49" charset="0"/>
              </a:rPr>
              <a:t>a[</a:t>
            </a:r>
            <a:r>
              <a:rPr lang="en-GB" sz="2800" dirty="0" err="1">
                <a:latin typeface="Consolas" panose="020B0609020204030204" pitchFamily="49" charset="0"/>
                <a:cs typeface="Consolas" panose="020B0609020204030204" pitchFamily="49" charset="0"/>
              </a:rPr>
              <a:t>i</a:t>
            </a:r>
            <a:r>
              <a:rPr lang="en-GB" sz="2800" dirty="0">
                <a:latin typeface="Consolas" panose="020B0609020204030204" pitchFamily="49" charset="0"/>
                <a:cs typeface="Consolas" panose="020B0609020204030204" pitchFamily="49" charset="0"/>
              </a:rPr>
              <a:t>++] += 2;</a:t>
            </a:r>
          </a:p>
          <a:p>
            <a:pPr lvl="1"/>
            <a:r>
              <a:rPr lang="en-GB" sz="2800" dirty="0">
                <a:latin typeface="Consolas" panose="020B0609020204030204" pitchFamily="49" charset="0"/>
                <a:cs typeface="Consolas" panose="020B0609020204030204" pitchFamily="49" charset="0"/>
              </a:rPr>
              <a:t>a[</a:t>
            </a:r>
            <a:r>
              <a:rPr lang="en-GB" sz="2800" dirty="0" err="1">
                <a:latin typeface="Consolas" panose="020B0609020204030204" pitchFamily="49" charset="0"/>
                <a:cs typeface="Consolas" panose="020B0609020204030204" pitchFamily="49" charset="0"/>
              </a:rPr>
              <a:t>i</a:t>
            </a:r>
            <a:r>
              <a:rPr lang="en-GB" sz="2800" dirty="0">
                <a:latin typeface="Consolas" panose="020B0609020204030204" pitchFamily="49" charset="0"/>
                <a:cs typeface="Consolas" panose="020B0609020204030204" pitchFamily="49" charset="0"/>
              </a:rPr>
              <a:t>++] = a[</a:t>
            </a:r>
            <a:r>
              <a:rPr lang="en-GB" sz="2800" dirty="0" err="1">
                <a:latin typeface="Consolas" panose="020B0609020204030204" pitchFamily="49" charset="0"/>
                <a:cs typeface="Consolas" panose="020B0609020204030204" pitchFamily="49" charset="0"/>
              </a:rPr>
              <a:t>i</a:t>
            </a:r>
            <a:r>
              <a:rPr lang="en-GB" sz="2800" dirty="0">
                <a:latin typeface="Consolas" panose="020B0609020204030204" pitchFamily="49" charset="0"/>
                <a:cs typeface="Consolas" panose="020B0609020204030204" pitchFamily="49" charset="0"/>
              </a:rPr>
              <a:t>++] + 2;</a:t>
            </a:r>
          </a:p>
          <a:p>
            <a:r>
              <a:rPr lang="en-GB" dirty="0"/>
              <a:t>Can be really useful</a:t>
            </a:r>
          </a:p>
        </p:txBody>
      </p:sp>
    </p:spTree>
    <p:extLst>
      <p:ext uri="{BB962C8B-B14F-4D97-AF65-F5344CB8AC3E}">
        <p14:creationId xmlns:p14="http://schemas.microsoft.com/office/powerpoint/2010/main" val="1210377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Conditional Operator</a:t>
            </a:r>
          </a:p>
        </p:txBody>
      </p:sp>
      <p:sp>
        <p:nvSpPr>
          <p:cNvPr id="3" name="Content Placeholder 2"/>
          <p:cNvSpPr>
            <a:spLocks noGrp="1"/>
          </p:cNvSpPr>
          <p:nvPr>
            <p:ph idx="1"/>
          </p:nvPr>
        </p:nvSpPr>
        <p:spPr/>
        <p:txBody>
          <a:bodyPr/>
          <a:lstStyle/>
          <a:p>
            <a:r>
              <a:rPr lang="en-GB" dirty="0"/>
              <a:t>The conditional operator evaluates the first operand</a:t>
            </a:r>
          </a:p>
          <a:p>
            <a:r>
              <a:rPr lang="en-GB" dirty="0"/>
              <a:t>If true, evaluate and returns the second operand</a:t>
            </a:r>
          </a:p>
          <a:p>
            <a:r>
              <a:rPr lang="en-GB" dirty="0"/>
              <a:t>If false evaluate and returns the third operand</a:t>
            </a:r>
          </a:p>
          <a:p>
            <a:pPr lvl="1"/>
            <a:r>
              <a:rPr lang="es-ES" sz="2800" dirty="0" err="1">
                <a:latin typeface="Consolas" panose="020B0609020204030204" pitchFamily="49" charset="0"/>
                <a:cs typeface="Consolas" panose="020B0609020204030204" pitchFamily="49" charset="0"/>
              </a:rPr>
              <a:t>int</a:t>
            </a:r>
            <a:r>
              <a:rPr lang="es-ES" sz="2800" dirty="0">
                <a:latin typeface="Consolas" panose="020B0609020204030204" pitchFamily="49" charset="0"/>
                <a:cs typeface="Consolas" panose="020B0609020204030204" pitchFamily="49" charset="0"/>
              </a:rPr>
              <a:t> </a:t>
            </a:r>
            <a:r>
              <a:rPr lang="es-ES" sz="2800" dirty="0" err="1">
                <a:latin typeface="Consolas" panose="020B0609020204030204" pitchFamily="49" charset="0"/>
                <a:cs typeface="Consolas" panose="020B0609020204030204" pitchFamily="49" charset="0"/>
              </a:rPr>
              <a:t>max</a:t>
            </a:r>
            <a:r>
              <a:rPr lang="es-ES" sz="2800" dirty="0">
                <a:latin typeface="Consolas" panose="020B0609020204030204" pitchFamily="49" charset="0"/>
                <a:cs typeface="Consolas" panose="020B0609020204030204" pitchFamily="49" charset="0"/>
              </a:rPr>
              <a:t> = (x &gt; y) ? x : y;</a:t>
            </a:r>
          </a:p>
          <a:p>
            <a:pPr lvl="1"/>
            <a:r>
              <a:rPr lang="en-GB" sz="2800" dirty="0">
                <a:latin typeface="Consolas" panose="020B0609020204030204" pitchFamily="49" charset="0"/>
                <a:cs typeface="Consolas" panose="020B0609020204030204" pitchFamily="49" charset="0"/>
              </a:rPr>
              <a:t>String name = (name != null) ? name : "unknown";</a:t>
            </a:r>
          </a:p>
        </p:txBody>
      </p:sp>
    </p:spTree>
    <p:extLst>
      <p:ext uri="{BB962C8B-B14F-4D97-AF65-F5344CB8AC3E}">
        <p14:creationId xmlns:p14="http://schemas.microsoft.com/office/powerpoint/2010/main" val="35355973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a:t>
            </a:r>
            <a:r>
              <a:rPr lang="en-GB" dirty="0" err="1"/>
              <a:t>instanceof</a:t>
            </a:r>
            <a:r>
              <a:rPr lang="en-GB" dirty="0"/>
              <a:t> Operator</a:t>
            </a:r>
          </a:p>
        </p:txBody>
      </p:sp>
      <p:sp>
        <p:nvSpPr>
          <p:cNvPr id="3" name="Content Placeholder 2"/>
          <p:cNvSpPr>
            <a:spLocks noGrp="1"/>
          </p:cNvSpPr>
          <p:nvPr>
            <p:ph idx="1"/>
          </p:nvPr>
        </p:nvSpPr>
        <p:spPr/>
        <p:txBody>
          <a:bodyPr>
            <a:normAutofit fontScale="70000" lnSpcReduction="20000"/>
          </a:bodyPr>
          <a:lstStyle/>
          <a:p>
            <a:r>
              <a:rPr lang="en-GB" dirty="0"/>
              <a:t>Use only with reference types and objects, not primitive types and values</a:t>
            </a:r>
          </a:p>
          <a:p>
            <a:pPr marL="457200" lvl="1" indent="0">
              <a:buNone/>
            </a:pPr>
            <a:r>
              <a:rPr lang="en-GB" sz="3000" dirty="0">
                <a:latin typeface="Consolas" panose="020B0609020204030204" pitchFamily="49" charset="0"/>
                <a:cs typeface="Consolas" panose="020B0609020204030204" pitchFamily="49" charset="0"/>
              </a:rPr>
              <a:t>"string" </a:t>
            </a:r>
            <a:r>
              <a:rPr lang="en-GB" sz="3000" dirty="0" err="1">
                <a:latin typeface="Consolas" panose="020B0609020204030204" pitchFamily="49" charset="0"/>
                <a:cs typeface="Consolas" panose="020B0609020204030204" pitchFamily="49" charset="0"/>
              </a:rPr>
              <a:t>instanceof</a:t>
            </a:r>
            <a:r>
              <a:rPr lang="en-GB" sz="3000" dirty="0">
                <a:latin typeface="Consolas" panose="020B0609020204030204" pitchFamily="49" charset="0"/>
                <a:cs typeface="Consolas" panose="020B0609020204030204" pitchFamily="49" charset="0"/>
              </a:rPr>
              <a:t> String // True: all strings are instances of String</a:t>
            </a:r>
          </a:p>
          <a:p>
            <a:pPr marL="457200" lvl="1" indent="0">
              <a:buNone/>
            </a:pPr>
            <a:r>
              <a:rPr lang="en-GB" sz="3000" dirty="0">
                <a:latin typeface="Consolas" panose="020B0609020204030204" pitchFamily="49" charset="0"/>
                <a:cs typeface="Consolas" panose="020B0609020204030204" pitchFamily="49" charset="0"/>
              </a:rPr>
              <a:t>"" </a:t>
            </a:r>
            <a:r>
              <a:rPr lang="en-GB" sz="3000" dirty="0" err="1">
                <a:latin typeface="Consolas" panose="020B0609020204030204" pitchFamily="49" charset="0"/>
                <a:cs typeface="Consolas" panose="020B0609020204030204" pitchFamily="49" charset="0"/>
              </a:rPr>
              <a:t>instanceof</a:t>
            </a:r>
            <a:r>
              <a:rPr lang="en-GB" sz="3000" dirty="0">
                <a:latin typeface="Consolas" panose="020B0609020204030204" pitchFamily="49" charset="0"/>
                <a:cs typeface="Consolas" panose="020B0609020204030204" pitchFamily="49" charset="0"/>
              </a:rPr>
              <a:t> Object // True: strings are also instances of Object</a:t>
            </a:r>
          </a:p>
          <a:p>
            <a:pPr marL="457200" lvl="1" indent="0">
              <a:buNone/>
            </a:pPr>
            <a:r>
              <a:rPr lang="en-GB" sz="3000" dirty="0">
                <a:latin typeface="Consolas" panose="020B0609020204030204" pitchFamily="49" charset="0"/>
                <a:cs typeface="Consolas" panose="020B0609020204030204" pitchFamily="49" charset="0"/>
              </a:rPr>
              <a:t>null </a:t>
            </a:r>
            <a:r>
              <a:rPr lang="en-GB" sz="3000" dirty="0" err="1">
                <a:latin typeface="Consolas" panose="020B0609020204030204" pitchFamily="49" charset="0"/>
                <a:cs typeface="Consolas" panose="020B0609020204030204" pitchFamily="49" charset="0"/>
              </a:rPr>
              <a:t>instanceof</a:t>
            </a:r>
            <a:r>
              <a:rPr lang="en-GB" sz="3000" dirty="0">
                <a:latin typeface="Consolas" panose="020B0609020204030204" pitchFamily="49" charset="0"/>
                <a:cs typeface="Consolas" panose="020B0609020204030204" pitchFamily="49" charset="0"/>
              </a:rPr>
              <a:t> String // False: null is never an instance of anything</a:t>
            </a:r>
          </a:p>
          <a:p>
            <a:pPr marL="457200" lvl="1" indent="0">
              <a:buNone/>
            </a:pPr>
            <a:r>
              <a:rPr lang="en-GB" sz="3000" dirty="0">
                <a:latin typeface="Consolas" panose="020B0609020204030204" pitchFamily="49" charset="0"/>
                <a:cs typeface="Consolas" panose="020B0609020204030204" pitchFamily="49" charset="0"/>
              </a:rPr>
              <a:t>Object o = new </a:t>
            </a:r>
            <a:r>
              <a:rPr lang="en-GB" sz="3000" dirty="0" err="1">
                <a:latin typeface="Consolas" panose="020B0609020204030204" pitchFamily="49" charset="0"/>
                <a:cs typeface="Consolas" panose="020B0609020204030204" pitchFamily="49" charset="0"/>
              </a:rPr>
              <a:t>int</a:t>
            </a:r>
            <a:r>
              <a:rPr lang="en-GB" sz="3000" dirty="0">
                <a:latin typeface="Consolas" panose="020B0609020204030204" pitchFamily="49" charset="0"/>
                <a:cs typeface="Consolas" panose="020B0609020204030204" pitchFamily="49" charset="0"/>
              </a:rPr>
              <a:t>[] {1,2,3};</a:t>
            </a:r>
          </a:p>
          <a:p>
            <a:pPr marL="457200" lvl="1" indent="0">
              <a:buNone/>
            </a:pPr>
            <a:r>
              <a:rPr lang="en-GB" sz="3000" dirty="0">
                <a:latin typeface="Consolas" panose="020B0609020204030204" pitchFamily="49" charset="0"/>
                <a:cs typeface="Consolas" panose="020B0609020204030204" pitchFamily="49" charset="0"/>
              </a:rPr>
              <a:t>o </a:t>
            </a:r>
            <a:r>
              <a:rPr lang="en-GB" sz="3000" dirty="0" err="1">
                <a:latin typeface="Consolas" panose="020B0609020204030204" pitchFamily="49" charset="0"/>
                <a:cs typeface="Consolas" panose="020B0609020204030204" pitchFamily="49" charset="0"/>
              </a:rPr>
              <a:t>instanceof</a:t>
            </a:r>
            <a:r>
              <a:rPr lang="en-GB" sz="3000" dirty="0">
                <a:latin typeface="Consolas" panose="020B0609020204030204" pitchFamily="49" charset="0"/>
                <a:cs typeface="Consolas" panose="020B0609020204030204" pitchFamily="49" charset="0"/>
              </a:rPr>
              <a:t> </a:t>
            </a:r>
            <a:r>
              <a:rPr lang="en-GB" sz="3000" dirty="0" err="1">
                <a:latin typeface="Consolas" panose="020B0609020204030204" pitchFamily="49" charset="0"/>
                <a:cs typeface="Consolas" panose="020B0609020204030204" pitchFamily="49" charset="0"/>
              </a:rPr>
              <a:t>int</a:t>
            </a:r>
            <a:r>
              <a:rPr lang="en-GB" sz="3000" dirty="0">
                <a:latin typeface="Consolas" panose="020B0609020204030204" pitchFamily="49" charset="0"/>
                <a:cs typeface="Consolas" panose="020B0609020204030204" pitchFamily="49" charset="0"/>
              </a:rPr>
              <a:t>[] // True: the array value is an </a:t>
            </a:r>
            <a:r>
              <a:rPr lang="en-GB" sz="3000" dirty="0" err="1">
                <a:latin typeface="Consolas" panose="020B0609020204030204" pitchFamily="49" charset="0"/>
                <a:cs typeface="Consolas" panose="020B0609020204030204" pitchFamily="49" charset="0"/>
              </a:rPr>
              <a:t>int</a:t>
            </a:r>
            <a:r>
              <a:rPr lang="en-GB" sz="3000" dirty="0">
                <a:latin typeface="Consolas" panose="020B0609020204030204" pitchFamily="49" charset="0"/>
                <a:cs typeface="Consolas" panose="020B0609020204030204" pitchFamily="49" charset="0"/>
              </a:rPr>
              <a:t> array</a:t>
            </a:r>
          </a:p>
          <a:p>
            <a:pPr marL="457200" lvl="1" indent="0">
              <a:buNone/>
            </a:pPr>
            <a:r>
              <a:rPr lang="en-GB" sz="3000" dirty="0">
                <a:latin typeface="Consolas" panose="020B0609020204030204" pitchFamily="49" charset="0"/>
                <a:cs typeface="Consolas" panose="020B0609020204030204" pitchFamily="49" charset="0"/>
              </a:rPr>
              <a:t>o </a:t>
            </a:r>
            <a:r>
              <a:rPr lang="en-GB" sz="3000" dirty="0" err="1">
                <a:latin typeface="Consolas" panose="020B0609020204030204" pitchFamily="49" charset="0"/>
                <a:cs typeface="Consolas" panose="020B0609020204030204" pitchFamily="49" charset="0"/>
              </a:rPr>
              <a:t>instanceof</a:t>
            </a:r>
            <a:r>
              <a:rPr lang="en-GB" sz="3000" dirty="0">
                <a:latin typeface="Consolas" panose="020B0609020204030204" pitchFamily="49" charset="0"/>
                <a:cs typeface="Consolas" panose="020B0609020204030204" pitchFamily="49" charset="0"/>
              </a:rPr>
              <a:t> byte[] // False: the array value is not a byte array</a:t>
            </a:r>
          </a:p>
          <a:p>
            <a:pPr marL="457200" lvl="1" indent="0">
              <a:buNone/>
            </a:pPr>
            <a:r>
              <a:rPr lang="en-GB" sz="3000" dirty="0">
                <a:latin typeface="Consolas" panose="020B0609020204030204" pitchFamily="49" charset="0"/>
                <a:cs typeface="Consolas" panose="020B0609020204030204" pitchFamily="49" charset="0"/>
              </a:rPr>
              <a:t>o </a:t>
            </a:r>
            <a:r>
              <a:rPr lang="en-GB" sz="3000" dirty="0" err="1">
                <a:latin typeface="Consolas" panose="020B0609020204030204" pitchFamily="49" charset="0"/>
                <a:cs typeface="Consolas" panose="020B0609020204030204" pitchFamily="49" charset="0"/>
              </a:rPr>
              <a:t>instanceof</a:t>
            </a:r>
            <a:r>
              <a:rPr lang="en-GB" sz="3000" dirty="0">
                <a:latin typeface="Consolas" panose="020B0609020204030204" pitchFamily="49" charset="0"/>
                <a:cs typeface="Consolas" panose="020B0609020204030204" pitchFamily="49" charset="0"/>
              </a:rPr>
              <a:t> Object // True: all arrays are instances of Object</a:t>
            </a:r>
          </a:p>
          <a:p>
            <a:r>
              <a:rPr lang="en-GB" dirty="0"/>
              <a:t>Use </a:t>
            </a:r>
            <a:r>
              <a:rPr lang="en-GB" dirty="0" err="1"/>
              <a:t>instanceof</a:t>
            </a:r>
            <a:r>
              <a:rPr lang="en-GB" dirty="0"/>
              <a:t> to make sure that it is safe to cast an object</a:t>
            </a:r>
          </a:p>
          <a:p>
            <a:pPr marL="457200" lvl="1" indent="0">
              <a:buNone/>
            </a:pPr>
            <a:r>
              <a:rPr lang="en-GB" sz="4000" dirty="0">
                <a:latin typeface="Consolas" panose="020B0609020204030204" pitchFamily="49" charset="0"/>
                <a:cs typeface="Consolas" panose="020B0609020204030204" pitchFamily="49" charset="0"/>
              </a:rPr>
              <a:t>if (object </a:t>
            </a:r>
            <a:r>
              <a:rPr lang="en-GB" sz="4000" dirty="0" err="1">
                <a:latin typeface="Consolas" panose="020B0609020204030204" pitchFamily="49" charset="0"/>
                <a:cs typeface="Consolas" panose="020B0609020204030204" pitchFamily="49" charset="0"/>
              </a:rPr>
              <a:t>instanceof</a:t>
            </a:r>
            <a:r>
              <a:rPr lang="en-GB" sz="4000" dirty="0">
                <a:latin typeface="Consolas" panose="020B0609020204030204" pitchFamily="49" charset="0"/>
                <a:cs typeface="Consolas" panose="020B0609020204030204" pitchFamily="49" charset="0"/>
              </a:rPr>
              <a:t> Point) {</a:t>
            </a:r>
          </a:p>
          <a:p>
            <a:pPr marL="457200" lvl="1" indent="0">
              <a:buNone/>
            </a:pPr>
            <a:r>
              <a:rPr lang="en-GB" sz="4000" dirty="0">
                <a:latin typeface="Consolas" panose="020B0609020204030204" pitchFamily="49" charset="0"/>
                <a:cs typeface="Consolas" panose="020B0609020204030204" pitchFamily="49" charset="0"/>
              </a:rPr>
              <a:t>   Point p = (Point) object;</a:t>
            </a:r>
          </a:p>
          <a:p>
            <a:pPr marL="457200" lvl="1" indent="0">
              <a:buNone/>
            </a:pPr>
            <a:r>
              <a:rPr lang="en-GB" sz="4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3428195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Labelled Statements</a:t>
            </a:r>
          </a:p>
        </p:txBody>
      </p:sp>
      <p:sp>
        <p:nvSpPr>
          <p:cNvPr id="3" name="Content Placeholder 2"/>
          <p:cNvSpPr>
            <a:spLocks noGrp="1"/>
          </p:cNvSpPr>
          <p:nvPr>
            <p:ph idx="1"/>
          </p:nvPr>
        </p:nvSpPr>
        <p:spPr/>
        <p:txBody>
          <a:bodyPr>
            <a:normAutofit/>
          </a:bodyPr>
          <a:lstStyle/>
          <a:p>
            <a:r>
              <a:rPr lang="en-GB" dirty="0"/>
              <a:t>A statement that has been given a name </a:t>
            </a:r>
          </a:p>
          <a:p>
            <a:r>
              <a:rPr lang="en-GB" dirty="0"/>
              <a:t>Labels are used by the break and continue statements</a:t>
            </a:r>
          </a:p>
          <a:p>
            <a:pPr marL="457200" lvl="1" indent="0">
              <a:buNone/>
            </a:pPr>
            <a:r>
              <a:rPr lang="en-GB" sz="2800" dirty="0" err="1">
                <a:latin typeface="Consolas" panose="020B0609020204030204" pitchFamily="49" charset="0"/>
                <a:cs typeface="Consolas" panose="020B0609020204030204" pitchFamily="49" charset="0"/>
              </a:rPr>
              <a:t>rowLoop</a:t>
            </a:r>
            <a:r>
              <a:rPr lang="en-GB" sz="2800" dirty="0">
                <a:latin typeface="Consolas" panose="020B0609020204030204" pitchFamily="49" charset="0"/>
                <a:cs typeface="Consolas" panose="020B0609020204030204" pitchFamily="49" charset="0"/>
              </a:rPr>
              <a:t>: for(</a:t>
            </a:r>
            <a:r>
              <a:rPr lang="en-GB" sz="2800" dirty="0" err="1">
                <a:latin typeface="Consolas" panose="020B0609020204030204" pitchFamily="49" charset="0"/>
                <a:cs typeface="Consolas" panose="020B0609020204030204" pitchFamily="49" charset="0"/>
              </a:rPr>
              <a:t>int</a:t>
            </a:r>
            <a:r>
              <a:rPr lang="en-GB" sz="2800" dirty="0">
                <a:latin typeface="Consolas" panose="020B0609020204030204" pitchFamily="49" charset="0"/>
                <a:cs typeface="Consolas" panose="020B0609020204030204" pitchFamily="49" charset="0"/>
              </a:rPr>
              <a:t> r = 0; r &lt; </a:t>
            </a:r>
            <a:r>
              <a:rPr lang="en-GB" sz="2800" dirty="0" err="1">
                <a:latin typeface="Consolas" panose="020B0609020204030204" pitchFamily="49" charset="0"/>
                <a:cs typeface="Consolas" panose="020B0609020204030204" pitchFamily="49" charset="0"/>
              </a:rPr>
              <a:t>rows.length</a:t>
            </a:r>
            <a:r>
              <a:rPr lang="en-GB" sz="2800" dirty="0">
                <a:latin typeface="Consolas" panose="020B0609020204030204" pitchFamily="49" charset="0"/>
                <a:cs typeface="Consolas" panose="020B0609020204030204" pitchFamily="49" charset="0"/>
              </a:rPr>
              <a:t>; r++) { // Labelled loop</a:t>
            </a:r>
          </a:p>
          <a:p>
            <a:pPr marL="457200" lvl="1" indent="0">
              <a:buNone/>
            </a:pPr>
            <a:r>
              <a:rPr lang="en-GB" sz="2800" dirty="0">
                <a:latin typeface="Consolas" panose="020B0609020204030204" pitchFamily="49" charset="0"/>
                <a:cs typeface="Consolas" panose="020B0609020204030204" pitchFamily="49" charset="0"/>
              </a:rPr>
              <a:t>    </a:t>
            </a:r>
            <a:r>
              <a:rPr lang="en-GB" sz="2800" dirty="0" err="1">
                <a:latin typeface="Consolas" panose="020B0609020204030204" pitchFamily="49" charset="0"/>
                <a:cs typeface="Consolas" panose="020B0609020204030204" pitchFamily="49" charset="0"/>
              </a:rPr>
              <a:t>colLoop</a:t>
            </a:r>
            <a:r>
              <a:rPr lang="en-GB" sz="2800" dirty="0">
                <a:latin typeface="Consolas" panose="020B0609020204030204" pitchFamily="49" charset="0"/>
                <a:cs typeface="Consolas" panose="020B0609020204030204" pitchFamily="49" charset="0"/>
              </a:rPr>
              <a:t>: for(</a:t>
            </a:r>
            <a:r>
              <a:rPr lang="en-GB" sz="2800" dirty="0" err="1">
                <a:latin typeface="Consolas" panose="020B0609020204030204" pitchFamily="49" charset="0"/>
                <a:cs typeface="Consolas" panose="020B0609020204030204" pitchFamily="49" charset="0"/>
              </a:rPr>
              <a:t>int</a:t>
            </a:r>
            <a:r>
              <a:rPr lang="en-GB" sz="2800" dirty="0">
                <a:latin typeface="Consolas" panose="020B0609020204030204" pitchFamily="49" charset="0"/>
                <a:cs typeface="Consolas" panose="020B0609020204030204" pitchFamily="49" charset="0"/>
              </a:rPr>
              <a:t> c = 0; c &lt; </a:t>
            </a:r>
            <a:r>
              <a:rPr lang="en-GB" sz="2800" dirty="0" err="1">
                <a:latin typeface="Consolas" panose="020B0609020204030204" pitchFamily="49" charset="0"/>
                <a:cs typeface="Consolas" panose="020B0609020204030204" pitchFamily="49" charset="0"/>
              </a:rPr>
              <a:t>columns.length</a:t>
            </a:r>
            <a:r>
              <a:rPr lang="en-GB" sz="2800" dirty="0">
                <a:latin typeface="Consolas" panose="020B0609020204030204" pitchFamily="49" charset="0"/>
                <a:cs typeface="Consolas" panose="020B0609020204030204" pitchFamily="49" charset="0"/>
              </a:rPr>
              <a:t>; </a:t>
            </a:r>
            <a:r>
              <a:rPr lang="en-GB" sz="2800" dirty="0" err="1">
                <a:latin typeface="Consolas" panose="020B0609020204030204" pitchFamily="49" charset="0"/>
                <a:cs typeface="Consolas" panose="020B0609020204030204" pitchFamily="49" charset="0"/>
              </a:rPr>
              <a:t>c++</a:t>
            </a:r>
            <a:r>
              <a:rPr lang="en-GB" sz="2800" dirty="0">
                <a:latin typeface="Consolas" panose="020B0609020204030204" pitchFamily="49" charset="0"/>
                <a:cs typeface="Consolas" panose="020B0609020204030204" pitchFamily="49" charset="0"/>
              </a:rPr>
              <a:t>) { // Another one</a:t>
            </a:r>
          </a:p>
          <a:p>
            <a:pPr marL="457200" lvl="1" indent="0">
              <a:buNone/>
            </a:pPr>
            <a:r>
              <a:rPr lang="en-GB" sz="2800" dirty="0">
                <a:latin typeface="Consolas" panose="020B0609020204030204" pitchFamily="49" charset="0"/>
                <a:cs typeface="Consolas" panose="020B0609020204030204" pitchFamily="49" charset="0"/>
              </a:rPr>
              <a:t>        break </a:t>
            </a:r>
            <a:r>
              <a:rPr lang="en-GB" sz="2800" dirty="0" err="1">
                <a:latin typeface="Consolas" panose="020B0609020204030204" pitchFamily="49" charset="0"/>
                <a:cs typeface="Consolas" panose="020B0609020204030204" pitchFamily="49" charset="0"/>
              </a:rPr>
              <a:t>rowLoop</a:t>
            </a:r>
            <a:r>
              <a:rPr lang="en-GB" sz="2800" dirty="0">
                <a:latin typeface="Consolas" panose="020B0609020204030204" pitchFamily="49" charset="0"/>
                <a:cs typeface="Consolas" panose="020B0609020204030204" pitchFamily="49" charset="0"/>
              </a:rPr>
              <a:t>; // Use a label</a:t>
            </a:r>
          </a:p>
          <a:p>
            <a:pPr marL="457200" lvl="1" indent="0">
              <a:buNone/>
            </a:pPr>
            <a:r>
              <a:rPr lang="en-GB" sz="2800" dirty="0">
                <a:latin typeface="Consolas" panose="020B0609020204030204" pitchFamily="49" charset="0"/>
                <a:cs typeface="Consolas" panose="020B0609020204030204" pitchFamily="49" charset="0"/>
              </a:rPr>
              <a:t>    }</a:t>
            </a:r>
          </a:p>
          <a:p>
            <a:pPr marL="457200" lvl="1" indent="0">
              <a:buNone/>
            </a:pPr>
            <a:r>
              <a:rPr lang="en-GB" sz="28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7338574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 Signature</a:t>
            </a:r>
          </a:p>
        </p:txBody>
      </p:sp>
      <p:sp>
        <p:nvSpPr>
          <p:cNvPr id="3" name="Content Placeholder 2"/>
          <p:cNvSpPr>
            <a:spLocks noGrp="1"/>
          </p:cNvSpPr>
          <p:nvPr>
            <p:ph idx="1"/>
          </p:nvPr>
        </p:nvSpPr>
        <p:spPr/>
        <p:txBody>
          <a:bodyPr>
            <a:normAutofit/>
          </a:bodyPr>
          <a:lstStyle/>
          <a:p>
            <a:r>
              <a:rPr lang="en-GB" dirty="0"/>
              <a:t>The method signature specifies the following</a:t>
            </a:r>
          </a:p>
          <a:p>
            <a:pPr lvl="1"/>
            <a:r>
              <a:rPr lang="en-GB" dirty="0"/>
              <a:t>The name of the method</a:t>
            </a:r>
          </a:p>
          <a:p>
            <a:pPr lvl="1"/>
            <a:r>
              <a:rPr lang="en-GB" dirty="0"/>
              <a:t>The number, order, type, and name of the parameters used by the method</a:t>
            </a:r>
          </a:p>
          <a:p>
            <a:pPr lvl="1"/>
            <a:r>
              <a:rPr lang="en-GB" dirty="0"/>
              <a:t>The type of the value returned by the method</a:t>
            </a:r>
          </a:p>
          <a:p>
            <a:pPr lvl="1"/>
            <a:r>
              <a:rPr lang="en-GB" dirty="0"/>
              <a:t>The checked exceptions that the method can throw</a:t>
            </a:r>
          </a:p>
          <a:p>
            <a:pPr lvl="1"/>
            <a:r>
              <a:rPr lang="en-GB" dirty="0"/>
              <a:t>Various method modifiers that provide additional information about the method</a:t>
            </a:r>
          </a:p>
          <a:p>
            <a:r>
              <a:rPr lang="en-GB" dirty="0"/>
              <a:t>A method signature defines everything you need to know about a method before calling it</a:t>
            </a:r>
          </a:p>
          <a:p>
            <a:r>
              <a:rPr lang="en-GB" dirty="0"/>
              <a:t>It is the method specification and defines the API for the method</a:t>
            </a:r>
          </a:p>
        </p:txBody>
      </p:sp>
    </p:spTree>
    <p:extLst>
      <p:ext uri="{BB962C8B-B14F-4D97-AF65-F5344CB8AC3E}">
        <p14:creationId xmlns:p14="http://schemas.microsoft.com/office/powerpoint/2010/main" val="14717729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 Signature Details</a:t>
            </a:r>
          </a:p>
        </p:txBody>
      </p:sp>
      <p:sp>
        <p:nvSpPr>
          <p:cNvPr id="3" name="Content Placeholder 2"/>
          <p:cNvSpPr>
            <a:spLocks noGrp="1"/>
          </p:cNvSpPr>
          <p:nvPr>
            <p:ph idx="1"/>
          </p:nvPr>
        </p:nvSpPr>
        <p:spPr/>
        <p:txBody>
          <a:bodyPr>
            <a:normAutofit fontScale="85000" lnSpcReduction="20000"/>
          </a:bodyPr>
          <a:lstStyle/>
          <a:p>
            <a:r>
              <a:rPr lang="en-GB" dirty="0"/>
              <a:t>modifiers type name ( </a:t>
            </a:r>
            <a:r>
              <a:rPr lang="en-GB" dirty="0" err="1"/>
              <a:t>paramlist</a:t>
            </a:r>
            <a:r>
              <a:rPr lang="en-GB" dirty="0"/>
              <a:t> ) [ throws</a:t>
            </a:r>
            <a:r>
              <a:rPr lang="en-GB" b="1" dirty="0"/>
              <a:t> </a:t>
            </a:r>
            <a:r>
              <a:rPr lang="en-GB" dirty="0"/>
              <a:t>exceptions ]</a:t>
            </a:r>
          </a:p>
          <a:p>
            <a:r>
              <a:rPr lang="en-GB" dirty="0"/>
              <a:t>modifiers </a:t>
            </a:r>
          </a:p>
          <a:p>
            <a:pPr lvl="1"/>
            <a:r>
              <a:rPr lang="en-GB" dirty="0"/>
              <a:t>zero or more special modifier keywords, separated by spaces</a:t>
            </a:r>
          </a:p>
          <a:p>
            <a:pPr lvl="1"/>
            <a:r>
              <a:rPr lang="en-GB" dirty="0"/>
              <a:t>E.g. public and static </a:t>
            </a:r>
          </a:p>
          <a:p>
            <a:r>
              <a:rPr lang="en-GB" dirty="0"/>
              <a:t>type </a:t>
            </a:r>
          </a:p>
          <a:p>
            <a:pPr lvl="1"/>
            <a:r>
              <a:rPr lang="en-GB" dirty="0"/>
              <a:t>the return type of the method</a:t>
            </a:r>
          </a:p>
          <a:p>
            <a:pPr lvl="1"/>
            <a:r>
              <a:rPr lang="en-GB" dirty="0"/>
              <a:t>If the method does not return a value, type must be void</a:t>
            </a:r>
          </a:p>
          <a:p>
            <a:pPr lvl="1"/>
            <a:r>
              <a:rPr lang="en-GB" dirty="0"/>
              <a:t>Otherwise it must include a return statement that returns a value of the declared type</a:t>
            </a:r>
          </a:p>
          <a:p>
            <a:r>
              <a:rPr lang="en-GB" dirty="0"/>
              <a:t>name </a:t>
            </a:r>
          </a:p>
          <a:p>
            <a:pPr lvl="1"/>
            <a:r>
              <a:rPr lang="en-GB" dirty="0"/>
              <a:t>May contain letters in any language represented by the Unicode character set</a:t>
            </a:r>
          </a:p>
          <a:p>
            <a:r>
              <a:rPr lang="en-GB" dirty="0"/>
              <a:t>Method Overloading</a:t>
            </a:r>
          </a:p>
          <a:p>
            <a:pPr lvl="1"/>
            <a:r>
              <a:rPr lang="en-GB" dirty="0"/>
              <a:t>Can define more than one method with the same name</a:t>
            </a:r>
          </a:p>
          <a:p>
            <a:pPr lvl="1"/>
            <a:r>
              <a:rPr lang="en-GB" dirty="0"/>
              <a:t>Each version of the method has a different parameter list</a:t>
            </a:r>
          </a:p>
        </p:txBody>
      </p:sp>
    </p:spTree>
    <p:extLst>
      <p:ext uri="{BB962C8B-B14F-4D97-AF65-F5344CB8AC3E}">
        <p14:creationId xmlns:p14="http://schemas.microsoft.com/office/powerpoint/2010/main" val="1314974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relationship between assembly code, assembler, and machine code</a:t>
            </a:r>
          </a:p>
        </p:txBody>
      </p:sp>
      <p:pic>
        <p:nvPicPr>
          <p:cNvPr id="4" name="Content Placeholder 3"/>
          <p:cNvPicPr>
            <a:picLocks noGrp="1" noChangeAspect="1"/>
          </p:cNvPicPr>
          <p:nvPr>
            <p:ph idx="1"/>
          </p:nvPr>
        </p:nvPicPr>
        <p:blipFill>
          <a:blip r:embed="rId2"/>
          <a:stretch>
            <a:fillRect/>
          </a:stretch>
        </p:blipFill>
        <p:spPr>
          <a:xfrm>
            <a:off x="1119187" y="3115469"/>
            <a:ext cx="9953625" cy="1771650"/>
          </a:xfrm>
          <a:prstGeom prst="rect">
            <a:avLst/>
          </a:prstGeom>
        </p:spPr>
      </p:pic>
    </p:spTree>
    <p:extLst>
      <p:ext uri="{BB962C8B-B14F-4D97-AF65-F5344CB8AC3E}">
        <p14:creationId xmlns:p14="http://schemas.microsoft.com/office/powerpoint/2010/main" val="10909118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Method Definitions</a:t>
            </a:r>
          </a:p>
        </p:txBody>
      </p:sp>
      <p:sp>
        <p:nvSpPr>
          <p:cNvPr id="3" name="Content Placeholder 2"/>
          <p:cNvSpPr>
            <a:spLocks noGrp="1"/>
          </p:cNvSpPr>
          <p:nvPr>
            <p:ph idx="1"/>
          </p:nvPr>
        </p:nvSpPr>
        <p:spPr/>
        <p:txBody>
          <a:bodyPr>
            <a:normAutofit fontScale="92500" lnSpcReduction="20000"/>
          </a:bodyPr>
          <a:lstStyle/>
          <a:p>
            <a:r>
              <a:rPr lang="en-GB" dirty="0"/>
              <a:t>This method is passed an array of strings and has no return value</a:t>
            </a:r>
          </a:p>
          <a:p>
            <a:r>
              <a:rPr lang="en-GB" dirty="0"/>
              <a:t>All Java programs have an entry point with this name and signature</a:t>
            </a:r>
          </a:p>
          <a:p>
            <a:pPr marL="457200" lvl="1" indent="0">
              <a:buNone/>
            </a:pPr>
            <a:r>
              <a:rPr lang="en-GB" sz="2800" dirty="0">
                <a:latin typeface="Consolas" panose="020B0609020204030204" pitchFamily="49" charset="0"/>
                <a:cs typeface="Consolas" panose="020B0609020204030204" pitchFamily="49" charset="0"/>
              </a:rPr>
              <a:t>public static void main(String[] </a:t>
            </a:r>
            <a:r>
              <a:rPr lang="en-GB" sz="2800" dirty="0" err="1">
                <a:latin typeface="Consolas" panose="020B0609020204030204" pitchFamily="49" charset="0"/>
                <a:cs typeface="Consolas" panose="020B0609020204030204" pitchFamily="49" charset="0"/>
              </a:rPr>
              <a:t>args</a:t>
            </a:r>
            <a:r>
              <a:rPr lang="en-GB" sz="2800" dirty="0">
                <a:latin typeface="Consolas" panose="020B0609020204030204" pitchFamily="49" charset="0"/>
                <a:cs typeface="Consolas" panose="020B0609020204030204" pitchFamily="49" charset="0"/>
              </a:rPr>
              <a:t>) {</a:t>
            </a:r>
          </a:p>
          <a:p>
            <a:pPr marL="457200" lvl="1" indent="0">
              <a:buNone/>
            </a:pPr>
            <a:r>
              <a:rPr lang="en-GB" sz="2800" dirty="0">
                <a:latin typeface="Consolas" panose="020B0609020204030204" pitchFamily="49" charset="0"/>
                <a:cs typeface="Consolas" panose="020B0609020204030204" pitchFamily="49" charset="0"/>
              </a:rPr>
              <a:t>  if (</a:t>
            </a:r>
            <a:r>
              <a:rPr lang="en-GB" sz="2800" dirty="0" err="1">
                <a:latin typeface="Consolas" panose="020B0609020204030204" pitchFamily="49" charset="0"/>
                <a:cs typeface="Consolas" panose="020B0609020204030204" pitchFamily="49" charset="0"/>
              </a:rPr>
              <a:t>args.length</a:t>
            </a:r>
            <a:r>
              <a:rPr lang="en-GB" sz="2800" dirty="0">
                <a:latin typeface="Consolas" panose="020B0609020204030204" pitchFamily="49" charset="0"/>
                <a:cs typeface="Consolas" panose="020B0609020204030204" pitchFamily="49" charset="0"/>
              </a:rPr>
              <a:t> &gt; 0) </a:t>
            </a:r>
            <a:r>
              <a:rPr lang="en-GB" sz="2800" dirty="0" err="1">
                <a:latin typeface="Consolas" panose="020B0609020204030204" pitchFamily="49" charset="0"/>
                <a:cs typeface="Consolas" panose="020B0609020204030204" pitchFamily="49" charset="0"/>
              </a:rPr>
              <a:t>System.out.println</a:t>
            </a:r>
            <a:r>
              <a:rPr lang="en-GB" sz="2800" dirty="0">
                <a:latin typeface="Consolas" panose="020B0609020204030204" pitchFamily="49" charset="0"/>
                <a:cs typeface="Consolas" panose="020B0609020204030204" pitchFamily="49" charset="0"/>
              </a:rPr>
              <a:t>("Hello " + </a:t>
            </a:r>
            <a:r>
              <a:rPr lang="en-GB" sz="2800" dirty="0" err="1">
                <a:latin typeface="Consolas" panose="020B0609020204030204" pitchFamily="49" charset="0"/>
                <a:cs typeface="Consolas" panose="020B0609020204030204" pitchFamily="49" charset="0"/>
              </a:rPr>
              <a:t>args</a:t>
            </a:r>
            <a:r>
              <a:rPr lang="en-GB" sz="2800" dirty="0">
                <a:latin typeface="Consolas" panose="020B0609020204030204" pitchFamily="49" charset="0"/>
                <a:cs typeface="Consolas" panose="020B0609020204030204" pitchFamily="49" charset="0"/>
              </a:rPr>
              <a:t>[0]);</a:t>
            </a:r>
          </a:p>
          <a:p>
            <a:pPr marL="457200" lvl="1" indent="0">
              <a:buNone/>
            </a:pPr>
            <a:r>
              <a:rPr lang="en-GB" sz="2800" dirty="0">
                <a:latin typeface="Consolas" panose="020B0609020204030204" pitchFamily="49" charset="0"/>
                <a:cs typeface="Consolas" panose="020B0609020204030204" pitchFamily="49" charset="0"/>
              </a:rPr>
              <a:t>  else </a:t>
            </a:r>
            <a:r>
              <a:rPr lang="en-GB" sz="2800" dirty="0" err="1">
                <a:latin typeface="Consolas" panose="020B0609020204030204" pitchFamily="49" charset="0"/>
                <a:cs typeface="Consolas" panose="020B0609020204030204" pitchFamily="49" charset="0"/>
              </a:rPr>
              <a:t>System.out.println</a:t>
            </a:r>
            <a:r>
              <a:rPr lang="en-GB" sz="2800" dirty="0">
                <a:latin typeface="Consolas" panose="020B0609020204030204" pitchFamily="49" charset="0"/>
                <a:cs typeface="Consolas" panose="020B0609020204030204" pitchFamily="49" charset="0"/>
              </a:rPr>
              <a:t>("Hello world");</a:t>
            </a:r>
          </a:p>
          <a:p>
            <a:pPr marL="457200" lvl="1" indent="0">
              <a:buNone/>
            </a:pPr>
            <a:r>
              <a:rPr lang="en-GB" sz="2800" dirty="0">
                <a:latin typeface="Consolas" panose="020B0609020204030204" pitchFamily="49" charset="0"/>
                <a:cs typeface="Consolas" panose="020B0609020204030204" pitchFamily="49" charset="0"/>
              </a:rPr>
              <a:t>}</a:t>
            </a:r>
          </a:p>
          <a:p>
            <a:r>
              <a:rPr lang="en-GB" dirty="0"/>
              <a:t>This method is passed two double arguments and returns a double</a:t>
            </a:r>
          </a:p>
          <a:p>
            <a:pPr marL="457200" lvl="1" indent="0">
              <a:buNone/>
            </a:pPr>
            <a:r>
              <a:rPr lang="en-GB" sz="3000" dirty="0">
                <a:latin typeface="Consolas" panose="020B0609020204030204" pitchFamily="49" charset="0"/>
                <a:cs typeface="Consolas" panose="020B0609020204030204" pitchFamily="49" charset="0"/>
              </a:rPr>
              <a:t>static double </a:t>
            </a:r>
            <a:r>
              <a:rPr lang="en-GB" sz="3000" dirty="0" err="1">
                <a:latin typeface="Consolas" panose="020B0609020204030204" pitchFamily="49" charset="0"/>
                <a:cs typeface="Consolas" panose="020B0609020204030204" pitchFamily="49" charset="0"/>
              </a:rPr>
              <a:t>distanceFromOrigin</a:t>
            </a:r>
            <a:r>
              <a:rPr lang="en-GB" sz="3000" dirty="0">
                <a:latin typeface="Consolas" panose="020B0609020204030204" pitchFamily="49" charset="0"/>
                <a:cs typeface="Consolas" panose="020B0609020204030204" pitchFamily="49" charset="0"/>
              </a:rPr>
              <a:t>(double x, double y) {</a:t>
            </a:r>
          </a:p>
          <a:p>
            <a:pPr marL="457200" lvl="1" indent="0">
              <a:buNone/>
            </a:pPr>
            <a:r>
              <a:rPr lang="en-GB" sz="3000" dirty="0">
                <a:latin typeface="Consolas" panose="020B0609020204030204" pitchFamily="49" charset="0"/>
                <a:cs typeface="Consolas" panose="020B0609020204030204" pitchFamily="49" charset="0"/>
              </a:rPr>
              <a:t>  return </a:t>
            </a:r>
            <a:r>
              <a:rPr lang="en-GB" sz="3000" dirty="0" err="1">
                <a:latin typeface="Consolas" panose="020B0609020204030204" pitchFamily="49" charset="0"/>
                <a:cs typeface="Consolas" panose="020B0609020204030204" pitchFamily="49" charset="0"/>
              </a:rPr>
              <a:t>Math.sqrt</a:t>
            </a:r>
            <a:r>
              <a:rPr lang="en-GB" sz="3000" dirty="0">
                <a:latin typeface="Consolas" panose="020B0609020204030204" pitchFamily="49" charset="0"/>
                <a:cs typeface="Consolas" panose="020B0609020204030204" pitchFamily="49" charset="0"/>
              </a:rPr>
              <a:t>(x*x + y*y);</a:t>
            </a:r>
          </a:p>
          <a:p>
            <a:pPr marL="457200" lvl="1" indent="0">
              <a:buNone/>
            </a:pPr>
            <a:r>
              <a:rPr lang="en-GB" sz="3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8080900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Constructor</a:t>
            </a:r>
          </a:p>
        </p:txBody>
      </p:sp>
      <p:sp>
        <p:nvSpPr>
          <p:cNvPr id="3" name="Content Placeholder 2"/>
          <p:cNvSpPr>
            <a:spLocks noGrp="1"/>
          </p:cNvSpPr>
          <p:nvPr>
            <p:ph idx="1"/>
          </p:nvPr>
        </p:nvSpPr>
        <p:spPr/>
        <p:txBody>
          <a:bodyPr/>
          <a:lstStyle/>
          <a:p>
            <a:r>
              <a:rPr lang="en-GB" dirty="0"/>
              <a:t>A constructor</a:t>
            </a:r>
            <a:r>
              <a:rPr lang="en-GB" i="1" dirty="0"/>
              <a:t> </a:t>
            </a:r>
            <a:r>
              <a:rPr lang="en-GB" dirty="0"/>
              <a:t>is a block of code, similar to a method</a:t>
            </a:r>
          </a:p>
          <a:p>
            <a:r>
              <a:rPr lang="en-GB" dirty="0"/>
              <a:t>Used to initialize newly created objects</a:t>
            </a:r>
          </a:p>
          <a:p>
            <a:r>
              <a:rPr lang="en-GB" dirty="0"/>
              <a:t>Constructors are defined in a very similar way to methods, except that their signatures do not include a type specification</a:t>
            </a:r>
          </a:p>
          <a:p>
            <a:endParaRPr lang="en-GB" dirty="0"/>
          </a:p>
        </p:txBody>
      </p:sp>
    </p:spTree>
    <p:extLst>
      <p:ext uri="{BB962C8B-B14F-4D97-AF65-F5344CB8AC3E}">
        <p14:creationId xmlns:p14="http://schemas.microsoft.com/office/powerpoint/2010/main" val="33116486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Classes and Objects</a:t>
            </a:r>
          </a:p>
        </p:txBody>
      </p:sp>
      <p:sp>
        <p:nvSpPr>
          <p:cNvPr id="3" name="Content Placeholder 2"/>
          <p:cNvSpPr>
            <a:spLocks noGrp="1"/>
          </p:cNvSpPr>
          <p:nvPr>
            <p:ph idx="1"/>
          </p:nvPr>
        </p:nvSpPr>
        <p:spPr/>
        <p:txBody>
          <a:bodyPr>
            <a:normAutofit/>
          </a:bodyPr>
          <a:lstStyle/>
          <a:p>
            <a:r>
              <a:rPr lang="en-GB" dirty="0"/>
              <a:t>Classes define new data types</a:t>
            </a:r>
          </a:p>
          <a:p>
            <a:r>
              <a:rPr lang="en-GB" dirty="0"/>
              <a:t>Important to distinguish between the data type itself and the values the data type represents</a:t>
            </a:r>
          </a:p>
          <a:p>
            <a:pPr lvl="1"/>
            <a:r>
              <a:rPr lang="en-GB" dirty="0"/>
              <a:t>char is a data type: it represents Unicode characters</a:t>
            </a:r>
          </a:p>
          <a:p>
            <a:pPr lvl="1"/>
            <a:r>
              <a:rPr lang="en-GB" dirty="0"/>
              <a:t>a char value represents a single specific character</a:t>
            </a:r>
          </a:p>
          <a:p>
            <a:pPr lvl="1"/>
            <a:r>
              <a:rPr lang="en-GB" dirty="0"/>
              <a:t>a class is a data type</a:t>
            </a:r>
          </a:p>
          <a:p>
            <a:pPr lvl="1"/>
            <a:r>
              <a:rPr lang="en-GB" dirty="0"/>
              <a:t>a class value is called an </a:t>
            </a:r>
            <a:r>
              <a:rPr lang="en-GB" i="1" dirty="0"/>
              <a:t>object</a:t>
            </a:r>
            <a:endParaRPr lang="en-GB" dirty="0"/>
          </a:p>
          <a:p>
            <a:r>
              <a:rPr lang="en-GB" dirty="0"/>
              <a:t>Each class defines a type or kind, or species, or class of objects</a:t>
            </a:r>
          </a:p>
          <a:p>
            <a:r>
              <a:rPr lang="en-GB" dirty="0"/>
              <a:t>The Java platform includes thousands of predefined classes that are guaranteed to be available on every computer that runs Java</a:t>
            </a:r>
          </a:p>
        </p:txBody>
      </p:sp>
    </p:spTree>
    <p:extLst>
      <p:ext uri="{BB962C8B-B14F-4D97-AF65-F5344CB8AC3E}">
        <p14:creationId xmlns:p14="http://schemas.microsoft.com/office/powerpoint/2010/main" val="18391977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Classes</a:t>
            </a:r>
          </a:p>
        </p:txBody>
      </p:sp>
      <p:sp>
        <p:nvSpPr>
          <p:cNvPr id="3" name="Content Placeholder 2"/>
          <p:cNvSpPr>
            <a:spLocks noGrp="1"/>
          </p:cNvSpPr>
          <p:nvPr>
            <p:ph idx="1"/>
          </p:nvPr>
        </p:nvSpPr>
        <p:spPr/>
        <p:txBody>
          <a:bodyPr/>
          <a:lstStyle/>
          <a:p>
            <a:r>
              <a:rPr lang="en-GB" dirty="0"/>
              <a:t>A class in Java may consist of five components:</a:t>
            </a:r>
          </a:p>
          <a:p>
            <a:pPr lvl="1"/>
            <a:r>
              <a:rPr lang="en-GB" dirty="0"/>
              <a:t>Fields</a:t>
            </a:r>
          </a:p>
          <a:p>
            <a:pPr lvl="1"/>
            <a:r>
              <a:rPr lang="en-GB" dirty="0"/>
              <a:t>Methods</a:t>
            </a:r>
          </a:p>
          <a:p>
            <a:pPr lvl="1"/>
            <a:r>
              <a:rPr lang="en-GB" dirty="0"/>
              <a:t>Constructors</a:t>
            </a:r>
          </a:p>
          <a:p>
            <a:pPr lvl="1"/>
            <a:r>
              <a:rPr lang="en-GB" dirty="0"/>
              <a:t>Static initializers</a:t>
            </a:r>
          </a:p>
          <a:p>
            <a:pPr lvl="1"/>
            <a:r>
              <a:rPr lang="en-GB" dirty="0"/>
              <a:t>Instance initializers</a:t>
            </a:r>
          </a:p>
          <a:p>
            <a:r>
              <a:rPr lang="en-GB" dirty="0"/>
              <a:t>Fields and methods are also known as members of the class</a:t>
            </a:r>
          </a:p>
        </p:txBody>
      </p:sp>
    </p:spTree>
    <p:extLst>
      <p:ext uri="{BB962C8B-B14F-4D97-AF65-F5344CB8AC3E}">
        <p14:creationId xmlns:p14="http://schemas.microsoft.com/office/powerpoint/2010/main" val="19361359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Class Variables and Instance Variables</a:t>
            </a:r>
          </a:p>
        </p:txBody>
      </p:sp>
      <p:sp>
        <p:nvSpPr>
          <p:cNvPr id="3" name="Content Placeholder 2"/>
          <p:cNvSpPr>
            <a:spLocks noGrp="1"/>
          </p:cNvSpPr>
          <p:nvPr>
            <p:ph idx="1"/>
          </p:nvPr>
        </p:nvSpPr>
        <p:spPr/>
        <p:txBody>
          <a:bodyPr>
            <a:normAutofit/>
          </a:bodyPr>
          <a:lstStyle/>
          <a:p>
            <a:pPr marL="0" indent="0">
              <a:buNone/>
            </a:pPr>
            <a:r>
              <a:rPr lang="en-GB" dirty="0">
                <a:latin typeface="Consolas" panose="020B0609020204030204" pitchFamily="49" charset="0"/>
                <a:cs typeface="Consolas" panose="020B0609020204030204" pitchFamily="49" charset="0"/>
              </a:rPr>
              <a:t>// Human.java</a:t>
            </a:r>
          </a:p>
          <a:p>
            <a:pPr marL="0" indent="0">
              <a:buNone/>
            </a:pPr>
            <a:r>
              <a:rPr lang="en-GB" dirty="0">
                <a:latin typeface="Consolas" panose="020B0609020204030204" pitchFamily="49" charset="0"/>
                <a:cs typeface="Consolas" panose="020B0609020204030204" pitchFamily="49" charset="0"/>
              </a:rPr>
              <a:t>package </a:t>
            </a:r>
            <a:r>
              <a:rPr lang="en-GB" dirty="0" err="1">
                <a:latin typeface="Consolas" panose="020B0609020204030204" pitchFamily="49" charset="0"/>
                <a:cs typeface="Consolas" panose="020B0609020204030204" pitchFamily="49" charset="0"/>
              </a:rPr>
              <a:t>com.jdojo.cls</a:t>
            </a:r>
            <a:r>
              <a:rPr lang="en-GB" dirty="0">
                <a:latin typeface="Consolas" panose="020B0609020204030204" pitchFamily="49" charset="0"/>
                <a:cs typeface="Consolas" panose="020B0609020204030204" pitchFamily="49" charset="0"/>
              </a:rPr>
              <a:t>;</a:t>
            </a:r>
          </a:p>
          <a:p>
            <a:pPr marL="0" indent="0">
              <a:buNone/>
            </a:pPr>
            <a:r>
              <a:rPr lang="en-GB" dirty="0">
                <a:latin typeface="Consolas" panose="020B0609020204030204" pitchFamily="49" charset="0"/>
                <a:cs typeface="Consolas" panose="020B0609020204030204" pitchFamily="49" charset="0"/>
              </a:rPr>
              <a:t>  class Human {</a:t>
            </a:r>
          </a:p>
          <a:p>
            <a:pPr marL="0" indent="0">
              <a:buNone/>
            </a:pPr>
            <a:r>
              <a:rPr lang="en-GB" dirty="0">
                <a:latin typeface="Consolas" panose="020B0609020204030204" pitchFamily="49" charset="0"/>
                <a:cs typeface="Consolas" panose="020B0609020204030204" pitchFamily="49" charset="0"/>
              </a:rPr>
              <a:t>  String name; // An instance variable</a:t>
            </a:r>
          </a:p>
          <a:p>
            <a:pPr marL="0" indent="0">
              <a:buNone/>
            </a:pPr>
            <a:r>
              <a:rPr lang="en-GB" dirty="0">
                <a:latin typeface="Consolas" panose="020B0609020204030204" pitchFamily="49" charset="0"/>
                <a:cs typeface="Consolas" panose="020B0609020204030204" pitchFamily="49" charset="0"/>
              </a:rPr>
              <a:t>  String gender; // An instance variable</a:t>
            </a:r>
          </a:p>
          <a:p>
            <a:pPr marL="0" indent="0">
              <a:buNone/>
            </a:pPr>
            <a:r>
              <a:rPr lang="en-GB" dirty="0">
                <a:latin typeface="Consolas" panose="020B0609020204030204" pitchFamily="49" charset="0"/>
                <a:cs typeface="Consolas" panose="020B0609020204030204" pitchFamily="49" charset="0"/>
              </a:rPr>
              <a:t>  static long count; // A class variable because of the static modifier</a:t>
            </a:r>
          </a:p>
          <a:p>
            <a:pPr marL="0" indent="0">
              <a:buNone/>
            </a:pPr>
            <a:r>
              <a:rPr lang="en-GB"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5467811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Memory states when a reference variable is declared and assigned</a:t>
            </a:r>
          </a:p>
        </p:txBody>
      </p:sp>
      <p:pic>
        <p:nvPicPr>
          <p:cNvPr id="4" name="Content Placeholder 3"/>
          <p:cNvPicPr>
            <a:picLocks noGrp="1" noChangeAspect="1"/>
          </p:cNvPicPr>
          <p:nvPr>
            <p:ph idx="1"/>
          </p:nvPr>
        </p:nvPicPr>
        <p:blipFill>
          <a:blip r:embed="rId2"/>
          <a:stretch>
            <a:fillRect/>
          </a:stretch>
        </p:blipFill>
        <p:spPr>
          <a:xfrm>
            <a:off x="1747837" y="2786856"/>
            <a:ext cx="8696325" cy="2428875"/>
          </a:xfrm>
          <a:prstGeom prst="rect">
            <a:avLst/>
          </a:prstGeom>
        </p:spPr>
      </p:pic>
    </p:spTree>
    <p:extLst>
      <p:ext uri="{BB962C8B-B14F-4D97-AF65-F5344CB8AC3E}">
        <p14:creationId xmlns:p14="http://schemas.microsoft.com/office/powerpoint/2010/main" val="6843126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Dot Notation to Access Fields of a Class</a:t>
            </a:r>
          </a:p>
        </p:txBody>
      </p:sp>
      <p:sp>
        <p:nvSpPr>
          <p:cNvPr id="3" name="Content Placeholder 2"/>
          <p:cNvSpPr>
            <a:spLocks noGrp="1"/>
          </p:cNvSpPr>
          <p:nvPr>
            <p:ph idx="1"/>
          </p:nvPr>
        </p:nvSpPr>
        <p:spPr/>
        <p:txBody>
          <a:bodyPr>
            <a:normAutofit/>
          </a:bodyPr>
          <a:lstStyle/>
          <a:p>
            <a:r>
              <a:rPr lang="en-GB" dirty="0"/>
              <a:t>Dot notation is used to refer to instance variables</a:t>
            </a:r>
          </a:p>
          <a:p>
            <a:pPr marL="457200" lvl="1" indent="0">
              <a:buNone/>
            </a:pPr>
            <a:r>
              <a:rPr lang="en-GB" sz="2800" dirty="0">
                <a:latin typeface="Consolas" panose="020B0609020204030204" pitchFamily="49" charset="0"/>
                <a:cs typeface="Consolas" panose="020B0609020204030204" pitchFamily="49" charset="0"/>
              </a:rPr>
              <a:t>jack.name = "Jack Parker";</a:t>
            </a:r>
          </a:p>
          <a:p>
            <a:r>
              <a:rPr lang="en-GB" dirty="0"/>
              <a:t>The following statement assigns the value of the name instance variable to a String variable </a:t>
            </a:r>
            <a:r>
              <a:rPr lang="en-GB" dirty="0" err="1"/>
              <a:t>aName</a:t>
            </a:r>
            <a:endParaRPr lang="en-GB" dirty="0"/>
          </a:p>
          <a:p>
            <a:pPr marL="457200" lvl="1" indent="0">
              <a:buNone/>
            </a:pPr>
            <a:r>
              <a:rPr lang="en-GB" sz="2800" dirty="0">
                <a:latin typeface="Consolas" panose="020B0609020204030204" pitchFamily="49" charset="0"/>
                <a:cs typeface="Consolas" panose="020B0609020204030204" pitchFamily="49" charset="0"/>
              </a:rPr>
              <a:t>String </a:t>
            </a:r>
            <a:r>
              <a:rPr lang="en-GB" sz="2800" dirty="0" err="1">
                <a:latin typeface="Consolas" panose="020B0609020204030204" pitchFamily="49" charset="0"/>
                <a:cs typeface="Consolas" panose="020B0609020204030204" pitchFamily="49" charset="0"/>
              </a:rPr>
              <a:t>aName</a:t>
            </a:r>
            <a:r>
              <a:rPr lang="en-GB" sz="2800" dirty="0">
                <a:latin typeface="Consolas" panose="020B0609020204030204" pitchFamily="49" charset="0"/>
                <a:cs typeface="Consolas" panose="020B0609020204030204" pitchFamily="49" charset="0"/>
              </a:rPr>
              <a:t> = jack.name;</a:t>
            </a:r>
          </a:p>
          <a:p>
            <a:r>
              <a:rPr lang="en-GB" dirty="0"/>
              <a:t>Both of the following refer to the count class variable of the Human class</a:t>
            </a:r>
          </a:p>
          <a:p>
            <a:pPr marL="457200" lvl="1" indent="0">
              <a:buNone/>
            </a:pPr>
            <a:r>
              <a:rPr lang="en-GB" sz="2800" dirty="0" err="1">
                <a:latin typeface="Consolas" panose="020B0609020204030204" pitchFamily="49" charset="0"/>
                <a:cs typeface="Consolas" panose="020B0609020204030204" pitchFamily="49" charset="0"/>
              </a:rPr>
              <a:t>Human.count</a:t>
            </a:r>
            <a:r>
              <a:rPr lang="en-GB" sz="2800" dirty="0">
                <a:latin typeface="Consolas" panose="020B0609020204030204" pitchFamily="49" charset="0"/>
                <a:cs typeface="Consolas" panose="020B0609020204030204" pitchFamily="49" charset="0"/>
              </a:rPr>
              <a:t> = 101;</a:t>
            </a:r>
          </a:p>
          <a:p>
            <a:pPr marL="457200" lvl="1" indent="0">
              <a:buNone/>
            </a:pPr>
            <a:r>
              <a:rPr lang="en-GB" sz="2800" dirty="0" err="1">
                <a:latin typeface="Consolas" panose="020B0609020204030204" pitchFamily="49" charset="0"/>
                <a:cs typeface="Consolas" panose="020B0609020204030204" pitchFamily="49" charset="0"/>
              </a:rPr>
              <a:t>jack.count</a:t>
            </a:r>
            <a:r>
              <a:rPr lang="en-GB" sz="2800" dirty="0">
                <a:latin typeface="Consolas" panose="020B0609020204030204" pitchFamily="49" charset="0"/>
                <a:cs typeface="Consolas" panose="020B0609020204030204" pitchFamily="49" charset="0"/>
              </a:rPr>
              <a:t> = 101;</a:t>
            </a:r>
          </a:p>
        </p:txBody>
      </p:sp>
    </p:spTree>
    <p:extLst>
      <p:ext uri="{BB962C8B-B14F-4D97-AF65-F5344CB8AC3E}">
        <p14:creationId xmlns:p14="http://schemas.microsoft.com/office/powerpoint/2010/main" val="36352664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Default Initialization of Fields</a:t>
            </a:r>
          </a:p>
        </p:txBody>
      </p:sp>
      <p:sp>
        <p:nvSpPr>
          <p:cNvPr id="3" name="Content Placeholder 2"/>
          <p:cNvSpPr>
            <a:spLocks noGrp="1"/>
          </p:cNvSpPr>
          <p:nvPr>
            <p:ph idx="1"/>
          </p:nvPr>
        </p:nvSpPr>
        <p:spPr/>
        <p:txBody>
          <a:bodyPr/>
          <a:lstStyle/>
          <a:p>
            <a:r>
              <a:rPr lang="en-GB" dirty="0"/>
              <a:t>All fields of a class, static as well as non-static, are initialized to a default value</a:t>
            </a:r>
          </a:p>
          <a:p>
            <a:r>
              <a:rPr lang="en-GB" dirty="0"/>
              <a:t>The default value of a field depends on its data type</a:t>
            </a:r>
          </a:p>
          <a:p>
            <a:pPr lvl="1"/>
            <a:r>
              <a:rPr lang="en-GB" dirty="0"/>
              <a:t>A numeric field (byte, short, char, </a:t>
            </a:r>
            <a:r>
              <a:rPr lang="en-GB" dirty="0" err="1"/>
              <a:t>int</a:t>
            </a:r>
            <a:r>
              <a:rPr lang="en-GB" dirty="0"/>
              <a:t>, long, float, and double) is initialized to zero.</a:t>
            </a:r>
          </a:p>
          <a:p>
            <a:pPr lvl="1"/>
            <a:r>
              <a:rPr lang="en-GB" dirty="0"/>
              <a:t>A </a:t>
            </a:r>
            <a:r>
              <a:rPr lang="en-GB" dirty="0" err="1"/>
              <a:t>boolean</a:t>
            </a:r>
            <a:r>
              <a:rPr lang="en-GB" dirty="0"/>
              <a:t> field is initialized to false.</a:t>
            </a:r>
          </a:p>
          <a:p>
            <a:pPr lvl="1"/>
            <a:r>
              <a:rPr lang="en-GB" dirty="0"/>
              <a:t>A reference type field is initialized to null.</a:t>
            </a:r>
          </a:p>
        </p:txBody>
      </p:sp>
    </p:spTree>
    <p:extLst>
      <p:ext uri="{BB962C8B-B14F-4D97-AF65-F5344CB8AC3E}">
        <p14:creationId xmlns:p14="http://schemas.microsoft.com/office/powerpoint/2010/main" val="11156251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Files</a:t>
            </a:r>
          </a:p>
        </p:txBody>
      </p:sp>
      <p:sp>
        <p:nvSpPr>
          <p:cNvPr id="3" name="Content Placeholder 2"/>
          <p:cNvSpPr>
            <a:spLocks noGrp="1"/>
          </p:cNvSpPr>
          <p:nvPr>
            <p:ph idx="1"/>
          </p:nvPr>
        </p:nvSpPr>
        <p:spPr/>
        <p:txBody>
          <a:bodyPr>
            <a:normAutofit fontScale="92500"/>
          </a:bodyPr>
          <a:lstStyle/>
          <a:p>
            <a:r>
              <a:rPr lang="en-GB" dirty="0"/>
              <a:t>Each file can contain at most one top-level class that is declared public</a:t>
            </a:r>
          </a:p>
          <a:p>
            <a:r>
              <a:rPr lang="en-GB" dirty="0"/>
              <a:t>A public class is one that is designed for use by other classes in other packages</a:t>
            </a:r>
          </a:p>
          <a:p>
            <a:r>
              <a:rPr lang="en-GB" dirty="0"/>
              <a:t>A class can contain any number of nested or inner classes that are public</a:t>
            </a:r>
          </a:p>
          <a:p>
            <a:r>
              <a:rPr lang="en-GB" dirty="0"/>
              <a:t>If a Java file contains a public class, the name of the file must be the same as the name of the class, with the extension .java appended</a:t>
            </a:r>
          </a:p>
          <a:p>
            <a:pPr lvl="1"/>
            <a:r>
              <a:rPr lang="en-GB" dirty="0"/>
              <a:t>Regardless of whether your classes are public or not, it is good programming practice to define only one per file and to give the file the same name as the class</a:t>
            </a:r>
          </a:p>
          <a:p>
            <a:pPr lvl="1"/>
            <a:r>
              <a:rPr lang="en-GB" dirty="0"/>
              <a:t>When a Java file is compiled, each of the classes it defines is compiled into a separate class file that contains Java byte codes to be interpreted by the Java Virtual Machine.</a:t>
            </a:r>
          </a:p>
        </p:txBody>
      </p:sp>
    </p:spTree>
    <p:extLst>
      <p:ext uri="{BB962C8B-B14F-4D97-AF65-F5344CB8AC3E}">
        <p14:creationId xmlns:p14="http://schemas.microsoft.com/office/powerpoint/2010/main" val="103148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High Level Languages</a:t>
            </a:r>
          </a:p>
        </p:txBody>
      </p:sp>
      <p:sp>
        <p:nvSpPr>
          <p:cNvPr id="3" name="Content Placeholder 2"/>
          <p:cNvSpPr>
            <a:spLocks noGrp="1"/>
          </p:cNvSpPr>
          <p:nvPr>
            <p:ph idx="1"/>
          </p:nvPr>
        </p:nvSpPr>
        <p:spPr/>
        <p:txBody>
          <a:bodyPr/>
          <a:lstStyle/>
          <a:p>
            <a:r>
              <a:rPr lang="en-GB" dirty="0"/>
              <a:t>COBOL, Pascal, FORTRAN, C, C++, Java, C#, etc.</a:t>
            </a:r>
          </a:p>
          <a:p>
            <a:r>
              <a:rPr lang="en-GB" dirty="0"/>
              <a:t>The high-level programming languages use English-like words, mathematical notation, and punctuation to write programs</a:t>
            </a:r>
          </a:p>
          <a:p>
            <a:r>
              <a:rPr lang="en-GB" dirty="0"/>
              <a:t>A program written in a high-level programming language is also called source code</a:t>
            </a:r>
          </a:p>
          <a:p>
            <a:r>
              <a:rPr lang="en-GB" dirty="0"/>
              <a:t>Java looks like this:</a:t>
            </a:r>
          </a:p>
          <a:p>
            <a:pPr marL="0" indent="0">
              <a:buNone/>
            </a:pPr>
            <a:r>
              <a:rPr lang="en-GB" dirty="0"/>
              <a:t>	</a:t>
            </a:r>
            <a:r>
              <a:rPr lang="en-GB" dirty="0" err="1">
                <a:latin typeface="Consolas" panose="020B0609020204030204" pitchFamily="49" charset="0"/>
                <a:cs typeface="Consolas" panose="020B0609020204030204" pitchFamily="49" charset="0"/>
              </a:rPr>
              <a:t>int</a:t>
            </a:r>
            <a:r>
              <a:rPr lang="en-GB" dirty="0">
                <a:latin typeface="Consolas" panose="020B0609020204030204" pitchFamily="49" charset="0"/>
                <a:cs typeface="Consolas" panose="020B0609020204030204" pitchFamily="49" charset="0"/>
              </a:rPr>
              <a:t> x = 15 + 27;</a:t>
            </a:r>
          </a:p>
        </p:txBody>
      </p:sp>
    </p:spTree>
    <p:extLst>
      <p:ext uri="{BB962C8B-B14F-4D97-AF65-F5344CB8AC3E}">
        <p14:creationId xmlns:p14="http://schemas.microsoft.com/office/powerpoint/2010/main" val="4203903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relationship between source code, a compiler, and machine code</a:t>
            </a:r>
          </a:p>
        </p:txBody>
      </p:sp>
      <p:pic>
        <p:nvPicPr>
          <p:cNvPr id="4" name="Content Placeholder 3"/>
          <p:cNvPicPr>
            <a:picLocks noGrp="1" noChangeAspect="1"/>
          </p:cNvPicPr>
          <p:nvPr>
            <p:ph idx="1"/>
          </p:nvPr>
        </p:nvPicPr>
        <p:blipFill>
          <a:blip r:embed="rId2"/>
          <a:stretch>
            <a:fillRect/>
          </a:stretch>
        </p:blipFill>
        <p:spPr>
          <a:xfrm>
            <a:off x="1147762" y="3148806"/>
            <a:ext cx="9896475" cy="1704975"/>
          </a:xfrm>
          <a:prstGeom prst="rect">
            <a:avLst/>
          </a:prstGeom>
        </p:spPr>
      </p:pic>
    </p:spTree>
    <p:extLst>
      <p:ext uri="{BB962C8B-B14F-4D97-AF65-F5344CB8AC3E}">
        <p14:creationId xmlns:p14="http://schemas.microsoft.com/office/powerpoint/2010/main" val="4051018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1165</TotalTime>
  <Words>4388</Words>
  <Application>Microsoft Office PowerPoint</Application>
  <PresentationFormat>Widescreen</PresentationFormat>
  <Paragraphs>464</Paragraphs>
  <Slides>78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78</vt:i4>
      </vt:variant>
    </vt:vector>
  </HeadingPairs>
  <TitlesOfParts>
    <vt:vector size="83" baseType="lpstr">
      <vt:lpstr>Arial</vt:lpstr>
      <vt:lpstr>Calibri</vt:lpstr>
      <vt:lpstr>Calibri Light</vt:lpstr>
      <vt:lpstr>Consolas</vt:lpstr>
      <vt:lpstr>Office Theme</vt:lpstr>
      <vt:lpstr>Java for AEM</vt:lpstr>
      <vt:lpstr>Java</vt:lpstr>
      <vt:lpstr>Exercises, Reviews and Projects</vt:lpstr>
      <vt:lpstr>Machine Language</vt:lpstr>
      <vt:lpstr>Add two numbers</vt:lpstr>
      <vt:lpstr>assembly language</vt:lpstr>
      <vt:lpstr>The relationship between assembly code, assembler, and machine code</vt:lpstr>
      <vt:lpstr>High Level Languages</vt:lpstr>
      <vt:lpstr>The relationship between source code, a compiler, and machine code</vt:lpstr>
      <vt:lpstr>Components of a Programming Language</vt:lpstr>
      <vt:lpstr>commonly used programming paradigms:</vt:lpstr>
      <vt:lpstr>What Is Java?</vt:lpstr>
      <vt:lpstr>What is bytecode?</vt:lpstr>
      <vt:lpstr>Why is it called bytecode?</vt:lpstr>
      <vt:lpstr>Interpreted or Compiled Code</vt:lpstr>
      <vt:lpstr>How Java code is compiled and loaded</vt:lpstr>
      <vt:lpstr>A JVM as a translator between bytecode and an operating system</vt:lpstr>
      <vt:lpstr>A Java Object (i.e. a Class)</vt:lpstr>
      <vt:lpstr>The state and the interface for a Person object</vt:lpstr>
      <vt:lpstr>Some types of errors that may occur</vt:lpstr>
      <vt:lpstr>Debugging</vt:lpstr>
      <vt:lpstr>Four Principles of Object-Oriented Java</vt:lpstr>
      <vt:lpstr>Inheritance</vt:lpstr>
      <vt:lpstr>Java Programming</vt:lpstr>
      <vt:lpstr>System Requirements are simple</vt:lpstr>
      <vt:lpstr>Java source code</vt:lpstr>
      <vt:lpstr>Parts of a Java program</vt:lpstr>
      <vt:lpstr>A package is a logical repository for Java types</vt:lpstr>
      <vt:lpstr>Import Declarations</vt:lpstr>
      <vt:lpstr>Package Declaration</vt:lpstr>
      <vt:lpstr>Class Declaration</vt:lpstr>
      <vt:lpstr>Comments in code</vt:lpstr>
      <vt:lpstr>Method Declaration</vt:lpstr>
      <vt:lpstr>example of a method declaration:</vt:lpstr>
      <vt:lpstr>Passing values to the method</vt:lpstr>
      <vt:lpstr>Passing large amounts of parameters</vt:lpstr>
      <vt:lpstr>Main constructor method</vt:lpstr>
      <vt:lpstr>compiling a Java source code into bytecode</vt:lpstr>
      <vt:lpstr>Using javac</vt:lpstr>
      <vt:lpstr>Multiple Classes in One File</vt:lpstr>
      <vt:lpstr>Running the compiled code</vt:lpstr>
      <vt:lpstr>Variables and Memory</vt:lpstr>
      <vt:lpstr>Memory States</vt:lpstr>
      <vt:lpstr>Memory States</vt:lpstr>
      <vt:lpstr>Memory States</vt:lpstr>
      <vt:lpstr>Memory States using null</vt:lpstr>
      <vt:lpstr>Java Data Types</vt:lpstr>
      <vt:lpstr>Primitive Data Types in Java</vt:lpstr>
      <vt:lpstr>Defining Data Types</vt:lpstr>
      <vt:lpstr>Identifiers</vt:lpstr>
      <vt:lpstr>Keywords and Reserved Words in Java</vt:lpstr>
      <vt:lpstr>Punctuation</vt:lpstr>
      <vt:lpstr>Java primitive data types</vt:lpstr>
      <vt:lpstr>Boolean</vt:lpstr>
      <vt:lpstr>Char</vt:lpstr>
      <vt:lpstr>String literals</vt:lpstr>
      <vt:lpstr>Integer Types and Wrapper Classes</vt:lpstr>
      <vt:lpstr>Floating-Point Types</vt:lpstr>
      <vt:lpstr>Real Numbers</vt:lpstr>
      <vt:lpstr>Float and Double Special Values</vt:lpstr>
      <vt:lpstr>Integer, float and Decimal Behaviours</vt:lpstr>
      <vt:lpstr>Primitive Type Casts</vt:lpstr>
      <vt:lpstr>Casting to a String</vt:lpstr>
      <vt:lpstr>Side Effects</vt:lpstr>
      <vt:lpstr>The Conditional Operator</vt:lpstr>
      <vt:lpstr>The instanceof Operator</vt:lpstr>
      <vt:lpstr>Labelled Statements</vt:lpstr>
      <vt:lpstr>Method Signature</vt:lpstr>
      <vt:lpstr>Method Signature Details</vt:lpstr>
      <vt:lpstr>Example Method Definitions</vt:lpstr>
      <vt:lpstr>Constructor</vt:lpstr>
      <vt:lpstr>Classes and Objects</vt:lpstr>
      <vt:lpstr>Classes</vt:lpstr>
      <vt:lpstr>Class Variables and Instance Variables</vt:lpstr>
      <vt:lpstr>Memory states when a reference variable is declared and assigned</vt:lpstr>
      <vt:lpstr>Using Dot Notation to Access Fields of a Class</vt:lpstr>
      <vt:lpstr>Default Initialization of Fields</vt:lpstr>
      <vt:lpstr>Java Files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rf711</dc:creator>
  <cp:lastModifiedBy>rb17</cp:lastModifiedBy>
  <cp:revision>226</cp:revision>
  <dcterms:created xsi:type="dcterms:W3CDTF">2015-10-22T19:42:40Z</dcterms:created>
  <dcterms:modified xsi:type="dcterms:W3CDTF">2021-02-23T15:28:17Z</dcterms:modified>
</cp:coreProperties>
</file>