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93" r:id="rId5"/>
    <p:sldId id="268" r:id="rId6"/>
    <p:sldId id="266" r:id="rId7"/>
    <p:sldId id="299" r:id="rId8"/>
    <p:sldId id="298" r:id="rId9"/>
    <p:sldId id="300" r:id="rId10"/>
    <p:sldId id="286" r:id="rId11"/>
    <p:sldId id="271" r:id="rId12"/>
    <p:sldId id="285" r:id="rId13"/>
    <p:sldId id="258" r:id="rId14"/>
    <p:sldId id="267" r:id="rId15"/>
    <p:sldId id="259" r:id="rId16"/>
    <p:sldId id="270" r:id="rId17"/>
    <p:sldId id="272" r:id="rId18"/>
    <p:sldId id="274" r:id="rId19"/>
    <p:sldId id="273" r:id="rId20"/>
    <p:sldId id="260" r:id="rId21"/>
    <p:sldId id="269" r:id="rId22"/>
    <p:sldId id="261" r:id="rId23"/>
    <p:sldId id="263" r:id="rId24"/>
    <p:sldId id="264" r:id="rId25"/>
    <p:sldId id="265" r:id="rId26"/>
    <p:sldId id="301" r:id="rId27"/>
    <p:sldId id="275" r:id="rId28"/>
    <p:sldId id="277" r:id="rId29"/>
    <p:sldId id="278" r:id="rId30"/>
    <p:sldId id="279" r:id="rId31"/>
    <p:sldId id="280" r:id="rId32"/>
    <p:sldId id="281" r:id="rId33"/>
    <p:sldId id="282" r:id="rId34"/>
    <p:sldId id="283" r:id="rId35"/>
    <p:sldId id="284" r:id="rId36"/>
    <p:sldId id="289" r:id="rId37"/>
    <p:sldId id="291" r:id="rId38"/>
    <p:sldId id="302" r:id="rId39"/>
    <p:sldId id="290" r:id="rId40"/>
    <p:sldId id="297" r:id="rId41"/>
    <p:sldId id="30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46" autoAdjust="0"/>
    <p:restoredTop sz="94660"/>
  </p:normalViewPr>
  <p:slideViewPr>
    <p:cSldViewPr snapToGrid="0">
      <p:cViewPr varScale="1">
        <p:scale>
          <a:sx n="103" d="100"/>
          <a:sy n="103"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A345633-9267-4EB4-AE82-42E8B3F5F02D}" type="datetimeFigureOut">
              <a:rPr lang="en-GB" smtClean="0"/>
              <a:t>13/01/2020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068A8B-677B-402A-B56C-7D51A442E26D}" type="slidenum">
              <a:rPr lang="en-GB" smtClean="0"/>
              <a:t>‹#›</a:t>
            </a:fld>
            <a:endParaRPr lang="en-GB"/>
          </a:p>
        </p:txBody>
      </p:sp>
    </p:spTree>
    <p:extLst>
      <p:ext uri="{BB962C8B-B14F-4D97-AF65-F5344CB8AC3E}">
        <p14:creationId xmlns:p14="http://schemas.microsoft.com/office/powerpoint/2010/main" val="250627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A345633-9267-4EB4-AE82-42E8B3F5F02D}" type="datetimeFigureOut">
              <a:rPr lang="en-GB" smtClean="0"/>
              <a:t>13/01/2020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068A8B-677B-402A-B56C-7D51A442E26D}" type="slidenum">
              <a:rPr lang="en-GB" smtClean="0"/>
              <a:t>‹#›</a:t>
            </a:fld>
            <a:endParaRPr lang="en-GB"/>
          </a:p>
        </p:txBody>
      </p:sp>
    </p:spTree>
    <p:extLst>
      <p:ext uri="{BB962C8B-B14F-4D97-AF65-F5344CB8AC3E}">
        <p14:creationId xmlns:p14="http://schemas.microsoft.com/office/powerpoint/2010/main" val="2215334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A345633-9267-4EB4-AE82-42E8B3F5F02D}" type="datetimeFigureOut">
              <a:rPr lang="en-GB" smtClean="0"/>
              <a:t>13/01/2020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068A8B-677B-402A-B56C-7D51A442E26D}" type="slidenum">
              <a:rPr lang="en-GB" smtClean="0"/>
              <a:t>‹#›</a:t>
            </a:fld>
            <a:endParaRPr lang="en-GB"/>
          </a:p>
        </p:txBody>
      </p:sp>
    </p:spTree>
    <p:extLst>
      <p:ext uri="{BB962C8B-B14F-4D97-AF65-F5344CB8AC3E}">
        <p14:creationId xmlns:p14="http://schemas.microsoft.com/office/powerpoint/2010/main" val="332221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A345633-9267-4EB4-AE82-42E8B3F5F02D}" type="datetimeFigureOut">
              <a:rPr lang="en-GB" smtClean="0"/>
              <a:t>13/01/2020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068A8B-677B-402A-B56C-7D51A442E26D}" type="slidenum">
              <a:rPr lang="en-GB" smtClean="0"/>
              <a:t>‹#›</a:t>
            </a:fld>
            <a:endParaRPr lang="en-GB"/>
          </a:p>
        </p:txBody>
      </p:sp>
    </p:spTree>
    <p:extLst>
      <p:ext uri="{BB962C8B-B14F-4D97-AF65-F5344CB8AC3E}">
        <p14:creationId xmlns:p14="http://schemas.microsoft.com/office/powerpoint/2010/main" val="274088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45633-9267-4EB4-AE82-42E8B3F5F02D}" type="datetimeFigureOut">
              <a:rPr lang="en-GB" smtClean="0"/>
              <a:t>13/01/2020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068A8B-677B-402A-B56C-7D51A442E26D}" type="slidenum">
              <a:rPr lang="en-GB" smtClean="0"/>
              <a:t>‹#›</a:t>
            </a:fld>
            <a:endParaRPr lang="en-GB"/>
          </a:p>
        </p:txBody>
      </p:sp>
    </p:spTree>
    <p:extLst>
      <p:ext uri="{BB962C8B-B14F-4D97-AF65-F5344CB8AC3E}">
        <p14:creationId xmlns:p14="http://schemas.microsoft.com/office/powerpoint/2010/main" val="146923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A345633-9267-4EB4-AE82-42E8B3F5F02D}" type="datetimeFigureOut">
              <a:rPr lang="en-GB" smtClean="0"/>
              <a:t>13/01/2020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068A8B-677B-402A-B56C-7D51A442E26D}" type="slidenum">
              <a:rPr lang="en-GB" smtClean="0"/>
              <a:t>‹#›</a:t>
            </a:fld>
            <a:endParaRPr lang="en-GB"/>
          </a:p>
        </p:txBody>
      </p:sp>
    </p:spTree>
    <p:extLst>
      <p:ext uri="{BB962C8B-B14F-4D97-AF65-F5344CB8AC3E}">
        <p14:creationId xmlns:p14="http://schemas.microsoft.com/office/powerpoint/2010/main" val="404709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A345633-9267-4EB4-AE82-42E8B3F5F02D}" type="datetimeFigureOut">
              <a:rPr lang="en-GB" smtClean="0"/>
              <a:t>13/01/2020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068A8B-677B-402A-B56C-7D51A442E26D}" type="slidenum">
              <a:rPr lang="en-GB" smtClean="0"/>
              <a:t>‹#›</a:t>
            </a:fld>
            <a:endParaRPr lang="en-GB"/>
          </a:p>
        </p:txBody>
      </p:sp>
    </p:spTree>
    <p:extLst>
      <p:ext uri="{BB962C8B-B14F-4D97-AF65-F5344CB8AC3E}">
        <p14:creationId xmlns:p14="http://schemas.microsoft.com/office/powerpoint/2010/main" val="389260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A345633-9267-4EB4-AE82-42E8B3F5F02D}" type="datetimeFigureOut">
              <a:rPr lang="en-GB" smtClean="0"/>
              <a:t>13/01/2020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068A8B-677B-402A-B56C-7D51A442E26D}" type="slidenum">
              <a:rPr lang="en-GB" smtClean="0"/>
              <a:t>‹#›</a:t>
            </a:fld>
            <a:endParaRPr lang="en-GB"/>
          </a:p>
        </p:txBody>
      </p:sp>
    </p:spTree>
    <p:extLst>
      <p:ext uri="{BB962C8B-B14F-4D97-AF65-F5344CB8AC3E}">
        <p14:creationId xmlns:p14="http://schemas.microsoft.com/office/powerpoint/2010/main" val="2939033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45633-9267-4EB4-AE82-42E8B3F5F02D}" type="datetimeFigureOut">
              <a:rPr lang="en-GB" smtClean="0"/>
              <a:t>13/01/2020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068A8B-677B-402A-B56C-7D51A442E26D}" type="slidenum">
              <a:rPr lang="en-GB" smtClean="0"/>
              <a:t>‹#›</a:t>
            </a:fld>
            <a:endParaRPr lang="en-GB"/>
          </a:p>
        </p:txBody>
      </p:sp>
    </p:spTree>
    <p:extLst>
      <p:ext uri="{BB962C8B-B14F-4D97-AF65-F5344CB8AC3E}">
        <p14:creationId xmlns:p14="http://schemas.microsoft.com/office/powerpoint/2010/main" val="312135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345633-9267-4EB4-AE82-42E8B3F5F02D}" type="datetimeFigureOut">
              <a:rPr lang="en-GB" smtClean="0"/>
              <a:t>13/01/2020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068A8B-677B-402A-B56C-7D51A442E26D}" type="slidenum">
              <a:rPr lang="en-GB" smtClean="0"/>
              <a:t>‹#›</a:t>
            </a:fld>
            <a:endParaRPr lang="en-GB"/>
          </a:p>
        </p:txBody>
      </p:sp>
    </p:spTree>
    <p:extLst>
      <p:ext uri="{BB962C8B-B14F-4D97-AF65-F5344CB8AC3E}">
        <p14:creationId xmlns:p14="http://schemas.microsoft.com/office/powerpoint/2010/main" val="227272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345633-9267-4EB4-AE82-42E8B3F5F02D}" type="datetimeFigureOut">
              <a:rPr lang="en-GB" smtClean="0"/>
              <a:t>13/01/2020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068A8B-677B-402A-B56C-7D51A442E26D}" type="slidenum">
              <a:rPr lang="en-GB" smtClean="0"/>
              <a:t>‹#›</a:t>
            </a:fld>
            <a:endParaRPr lang="en-GB"/>
          </a:p>
        </p:txBody>
      </p:sp>
    </p:spTree>
    <p:extLst>
      <p:ext uri="{BB962C8B-B14F-4D97-AF65-F5344CB8AC3E}">
        <p14:creationId xmlns:p14="http://schemas.microsoft.com/office/powerpoint/2010/main" val="360444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45633-9267-4EB4-AE82-42E8B3F5F02D}" type="datetimeFigureOut">
              <a:rPr lang="en-GB" smtClean="0"/>
              <a:t>13/01/2020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68A8B-677B-402A-B56C-7D51A442E26D}" type="slidenum">
              <a:rPr lang="en-GB" smtClean="0"/>
              <a:t>‹#›</a:t>
            </a:fld>
            <a:endParaRPr lang="en-GB"/>
          </a:p>
        </p:txBody>
      </p:sp>
    </p:spTree>
    <p:extLst>
      <p:ext uri="{BB962C8B-B14F-4D97-AF65-F5344CB8AC3E}">
        <p14:creationId xmlns:p14="http://schemas.microsoft.com/office/powerpoint/2010/main" val="2735606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reactnative.com/" TargetMode="External"/><Relationship Id="rId2" Type="http://schemas.openxmlformats.org/officeDocument/2006/relationships/hyperlink" Target="https://expo.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facebook.github.io/react-native/docs/getting-started.html#cavea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reactnavigation.org/e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reduxjs/react-redu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pastebin.com/97JifN9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nuclide.io/docs/languages/flow/#doc_nav"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facebook.github.io/react-native/docs/signed-apk-androi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acebook.github.io/react-native/docs/getting-starte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acebook.github.io/react-native/docs/running-on-devi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enymotion.com/downloa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enymobile/scrc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React Native</a:t>
            </a:r>
          </a:p>
        </p:txBody>
      </p:sp>
      <p:sp>
        <p:nvSpPr>
          <p:cNvPr id="3" name="Subtitle 2"/>
          <p:cNvSpPr>
            <a:spLocks noGrp="1"/>
          </p:cNvSpPr>
          <p:nvPr>
            <p:ph type="subTitle" idx="1"/>
          </p:nvPr>
        </p:nvSpPr>
        <p:spPr/>
        <p:txBody>
          <a:bodyPr/>
          <a:lstStyle/>
          <a:p>
            <a:r>
              <a:rPr lang="en-GB" dirty="0"/>
              <a:t>Toby Dussek</a:t>
            </a:r>
          </a:p>
          <a:p>
            <a:r>
              <a:rPr lang="en-GB" dirty="0"/>
              <a:t>January 2020</a:t>
            </a:r>
          </a:p>
        </p:txBody>
      </p:sp>
    </p:spTree>
    <p:extLst>
      <p:ext uri="{BB962C8B-B14F-4D97-AF65-F5344CB8AC3E}">
        <p14:creationId xmlns:p14="http://schemas.microsoft.com/office/powerpoint/2010/main" val="274625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Potential bug (as at Oct 2018)</a:t>
            </a:r>
          </a:p>
        </p:txBody>
      </p:sp>
      <p:sp>
        <p:nvSpPr>
          <p:cNvPr id="3" name="Content Placeholder 2"/>
          <p:cNvSpPr>
            <a:spLocks noGrp="1"/>
          </p:cNvSpPr>
          <p:nvPr>
            <p:ph idx="1"/>
          </p:nvPr>
        </p:nvSpPr>
        <p:spPr>
          <a:xfrm>
            <a:off x="838200" y="1778000"/>
            <a:ext cx="10515600" cy="4351338"/>
          </a:xfrm>
        </p:spPr>
        <p:txBody>
          <a:bodyPr/>
          <a:lstStyle/>
          <a:p>
            <a:r>
              <a:rPr lang="en-GB" dirty="0"/>
              <a:t>The development server returned response error code: 500URL</a:t>
            </a:r>
          </a:p>
          <a:p>
            <a:pPr lvl="1"/>
            <a:r>
              <a:rPr lang="en-GB" dirty="0"/>
              <a:t>Unable to resolve module `@babel/runtime/helpers/</a:t>
            </a:r>
            <a:r>
              <a:rPr lang="en-GB" dirty="0" err="1"/>
              <a:t>interopRequireDefault</a:t>
            </a:r>
            <a:r>
              <a:rPr lang="en-GB" dirty="0"/>
              <a:t>` </a:t>
            </a:r>
          </a:p>
          <a:p>
            <a:r>
              <a:rPr lang="en-GB" dirty="0"/>
              <a:t>Solution</a:t>
            </a:r>
          </a:p>
          <a:p>
            <a:pPr lvl="1"/>
            <a:r>
              <a:rPr lang="en-GB" dirty="0" err="1"/>
              <a:t>npm</a:t>
            </a:r>
            <a:r>
              <a:rPr lang="en-GB" dirty="0"/>
              <a:t> add @babel/runtime</a:t>
            </a:r>
          </a:p>
        </p:txBody>
      </p:sp>
    </p:spTree>
    <p:extLst>
      <p:ext uri="{BB962C8B-B14F-4D97-AF65-F5344CB8AC3E}">
        <p14:creationId xmlns:p14="http://schemas.microsoft.com/office/powerpoint/2010/main" val="133238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Emulator Controls</a:t>
            </a:r>
          </a:p>
        </p:txBody>
      </p:sp>
      <p:sp>
        <p:nvSpPr>
          <p:cNvPr id="3" name="Content Placeholder 2"/>
          <p:cNvSpPr>
            <a:spLocks noGrp="1"/>
          </p:cNvSpPr>
          <p:nvPr>
            <p:ph idx="1"/>
          </p:nvPr>
        </p:nvSpPr>
        <p:spPr/>
        <p:txBody>
          <a:bodyPr/>
          <a:lstStyle/>
          <a:p>
            <a:r>
              <a:rPr lang="en-GB" dirty="0"/>
              <a:t>When emulator has focus</a:t>
            </a:r>
          </a:p>
          <a:p>
            <a:pPr lvl="1"/>
            <a:r>
              <a:rPr lang="en-GB" dirty="0"/>
              <a:t>Double-press r on keyboard</a:t>
            </a:r>
          </a:p>
          <a:p>
            <a:pPr lvl="2"/>
            <a:r>
              <a:rPr lang="en-GB" dirty="0"/>
              <a:t>Forces app to reload taking account of any changes</a:t>
            </a:r>
          </a:p>
          <a:p>
            <a:pPr lvl="1"/>
            <a:r>
              <a:rPr lang="en-GB" dirty="0" err="1"/>
              <a:t>Ctrl+M</a:t>
            </a:r>
            <a:endParaRPr lang="en-GB" dirty="0"/>
          </a:p>
          <a:p>
            <a:pPr lvl="2"/>
            <a:r>
              <a:rPr lang="en-GB" dirty="0"/>
              <a:t>Shows a menu in emulator</a:t>
            </a:r>
          </a:p>
          <a:p>
            <a:pPr lvl="2"/>
            <a:endParaRPr lang="en-GB" dirty="0"/>
          </a:p>
          <a:p>
            <a:pPr lvl="1"/>
            <a:r>
              <a:rPr lang="en-GB" dirty="0"/>
              <a:t>Choose ‘Debug JS Remotely’ to see console.log </a:t>
            </a:r>
            <a:br>
              <a:rPr lang="en-GB" dirty="0"/>
            </a:br>
            <a:r>
              <a:rPr lang="en-GB" dirty="0"/>
              <a:t>in browser dev tools</a:t>
            </a:r>
          </a:p>
          <a:p>
            <a:pPr lvl="1"/>
            <a:endParaRPr lang="en-GB" dirty="0"/>
          </a:p>
        </p:txBody>
      </p:sp>
      <p:pic>
        <p:nvPicPr>
          <p:cNvPr id="4" name="Picture 3"/>
          <p:cNvPicPr>
            <a:picLocks noChangeAspect="1"/>
          </p:cNvPicPr>
          <p:nvPr/>
        </p:nvPicPr>
        <p:blipFill>
          <a:blip r:embed="rId2"/>
          <a:stretch>
            <a:fillRect/>
          </a:stretch>
        </p:blipFill>
        <p:spPr>
          <a:xfrm>
            <a:off x="7767637" y="2406650"/>
            <a:ext cx="3990975" cy="3905250"/>
          </a:xfrm>
          <a:prstGeom prst="rect">
            <a:avLst/>
          </a:prstGeom>
        </p:spPr>
      </p:pic>
    </p:spTree>
    <p:extLst>
      <p:ext uri="{BB962C8B-B14F-4D97-AF65-F5344CB8AC3E}">
        <p14:creationId xmlns:p14="http://schemas.microsoft.com/office/powerpoint/2010/main" val="126815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Debug menu on actual device</a:t>
            </a:r>
          </a:p>
        </p:txBody>
      </p:sp>
      <p:sp>
        <p:nvSpPr>
          <p:cNvPr id="3" name="Content Placeholder 2"/>
          <p:cNvSpPr>
            <a:spLocks noGrp="1"/>
          </p:cNvSpPr>
          <p:nvPr>
            <p:ph idx="1"/>
          </p:nvPr>
        </p:nvSpPr>
        <p:spPr/>
        <p:txBody>
          <a:bodyPr/>
          <a:lstStyle/>
          <a:p>
            <a:r>
              <a:rPr lang="en-GB" dirty="0"/>
              <a:t>Shake the device (or press menu) to show the same debug options</a:t>
            </a:r>
          </a:p>
        </p:txBody>
      </p:sp>
    </p:spTree>
    <p:extLst>
      <p:ext uri="{BB962C8B-B14F-4D97-AF65-F5344CB8AC3E}">
        <p14:creationId xmlns:p14="http://schemas.microsoft.com/office/powerpoint/2010/main" val="2712854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Expo</a:t>
            </a:r>
          </a:p>
        </p:txBody>
      </p:sp>
      <p:sp>
        <p:nvSpPr>
          <p:cNvPr id="3" name="Content Placeholder 2"/>
          <p:cNvSpPr>
            <a:spLocks noGrp="1"/>
          </p:cNvSpPr>
          <p:nvPr>
            <p:ph idx="1"/>
          </p:nvPr>
        </p:nvSpPr>
        <p:spPr/>
        <p:txBody>
          <a:bodyPr/>
          <a:lstStyle/>
          <a:p>
            <a:r>
              <a:rPr lang="en-GB" dirty="0">
                <a:hlinkClick r:id="rId2"/>
              </a:rPr>
              <a:t>https://expo.io/</a:t>
            </a:r>
            <a:endParaRPr lang="en-GB" dirty="0"/>
          </a:p>
          <a:p>
            <a:r>
              <a:rPr lang="en-GB" dirty="0">
                <a:hlinkClick r:id="rId3"/>
              </a:rPr>
              <a:t>http://reactnative.com/</a:t>
            </a:r>
            <a:endParaRPr lang="en-GB" dirty="0"/>
          </a:p>
          <a:p>
            <a:endParaRPr lang="en-GB" dirty="0"/>
          </a:p>
        </p:txBody>
      </p:sp>
    </p:spTree>
    <p:extLst>
      <p:ext uri="{BB962C8B-B14F-4D97-AF65-F5344CB8AC3E}">
        <p14:creationId xmlns:p14="http://schemas.microsoft.com/office/powerpoint/2010/main" val="228726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Expo (requires a free Expo account)</a:t>
            </a:r>
          </a:p>
        </p:txBody>
      </p:sp>
      <p:sp>
        <p:nvSpPr>
          <p:cNvPr id="3" name="Content Placeholder 2"/>
          <p:cNvSpPr>
            <a:spLocks noGrp="1"/>
          </p:cNvSpPr>
          <p:nvPr>
            <p:ph idx="1"/>
          </p:nvPr>
        </p:nvSpPr>
        <p:spPr/>
        <p:txBody>
          <a:bodyPr/>
          <a:lstStyle/>
          <a:p>
            <a:r>
              <a:rPr lang="en-GB" dirty="0"/>
              <a:t>Development machine and device must be on same </a:t>
            </a:r>
            <a:r>
              <a:rPr lang="en-GB" dirty="0" err="1"/>
              <a:t>wifi</a:t>
            </a:r>
            <a:r>
              <a:rPr lang="en-GB" dirty="0"/>
              <a:t> network</a:t>
            </a:r>
          </a:p>
          <a:p>
            <a:endParaRPr lang="en-GB" dirty="0"/>
          </a:p>
          <a:p>
            <a:r>
              <a:rPr lang="en-GB" dirty="0" err="1"/>
              <a:t>npm</a:t>
            </a:r>
            <a:r>
              <a:rPr lang="en-GB" dirty="0"/>
              <a:t> install exp --global</a:t>
            </a:r>
          </a:p>
          <a:p>
            <a:r>
              <a:rPr lang="en-GB" dirty="0" err="1"/>
              <a:t>exp</a:t>
            </a:r>
            <a:r>
              <a:rPr lang="en-GB" dirty="0"/>
              <a:t> </a:t>
            </a:r>
            <a:r>
              <a:rPr lang="en-GB" dirty="0" err="1"/>
              <a:t>init</a:t>
            </a:r>
            <a:r>
              <a:rPr lang="en-GB" dirty="0"/>
              <a:t> my-new-project</a:t>
            </a:r>
          </a:p>
          <a:p>
            <a:r>
              <a:rPr lang="en-GB" dirty="0"/>
              <a:t>cd my-new-project</a:t>
            </a:r>
          </a:p>
          <a:p>
            <a:r>
              <a:rPr lang="en-GB" dirty="0" err="1"/>
              <a:t>exp</a:t>
            </a:r>
            <a:r>
              <a:rPr lang="en-GB" dirty="0"/>
              <a:t> start</a:t>
            </a:r>
          </a:p>
        </p:txBody>
      </p:sp>
    </p:spTree>
    <p:extLst>
      <p:ext uri="{BB962C8B-B14F-4D97-AF65-F5344CB8AC3E}">
        <p14:creationId xmlns:p14="http://schemas.microsoft.com/office/powerpoint/2010/main" val="246684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Compare Popularity of Technologies</a:t>
            </a:r>
          </a:p>
        </p:txBody>
      </p:sp>
      <p:sp>
        <p:nvSpPr>
          <p:cNvPr id="3" name="Content Placeholder 2"/>
          <p:cNvSpPr>
            <a:spLocks noGrp="1"/>
          </p:cNvSpPr>
          <p:nvPr>
            <p:ph idx="1"/>
          </p:nvPr>
        </p:nvSpPr>
        <p:spPr/>
        <p:txBody>
          <a:bodyPr/>
          <a:lstStyle/>
          <a:p>
            <a:r>
              <a:rPr lang="en-GB" dirty="0"/>
              <a:t>https://trends.google.com/</a:t>
            </a:r>
          </a:p>
        </p:txBody>
      </p:sp>
    </p:spTree>
    <p:extLst>
      <p:ext uri="{BB962C8B-B14F-4D97-AF65-F5344CB8AC3E}">
        <p14:creationId xmlns:p14="http://schemas.microsoft.com/office/powerpoint/2010/main" val="88471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Android Studio</a:t>
            </a:r>
          </a:p>
        </p:txBody>
      </p:sp>
      <p:sp>
        <p:nvSpPr>
          <p:cNvPr id="3" name="Content Placeholder 2"/>
          <p:cNvSpPr>
            <a:spLocks noGrp="1"/>
          </p:cNvSpPr>
          <p:nvPr>
            <p:ph idx="1"/>
          </p:nvPr>
        </p:nvSpPr>
        <p:spPr/>
        <p:txBody>
          <a:bodyPr/>
          <a:lstStyle/>
          <a:p>
            <a:r>
              <a:rPr lang="en-GB" dirty="0"/>
              <a:t>Configure for</a:t>
            </a:r>
          </a:p>
          <a:p>
            <a:pPr lvl="1"/>
            <a:r>
              <a:rPr lang="en-GB" dirty="0"/>
              <a:t>Android</a:t>
            </a:r>
          </a:p>
          <a:p>
            <a:pPr lvl="1"/>
            <a:r>
              <a:rPr lang="en-GB" dirty="0"/>
              <a:t>HAXM</a:t>
            </a:r>
          </a:p>
          <a:p>
            <a:pPr lvl="1"/>
            <a:r>
              <a:rPr lang="en-GB" dirty="0"/>
              <a:t>SDK build tools</a:t>
            </a:r>
          </a:p>
          <a:p>
            <a:pPr lvl="1"/>
            <a:r>
              <a:rPr lang="en-GB" dirty="0">
                <a:hlinkClick r:id="rId2"/>
              </a:rPr>
              <a:t>https://facebook.github.io/react-native/docs/getting-started.html#caveats</a:t>
            </a:r>
            <a:endParaRPr lang="en-GB" dirty="0"/>
          </a:p>
          <a:p>
            <a:endParaRPr lang="en-GB" dirty="0"/>
          </a:p>
        </p:txBody>
      </p:sp>
    </p:spTree>
    <p:extLst>
      <p:ext uri="{BB962C8B-B14F-4D97-AF65-F5344CB8AC3E}">
        <p14:creationId xmlns:p14="http://schemas.microsoft.com/office/powerpoint/2010/main" val="1328123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 We Use	</a:t>
            </a:r>
          </a:p>
        </p:txBody>
      </p:sp>
      <p:sp>
        <p:nvSpPr>
          <p:cNvPr id="3" name="Content Placeholder 2"/>
          <p:cNvSpPr>
            <a:spLocks noGrp="1"/>
          </p:cNvSpPr>
          <p:nvPr>
            <p:ph idx="1"/>
          </p:nvPr>
        </p:nvSpPr>
        <p:spPr/>
        <p:txBody>
          <a:bodyPr/>
          <a:lstStyle/>
          <a:p>
            <a:r>
              <a:rPr lang="en-GB" dirty="0"/>
              <a:t>View, Text etc.</a:t>
            </a:r>
          </a:p>
          <a:p>
            <a:r>
              <a:rPr lang="en-GB" dirty="0"/>
              <a:t>NOT html or </a:t>
            </a:r>
            <a:r>
              <a:rPr lang="en-GB" dirty="0" err="1"/>
              <a:t>css</a:t>
            </a:r>
            <a:endParaRPr lang="en-GB" dirty="0"/>
          </a:p>
        </p:txBody>
      </p:sp>
    </p:spTree>
    <p:extLst>
      <p:ext uri="{BB962C8B-B14F-4D97-AF65-F5344CB8AC3E}">
        <p14:creationId xmlns:p14="http://schemas.microsoft.com/office/powerpoint/2010/main" val="509472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Flex Box</a:t>
            </a:r>
          </a:p>
        </p:txBody>
      </p:sp>
      <p:pic>
        <p:nvPicPr>
          <p:cNvPr id="4" name="Content Placeholder 3"/>
          <p:cNvPicPr>
            <a:picLocks noGrp="1" noChangeAspect="1"/>
          </p:cNvPicPr>
          <p:nvPr>
            <p:ph idx="1"/>
          </p:nvPr>
        </p:nvPicPr>
        <p:blipFill>
          <a:blip r:embed="rId2"/>
          <a:stretch>
            <a:fillRect/>
          </a:stretch>
        </p:blipFill>
        <p:spPr>
          <a:xfrm>
            <a:off x="1215764" y="1825625"/>
            <a:ext cx="9760471" cy="4351338"/>
          </a:xfrm>
          <a:prstGeom prst="rect">
            <a:avLst/>
          </a:prstGeom>
        </p:spPr>
      </p:pic>
    </p:spTree>
    <p:extLst>
      <p:ext uri="{BB962C8B-B14F-4D97-AF65-F5344CB8AC3E}">
        <p14:creationId xmlns:p14="http://schemas.microsoft.com/office/powerpoint/2010/main" val="70459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 Native Packager</a:t>
            </a:r>
          </a:p>
        </p:txBody>
      </p:sp>
      <p:sp>
        <p:nvSpPr>
          <p:cNvPr id="3" name="Content Placeholder 2"/>
          <p:cNvSpPr>
            <a:spLocks noGrp="1"/>
          </p:cNvSpPr>
          <p:nvPr>
            <p:ph idx="1"/>
          </p:nvPr>
        </p:nvSpPr>
        <p:spPr/>
        <p:txBody>
          <a:bodyPr/>
          <a:lstStyle/>
          <a:p>
            <a:r>
              <a:rPr lang="en-GB" dirty="0"/>
              <a:t>The React Native Packager uses Babel to </a:t>
            </a:r>
            <a:r>
              <a:rPr lang="en-GB" dirty="0" err="1"/>
              <a:t>transpile</a:t>
            </a:r>
            <a:r>
              <a:rPr lang="en-GB" dirty="0"/>
              <a:t> JSX code</a:t>
            </a:r>
          </a:p>
          <a:p>
            <a:r>
              <a:rPr lang="en-GB" dirty="0"/>
              <a:t>Babel automatically converts JSX code into </a:t>
            </a:r>
            <a:r>
              <a:rPr lang="en-GB" dirty="0" err="1"/>
              <a:t>React.createElement</a:t>
            </a:r>
            <a:endParaRPr lang="en-GB" dirty="0"/>
          </a:p>
          <a:p>
            <a:pPr lvl="1"/>
            <a:r>
              <a:rPr lang="en-GB" dirty="0"/>
              <a:t>e.g. return </a:t>
            </a:r>
            <a:r>
              <a:rPr lang="en-GB" dirty="0" err="1"/>
              <a:t>React.createElement</a:t>
            </a:r>
            <a:r>
              <a:rPr lang="en-GB" dirty="0"/>
              <a:t>(Text,{name:’</a:t>
            </a:r>
            <a:r>
              <a:rPr lang="en-GB" dirty="0" err="1"/>
              <a:t>fred</a:t>
            </a:r>
            <a:r>
              <a:rPr lang="en-GB" dirty="0"/>
              <a:t>’}, 'Hi there’);</a:t>
            </a:r>
          </a:p>
          <a:p>
            <a:pPr lvl="1"/>
            <a:r>
              <a:rPr lang="en-GB" dirty="0"/>
              <a:t>Same as &lt;Text name=‘</a:t>
            </a:r>
            <a:r>
              <a:rPr lang="en-GB" dirty="0" err="1"/>
              <a:t>fred</a:t>
            </a:r>
            <a:r>
              <a:rPr lang="en-GB" dirty="0"/>
              <a:t>’&gt;Hi there&lt;/Text&gt;</a:t>
            </a:r>
          </a:p>
          <a:p>
            <a:r>
              <a:rPr lang="en-GB" dirty="0"/>
              <a:t>Always make the React object available to source code whenever you write JSX</a:t>
            </a:r>
          </a:p>
        </p:txBody>
      </p:sp>
    </p:spTree>
    <p:extLst>
      <p:ext uri="{BB962C8B-B14F-4D97-AF65-F5344CB8AC3E}">
        <p14:creationId xmlns:p14="http://schemas.microsoft.com/office/powerpoint/2010/main" val="3730803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Welcome</a:t>
            </a:r>
          </a:p>
        </p:txBody>
      </p:sp>
      <p:sp>
        <p:nvSpPr>
          <p:cNvPr id="3" name="Content Placeholder 2"/>
          <p:cNvSpPr>
            <a:spLocks noGrp="1"/>
          </p:cNvSpPr>
          <p:nvPr>
            <p:ph idx="1"/>
          </p:nvPr>
        </p:nvSpPr>
        <p:spPr/>
        <p:txBody>
          <a:bodyPr/>
          <a:lstStyle/>
          <a:p>
            <a:r>
              <a:rPr lang="en-GB" dirty="0"/>
              <a:t>What you currently know</a:t>
            </a:r>
          </a:p>
          <a:p>
            <a:r>
              <a:rPr lang="en-GB" dirty="0"/>
              <a:t>What you would like to know</a:t>
            </a:r>
          </a:p>
        </p:txBody>
      </p:sp>
    </p:spTree>
    <p:extLst>
      <p:ext uri="{BB962C8B-B14F-4D97-AF65-F5344CB8AC3E}">
        <p14:creationId xmlns:p14="http://schemas.microsoft.com/office/powerpoint/2010/main" val="310306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 Native: Unidirectional Data Flow</a:t>
            </a:r>
          </a:p>
        </p:txBody>
      </p:sp>
      <p:sp>
        <p:nvSpPr>
          <p:cNvPr id="3" name="Content Placeholder 2"/>
          <p:cNvSpPr>
            <a:spLocks noGrp="1"/>
          </p:cNvSpPr>
          <p:nvPr>
            <p:ph idx="1"/>
          </p:nvPr>
        </p:nvSpPr>
        <p:spPr/>
        <p:txBody>
          <a:bodyPr/>
          <a:lstStyle/>
          <a:p>
            <a:r>
              <a:rPr lang="en-GB" dirty="0"/>
              <a:t>UI = f(state)</a:t>
            </a:r>
          </a:p>
        </p:txBody>
      </p:sp>
    </p:spTree>
    <p:extLst>
      <p:ext uri="{BB962C8B-B14F-4D97-AF65-F5344CB8AC3E}">
        <p14:creationId xmlns:p14="http://schemas.microsoft.com/office/powerpoint/2010/main" val="1110120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Styles in React</a:t>
            </a:r>
          </a:p>
        </p:txBody>
      </p:sp>
      <p:sp>
        <p:nvSpPr>
          <p:cNvPr id="3" name="Content Placeholder 2"/>
          <p:cNvSpPr>
            <a:spLocks noGrp="1"/>
          </p:cNvSpPr>
          <p:nvPr>
            <p:ph idx="1"/>
          </p:nvPr>
        </p:nvSpPr>
        <p:spPr/>
        <p:txBody>
          <a:bodyPr/>
          <a:lstStyle/>
          <a:p>
            <a:r>
              <a:rPr lang="en-GB" dirty="0"/>
              <a:t>Replace kebab-case-convention with </a:t>
            </a:r>
            <a:r>
              <a:rPr lang="en-GB" dirty="0" err="1"/>
              <a:t>camelCaseConvention</a:t>
            </a:r>
            <a:r>
              <a:rPr lang="en-GB" dirty="0"/>
              <a:t> for </a:t>
            </a:r>
            <a:r>
              <a:rPr lang="en-GB" dirty="0" err="1"/>
              <a:t>css</a:t>
            </a:r>
            <a:endParaRPr lang="en-GB" dirty="0"/>
          </a:p>
        </p:txBody>
      </p:sp>
    </p:spTree>
    <p:extLst>
      <p:ext uri="{BB962C8B-B14F-4D97-AF65-F5344CB8AC3E}">
        <p14:creationId xmlns:p14="http://schemas.microsoft.com/office/powerpoint/2010/main" val="1972336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Chrome Developer Tools</a:t>
            </a:r>
          </a:p>
        </p:txBody>
      </p:sp>
      <p:sp>
        <p:nvSpPr>
          <p:cNvPr id="3" name="Content Placeholder 2"/>
          <p:cNvSpPr>
            <a:spLocks noGrp="1"/>
          </p:cNvSpPr>
          <p:nvPr>
            <p:ph idx="1"/>
          </p:nvPr>
        </p:nvSpPr>
        <p:spPr/>
        <p:txBody>
          <a:bodyPr/>
          <a:lstStyle/>
          <a:p>
            <a:r>
              <a:rPr lang="en-GB" dirty="0"/>
              <a:t>Also Hot Module Reload (HMR)</a:t>
            </a:r>
          </a:p>
        </p:txBody>
      </p:sp>
    </p:spTree>
    <p:extLst>
      <p:ext uri="{BB962C8B-B14F-4D97-AF65-F5344CB8AC3E}">
        <p14:creationId xmlns:p14="http://schemas.microsoft.com/office/powerpoint/2010/main" val="96933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 Native Bridge</a:t>
            </a:r>
          </a:p>
        </p:txBody>
      </p:sp>
      <p:sp>
        <p:nvSpPr>
          <p:cNvPr id="3" name="Content Placeholder 2"/>
          <p:cNvSpPr>
            <a:spLocks noGrp="1"/>
          </p:cNvSpPr>
          <p:nvPr>
            <p:ph idx="1"/>
          </p:nvPr>
        </p:nvSpPr>
        <p:spPr/>
        <p:txBody>
          <a:bodyPr/>
          <a:lstStyle/>
          <a:p>
            <a:r>
              <a:rPr lang="en-GB" dirty="0"/>
              <a:t>Write JavaScript (ECMAScript)</a:t>
            </a:r>
          </a:p>
          <a:p>
            <a:r>
              <a:rPr lang="en-GB" dirty="0"/>
              <a:t>Compiles to native code</a:t>
            </a:r>
          </a:p>
          <a:p>
            <a:r>
              <a:rPr lang="en-GB" dirty="0"/>
              <a:t>Efficient to run at ~60fps</a:t>
            </a:r>
          </a:p>
          <a:p>
            <a:r>
              <a:rPr lang="en-GB" dirty="0"/>
              <a:t>Data is passed as serializable messages exchanged between JavaScript and native modules</a:t>
            </a:r>
          </a:p>
        </p:txBody>
      </p:sp>
    </p:spTree>
    <p:extLst>
      <p:ext uri="{BB962C8B-B14F-4D97-AF65-F5344CB8AC3E}">
        <p14:creationId xmlns:p14="http://schemas.microsoft.com/office/powerpoint/2010/main" val="2887101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 Native Bridge</a:t>
            </a:r>
          </a:p>
        </p:txBody>
      </p:sp>
      <p:pic>
        <p:nvPicPr>
          <p:cNvPr id="4" name="Content Placeholder 3"/>
          <p:cNvPicPr>
            <a:picLocks noGrp="1" noChangeAspect="1"/>
          </p:cNvPicPr>
          <p:nvPr>
            <p:ph idx="1"/>
          </p:nvPr>
        </p:nvPicPr>
        <p:blipFill>
          <a:blip r:embed="rId2"/>
          <a:stretch>
            <a:fillRect/>
          </a:stretch>
        </p:blipFill>
        <p:spPr>
          <a:xfrm>
            <a:off x="2517719" y="1825625"/>
            <a:ext cx="7156562" cy="4351338"/>
          </a:xfrm>
          <a:prstGeom prst="rect">
            <a:avLst/>
          </a:prstGeom>
        </p:spPr>
      </p:pic>
    </p:spTree>
    <p:extLst>
      <p:ext uri="{BB962C8B-B14F-4D97-AF65-F5344CB8AC3E}">
        <p14:creationId xmlns:p14="http://schemas.microsoft.com/office/powerpoint/2010/main" val="2926310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Attach Simulator to Chrome Developer Tools</a:t>
            </a:r>
          </a:p>
        </p:txBody>
      </p:sp>
      <p:sp>
        <p:nvSpPr>
          <p:cNvPr id="3" name="Content Placeholder 2"/>
          <p:cNvSpPr>
            <a:spLocks noGrp="1"/>
          </p:cNvSpPr>
          <p:nvPr>
            <p:ph idx="1"/>
          </p:nvPr>
        </p:nvSpPr>
        <p:spPr/>
        <p:txBody>
          <a:bodyPr/>
          <a:lstStyle/>
          <a:p>
            <a:r>
              <a:rPr lang="en-GB" dirty="0"/>
              <a:t>Ctrl-D</a:t>
            </a:r>
          </a:p>
        </p:txBody>
      </p:sp>
    </p:spTree>
    <p:extLst>
      <p:ext uri="{BB962C8B-B14F-4D97-AF65-F5344CB8AC3E}">
        <p14:creationId xmlns:p14="http://schemas.microsoft.com/office/powerpoint/2010/main" val="4285792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4D3A-CFBC-448D-B633-E4CC5FDC4AA8}"/>
              </a:ext>
            </a:extLst>
          </p:cNvPr>
          <p:cNvSpPr>
            <a:spLocks noGrp="1"/>
          </p:cNvSpPr>
          <p:nvPr>
            <p:ph type="title"/>
          </p:nvPr>
        </p:nvSpPr>
        <p:spPr/>
        <p:txBody>
          <a:bodyPr/>
          <a:lstStyle/>
          <a:p>
            <a:r>
              <a:rPr lang="en-GB" dirty="0"/>
              <a:t>Navigation</a:t>
            </a:r>
          </a:p>
        </p:txBody>
      </p:sp>
      <p:sp>
        <p:nvSpPr>
          <p:cNvPr id="3" name="Content Placeholder 2">
            <a:extLst>
              <a:ext uri="{FF2B5EF4-FFF2-40B4-BE49-F238E27FC236}">
                <a16:creationId xmlns:a16="http://schemas.microsoft.com/office/drawing/2014/main" id="{D7DABE03-9EC8-4DFA-95BB-B60EEBD8A382}"/>
              </a:ext>
            </a:extLst>
          </p:cNvPr>
          <p:cNvSpPr>
            <a:spLocks noGrp="1"/>
          </p:cNvSpPr>
          <p:nvPr>
            <p:ph idx="1"/>
          </p:nvPr>
        </p:nvSpPr>
        <p:spPr/>
        <p:txBody>
          <a:bodyPr/>
          <a:lstStyle/>
          <a:p>
            <a:r>
              <a:rPr lang="en-GB" dirty="0"/>
              <a:t>The most common community solution is react-navigation</a:t>
            </a:r>
          </a:p>
          <a:p>
            <a:pPr lvl="1"/>
            <a:r>
              <a:rPr lang="en-GB" dirty="0">
                <a:hlinkClick r:id="rId2"/>
              </a:rPr>
              <a:t>https://reactnavigation.org/en/</a:t>
            </a:r>
            <a:endParaRPr lang="en-GB" dirty="0"/>
          </a:p>
          <a:p>
            <a:r>
              <a:rPr lang="en-GB" dirty="0"/>
              <a:t>Typically we may need to:</a:t>
            </a:r>
          </a:p>
          <a:p>
            <a:pPr lvl="1"/>
            <a:r>
              <a:rPr lang="en-GB" dirty="0" err="1"/>
              <a:t>npm</a:t>
            </a:r>
            <a:r>
              <a:rPr lang="en-GB" dirty="0"/>
              <a:t> install --save react-navigation</a:t>
            </a:r>
          </a:p>
          <a:p>
            <a:pPr lvl="1"/>
            <a:r>
              <a:rPr lang="en-GB" dirty="0" err="1"/>
              <a:t>npm</a:t>
            </a:r>
            <a:r>
              <a:rPr lang="en-GB" dirty="0"/>
              <a:t> install --save react-navigation-gesture-handler</a:t>
            </a:r>
          </a:p>
          <a:p>
            <a:pPr lvl="1"/>
            <a:r>
              <a:rPr lang="en-GB"/>
              <a:t>react-native link (may not be needed)</a:t>
            </a:r>
            <a:endParaRPr lang="en-GB" dirty="0"/>
          </a:p>
          <a:p>
            <a:r>
              <a:rPr lang="en-GB" dirty="0"/>
              <a:t>Make sure the navigator code is placed AFTER the screen classes</a:t>
            </a:r>
          </a:p>
        </p:txBody>
      </p:sp>
    </p:spTree>
    <p:extLst>
      <p:ext uri="{BB962C8B-B14F-4D97-AF65-F5344CB8AC3E}">
        <p14:creationId xmlns:p14="http://schemas.microsoft.com/office/powerpoint/2010/main" val="4094108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29375" y="2586056"/>
            <a:ext cx="5467350" cy="3467082"/>
          </a:xfrm>
          <a:prstGeom prst="rect">
            <a:avLst/>
          </a:prstGeom>
        </p:spPr>
      </p:pic>
      <p:sp>
        <p:nvSpPr>
          <p:cNvPr id="2" name="Title 1"/>
          <p:cNvSpPr>
            <a:spLocks noGrp="1"/>
          </p:cNvSpPr>
          <p:nvPr>
            <p:ph type="title"/>
          </p:nvPr>
        </p:nvSpPr>
        <p:spPr/>
        <p:txBody>
          <a:bodyPr/>
          <a:lstStyle/>
          <a:p>
            <a:r>
              <a:rPr lang="en-GB" dirty="0"/>
              <a:t>Flux and Redux</a:t>
            </a:r>
          </a:p>
        </p:txBody>
      </p:sp>
      <p:sp>
        <p:nvSpPr>
          <p:cNvPr id="3" name="Content Placeholder 2"/>
          <p:cNvSpPr>
            <a:spLocks noGrp="1"/>
          </p:cNvSpPr>
          <p:nvPr>
            <p:ph idx="1"/>
          </p:nvPr>
        </p:nvSpPr>
        <p:spPr/>
        <p:txBody>
          <a:bodyPr/>
          <a:lstStyle/>
          <a:p>
            <a:r>
              <a:rPr lang="en-GB" dirty="0"/>
              <a:t>The motivation of Flux is to increase predictability in large applications</a:t>
            </a:r>
          </a:p>
          <a:p>
            <a:r>
              <a:rPr lang="en-GB" dirty="0"/>
              <a:t>To achieve this Flux introduces</a:t>
            </a:r>
          </a:p>
          <a:p>
            <a:pPr lvl="1"/>
            <a:r>
              <a:rPr lang="en-GB" dirty="0"/>
              <a:t>Unidirectional dataflow</a:t>
            </a:r>
          </a:p>
          <a:p>
            <a:pPr lvl="1"/>
            <a:r>
              <a:rPr lang="en-GB" dirty="0"/>
              <a:t>Removal of shared mutable state</a:t>
            </a:r>
          </a:p>
          <a:p>
            <a:r>
              <a:rPr lang="en-GB" dirty="0"/>
              <a:t>In Flux architecture, each arrow points in </a:t>
            </a:r>
            <a:br>
              <a:rPr lang="en-GB" dirty="0"/>
            </a:br>
            <a:r>
              <a:rPr lang="en-GB" dirty="0"/>
              <a:t>only one direction</a:t>
            </a:r>
          </a:p>
          <a:p>
            <a:r>
              <a:rPr lang="en-GB" dirty="0"/>
              <a:t>Flux encapsulates all state mutations </a:t>
            </a:r>
            <a:br>
              <a:rPr lang="en-GB" dirty="0"/>
            </a:br>
            <a:r>
              <a:rPr lang="en-GB" dirty="0"/>
              <a:t>in Stores</a:t>
            </a:r>
          </a:p>
          <a:p>
            <a:endParaRPr lang="en-GB" dirty="0"/>
          </a:p>
          <a:p>
            <a:pPr lvl="1"/>
            <a:endParaRPr lang="en-GB" dirty="0"/>
          </a:p>
        </p:txBody>
      </p:sp>
    </p:spTree>
    <p:extLst>
      <p:ext uri="{BB962C8B-B14F-4D97-AF65-F5344CB8AC3E}">
        <p14:creationId xmlns:p14="http://schemas.microsoft.com/office/powerpoint/2010/main" val="1787636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Actions and action creators</a:t>
            </a:r>
          </a:p>
        </p:txBody>
      </p:sp>
      <p:sp>
        <p:nvSpPr>
          <p:cNvPr id="3" name="Content Placeholder 2"/>
          <p:cNvSpPr>
            <a:spLocks noGrp="1"/>
          </p:cNvSpPr>
          <p:nvPr>
            <p:ph idx="1"/>
          </p:nvPr>
        </p:nvSpPr>
        <p:spPr/>
        <p:txBody>
          <a:bodyPr/>
          <a:lstStyle/>
          <a:p>
            <a:r>
              <a:rPr lang="en-GB" dirty="0"/>
              <a:t>In Flux an action is a JavaScript object that has both a type and an optional payload of data</a:t>
            </a:r>
          </a:p>
          <a:p>
            <a:r>
              <a:rPr lang="en-GB" dirty="0"/>
              <a:t>An action object is created as a result of user interaction or some other event</a:t>
            </a:r>
          </a:p>
          <a:p>
            <a:pPr lvl="1"/>
            <a:r>
              <a:rPr lang="en-GB" dirty="0"/>
              <a:t>The type of the action is often a constant string that reflects the interaction's intent</a:t>
            </a:r>
          </a:p>
        </p:txBody>
      </p:sp>
    </p:spTree>
    <p:extLst>
      <p:ext uri="{BB962C8B-B14F-4D97-AF65-F5344CB8AC3E}">
        <p14:creationId xmlns:p14="http://schemas.microsoft.com/office/powerpoint/2010/main" val="1585312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Dispatcher</a:t>
            </a:r>
          </a:p>
        </p:txBody>
      </p:sp>
      <p:sp>
        <p:nvSpPr>
          <p:cNvPr id="3" name="Content Placeholder 2"/>
          <p:cNvSpPr>
            <a:spLocks noGrp="1"/>
          </p:cNvSpPr>
          <p:nvPr>
            <p:ph idx="1"/>
          </p:nvPr>
        </p:nvSpPr>
        <p:spPr/>
        <p:txBody>
          <a:bodyPr/>
          <a:lstStyle/>
          <a:p>
            <a:r>
              <a:rPr lang="en-GB" dirty="0"/>
              <a:t>The dispatcher's role is to accept actions one at a time and hand them off to the stores</a:t>
            </a:r>
          </a:p>
        </p:txBody>
      </p:sp>
    </p:spTree>
    <p:extLst>
      <p:ext uri="{BB962C8B-B14F-4D97-AF65-F5344CB8AC3E}">
        <p14:creationId xmlns:p14="http://schemas.microsoft.com/office/powerpoint/2010/main" val="238270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Times	</a:t>
            </a:r>
          </a:p>
        </p:txBody>
      </p:sp>
      <p:sp>
        <p:nvSpPr>
          <p:cNvPr id="3" name="Content Placeholder 2"/>
          <p:cNvSpPr>
            <a:spLocks noGrp="1"/>
          </p:cNvSpPr>
          <p:nvPr>
            <p:ph idx="1"/>
          </p:nvPr>
        </p:nvSpPr>
        <p:spPr/>
        <p:txBody>
          <a:bodyPr/>
          <a:lstStyle/>
          <a:p>
            <a:r>
              <a:rPr lang="en-GB" dirty="0"/>
              <a:t>  9:30 start</a:t>
            </a:r>
          </a:p>
          <a:p>
            <a:r>
              <a:rPr lang="en-GB" dirty="0"/>
              <a:t>11:00 break</a:t>
            </a:r>
          </a:p>
          <a:p>
            <a:r>
              <a:rPr lang="en-GB" dirty="0"/>
              <a:t>12:30-1:30 lunch</a:t>
            </a:r>
          </a:p>
          <a:p>
            <a:r>
              <a:rPr lang="en-GB" dirty="0"/>
              <a:t>  3:00 break</a:t>
            </a:r>
          </a:p>
          <a:p>
            <a:r>
              <a:rPr lang="en-GB" dirty="0"/>
              <a:t>  4:30 end</a:t>
            </a:r>
          </a:p>
        </p:txBody>
      </p:sp>
    </p:spTree>
    <p:extLst>
      <p:ext uri="{BB962C8B-B14F-4D97-AF65-F5344CB8AC3E}">
        <p14:creationId xmlns:p14="http://schemas.microsoft.com/office/powerpoint/2010/main" val="3695183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Stores</a:t>
            </a:r>
          </a:p>
        </p:txBody>
      </p:sp>
      <p:sp>
        <p:nvSpPr>
          <p:cNvPr id="3" name="Content Placeholder 2"/>
          <p:cNvSpPr>
            <a:spLocks noGrp="1"/>
          </p:cNvSpPr>
          <p:nvPr>
            <p:ph idx="1"/>
          </p:nvPr>
        </p:nvSpPr>
        <p:spPr/>
        <p:txBody>
          <a:bodyPr>
            <a:normAutofit/>
          </a:bodyPr>
          <a:lstStyle/>
          <a:p>
            <a:r>
              <a:rPr lang="en-GB" dirty="0"/>
              <a:t>Responsible for storing application state</a:t>
            </a:r>
          </a:p>
          <a:p>
            <a:pPr lvl="1"/>
            <a:r>
              <a:rPr lang="en-GB" dirty="0"/>
              <a:t>Stores are broken up by logical domain, each responsible for a small part of the Application</a:t>
            </a:r>
          </a:p>
          <a:p>
            <a:pPr lvl="1"/>
            <a:r>
              <a:rPr lang="en-GB" dirty="0"/>
              <a:t>E.g. one store might be for user profile and another for the user posts</a:t>
            </a:r>
          </a:p>
          <a:p>
            <a:r>
              <a:rPr lang="en-GB" dirty="0"/>
              <a:t>Responsible for updating application state as a result of actions received from the dispatcher</a:t>
            </a:r>
          </a:p>
          <a:p>
            <a:pPr lvl="1"/>
            <a:r>
              <a:rPr lang="en-GB" dirty="0"/>
              <a:t>This encapsulation of state and mutation logic helps reduce complexity by removing shared mutable state from all other parts of the application</a:t>
            </a:r>
          </a:p>
        </p:txBody>
      </p:sp>
    </p:spTree>
    <p:extLst>
      <p:ext uri="{BB962C8B-B14F-4D97-AF65-F5344CB8AC3E}">
        <p14:creationId xmlns:p14="http://schemas.microsoft.com/office/powerpoint/2010/main" val="1522588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Controller Views (aka Containers)</a:t>
            </a:r>
          </a:p>
        </p:txBody>
      </p:sp>
      <p:sp>
        <p:nvSpPr>
          <p:cNvPr id="3" name="Content Placeholder 2"/>
          <p:cNvSpPr>
            <a:spLocks noGrp="1"/>
          </p:cNvSpPr>
          <p:nvPr>
            <p:ph idx="1"/>
          </p:nvPr>
        </p:nvSpPr>
        <p:spPr/>
        <p:txBody>
          <a:bodyPr/>
          <a:lstStyle/>
          <a:p>
            <a:r>
              <a:rPr lang="en-GB" dirty="0"/>
              <a:t>Controller Views are connected to the </a:t>
            </a:r>
            <a:r>
              <a:rPr lang="en-GB" dirty="0" err="1"/>
              <a:t>stateful</a:t>
            </a:r>
            <a:r>
              <a:rPr lang="en-GB" dirty="0"/>
              <a:t> part of an application</a:t>
            </a:r>
          </a:p>
          <a:p>
            <a:r>
              <a:rPr lang="en-GB" dirty="0"/>
              <a:t>They fetch data from stores and store them in their own internal state when rendering updated data</a:t>
            </a:r>
          </a:p>
        </p:txBody>
      </p:sp>
    </p:spTree>
    <p:extLst>
      <p:ext uri="{BB962C8B-B14F-4D97-AF65-F5344CB8AC3E}">
        <p14:creationId xmlns:p14="http://schemas.microsoft.com/office/powerpoint/2010/main" val="3779255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Redux</a:t>
            </a:r>
          </a:p>
        </p:txBody>
      </p:sp>
      <p:sp>
        <p:nvSpPr>
          <p:cNvPr id="3" name="Content Placeholder 2"/>
          <p:cNvSpPr>
            <a:spLocks noGrp="1"/>
          </p:cNvSpPr>
          <p:nvPr>
            <p:ph idx="1"/>
          </p:nvPr>
        </p:nvSpPr>
        <p:spPr/>
        <p:txBody>
          <a:bodyPr/>
          <a:lstStyle/>
          <a:p>
            <a:r>
              <a:rPr lang="en-GB" dirty="0"/>
              <a:t>Redux is an implementation library for data handling in client applications </a:t>
            </a:r>
          </a:p>
          <a:p>
            <a:r>
              <a:rPr lang="en-GB" dirty="0"/>
              <a:t>Inspired in large part by Flux</a:t>
            </a:r>
          </a:p>
          <a:p>
            <a:pPr lvl="1"/>
            <a:r>
              <a:rPr lang="en-GB" dirty="0"/>
              <a:t>Draws on the ideas of Flux and adds immutability and the principles of functional programming</a:t>
            </a:r>
          </a:p>
          <a:p>
            <a:r>
              <a:rPr lang="en-GB" dirty="0"/>
              <a:t>Redux mandates that state is made up of immutable objects, using the principles of functional programming</a:t>
            </a:r>
          </a:p>
          <a:p>
            <a:pPr lvl="1"/>
            <a:r>
              <a:rPr lang="en-GB" dirty="0"/>
              <a:t>By centralizing all mutations, Flux provides a clear place to look when a bug is discovered</a:t>
            </a:r>
          </a:p>
          <a:p>
            <a:endParaRPr lang="en-GB" dirty="0"/>
          </a:p>
        </p:txBody>
      </p:sp>
    </p:spTree>
    <p:extLst>
      <p:ext uri="{BB962C8B-B14F-4D97-AF65-F5344CB8AC3E}">
        <p14:creationId xmlns:p14="http://schemas.microsoft.com/office/powerpoint/2010/main" val="2421545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Principles of Redux</a:t>
            </a:r>
          </a:p>
        </p:txBody>
      </p:sp>
      <p:sp>
        <p:nvSpPr>
          <p:cNvPr id="3" name="Content Placeholder 2"/>
          <p:cNvSpPr>
            <a:spLocks noGrp="1"/>
          </p:cNvSpPr>
          <p:nvPr>
            <p:ph idx="1"/>
          </p:nvPr>
        </p:nvSpPr>
        <p:spPr/>
        <p:txBody>
          <a:bodyPr>
            <a:normAutofit/>
          </a:bodyPr>
          <a:lstStyle/>
          <a:p>
            <a:r>
              <a:rPr lang="en-GB" dirty="0"/>
              <a:t>All application state is contained within a single store</a:t>
            </a:r>
          </a:p>
          <a:p>
            <a:pPr lvl="1"/>
            <a:r>
              <a:rPr lang="en-GB" dirty="0"/>
              <a:t>Reducer functions are responsible for managing smaller parts of the state</a:t>
            </a:r>
          </a:p>
          <a:p>
            <a:r>
              <a:rPr lang="en-GB" dirty="0"/>
              <a:t>Application state is immutable</a:t>
            </a:r>
          </a:p>
          <a:p>
            <a:pPr lvl="1"/>
            <a:r>
              <a:rPr lang="en-GB" dirty="0"/>
              <a:t>Use reducer functions to create a new state object when an action is dispatched, leaving the old state unmodified</a:t>
            </a:r>
          </a:p>
          <a:p>
            <a:r>
              <a:rPr lang="en-GB" dirty="0"/>
              <a:t>All functions that compute the new state (</a:t>
            </a:r>
            <a:r>
              <a:rPr lang="en-GB" dirty="0" err="1"/>
              <a:t>i.e.reducer</a:t>
            </a:r>
            <a:r>
              <a:rPr lang="en-GB" dirty="0"/>
              <a:t> functions) must be pure functions</a:t>
            </a:r>
          </a:p>
          <a:p>
            <a:pPr lvl="1"/>
            <a:r>
              <a:rPr lang="en-GB" dirty="0"/>
              <a:t>Pure functions produce no side-effects and are deterministic</a:t>
            </a:r>
          </a:p>
          <a:p>
            <a:pPr lvl="1"/>
            <a:r>
              <a:rPr lang="en-GB" dirty="0"/>
              <a:t>For a given set of inputs, the output will always be the same</a:t>
            </a:r>
          </a:p>
          <a:p>
            <a:r>
              <a:rPr lang="en-GB" dirty="0"/>
              <a:t>See example here: </a:t>
            </a:r>
            <a:r>
              <a:rPr lang="en-GB" dirty="0">
                <a:hlinkClick r:id="rId2"/>
              </a:rPr>
              <a:t>https://github.com/reduxjs/react-redux</a:t>
            </a:r>
            <a:endParaRPr lang="en-GB" dirty="0"/>
          </a:p>
          <a:p>
            <a:endParaRPr lang="en-GB" dirty="0"/>
          </a:p>
        </p:txBody>
      </p:sp>
    </p:spTree>
    <p:extLst>
      <p:ext uri="{BB962C8B-B14F-4D97-AF65-F5344CB8AC3E}">
        <p14:creationId xmlns:p14="http://schemas.microsoft.com/office/powerpoint/2010/main" val="4102481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Installing Redux </a:t>
            </a:r>
            <a:r>
              <a:rPr lang="en-GB"/>
              <a:t>and React-Redux</a:t>
            </a:r>
            <a:endParaRPr lang="en-GB" dirty="0"/>
          </a:p>
        </p:txBody>
      </p:sp>
      <p:sp>
        <p:nvSpPr>
          <p:cNvPr id="3" name="Content Placeholder 2"/>
          <p:cNvSpPr>
            <a:spLocks noGrp="1"/>
          </p:cNvSpPr>
          <p:nvPr>
            <p:ph idx="1"/>
          </p:nvPr>
        </p:nvSpPr>
        <p:spPr/>
        <p:txBody>
          <a:bodyPr/>
          <a:lstStyle/>
          <a:p>
            <a:r>
              <a:rPr lang="en-GB" dirty="0" err="1"/>
              <a:t>npm</a:t>
            </a:r>
            <a:r>
              <a:rPr lang="en-GB" dirty="0"/>
              <a:t> install redux –save</a:t>
            </a:r>
          </a:p>
          <a:p>
            <a:r>
              <a:rPr lang="en-GB" dirty="0" err="1"/>
              <a:t>npm</a:t>
            </a:r>
            <a:r>
              <a:rPr lang="en-GB" dirty="0"/>
              <a:t> install react-redux --save</a:t>
            </a:r>
          </a:p>
          <a:p>
            <a:endParaRPr lang="en-GB" dirty="0"/>
          </a:p>
        </p:txBody>
      </p:sp>
    </p:spTree>
    <p:extLst>
      <p:ext uri="{BB962C8B-B14F-4D97-AF65-F5344CB8AC3E}">
        <p14:creationId xmlns:p14="http://schemas.microsoft.com/office/powerpoint/2010/main" val="3545223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Command-Line Operations</a:t>
            </a:r>
          </a:p>
        </p:txBody>
      </p:sp>
      <p:sp>
        <p:nvSpPr>
          <p:cNvPr id="3" name="Content Placeholder 2"/>
          <p:cNvSpPr>
            <a:spLocks noGrp="1"/>
          </p:cNvSpPr>
          <p:nvPr>
            <p:ph idx="1"/>
          </p:nvPr>
        </p:nvSpPr>
        <p:spPr/>
        <p:txBody>
          <a:bodyPr/>
          <a:lstStyle/>
          <a:p>
            <a:r>
              <a:rPr lang="en-GB" dirty="0" err="1"/>
              <a:t>sdk</a:t>
            </a:r>
            <a:r>
              <a:rPr lang="en-GB" dirty="0"/>
              <a:t>-tools-bin</a:t>
            </a:r>
          </a:p>
          <a:p>
            <a:pPr lvl="1"/>
            <a:r>
              <a:rPr lang="en-GB" dirty="0"/>
              <a:t>Contains batch files for </a:t>
            </a:r>
            <a:r>
              <a:rPr lang="en-GB" dirty="0" err="1"/>
              <a:t>avd</a:t>
            </a:r>
            <a:r>
              <a:rPr lang="en-GB" dirty="0"/>
              <a:t> and </a:t>
            </a:r>
            <a:r>
              <a:rPr lang="en-GB" dirty="0" err="1"/>
              <a:t>sdk</a:t>
            </a:r>
            <a:r>
              <a:rPr lang="en-GB" dirty="0"/>
              <a:t> management</a:t>
            </a:r>
          </a:p>
        </p:txBody>
      </p:sp>
    </p:spTree>
    <p:extLst>
      <p:ext uri="{BB962C8B-B14F-4D97-AF65-F5344CB8AC3E}">
        <p14:creationId xmlns:p14="http://schemas.microsoft.com/office/powerpoint/2010/main" val="260581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Currying</a:t>
            </a:r>
          </a:p>
        </p:txBody>
      </p:sp>
      <p:sp>
        <p:nvSpPr>
          <p:cNvPr id="3" name="Content Placeholder 2"/>
          <p:cNvSpPr>
            <a:spLocks noGrp="1"/>
          </p:cNvSpPr>
          <p:nvPr>
            <p:ph idx="1"/>
          </p:nvPr>
        </p:nvSpPr>
        <p:spPr/>
        <p:txBody>
          <a:bodyPr>
            <a:normAutofit fontScale="92500" lnSpcReduction="20000"/>
          </a:bodyPr>
          <a:lstStyle/>
          <a:p>
            <a:r>
              <a:rPr lang="en-GB" dirty="0"/>
              <a:t>A common technique in Functional Programming</a:t>
            </a:r>
          </a:p>
          <a:p>
            <a:r>
              <a:rPr lang="en-GB" b="1" dirty="0"/>
              <a:t>T</a:t>
            </a:r>
            <a:r>
              <a:rPr lang="en-GB" dirty="0"/>
              <a:t>he process of converting a function that takes multiple arguments into a function that takes one argument at a time, returning another function</a:t>
            </a:r>
          </a:p>
          <a:p>
            <a:r>
              <a:rPr lang="en-GB" dirty="0"/>
              <a:t>Instead of </a:t>
            </a:r>
            <a:r>
              <a:rPr lang="es-ES" dirty="0" err="1"/>
              <a:t>const</a:t>
            </a:r>
            <a:r>
              <a:rPr lang="es-ES" dirty="0"/>
              <a:t> </a:t>
            </a:r>
            <a:r>
              <a:rPr lang="es-ES" dirty="0" err="1"/>
              <a:t>add</a:t>
            </a:r>
            <a:r>
              <a:rPr lang="es-ES" dirty="0"/>
              <a:t> = (x, y) =&gt; x + y</a:t>
            </a:r>
          </a:p>
          <a:p>
            <a:r>
              <a:rPr lang="en-GB" dirty="0"/>
              <a:t>Define the function as </a:t>
            </a:r>
            <a:r>
              <a:rPr lang="es-ES" dirty="0" err="1"/>
              <a:t>const</a:t>
            </a:r>
            <a:r>
              <a:rPr lang="es-ES" dirty="0"/>
              <a:t> </a:t>
            </a:r>
            <a:r>
              <a:rPr lang="es-ES" dirty="0" err="1"/>
              <a:t>add</a:t>
            </a:r>
            <a:r>
              <a:rPr lang="es-ES" dirty="0"/>
              <a:t> = x =&gt; y =&gt; x + y</a:t>
            </a:r>
          </a:p>
          <a:p>
            <a:r>
              <a:rPr lang="en-GB" dirty="0"/>
              <a:t>Use:</a:t>
            </a:r>
          </a:p>
          <a:p>
            <a:pPr lvl="1"/>
            <a:r>
              <a:rPr lang="en-GB" dirty="0" err="1"/>
              <a:t>const</a:t>
            </a:r>
            <a:r>
              <a:rPr lang="en-GB" dirty="0"/>
              <a:t> add1 = add(1)</a:t>
            </a:r>
          </a:p>
          <a:p>
            <a:pPr lvl="1"/>
            <a:r>
              <a:rPr lang="en-GB" dirty="0"/>
              <a:t>add1(2) // 3</a:t>
            </a:r>
          </a:p>
          <a:p>
            <a:pPr lvl="1"/>
            <a:r>
              <a:rPr lang="en-GB" dirty="0"/>
              <a:t>add1(3) // 4</a:t>
            </a:r>
          </a:p>
          <a:p>
            <a:r>
              <a:rPr lang="en-GB" dirty="0"/>
              <a:t>Convenient way of writing functions </a:t>
            </a:r>
          </a:p>
          <a:p>
            <a:pPr lvl="1"/>
            <a:r>
              <a:rPr lang="en-GB" dirty="0"/>
              <a:t>First value is stored after the application of the first parameter</a:t>
            </a:r>
          </a:p>
          <a:p>
            <a:pPr lvl="1"/>
            <a:r>
              <a:rPr lang="en-GB" dirty="0"/>
              <a:t>Can reuse the second function multiple times</a:t>
            </a:r>
          </a:p>
        </p:txBody>
      </p:sp>
    </p:spTree>
    <p:extLst>
      <p:ext uri="{BB962C8B-B14F-4D97-AF65-F5344CB8AC3E}">
        <p14:creationId xmlns:p14="http://schemas.microsoft.com/office/powerpoint/2010/main" val="655557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a:t>
            </a:r>
          </a:p>
        </p:txBody>
      </p:sp>
      <p:sp>
        <p:nvSpPr>
          <p:cNvPr id="3" name="Content Placeholder 2"/>
          <p:cNvSpPr>
            <a:spLocks noGrp="1"/>
          </p:cNvSpPr>
          <p:nvPr>
            <p:ph idx="1"/>
          </p:nvPr>
        </p:nvSpPr>
        <p:spPr/>
        <p:txBody>
          <a:bodyPr>
            <a:normAutofit/>
          </a:bodyPr>
          <a:lstStyle/>
          <a:p>
            <a:r>
              <a:rPr lang="en-GB" dirty="0"/>
              <a:t>Currently there is a problem with the default test configuration</a:t>
            </a:r>
          </a:p>
          <a:p>
            <a:r>
              <a:rPr lang="en-GB" dirty="0"/>
              <a:t>Alter </a:t>
            </a:r>
            <a:r>
              <a:rPr lang="en-GB" dirty="0" err="1"/>
              <a:t>package.json</a:t>
            </a:r>
            <a:r>
              <a:rPr lang="en-GB" dirty="0"/>
              <a:t> to have the following code:</a:t>
            </a:r>
          </a:p>
          <a:p>
            <a:pPr marL="457200" lvl="1" indent="0">
              <a:buNone/>
            </a:pPr>
            <a:r>
              <a:rPr lang="en-GB" dirty="0"/>
              <a:t>  "jest": {</a:t>
            </a:r>
          </a:p>
          <a:p>
            <a:pPr marL="457200" lvl="1" indent="0">
              <a:buNone/>
            </a:pPr>
            <a:r>
              <a:rPr lang="en-GB" dirty="0"/>
              <a:t>    "</a:t>
            </a:r>
            <a:r>
              <a:rPr lang="en-GB" dirty="0" err="1"/>
              <a:t>preset</a:t>
            </a:r>
            <a:r>
              <a:rPr lang="en-GB" dirty="0"/>
              <a:t>": "react-native",</a:t>
            </a:r>
          </a:p>
          <a:p>
            <a:pPr marL="457200" lvl="1" indent="0">
              <a:buNone/>
            </a:pPr>
            <a:r>
              <a:rPr lang="en-GB" dirty="0"/>
              <a:t>    "transform": {</a:t>
            </a:r>
          </a:p>
          <a:p>
            <a:pPr marL="457200" lvl="1" indent="0">
              <a:buNone/>
            </a:pPr>
            <a:r>
              <a:rPr lang="en-GB" dirty="0"/>
              <a:t>      "^.+\\.</a:t>
            </a:r>
            <a:r>
              <a:rPr lang="en-GB" dirty="0" err="1"/>
              <a:t>js</a:t>
            </a:r>
            <a:r>
              <a:rPr lang="en-GB" dirty="0"/>
              <a:t>$": "&lt;</a:t>
            </a:r>
            <a:r>
              <a:rPr lang="en-GB" dirty="0" err="1"/>
              <a:t>rootDir</a:t>
            </a:r>
            <a:r>
              <a:rPr lang="en-GB" dirty="0"/>
              <a:t>&gt;/</a:t>
            </a:r>
            <a:r>
              <a:rPr lang="en-GB" dirty="0" err="1"/>
              <a:t>node_modules</a:t>
            </a:r>
            <a:r>
              <a:rPr lang="en-GB" dirty="0"/>
              <a:t>/react-native/jest/preprocessor.js“</a:t>
            </a:r>
            <a:br>
              <a:rPr lang="en-GB" dirty="0"/>
            </a:br>
            <a:r>
              <a:rPr lang="en-GB" dirty="0"/>
              <a:t>    }</a:t>
            </a:r>
          </a:p>
          <a:p>
            <a:pPr marL="457200" lvl="1" indent="0">
              <a:buNone/>
            </a:pPr>
            <a:r>
              <a:rPr lang="en-GB" dirty="0"/>
              <a:t>}</a:t>
            </a:r>
          </a:p>
          <a:p>
            <a:pPr marL="457200" lvl="1" indent="0">
              <a:buNone/>
            </a:pPr>
            <a:endParaRPr lang="en-GB" dirty="0"/>
          </a:p>
          <a:p>
            <a:pPr marL="457200" lvl="1" indent="0">
              <a:buNone/>
            </a:pPr>
            <a:r>
              <a:rPr lang="en-GB" dirty="0"/>
              <a:t>see </a:t>
            </a:r>
            <a:r>
              <a:rPr lang="en-GB" dirty="0">
                <a:hlinkClick r:id="rId2"/>
              </a:rPr>
              <a:t>https://pastebin.com/97JifN9P</a:t>
            </a:r>
            <a:endParaRPr lang="en-GB" dirty="0"/>
          </a:p>
        </p:txBody>
      </p:sp>
    </p:spTree>
    <p:extLst>
      <p:ext uri="{BB962C8B-B14F-4D97-AF65-F5344CB8AC3E}">
        <p14:creationId xmlns:p14="http://schemas.microsoft.com/office/powerpoint/2010/main" val="3241610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C432-F2B8-4CF8-BB87-0C75B315294B}"/>
              </a:ext>
            </a:extLst>
          </p:cNvPr>
          <p:cNvSpPr>
            <a:spLocks noGrp="1"/>
          </p:cNvSpPr>
          <p:nvPr>
            <p:ph type="title"/>
          </p:nvPr>
        </p:nvSpPr>
        <p:spPr/>
        <p:txBody>
          <a:bodyPr/>
          <a:lstStyle/>
          <a:p>
            <a:r>
              <a:rPr lang="en-GB" dirty="0"/>
              <a:t>Unit Testing with Snapshots</a:t>
            </a:r>
          </a:p>
        </p:txBody>
      </p:sp>
      <p:sp>
        <p:nvSpPr>
          <p:cNvPr id="3" name="Content Placeholder 2">
            <a:extLst>
              <a:ext uri="{FF2B5EF4-FFF2-40B4-BE49-F238E27FC236}">
                <a16:creationId xmlns:a16="http://schemas.microsoft.com/office/drawing/2014/main" id="{3B6C5237-99FA-454D-8C0C-B7AE6C40E254}"/>
              </a:ext>
            </a:extLst>
          </p:cNvPr>
          <p:cNvSpPr>
            <a:spLocks noGrp="1"/>
          </p:cNvSpPr>
          <p:nvPr>
            <p:ph idx="1"/>
          </p:nvPr>
        </p:nvSpPr>
        <p:spPr/>
        <p:txBody>
          <a:bodyPr/>
          <a:lstStyle/>
          <a:p>
            <a:r>
              <a:rPr lang="en-GB" dirty="0"/>
              <a:t>Initially, run the test to create snapshots</a:t>
            </a:r>
          </a:p>
          <a:p>
            <a:pPr lvl="1"/>
            <a:r>
              <a:rPr lang="en-GB" dirty="0" err="1"/>
              <a:t>npm</a:t>
            </a:r>
            <a:endParaRPr lang="en-GB" dirty="0"/>
          </a:p>
          <a:p>
            <a:r>
              <a:rPr lang="en-GB" dirty="0"/>
              <a:t>Then for future tests, this snapshot will be compared each time</a:t>
            </a:r>
          </a:p>
          <a:p>
            <a:pPr lvl="1"/>
            <a:r>
              <a:rPr lang="en-GB" dirty="0"/>
              <a:t>Any differences will fail the test</a:t>
            </a:r>
          </a:p>
          <a:p>
            <a:r>
              <a:rPr lang="en-GB" dirty="0"/>
              <a:t>Snapshots can be updated </a:t>
            </a:r>
          </a:p>
          <a:p>
            <a:pPr lvl="1"/>
            <a:r>
              <a:rPr lang="en-GB" dirty="0" err="1"/>
              <a:t>npm</a:t>
            </a:r>
            <a:r>
              <a:rPr lang="en-GB" dirty="0"/>
              <a:t> test -- -u</a:t>
            </a:r>
          </a:p>
          <a:p>
            <a:pPr lvl="1"/>
            <a:endParaRPr lang="en-GB" dirty="0"/>
          </a:p>
        </p:txBody>
      </p:sp>
    </p:spTree>
    <p:extLst>
      <p:ext uri="{BB962C8B-B14F-4D97-AF65-F5344CB8AC3E}">
        <p14:creationId xmlns:p14="http://schemas.microsoft.com/office/powerpoint/2010/main" val="1906840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Assemble, Act, and Assert</a:t>
            </a:r>
          </a:p>
        </p:txBody>
      </p:sp>
      <p:sp>
        <p:nvSpPr>
          <p:cNvPr id="3" name="Content Placeholder 2"/>
          <p:cNvSpPr>
            <a:spLocks noGrp="1"/>
          </p:cNvSpPr>
          <p:nvPr>
            <p:ph idx="1"/>
          </p:nvPr>
        </p:nvSpPr>
        <p:spPr/>
        <p:txBody>
          <a:bodyPr/>
          <a:lstStyle/>
          <a:p>
            <a:pPr marL="0" indent="0">
              <a:buNone/>
            </a:pPr>
            <a:r>
              <a:rPr lang="en-GB" dirty="0"/>
              <a:t>describe('', ()=&gt;{</a:t>
            </a:r>
          </a:p>
          <a:p>
            <a:pPr marL="0" indent="0">
              <a:buNone/>
            </a:pPr>
            <a:r>
              <a:rPr lang="en-GB" dirty="0"/>
              <a:t>    </a:t>
            </a:r>
            <a:r>
              <a:rPr lang="en-GB" dirty="0" err="1"/>
              <a:t>beforeEach</a:t>
            </a:r>
            <a:r>
              <a:rPr lang="en-GB" dirty="0"/>
              <a:t>( ()=&gt;{</a:t>
            </a:r>
          </a:p>
          <a:p>
            <a:pPr marL="0" indent="0">
              <a:buNone/>
            </a:pPr>
            <a:r>
              <a:rPr lang="en-GB" dirty="0"/>
              <a:t>    });</a:t>
            </a:r>
          </a:p>
          <a:p>
            <a:pPr marL="0" indent="0">
              <a:buNone/>
            </a:pPr>
            <a:r>
              <a:rPr lang="en-GB" dirty="0"/>
              <a:t>    it('', ()=&gt;{</a:t>
            </a:r>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424457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dirty="0"/>
              <a:t>Build apps from scratch and also navigation between screens</a:t>
            </a:r>
          </a:p>
          <a:p>
            <a:r>
              <a:rPr lang="en-GB" dirty="0"/>
              <a:t>The app we make can be very simple in terms of what it does but it's more for us to cover areas that we need to know about for us to continue working on our app with confidence</a:t>
            </a:r>
          </a:p>
        </p:txBody>
      </p:sp>
    </p:spTree>
    <p:extLst>
      <p:ext uri="{BB962C8B-B14F-4D97-AF65-F5344CB8AC3E}">
        <p14:creationId xmlns:p14="http://schemas.microsoft.com/office/powerpoint/2010/main" val="2972125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https://flow.org/</a:t>
            </a:r>
          </a:p>
        </p:txBody>
      </p:sp>
      <p:sp>
        <p:nvSpPr>
          <p:cNvPr id="3" name="Content Placeholder 2"/>
          <p:cNvSpPr>
            <a:spLocks noGrp="1"/>
          </p:cNvSpPr>
          <p:nvPr>
            <p:ph idx="1"/>
          </p:nvPr>
        </p:nvSpPr>
        <p:spPr/>
        <p:txBody>
          <a:bodyPr>
            <a:normAutofit fontScale="92500" lnSpcReduction="10000"/>
          </a:bodyPr>
          <a:lstStyle/>
          <a:p>
            <a:r>
              <a:rPr lang="en-GB" dirty="0">
                <a:hlinkClick r:id="rId2"/>
              </a:rPr>
              <a:t>https://nuclide.io/docs/languages/flow/#doc_nav</a:t>
            </a:r>
            <a:endParaRPr lang="en-GB" dirty="0"/>
          </a:p>
          <a:p>
            <a:r>
              <a:rPr lang="en-GB" dirty="0"/>
              <a:t>See the .</a:t>
            </a:r>
            <a:r>
              <a:rPr lang="en-GB" dirty="0" err="1"/>
              <a:t>flowconfig</a:t>
            </a:r>
            <a:r>
              <a:rPr lang="en-GB" dirty="0"/>
              <a:t> file</a:t>
            </a:r>
          </a:p>
          <a:p>
            <a:r>
              <a:rPr lang="en-GB" dirty="0" err="1"/>
              <a:t>npm</a:t>
            </a:r>
            <a:r>
              <a:rPr lang="en-GB" dirty="0"/>
              <a:t> </a:t>
            </a:r>
            <a:r>
              <a:rPr lang="en-GB" dirty="0" err="1"/>
              <a:t>i</a:t>
            </a:r>
            <a:r>
              <a:rPr lang="en-GB" dirty="0"/>
              <a:t> flow-bin@0.33.0 --save-dev</a:t>
            </a:r>
          </a:p>
          <a:p>
            <a:r>
              <a:rPr lang="en-GB" dirty="0"/>
              <a:t>Add a script to </a:t>
            </a:r>
            <a:r>
              <a:rPr lang="en-GB" dirty="0" err="1"/>
              <a:t>package.json</a:t>
            </a:r>
            <a:r>
              <a:rPr lang="en-GB" dirty="0"/>
              <a:t> so we can </a:t>
            </a:r>
            <a:r>
              <a:rPr lang="en-GB" dirty="0" err="1"/>
              <a:t>npm</a:t>
            </a:r>
            <a:r>
              <a:rPr lang="en-GB" dirty="0"/>
              <a:t> run flow</a:t>
            </a:r>
          </a:p>
          <a:p>
            <a:pPr lvl="1"/>
            <a:r>
              <a:rPr lang="en-GB" dirty="0"/>
              <a:t>E.g. "flow": "flow“</a:t>
            </a:r>
          </a:p>
          <a:p>
            <a:r>
              <a:rPr lang="en-GB" dirty="0"/>
              <a:t>We can invoke Flow in IDE via comments</a:t>
            </a:r>
          </a:p>
          <a:p>
            <a:pPr lvl="1"/>
            <a:r>
              <a:rPr lang="en-GB" dirty="0"/>
              <a:t>/*  @flow */</a:t>
            </a:r>
          </a:p>
          <a:p>
            <a:r>
              <a:rPr lang="en-GB" dirty="0"/>
              <a:t>Start writing type-safe code</a:t>
            </a:r>
          </a:p>
          <a:p>
            <a:pPr marL="457200" lvl="1" indent="0">
              <a:buNone/>
            </a:pPr>
            <a:r>
              <a:rPr lang="en-GB" dirty="0"/>
              <a:t>function multiply(n1: number, n2: number): number {</a:t>
            </a:r>
          </a:p>
          <a:p>
            <a:pPr marL="457200" lvl="1" indent="0">
              <a:buNone/>
            </a:pPr>
            <a:r>
              <a:rPr lang="en-GB" dirty="0"/>
              <a:t>  return n1 * n2;</a:t>
            </a:r>
          </a:p>
          <a:p>
            <a:pPr marL="457200" lvl="1" indent="0">
              <a:buNone/>
            </a:pPr>
            <a:r>
              <a:rPr lang="en-GB" dirty="0"/>
              <a:t>}</a:t>
            </a:r>
          </a:p>
        </p:txBody>
      </p:sp>
    </p:spTree>
    <p:extLst>
      <p:ext uri="{BB962C8B-B14F-4D97-AF65-F5344CB8AC3E}">
        <p14:creationId xmlns:p14="http://schemas.microsoft.com/office/powerpoint/2010/main" val="4256141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90E2-3D67-4BF3-A5AF-A65909C10769}"/>
              </a:ext>
            </a:extLst>
          </p:cNvPr>
          <p:cNvSpPr>
            <a:spLocks noGrp="1"/>
          </p:cNvSpPr>
          <p:nvPr>
            <p:ph type="title"/>
          </p:nvPr>
        </p:nvSpPr>
        <p:spPr/>
        <p:txBody>
          <a:bodyPr/>
          <a:lstStyle/>
          <a:p>
            <a:r>
              <a:rPr lang="en-GB" dirty="0"/>
              <a:t>Deployment</a:t>
            </a:r>
          </a:p>
        </p:txBody>
      </p:sp>
      <p:sp>
        <p:nvSpPr>
          <p:cNvPr id="3" name="Content Placeholder 2">
            <a:extLst>
              <a:ext uri="{FF2B5EF4-FFF2-40B4-BE49-F238E27FC236}">
                <a16:creationId xmlns:a16="http://schemas.microsoft.com/office/drawing/2014/main" id="{57218A19-E964-406A-9C71-7D0A40BF4774}"/>
              </a:ext>
            </a:extLst>
          </p:cNvPr>
          <p:cNvSpPr>
            <a:spLocks noGrp="1"/>
          </p:cNvSpPr>
          <p:nvPr>
            <p:ph idx="1"/>
          </p:nvPr>
        </p:nvSpPr>
        <p:spPr/>
        <p:txBody>
          <a:bodyPr/>
          <a:lstStyle/>
          <a:p>
            <a:r>
              <a:rPr lang="en-GB" dirty="0"/>
              <a:t>Build a release version for testing</a:t>
            </a:r>
          </a:p>
          <a:p>
            <a:pPr lvl="1"/>
            <a:r>
              <a:rPr lang="en-GB" dirty="0"/>
              <a:t>Create a signing certificate</a:t>
            </a:r>
          </a:p>
          <a:p>
            <a:pPr lvl="2"/>
            <a:r>
              <a:rPr lang="en-GB" dirty="0"/>
              <a:t>See </a:t>
            </a:r>
            <a:r>
              <a:rPr lang="en-GB" dirty="0">
                <a:hlinkClick r:id="rId2"/>
              </a:rPr>
              <a:t>https://facebook.github.io/react-native/docs/signed-apk-android</a:t>
            </a:r>
            <a:endParaRPr lang="en-GB" dirty="0"/>
          </a:p>
          <a:p>
            <a:pPr lvl="1"/>
            <a:r>
              <a:rPr lang="en-GB" dirty="0"/>
              <a:t>Create a release version</a:t>
            </a:r>
          </a:p>
          <a:p>
            <a:pPr lvl="2"/>
            <a:r>
              <a:rPr lang="en-GB" dirty="0"/>
              <a:t>react-native run-android --variant=release</a:t>
            </a:r>
          </a:p>
          <a:p>
            <a:r>
              <a:rPr lang="en-GB" dirty="0"/>
              <a:t>Build a production release</a:t>
            </a:r>
          </a:p>
          <a:p>
            <a:pPr lvl="1"/>
            <a:r>
              <a:rPr lang="en-GB" dirty="0" err="1"/>
              <a:t>gradle</a:t>
            </a:r>
            <a:r>
              <a:rPr lang="en-GB" dirty="0"/>
              <a:t> </a:t>
            </a:r>
            <a:r>
              <a:rPr lang="en-GB" dirty="0" err="1"/>
              <a:t>assembleRelease</a:t>
            </a:r>
            <a:endParaRPr lang="en-GB" dirty="0"/>
          </a:p>
          <a:p>
            <a:endParaRPr lang="en-GB" dirty="0"/>
          </a:p>
        </p:txBody>
      </p:sp>
    </p:spTree>
    <p:extLst>
      <p:ext uri="{BB962C8B-B14F-4D97-AF65-F5344CB8AC3E}">
        <p14:creationId xmlns:p14="http://schemas.microsoft.com/office/powerpoint/2010/main" val="159752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 Architecture</a:t>
            </a:r>
          </a:p>
        </p:txBody>
      </p:sp>
      <p:pic>
        <p:nvPicPr>
          <p:cNvPr id="4" name="Content Placeholder 3"/>
          <p:cNvPicPr>
            <a:picLocks noGrp="1" noChangeAspect="1"/>
          </p:cNvPicPr>
          <p:nvPr>
            <p:ph idx="1"/>
          </p:nvPr>
        </p:nvPicPr>
        <p:blipFill>
          <a:blip r:embed="rId2"/>
          <a:stretch>
            <a:fillRect/>
          </a:stretch>
        </p:blipFill>
        <p:spPr>
          <a:xfrm>
            <a:off x="3190875" y="2467769"/>
            <a:ext cx="5810250" cy="3067050"/>
          </a:xfrm>
          <a:prstGeom prst="rect">
            <a:avLst/>
          </a:prstGeom>
        </p:spPr>
      </p:pic>
    </p:spTree>
    <p:extLst>
      <p:ext uri="{BB962C8B-B14F-4D97-AF65-F5344CB8AC3E}">
        <p14:creationId xmlns:p14="http://schemas.microsoft.com/office/powerpoint/2010/main" val="429062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 Native Development</a:t>
            </a:r>
          </a:p>
        </p:txBody>
      </p:sp>
      <p:sp>
        <p:nvSpPr>
          <p:cNvPr id="3" name="Content Placeholder 2"/>
          <p:cNvSpPr>
            <a:spLocks noGrp="1"/>
          </p:cNvSpPr>
          <p:nvPr>
            <p:ph idx="1"/>
          </p:nvPr>
        </p:nvSpPr>
        <p:spPr/>
        <p:txBody>
          <a:bodyPr>
            <a:normAutofit fontScale="77500" lnSpcReduction="20000"/>
          </a:bodyPr>
          <a:lstStyle/>
          <a:p>
            <a:r>
              <a:rPr lang="en-GB" dirty="0">
                <a:hlinkClick r:id="rId2"/>
              </a:rPr>
              <a:t>https://facebook.github.io/react-native/docs/getting-started.html</a:t>
            </a:r>
            <a:endParaRPr lang="en-GB" dirty="0"/>
          </a:p>
          <a:p>
            <a:r>
              <a:rPr lang="en-GB" dirty="0"/>
              <a:t>Install Node, React Native command line interface, Python2, a JDK, and Android Studio</a:t>
            </a:r>
          </a:p>
          <a:p>
            <a:pPr lvl="1"/>
            <a:r>
              <a:rPr lang="en-GB" dirty="0"/>
              <a:t>May need to set ANDROID_HOME and platform-tools environment variables</a:t>
            </a:r>
          </a:p>
          <a:p>
            <a:r>
              <a:rPr lang="en-GB" dirty="0"/>
              <a:t>install -g react-native-cli</a:t>
            </a:r>
          </a:p>
          <a:p>
            <a:r>
              <a:rPr lang="en-GB" dirty="0" err="1"/>
              <a:t>npm</a:t>
            </a:r>
            <a:r>
              <a:rPr lang="en-GB" dirty="0"/>
              <a:t> install –g yarn</a:t>
            </a:r>
          </a:p>
          <a:p>
            <a:r>
              <a:rPr lang="en-GB" dirty="0"/>
              <a:t>react-native </a:t>
            </a:r>
            <a:r>
              <a:rPr lang="en-GB" dirty="0" err="1"/>
              <a:t>init</a:t>
            </a:r>
            <a:r>
              <a:rPr lang="en-GB" dirty="0"/>
              <a:t> </a:t>
            </a:r>
            <a:r>
              <a:rPr lang="en-GB" dirty="0" err="1"/>
              <a:t>FirstProj</a:t>
            </a:r>
            <a:r>
              <a:rPr lang="en-GB" dirty="0"/>
              <a:t>		</a:t>
            </a:r>
          </a:p>
          <a:p>
            <a:r>
              <a:rPr lang="en-GB" dirty="0"/>
              <a:t>then cd into the app folder</a:t>
            </a:r>
          </a:p>
          <a:p>
            <a:pPr lvl="1"/>
            <a:r>
              <a:rPr lang="en-GB" dirty="0"/>
              <a:t>react-native start		// or </a:t>
            </a:r>
            <a:r>
              <a:rPr lang="en-GB" dirty="0" err="1"/>
              <a:t>npm</a:t>
            </a:r>
            <a:r>
              <a:rPr lang="en-GB" dirty="0"/>
              <a:t> start starts React packager in separate window</a:t>
            </a:r>
          </a:p>
          <a:p>
            <a:pPr lvl="1"/>
            <a:r>
              <a:rPr lang="en-GB" dirty="0"/>
              <a:t>react-native run-android	</a:t>
            </a:r>
          </a:p>
          <a:p>
            <a:r>
              <a:rPr lang="en-GB" dirty="0"/>
              <a:t>or</a:t>
            </a:r>
          </a:p>
          <a:p>
            <a:pPr lvl="1"/>
            <a:r>
              <a:rPr lang="en-GB" dirty="0"/>
              <a:t>react-native run-</a:t>
            </a:r>
            <a:r>
              <a:rPr lang="en-GB" dirty="0" err="1"/>
              <a:t>ios</a:t>
            </a:r>
            <a:endParaRPr lang="en-GB" dirty="0"/>
          </a:p>
          <a:p>
            <a:r>
              <a:rPr lang="en-GB" dirty="0"/>
              <a:t>Can take a very </a:t>
            </a:r>
            <a:r>
              <a:rPr lang="en-GB" dirty="0" err="1"/>
              <a:t>very</a:t>
            </a:r>
            <a:r>
              <a:rPr lang="en-GB" dirty="0"/>
              <a:t> long time to build and to then run on device/emulator</a:t>
            </a:r>
          </a:p>
          <a:p>
            <a:endParaRPr lang="en-GB" dirty="0"/>
          </a:p>
          <a:p>
            <a:endParaRPr lang="en-GB" dirty="0"/>
          </a:p>
          <a:p>
            <a:endParaRPr lang="en-GB" dirty="0"/>
          </a:p>
        </p:txBody>
      </p:sp>
    </p:spTree>
    <p:extLst>
      <p:ext uri="{BB962C8B-B14F-4D97-AF65-F5344CB8AC3E}">
        <p14:creationId xmlns:p14="http://schemas.microsoft.com/office/powerpoint/2010/main" val="265058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61B7-2A9E-4071-8FD0-5CE34D7015A0}"/>
              </a:ext>
            </a:extLst>
          </p:cNvPr>
          <p:cNvSpPr>
            <a:spLocks noGrp="1"/>
          </p:cNvSpPr>
          <p:nvPr>
            <p:ph type="title"/>
          </p:nvPr>
        </p:nvSpPr>
        <p:spPr/>
        <p:txBody>
          <a:bodyPr/>
          <a:lstStyle/>
          <a:p>
            <a:r>
              <a:rPr lang="en-GB" dirty="0"/>
              <a:t>Running on Real Android Device</a:t>
            </a:r>
          </a:p>
        </p:txBody>
      </p:sp>
      <p:sp>
        <p:nvSpPr>
          <p:cNvPr id="3" name="Content Placeholder 2">
            <a:extLst>
              <a:ext uri="{FF2B5EF4-FFF2-40B4-BE49-F238E27FC236}">
                <a16:creationId xmlns:a16="http://schemas.microsoft.com/office/drawing/2014/main" id="{BEA18423-F31B-4C52-BC32-A3726D420F2D}"/>
              </a:ext>
            </a:extLst>
          </p:cNvPr>
          <p:cNvSpPr>
            <a:spLocks noGrp="1"/>
          </p:cNvSpPr>
          <p:nvPr>
            <p:ph idx="1"/>
          </p:nvPr>
        </p:nvSpPr>
        <p:spPr/>
        <p:txBody>
          <a:bodyPr/>
          <a:lstStyle/>
          <a:p>
            <a:r>
              <a:rPr lang="en-GB" dirty="0">
                <a:hlinkClick r:id="rId2"/>
              </a:rPr>
              <a:t>https://facebook.github.io/react-native/docs/running-on-device</a:t>
            </a:r>
            <a:endParaRPr lang="en-GB" dirty="0"/>
          </a:p>
        </p:txBody>
      </p:sp>
      <p:sp>
        <p:nvSpPr>
          <p:cNvPr id="4" name="Title 1">
            <a:extLst>
              <a:ext uri="{FF2B5EF4-FFF2-40B4-BE49-F238E27FC236}">
                <a16:creationId xmlns:a16="http://schemas.microsoft.com/office/drawing/2014/main" id="{1A5F6DD3-3A21-4CAC-9563-6FB4BBBB98D8}"/>
              </a:ext>
            </a:extLst>
          </p:cNvPr>
          <p:cNvSpPr txBox="1">
            <a:spLocks/>
          </p:cNvSpPr>
          <p:nvPr/>
        </p:nvSpPr>
        <p:spPr>
          <a:xfrm>
            <a:off x="838200" y="29248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Running on Android Emulators</a:t>
            </a:r>
          </a:p>
        </p:txBody>
      </p:sp>
    </p:spTree>
    <p:extLst>
      <p:ext uri="{BB962C8B-B14F-4D97-AF65-F5344CB8AC3E}">
        <p14:creationId xmlns:p14="http://schemas.microsoft.com/office/powerpoint/2010/main" val="331698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10D5-6908-446F-842F-438914CFA8BA}"/>
              </a:ext>
            </a:extLst>
          </p:cNvPr>
          <p:cNvSpPr>
            <a:spLocks noGrp="1"/>
          </p:cNvSpPr>
          <p:nvPr>
            <p:ph type="title"/>
          </p:nvPr>
        </p:nvSpPr>
        <p:spPr/>
        <p:txBody>
          <a:bodyPr/>
          <a:lstStyle/>
          <a:p>
            <a:r>
              <a:rPr lang="en-GB" dirty="0" err="1"/>
              <a:t>Genymotion</a:t>
            </a:r>
            <a:r>
              <a:rPr lang="en-GB" dirty="0"/>
              <a:t> Emulator	</a:t>
            </a:r>
          </a:p>
        </p:txBody>
      </p:sp>
      <p:sp>
        <p:nvSpPr>
          <p:cNvPr id="3" name="Content Placeholder 2">
            <a:extLst>
              <a:ext uri="{FF2B5EF4-FFF2-40B4-BE49-F238E27FC236}">
                <a16:creationId xmlns:a16="http://schemas.microsoft.com/office/drawing/2014/main" id="{AB0AEF67-AFD4-4198-9460-51EBE5F20595}"/>
              </a:ext>
            </a:extLst>
          </p:cNvPr>
          <p:cNvSpPr>
            <a:spLocks noGrp="1"/>
          </p:cNvSpPr>
          <p:nvPr>
            <p:ph idx="1"/>
          </p:nvPr>
        </p:nvSpPr>
        <p:spPr/>
        <p:txBody>
          <a:bodyPr/>
          <a:lstStyle/>
          <a:p>
            <a:r>
              <a:rPr lang="en-GB" dirty="0"/>
              <a:t>Subscription-based emulator</a:t>
            </a:r>
          </a:p>
          <a:p>
            <a:r>
              <a:rPr lang="en-GB" dirty="0"/>
              <a:t>Many more tools and more performant</a:t>
            </a:r>
          </a:p>
          <a:p>
            <a:pPr lvl="1"/>
            <a:r>
              <a:rPr lang="en-GB" dirty="0">
                <a:hlinkClick r:id="rId2"/>
              </a:rPr>
              <a:t>https://genymotion.com/download/</a:t>
            </a:r>
            <a:endParaRPr lang="en-GB" dirty="0"/>
          </a:p>
          <a:p>
            <a:endParaRPr lang="en-GB" dirty="0"/>
          </a:p>
          <a:p>
            <a:endParaRPr lang="en-GB" dirty="0"/>
          </a:p>
        </p:txBody>
      </p:sp>
    </p:spTree>
    <p:extLst>
      <p:ext uri="{BB962C8B-B14F-4D97-AF65-F5344CB8AC3E}">
        <p14:creationId xmlns:p14="http://schemas.microsoft.com/office/powerpoint/2010/main" val="347139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51D6-9F13-403F-AE8F-42FBEF68206C}"/>
              </a:ext>
            </a:extLst>
          </p:cNvPr>
          <p:cNvSpPr>
            <a:spLocks noGrp="1"/>
          </p:cNvSpPr>
          <p:nvPr>
            <p:ph type="title"/>
          </p:nvPr>
        </p:nvSpPr>
        <p:spPr/>
        <p:txBody>
          <a:bodyPr/>
          <a:lstStyle/>
          <a:p>
            <a:r>
              <a:rPr lang="en-GB" dirty="0"/>
              <a:t>View Android Device on Windows PC	</a:t>
            </a:r>
          </a:p>
        </p:txBody>
      </p:sp>
      <p:sp>
        <p:nvSpPr>
          <p:cNvPr id="3" name="Content Placeholder 2">
            <a:extLst>
              <a:ext uri="{FF2B5EF4-FFF2-40B4-BE49-F238E27FC236}">
                <a16:creationId xmlns:a16="http://schemas.microsoft.com/office/drawing/2014/main" id="{7247ED89-2E79-444B-A27F-A7D280A13EF8}"/>
              </a:ext>
            </a:extLst>
          </p:cNvPr>
          <p:cNvSpPr>
            <a:spLocks noGrp="1"/>
          </p:cNvSpPr>
          <p:nvPr>
            <p:ph idx="1"/>
          </p:nvPr>
        </p:nvSpPr>
        <p:spPr/>
        <p:txBody>
          <a:bodyPr/>
          <a:lstStyle/>
          <a:p>
            <a:r>
              <a:rPr lang="en-GB" dirty="0" err="1"/>
              <a:t>droid@screen</a:t>
            </a:r>
            <a:endParaRPr lang="en-GB" dirty="0"/>
          </a:p>
          <a:p>
            <a:pPr lvl="1"/>
            <a:r>
              <a:rPr lang="en-GB" dirty="0"/>
              <a:t>java -jar droidAtScreen-1.2.jar</a:t>
            </a:r>
          </a:p>
          <a:p>
            <a:r>
              <a:rPr lang="en-GB" dirty="0"/>
              <a:t>Android screen mirroring</a:t>
            </a:r>
          </a:p>
          <a:p>
            <a:pPr lvl="1"/>
            <a:r>
              <a:rPr lang="en-GB" dirty="0">
                <a:hlinkClick r:id="rId2"/>
              </a:rPr>
              <a:t>https://github.com/Genymobile/scrcpy</a:t>
            </a:r>
            <a:endParaRPr lang="en-GB" dirty="0"/>
          </a:p>
          <a:p>
            <a:r>
              <a:rPr lang="en-GB" dirty="0"/>
              <a:t>Windows 10 ‘your phone’ app (for Android 7 or better)</a:t>
            </a:r>
          </a:p>
        </p:txBody>
      </p:sp>
    </p:spTree>
    <p:extLst>
      <p:ext uri="{BB962C8B-B14F-4D97-AF65-F5344CB8AC3E}">
        <p14:creationId xmlns:p14="http://schemas.microsoft.com/office/powerpoint/2010/main" val="1745790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6692</TotalTime>
  <Words>1323</Words>
  <Application>Microsoft Office PowerPoint</Application>
  <PresentationFormat>Widescreen</PresentationFormat>
  <Paragraphs>207</Paragraphs>
  <Slides>41</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React Native</vt:lpstr>
      <vt:lpstr>Welcome</vt:lpstr>
      <vt:lpstr>Course Times </vt:lpstr>
      <vt:lpstr>Objectives</vt:lpstr>
      <vt:lpstr>CLI Architecture</vt:lpstr>
      <vt:lpstr>React Native Development</vt:lpstr>
      <vt:lpstr>Running on Real Android Device</vt:lpstr>
      <vt:lpstr>Genymotion Emulator </vt:lpstr>
      <vt:lpstr>View Android Device on Windows PC </vt:lpstr>
      <vt:lpstr>Potential bug (as at Oct 2018)</vt:lpstr>
      <vt:lpstr>Emulator Controls</vt:lpstr>
      <vt:lpstr>Debug menu on actual device</vt:lpstr>
      <vt:lpstr>Expo</vt:lpstr>
      <vt:lpstr>Expo (requires a free Expo account)</vt:lpstr>
      <vt:lpstr>Compare Popularity of Technologies</vt:lpstr>
      <vt:lpstr>Android Studio</vt:lpstr>
      <vt:lpstr>Component We Use </vt:lpstr>
      <vt:lpstr>Understanding Flex Box</vt:lpstr>
      <vt:lpstr>React Native Packager</vt:lpstr>
      <vt:lpstr>React Native: Unidirectional Data Flow</vt:lpstr>
      <vt:lpstr>Styles in React</vt:lpstr>
      <vt:lpstr>Chrome Developer Tools</vt:lpstr>
      <vt:lpstr>React Native Bridge</vt:lpstr>
      <vt:lpstr>React Native Bridge</vt:lpstr>
      <vt:lpstr>Attach Simulator to Chrome Developer Tools</vt:lpstr>
      <vt:lpstr>Navigation</vt:lpstr>
      <vt:lpstr>Flux and Redux</vt:lpstr>
      <vt:lpstr>Actions and action creators</vt:lpstr>
      <vt:lpstr>Dispatcher</vt:lpstr>
      <vt:lpstr>Stores</vt:lpstr>
      <vt:lpstr>Controller Views (aka Containers)</vt:lpstr>
      <vt:lpstr>Redux</vt:lpstr>
      <vt:lpstr>Principles of Redux</vt:lpstr>
      <vt:lpstr>Installing Redux and React-Redux</vt:lpstr>
      <vt:lpstr>Command-Line Operations</vt:lpstr>
      <vt:lpstr>Currying</vt:lpstr>
      <vt:lpstr>Testing</vt:lpstr>
      <vt:lpstr>Unit Testing with Snapshots</vt:lpstr>
      <vt:lpstr>Assemble, Act, and Assert</vt:lpstr>
      <vt:lpstr>https://flow.org/</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rf711</dc:creator>
  <cp:lastModifiedBy>Toby Dussek</cp:lastModifiedBy>
  <cp:revision>193</cp:revision>
  <dcterms:created xsi:type="dcterms:W3CDTF">2018-03-23T13:10:52Z</dcterms:created>
  <dcterms:modified xsi:type="dcterms:W3CDTF">2020-01-13T16:32:33Z</dcterms:modified>
</cp:coreProperties>
</file>