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2" r:id="rId8"/>
    <p:sldId id="264" r:id="rId9"/>
    <p:sldId id="265" r:id="rId10"/>
    <p:sldId id="261" r:id="rId11"/>
    <p:sldId id="268" r:id="rId12"/>
    <p:sldId id="266" r:id="rId13"/>
    <p:sldId id="270" r:id="rId14"/>
    <p:sldId id="26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87B7-5031-440F-841A-CC33BFEE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8CFB4-84D8-4B6A-B141-247736C7B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450D-BA44-4C07-8C48-A1004C77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2AF-02F2-47B1-826A-9FF07EE14458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B265-7106-4BEF-8A43-12EBB79D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5151-B231-4FB1-B290-9EDC2A37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9A40-A8B8-44AB-BFD4-33CF4DA0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41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0FF8-5FA6-4014-9F11-AAF45631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4D670-C62A-4677-97B9-EB2ED48CB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3853-FBAC-4B5C-855A-F0BCB765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2AF-02F2-47B1-826A-9FF07EE14458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DD91-8E06-4C08-9A74-D36AC8CD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CE117-64A8-4220-B216-2F1A3B4A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9A40-A8B8-44AB-BFD4-33CF4DA0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03A58-BBFD-477E-B4A1-6D8C3A0C8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C61D6-5987-4B72-96DB-29638CCB3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98AC-89F7-44C7-84E2-43CE5513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2AF-02F2-47B1-826A-9FF07EE14458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3712-0653-43CF-8A15-8D1375DE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1D7F-5E71-4AF4-A753-8E98F06E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9A40-A8B8-44AB-BFD4-33CF4DA0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13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DD9D-D425-4A8B-8F59-AA4C77AE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2CBF-305F-4C23-97D5-D6C01D22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45A7-211E-4A13-8550-9464A739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2AF-02F2-47B1-826A-9FF07EE14458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C752C-88F7-477B-8AAD-9F24B012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B451-54B3-4443-A1A6-E5A0B9E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9A40-A8B8-44AB-BFD4-33CF4DA0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25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33A8-CE58-40AC-AE42-3394F438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DC33A-C362-4755-B342-20E38A81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99DF-22C5-46D1-AA12-5BBA2E60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2AF-02F2-47B1-826A-9FF07EE14458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C6F0F-2A6A-4AD3-B7AF-F1164DC1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A952D-A559-4D43-ADCC-83403334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9A40-A8B8-44AB-BFD4-33CF4DA0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1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27BE-1144-487C-9426-294BBDC7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EEB1-E260-4213-8689-08729D88B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88917-3171-45B2-8BA0-1DE48E998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D3F4A-5378-46A9-8CFE-4F514ABA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2AF-02F2-47B1-826A-9FF07EE14458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BC7FB-9ADE-4F43-9154-D73AE683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11137-7A79-4FF9-8F00-5BD8D1DA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9A40-A8B8-44AB-BFD4-33CF4DA0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8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C31F-0E42-45A4-9AD9-D7947DFC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4AC54-08B2-45F6-949E-202BAABE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02355-091B-4CA1-94F9-57352031C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BA49A-1A1D-4BEA-8FBC-C89DBF381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AA521-8F52-41A3-B011-CAD7E47E9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E1662-535E-4216-92BE-D4F7C0EF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2AF-02F2-47B1-826A-9FF07EE14458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806F8-19CD-4D00-B657-EB769C07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3F76C-1B4F-4E8A-8BE6-84BD164F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9A40-A8B8-44AB-BFD4-33CF4DA0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4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444F-BA22-42CB-BD85-804921D7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D1255-CBF1-496F-B6CA-E434D515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2AF-02F2-47B1-826A-9FF07EE14458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974F8-2646-4566-BABE-4355EEF4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59DD0-8BCB-4A26-BAAE-C1D2A7C0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9A40-A8B8-44AB-BFD4-33CF4DA0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89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62D21-8576-45ED-A4F9-33AD87CD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2AF-02F2-47B1-826A-9FF07EE14458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BB42F-0F87-4BA2-8519-FCD15B82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9F7DA-0F56-4E75-9AC2-8EBD918E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9A40-A8B8-44AB-BFD4-33CF4DA0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00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1C-C3D6-4DC4-A625-D63BB0AA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3FB6-C6C8-4DE9-8B14-636B7BDF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BD12C-F771-4F17-B25F-923114A14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40CD0-A5D5-4CD8-8002-60308196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2AF-02F2-47B1-826A-9FF07EE14458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3F5A2-4B6C-4BF8-ACE1-550C81BA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274C2-C6B4-45BA-B7BB-C6E831BE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9A40-A8B8-44AB-BFD4-33CF4DA0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7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67D-3AA3-4B4B-98D3-186290D0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2BE27-4CF1-4A76-94BB-7B1720FE8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E405-F021-4E1A-A5B2-38D328B99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EB164-A334-4BE1-8E3F-96B3CD6B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2AF-02F2-47B1-826A-9FF07EE14458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63397-5153-49C3-9748-7F1A0B2E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DE701-D0A4-4E12-8482-815B4B96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9A40-A8B8-44AB-BFD4-33CF4DA0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0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67653-B8F7-4053-B0E6-92BF9CF8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E1C7-89C2-44C2-931E-B2DCAD7B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2486-BD10-4429-875C-229874DF6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92AF-02F2-47B1-826A-9FF07EE14458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7BEC-37EF-47FB-9B13-C343DE75E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4C24-D4EB-425E-824B-FDCBBA043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09A40-A8B8-44AB-BFD4-33CF4DA0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0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haringbestpractice.camden.gov.uk/wp-content/uploads/2016/08/TLC-Resource-Formative-Assessment-Booklet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A1E7-4935-4EEA-AFFF-F244B5B48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816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Developing the equivalent of student whiteboards for use in  Adobe Connect tutorials and in forum posts.</a:t>
            </a:r>
            <a:br>
              <a:rPr lang="en-GB" dirty="0">
                <a:solidFill>
                  <a:schemeClr val="accent1"/>
                </a:solidFill>
              </a:rPr>
            </a:b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9FEF4-36D7-4729-BCBA-AE96555C0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Nick Chatterton  and Eleanor Crabb</a:t>
            </a:r>
          </a:p>
          <a:p>
            <a:r>
              <a:rPr lang="en-GB" dirty="0"/>
              <a:t>LHCS</a:t>
            </a:r>
          </a:p>
        </p:txBody>
      </p:sp>
    </p:spTree>
    <p:extLst>
      <p:ext uri="{BB962C8B-B14F-4D97-AF65-F5344CB8AC3E}">
        <p14:creationId xmlns:p14="http://schemas.microsoft.com/office/powerpoint/2010/main" val="262145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692-6696-49DA-AB73-5CEFDD52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Online equivalent?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DC8C-E5CC-40C5-B325-30103218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Droidcam</a:t>
            </a:r>
            <a:r>
              <a:rPr lang="en-GB" dirty="0"/>
              <a:t> (Android) or </a:t>
            </a:r>
            <a:r>
              <a:rPr lang="en-GB" dirty="0" err="1"/>
              <a:t>EpocCam</a:t>
            </a:r>
            <a:r>
              <a:rPr lang="en-GB" dirty="0"/>
              <a:t> (Apple)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84DE1-582D-48AD-8132-C51B33D4A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475" y="1295851"/>
            <a:ext cx="4349506" cy="4881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EC7E73-3025-4519-A34F-AD5E0D3D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00" y="2485102"/>
            <a:ext cx="4074944" cy="394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6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2E3E-5BEE-4FB5-AF70-ED8F2105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In Adobe Connect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F3DF1A-DDCF-4088-AA80-20C4707F4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120" y="1690688"/>
            <a:ext cx="7715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7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4E58-E3B2-4161-BEB9-6B08E6C6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Forum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2238-7FAA-4268-BCD8-52C6F43C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Other </a:t>
            </a:r>
            <a:r>
              <a:rPr lang="en-GB" dirty="0" err="1"/>
              <a:t>eSTEeM</a:t>
            </a:r>
            <a:r>
              <a:rPr lang="en-GB" dirty="0"/>
              <a:t> project on video in response to student queries and tutor use of video in AC tutorials (workshop tomorrow session J 9.30 am)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3EE7B-87D5-47DD-821A-CC4177347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36" y="2728901"/>
            <a:ext cx="8150942" cy="38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7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191D-ACC4-4347-B7C6-4102C84C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Student produced videos queries?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02C3-78B0-4E54-AFB7-CAC8E4D5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would see how they approached problem and student could talk through/show what they couldn’t do and why</a:t>
            </a:r>
          </a:p>
          <a:p>
            <a:r>
              <a:rPr lang="en-GB" dirty="0"/>
              <a:t>Applicable to mathematical problems also</a:t>
            </a:r>
          </a:p>
        </p:txBody>
      </p:sp>
    </p:spTree>
    <p:extLst>
      <p:ext uri="{BB962C8B-B14F-4D97-AF65-F5344CB8AC3E}">
        <p14:creationId xmlns:p14="http://schemas.microsoft.com/office/powerpoint/2010/main" val="340140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625F-F116-4777-9C4C-8F6F58D4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4CF6-6A4E-4722-ADF3-1A9525CE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  <a:p>
            <a:r>
              <a:rPr lang="en-GB" dirty="0"/>
              <a:t>Class time? </a:t>
            </a:r>
          </a:p>
          <a:p>
            <a:r>
              <a:rPr lang="en-GB" dirty="0"/>
              <a:t>Student Engagement?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8" name="Picture 4" descr="feb17-17--90339991">
            <a:extLst>
              <a:ext uri="{FF2B5EF4-FFF2-40B4-BE49-F238E27FC236}">
                <a16:creationId xmlns:a16="http://schemas.microsoft.com/office/drawing/2014/main" id="{FC06B77A-1552-4E7F-99BA-AED77B25D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25" y="1505026"/>
            <a:ext cx="6840794" cy="384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3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FBBA-69A3-4F00-881C-1A41A66C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Interested? Project will focus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E853-AB29-47B3-A55F-5C52B1A12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</a:t>
            </a:r>
            <a:r>
              <a:rPr lang="en-GB" i="1" dirty="0"/>
              <a:t>ad hoc </a:t>
            </a:r>
            <a:r>
              <a:rPr lang="en-GB" dirty="0"/>
              <a:t>video in teaching (student and teacher)</a:t>
            </a:r>
          </a:p>
          <a:p>
            <a:r>
              <a:rPr lang="en-GB" dirty="0"/>
              <a:t>Pros and cons </a:t>
            </a:r>
          </a:p>
          <a:p>
            <a:r>
              <a:rPr lang="en-GB" dirty="0"/>
              <a:t>Technological barriers</a:t>
            </a:r>
          </a:p>
          <a:p>
            <a:r>
              <a:rPr lang="en-GB" dirty="0"/>
              <a:t>Unexpected  consequences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nicholas.chatterton@open.ac.uk</a:t>
            </a:r>
          </a:p>
        </p:txBody>
      </p:sp>
    </p:spTree>
    <p:extLst>
      <p:ext uri="{BB962C8B-B14F-4D97-AF65-F5344CB8AC3E}">
        <p14:creationId xmlns:p14="http://schemas.microsoft.com/office/powerpoint/2010/main" val="423925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8B4D-E429-4A6E-A379-F66825F8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How do we understand what they do and don’t understand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AF0D-57DA-4799-9C75-9BB19056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Polls</a:t>
            </a:r>
          </a:p>
          <a:p>
            <a:r>
              <a:rPr lang="en-GB" dirty="0"/>
              <a:t>Chat box</a:t>
            </a:r>
          </a:p>
          <a:p>
            <a:r>
              <a:rPr lang="en-GB" dirty="0"/>
              <a:t>Forum</a:t>
            </a:r>
          </a:p>
          <a:p>
            <a:r>
              <a:rPr lang="en-GB" dirty="0"/>
              <a:t>Email/phone</a:t>
            </a:r>
          </a:p>
          <a:p>
            <a:r>
              <a:rPr lang="en-GB" dirty="0"/>
              <a:t>TMA answers…etc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8761E-4427-4087-B928-26D515F9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063" y="2423663"/>
            <a:ext cx="6448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3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CFF4-2312-4A52-944A-4BE6BEDD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Polls in Adobe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82A4-A03D-43D0-97ED-8C03D24C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Equivalent of clickers at face-to-face</a:t>
            </a:r>
          </a:p>
          <a:p>
            <a:r>
              <a:rPr lang="en-GB" dirty="0"/>
              <a:t>Multiple choice, true/false, numerical</a:t>
            </a:r>
          </a:p>
          <a:p>
            <a:r>
              <a:rPr lang="en-GB" dirty="0"/>
              <a:t>Not generative or diagrammatic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1E2DB-EAD0-459D-8DCD-2BE51C026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2" t="6400" r="172" b="18402"/>
          <a:stretch/>
        </p:blipFill>
        <p:spPr>
          <a:xfrm>
            <a:off x="1936092" y="3559832"/>
            <a:ext cx="6686550" cy="22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8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E554-8A4E-4E76-BDDA-65B9B67D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Student drawings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DF58-140F-4B9D-858C-D70E1FF0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A/C screen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Cumbersome and only one student can work at a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E13A0-ACD6-4475-9816-1781950B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09" y="2504621"/>
            <a:ext cx="3232030" cy="18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28E4-9686-40FB-9702-CBF2993D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Student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527BD-2A48-4BF1-B1BC-B80ED208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in many sciences</a:t>
            </a:r>
          </a:p>
          <a:p>
            <a:r>
              <a:rPr lang="en-GB" dirty="0"/>
              <a:t>Accurate student drawing</a:t>
            </a:r>
          </a:p>
          <a:p>
            <a:r>
              <a:rPr lang="en-GB" dirty="0"/>
              <a:t>And interpret meaning</a:t>
            </a:r>
          </a:p>
          <a:p>
            <a:r>
              <a:rPr lang="en-GB" dirty="0"/>
              <a:t>Difficult to handle in Adobe Connect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3DD5F-8A1D-4949-9AE4-A820DFEA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882" y="604684"/>
            <a:ext cx="5433375" cy="56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3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CCB2-F3BB-40CE-AD84-F923A14C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Effect on assessment scores?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C132-C5B3-4569-861E-6ED201C1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Exams etc require students to write answers/draw accurately</a:t>
            </a:r>
          </a:p>
          <a:p>
            <a:r>
              <a:rPr lang="en-GB" dirty="0"/>
              <a:t>Online quizzes/</a:t>
            </a:r>
            <a:r>
              <a:rPr lang="en-GB" dirty="0" err="1"/>
              <a:t>homeworks</a:t>
            </a:r>
            <a:r>
              <a:rPr lang="en-GB" dirty="0"/>
              <a:t> etc don’t test the same thing</a:t>
            </a:r>
          </a:p>
          <a:p>
            <a:r>
              <a:rPr lang="en-GB" dirty="0"/>
              <a:t>“lack of handwriting may account for part of the poor examination performance”. J. Chem Ed, 2015, 92, 1965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1930D-9B0E-47E7-8118-4FD6F00E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7131"/>
            <a:ext cx="12192000" cy="31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8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530E-CAFE-44A0-8A41-E65543D9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Whiteboards in face-to-face 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7546-6F50-4D99-ABD1-35640B22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https://www.sharingbestpractice.camden.gov.uk/wp-content/uploads/2016/08/TLC-Resource-Formative-Assessment-Booklet.pdf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9E8A4-C11E-4E52-8676-29A62F86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1" y="3003295"/>
            <a:ext cx="12192000" cy="36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0A7D-3D35-44D1-9D08-B59DFF8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Flipped lectures at f-2-f institutions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C067-78DF-41CC-9FAB-63CCC355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Pre-recorded class</a:t>
            </a:r>
          </a:p>
          <a:p>
            <a:r>
              <a:rPr lang="en-GB" dirty="0"/>
              <a:t>Followed  by quiz</a:t>
            </a:r>
          </a:p>
          <a:p>
            <a:r>
              <a:rPr lang="en-GB" dirty="0"/>
              <a:t>Focus of teaching time based</a:t>
            </a:r>
          </a:p>
          <a:p>
            <a:pPr marL="0" indent="0">
              <a:buNone/>
            </a:pPr>
            <a:r>
              <a:rPr lang="en-GB" dirty="0"/>
              <a:t>on student misconceptions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292A2-D185-4C15-8812-23C738876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171" y="1630670"/>
            <a:ext cx="6151061" cy="461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89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268E-181E-4F0A-8443-A2745CE3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Role of whiteboards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6EE-9FB2-43D4-9F30-2C02A760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of in-class teaching</a:t>
            </a:r>
          </a:p>
          <a:p>
            <a:r>
              <a:rPr lang="en-GB" dirty="0"/>
              <a:t>Problem solving; summarising</a:t>
            </a:r>
          </a:p>
          <a:p>
            <a:r>
              <a:rPr lang="en-GB" dirty="0"/>
              <a:t> Often involve </a:t>
            </a:r>
            <a:r>
              <a:rPr lang="en-GB" i="1" dirty="0"/>
              <a:t>group discussion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AB3E3-060A-455B-8CA5-9A1030C8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5" y="1633447"/>
            <a:ext cx="54197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2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325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Developing the equivalent of student whiteboards for use in  Adobe Connect tutorials and in forum posts. </vt:lpstr>
      <vt:lpstr>How do we understand what they do and don’t understand?</vt:lpstr>
      <vt:lpstr>Polls in Adobe Connect</vt:lpstr>
      <vt:lpstr>Student drawings</vt:lpstr>
      <vt:lpstr>Student diagrams</vt:lpstr>
      <vt:lpstr>Effect on assessment scores?</vt:lpstr>
      <vt:lpstr>Whiteboards in face-to-face teaching</vt:lpstr>
      <vt:lpstr>Flipped lectures at f-2-f institutions</vt:lpstr>
      <vt:lpstr>Role of whiteboards</vt:lpstr>
      <vt:lpstr>Online equivalent?</vt:lpstr>
      <vt:lpstr>In Adobe Connect</vt:lpstr>
      <vt:lpstr>Forum work</vt:lpstr>
      <vt:lpstr>Student produced videos queries?</vt:lpstr>
      <vt:lpstr>Issues</vt:lpstr>
      <vt:lpstr>Interested? Project will focus 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the equivalent of student whiteboards for use in  Adobe Connect tutorials and in forum posts.</dc:title>
  <dc:creator>Nicholas.Chatterton</dc:creator>
  <cp:lastModifiedBy>Diane.Ford</cp:lastModifiedBy>
  <cp:revision>24</cp:revision>
  <dcterms:created xsi:type="dcterms:W3CDTF">2020-04-23T15:06:41Z</dcterms:created>
  <dcterms:modified xsi:type="dcterms:W3CDTF">2020-04-27T13:40:38Z</dcterms:modified>
</cp:coreProperties>
</file>