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60" r:id="rId4"/>
    <p:sldId id="258" r:id="rId5"/>
    <p:sldId id="261" r:id="rId6"/>
    <p:sldId id="267" r:id="rId7"/>
    <p:sldId id="268" r:id="rId8"/>
    <p:sldId id="270" r:id="rId9"/>
    <p:sldId id="276" r:id="rId10"/>
    <p:sldId id="269" r:id="rId11"/>
    <p:sldId id="271" r:id="rId12"/>
    <p:sldId id="262" r:id="rId13"/>
    <p:sldId id="274" r:id="rId14"/>
    <p:sldId id="275" r:id="rId15"/>
    <p:sldId id="273" r:id="rId16"/>
    <p:sldId id="279" r:id="rId17"/>
    <p:sldId id="281" r:id="rId18"/>
    <p:sldId id="278" r:id="rId19"/>
    <p:sldId id="277" r:id="rId20"/>
    <p:sldId id="290" r:id="rId21"/>
    <p:sldId id="291" r:id="rId22"/>
    <p:sldId id="293" r:id="rId23"/>
    <p:sldId id="292" r:id="rId24"/>
    <p:sldId id="263" r:id="rId25"/>
    <p:sldId id="280" r:id="rId26"/>
    <p:sldId id="286" r:id="rId27"/>
    <p:sldId id="287" r:id="rId28"/>
    <p:sldId id="288" r:id="rId29"/>
    <p:sldId id="282" r:id="rId30"/>
    <p:sldId id="284" r:id="rId31"/>
    <p:sldId id="285" r:id="rId32"/>
    <p:sldId id="266" r:id="rId33"/>
    <p:sldId id="283" r:id="rId34"/>
    <p:sldId id="289" r:id="rId35"/>
    <p:sldId id="265" r:id="rId36"/>
    <p:sldId id="259" r:id="rId37"/>
    <p:sldId id="272" r:id="rId38"/>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umimoji="1"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umimoji="1"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umimoji="1"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umimoji="1" sz="2400" kern="1200">
        <a:solidFill>
          <a:schemeClr val="tx1"/>
        </a:solidFill>
        <a:latin typeface="Arial" charset="0"/>
        <a:ea typeface="ＭＳ Ｐゴシック" pitchFamily="34" charset="-128"/>
        <a:cs typeface="+mn-cs"/>
      </a:defRPr>
    </a:lvl5pPr>
    <a:lvl6pPr marL="2286000" algn="l" defTabSz="914400" rtl="0" eaLnBrk="1" latinLnBrk="0" hangingPunct="1">
      <a:defRPr kumimoji="1" sz="2400" kern="1200">
        <a:solidFill>
          <a:schemeClr val="tx1"/>
        </a:solidFill>
        <a:latin typeface="Arial" charset="0"/>
        <a:ea typeface="ＭＳ Ｐゴシック" pitchFamily="34" charset="-128"/>
        <a:cs typeface="+mn-cs"/>
      </a:defRPr>
    </a:lvl6pPr>
    <a:lvl7pPr marL="2743200" algn="l" defTabSz="914400" rtl="0" eaLnBrk="1" latinLnBrk="0" hangingPunct="1">
      <a:defRPr kumimoji="1" sz="2400" kern="1200">
        <a:solidFill>
          <a:schemeClr val="tx1"/>
        </a:solidFill>
        <a:latin typeface="Arial" charset="0"/>
        <a:ea typeface="ＭＳ Ｐゴシック" pitchFamily="34" charset="-128"/>
        <a:cs typeface="+mn-cs"/>
      </a:defRPr>
    </a:lvl7pPr>
    <a:lvl8pPr marL="3200400" algn="l" defTabSz="914400" rtl="0" eaLnBrk="1" latinLnBrk="0" hangingPunct="1">
      <a:defRPr kumimoji="1" sz="2400" kern="1200">
        <a:solidFill>
          <a:schemeClr val="tx1"/>
        </a:solidFill>
        <a:latin typeface="Arial" charset="0"/>
        <a:ea typeface="ＭＳ Ｐゴシック" pitchFamily="34" charset="-128"/>
        <a:cs typeface="+mn-cs"/>
      </a:defRPr>
    </a:lvl8pPr>
    <a:lvl9pPr marL="3657600" algn="l" defTabSz="914400" rtl="0" eaLnBrk="1" latinLnBrk="0" hangingPunct="1">
      <a:defRPr kumimoji="1" sz="2400"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8" autoAdjust="0"/>
    <p:restoredTop sz="90977" autoAdjust="0"/>
  </p:normalViewPr>
  <p:slideViewPr>
    <p:cSldViewPr>
      <p:cViewPr>
        <p:scale>
          <a:sx n="109" d="100"/>
          <a:sy n="109" d="100"/>
        </p:scale>
        <p:origin x="-954"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kumimoji="0" sz="1200">
                <a:ea typeface="ＭＳ Ｐゴシック" pitchFamily="-119" charset="-128"/>
              </a:defRPr>
            </a:lvl1pPr>
          </a:lstStyle>
          <a:p>
            <a:pPr>
              <a:defRPr/>
            </a:pPr>
            <a:endParaRPr lang="en-US" altLang="zh-TW"/>
          </a:p>
        </p:txBody>
      </p:sp>
      <p:sp>
        <p:nvSpPr>
          <p:cNvPr id="4099"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kumimoji="0" sz="1200">
                <a:ea typeface="ＭＳ Ｐゴシック" pitchFamily="-119" charset="-128"/>
              </a:defRPr>
            </a:lvl1pPr>
          </a:lstStyle>
          <a:p>
            <a:pPr>
              <a:defRPr/>
            </a:pPr>
            <a:endParaRPr lang="en-US" altLang="zh-TW"/>
          </a:p>
        </p:txBody>
      </p:sp>
      <p:sp>
        <p:nvSpPr>
          <p:cNvPr id="7172"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4102"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kumimoji="0" sz="1200">
                <a:ea typeface="ＭＳ Ｐゴシック" pitchFamily="-119" charset="-128"/>
              </a:defRPr>
            </a:lvl1pPr>
          </a:lstStyle>
          <a:p>
            <a:pPr>
              <a:defRPr/>
            </a:pPr>
            <a:endParaRPr lang="en-US" altLang="zh-TW"/>
          </a:p>
        </p:txBody>
      </p:sp>
      <p:sp>
        <p:nvSpPr>
          <p:cNvPr id="4103"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kumimoji="0" sz="1200">
                <a:ea typeface="ＭＳ Ｐゴシック" pitchFamily="-119" charset="-128"/>
              </a:defRPr>
            </a:lvl1pPr>
          </a:lstStyle>
          <a:p>
            <a:pPr>
              <a:defRPr/>
            </a:pPr>
            <a:fld id="{F4F8F134-A5AA-4386-A3DE-244DE58CEC76}" type="slidenum">
              <a:rPr lang="en-US" altLang="zh-TW"/>
              <a:pPr>
                <a:defRPr/>
              </a:pPr>
              <a:t>‹#›</a:t>
            </a:fld>
            <a:endParaRPr lang="en-US" altLang="zh-TW"/>
          </a:p>
        </p:txBody>
      </p:sp>
    </p:spTree>
    <p:extLst>
      <p:ext uri="{BB962C8B-B14F-4D97-AF65-F5344CB8AC3E}">
        <p14:creationId xmlns:p14="http://schemas.microsoft.com/office/powerpoint/2010/main" val="40107848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19"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19"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19"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19"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19"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a:ln/>
        </p:spPr>
        <p:txBody>
          <a:bodyPr/>
          <a:lstStyle/>
          <a:p>
            <a:endParaRPr lang="zh-TW" altLang="en-US" smtClean="0">
              <a:ea typeface="ＭＳ Ｐゴシック" pitchFamily="34" charset="-128"/>
            </a:endParaRPr>
          </a:p>
        </p:txBody>
      </p:sp>
      <p:sp>
        <p:nvSpPr>
          <p:cNvPr id="8196" name="Slide Number Placeholder 3"/>
          <p:cNvSpPr>
            <a:spLocks noGrp="1"/>
          </p:cNvSpPr>
          <p:nvPr>
            <p:ph type="sldNum" sz="quarter" idx="5"/>
          </p:nvPr>
        </p:nvSpPr>
        <p:spPr>
          <a:noFill/>
        </p:spPr>
        <p:txBody>
          <a:bodyPr/>
          <a:lstStyle/>
          <a:p>
            <a:fld id="{7BD8331A-4704-4571-8F3B-8B78D41866AD}" type="slidenum">
              <a:rPr lang="en-US" altLang="zh-TW" smtClean="0">
                <a:ea typeface="ＭＳ Ｐゴシック" pitchFamily="34" charset="-128"/>
              </a:rPr>
              <a:pPr/>
              <a:t>1</a:t>
            </a:fld>
            <a:endParaRPr lang="en-US" altLang="zh-TW" smtClean="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p:spPr>
        <p:txBody>
          <a:bodyPr/>
          <a:lstStyle/>
          <a:p>
            <a:endParaRPr lang="zh-TW" altLang="en-US" smtClean="0">
              <a:ea typeface="ＭＳ Ｐゴシック" pitchFamily="34" charset="-128"/>
            </a:endParaRPr>
          </a:p>
        </p:txBody>
      </p:sp>
      <p:sp>
        <p:nvSpPr>
          <p:cNvPr id="9220" name="Slide Number Placeholder 3"/>
          <p:cNvSpPr>
            <a:spLocks noGrp="1"/>
          </p:cNvSpPr>
          <p:nvPr>
            <p:ph type="sldNum" sz="quarter" idx="5"/>
          </p:nvPr>
        </p:nvSpPr>
        <p:spPr>
          <a:noFill/>
        </p:spPr>
        <p:txBody>
          <a:bodyPr/>
          <a:lstStyle/>
          <a:p>
            <a:fld id="{76BE0101-5D7B-452D-BB15-600B00057ED7}" type="slidenum">
              <a:rPr lang="en-US" altLang="zh-TW" smtClean="0">
                <a:ea typeface="ＭＳ Ｐゴシック" pitchFamily="34" charset="-128"/>
              </a:rPr>
              <a:pPr/>
              <a:t>2</a:t>
            </a:fld>
            <a:endParaRPr lang="en-US" altLang="zh-TW" smtClean="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p:spPr>
        <p:txBody>
          <a:bodyPr/>
          <a:lstStyle/>
          <a:p>
            <a:endParaRPr lang="zh-TW" altLang="en-US" smtClean="0">
              <a:ea typeface="ＭＳ Ｐゴシック" pitchFamily="34" charset="-128"/>
            </a:endParaRPr>
          </a:p>
        </p:txBody>
      </p:sp>
      <p:sp>
        <p:nvSpPr>
          <p:cNvPr id="9220" name="Slide Number Placeholder 3"/>
          <p:cNvSpPr>
            <a:spLocks noGrp="1"/>
          </p:cNvSpPr>
          <p:nvPr>
            <p:ph type="sldNum" sz="quarter" idx="5"/>
          </p:nvPr>
        </p:nvSpPr>
        <p:spPr>
          <a:noFill/>
        </p:spPr>
        <p:txBody>
          <a:bodyPr/>
          <a:lstStyle/>
          <a:p>
            <a:fld id="{76BE0101-5D7B-452D-BB15-600B00057ED7}" type="slidenum">
              <a:rPr lang="en-US" altLang="zh-TW" smtClean="0">
                <a:ea typeface="ＭＳ Ｐゴシック" pitchFamily="34" charset="-128"/>
              </a:rPr>
              <a:pPr/>
              <a:t>3</a:t>
            </a:fld>
            <a:endParaRPr lang="en-US" altLang="zh-TW" smtClean="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Title 16"/>
          <p:cNvSpPr>
            <a:spLocks noGrp="1"/>
          </p:cNvSpPr>
          <p:nvPr>
            <p:ph type="title"/>
          </p:nvPr>
        </p:nvSpPr>
        <p:spPr>
          <a:xfrm>
            <a:off x="500034" y="2071678"/>
            <a:ext cx="8229600" cy="1143000"/>
          </a:xfrm>
        </p:spPr>
        <p:txBody>
          <a:bodyPr/>
          <a:lstStyle>
            <a:lvl1pPr>
              <a:defRPr sz="4800">
                <a:solidFill>
                  <a:srgbClr val="FFFF00"/>
                </a:solidFill>
                <a:effectLst>
                  <a:outerShdw blurRad="38100" dist="38100" dir="2700000" algn="tl">
                    <a:srgbClr val="000000">
                      <a:alpha val="43137"/>
                    </a:srgbClr>
                  </a:outerShdw>
                </a:effectLst>
                <a:latin typeface="Constantia" pitchFamily="18" charset="0"/>
              </a:defRPr>
            </a:lvl1pPr>
          </a:lstStyle>
          <a:p>
            <a:r>
              <a:rPr lang="en-US" altLang="zh-TW" smtClean="0"/>
              <a:t>Click to edit Master title style</a:t>
            </a:r>
            <a:endParaRPr lang="zh-TW" altLang="en-US" dirty="0"/>
          </a:p>
        </p:txBody>
      </p:sp>
      <p:sp>
        <p:nvSpPr>
          <p:cNvPr id="19" name="Text Placeholder 18"/>
          <p:cNvSpPr>
            <a:spLocks noGrp="1"/>
          </p:cNvSpPr>
          <p:nvPr>
            <p:ph type="body" sz="quarter" idx="10"/>
          </p:nvPr>
        </p:nvSpPr>
        <p:spPr>
          <a:xfrm>
            <a:off x="2928926" y="3929066"/>
            <a:ext cx="3286125" cy="1143000"/>
          </a:xfrm>
        </p:spPr>
        <p:txBody>
          <a:bodyPr>
            <a:noAutofit/>
          </a:bodyPr>
          <a:lstStyle>
            <a:lvl1pPr algn="ctr">
              <a:buNone/>
              <a:defRPr sz="2000" i="1">
                <a:solidFill>
                  <a:schemeClr val="bg2"/>
                </a:solidFill>
                <a:latin typeface="Constantia" pitchFamily="18" charset="0"/>
              </a:defRPr>
            </a:lvl1pPr>
            <a:lvl2pPr>
              <a:defRPr sz="2000">
                <a:solidFill>
                  <a:schemeClr val="bg2"/>
                </a:solidFill>
              </a:defRPr>
            </a:lvl2pPr>
            <a:lvl3pPr>
              <a:defRPr sz="2000">
                <a:solidFill>
                  <a:schemeClr val="bg2"/>
                </a:solidFill>
              </a:defRPr>
            </a:lvl3pPr>
            <a:lvl4pPr>
              <a:defRPr sz="2000">
                <a:solidFill>
                  <a:schemeClr val="bg2"/>
                </a:solidFill>
              </a:defRPr>
            </a:lvl4pPr>
            <a:lvl5pPr>
              <a:defRPr sz="2000">
                <a:solidFill>
                  <a:schemeClr val="bg2"/>
                </a:solidFill>
              </a:defRPr>
            </a:lvl5pPr>
          </a:lstStyle>
          <a:p>
            <a:pPr lvl="0"/>
            <a:r>
              <a:rPr lang="en-US" altLang="zh-TW" smtClean="0"/>
              <a:t>Click to edit Master text styles</a:t>
            </a:r>
          </a:p>
        </p:txBody>
      </p:sp>
    </p:spTree>
  </p:cSld>
  <p:clrMapOvr>
    <a:masterClrMapping/>
  </p:clrMapOvr>
  <p:transition>
    <p:spli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714348" y="214290"/>
            <a:ext cx="7772400" cy="769441"/>
          </a:xfrm>
          <a:prstGeom prst="rect">
            <a:avLst/>
          </a:prstGeom>
        </p:spPr>
        <p:style>
          <a:lnRef idx="0">
            <a:schemeClr val="accent3"/>
          </a:lnRef>
          <a:fillRef idx="3">
            <a:schemeClr val="accent3"/>
          </a:fillRef>
          <a:effectRef idx="3">
            <a:schemeClr val="accent3"/>
          </a:effectRef>
          <a:fontRef idx="none"/>
        </p:style>
        <p:txBody>
          <a:bodyPr>
            <a:spAutoFit/>
          </a:bodyPr>
          <a:lstStyle>
            <a:lvl1pPr>
              <a:defRPr>
                <a:ln>
                  <a:noFill/>
                </a:ln>
                <a:solidFill>
                  <a:srgbClr val="7030A0"/>
                </a:solidFill>
                <a:effectLst>
                  <a:outerShdw blurRad="50800" dist="38100" algn="l" rotWithShape="0">
                    <a:prstClr val="black">
                      <a:alpha val="40000"/>
                    </a:prstClr>
                  </a:outerShdw>
                </a:effectLst>
                <a:latin typeface="Constantia" pitchFamily="18" charset="0"/>
              </a:defRPr>
            </a:lvl1pPr>
          </a:lstStyle>
          <a:p>
            <a:r>
              <a:rPr lang="en-US" altLang="zh-TW" dirty="0" smtClean="0"/>
              <a:t>Click to edit Master title style</a:t>
            </a:r>
            <a:endParaRPr lang="zh-TW" altLang="en-US" dirty="0"/>
          </a:p>
        </p:txBody>
      </p:sp>
      <p:sp>
        <p:nvSpPr>
          <p:cNvPr id="3" name="Content Placeholder 2"/>
          <p:cNvSpPr>
            <a:spLocks noGrp="1"/>
          </p:cNvSpPr>
          <p:nvPr>
            <p:ph idx="1"/>
          </p:nvPr>
        </p:nvSpPr>
        <p:spPr>
          <a:xfrm>
            <a:off x="685800" y="1428736"/>
            <a:ext cx="7772400" cy="4786346"/>
          </a:xfrm>
          <a:prstGeom prst="rect">
            <a:avLst/>
          </a:prstGeom>
        </p:spPr>
        <p:txBody>
          <a:bodyPr anchor="t">
            <a:normAutofit/>
          </a:bodyPr>
          <a:lstStyle>
            <a:lvl1pPr>
              <a:defRPr sz="3600"/>
            </a:lvl1pPr>
            <a:lvl2pPr>
              <a:defRPr i="1">
                <a:solidFill>
                  <a:srgbClr val="0000FF"/>
                </a:solidFill>
              </a:defRPr>
            </a:lvl2pPr>
            <a:lvl3pPr>
              <a:defRPr>
                <a:solidFill>
                  <a:srgbClr val="C00000"/>
                </a:solidFill>
              </a:defRPr>
            </a:lvl3pPr>
            <a:lvl5pPr>
              <a:defRPr>
                <a:solidFill>
                  <a:srgbClr val="0070C0"/>
                </a:solidFill>
              </a:defRPr>
            </a:lvl5p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endParaRPr lang="zh-TW" altLang="en-US" dirty="0"/>
          </a:p>
        </p:txBody>
      </p:sp>
    </p:spTree>
  </p:cSld>
  <p:clrMapOvr>
    <a:masterClrMapping/>
  </p:clrMapOvr>
  <p:transition>
    <p:spli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1" name="Content Placeholder 2"/>
          <p:cNvSpPr>
            <a:spLocks noGrp="1"/>
          </p:cNvSpPr>
          <p:nvPr>
            <p:ph idx="1"/>
          </p:nvPr>
        </p:nvSpPr>
        <p:spPr>
          <a:xfrm>
            <a:off x="685800" y="1428736"/>
            <a:ext cx="7772400" cy="4786346"/>
          </a:xfrm>
          <a:prstGeom prst="rect">
            <a:avLst/>
          </a:prstGeom>
        </p:spPr>
        <p:txBody>
          <a:bodyPr anchor="t">
            <a:normAutofit/>
          </a:bodyPr>
          <a:lstStyle>
            <a:lvl1pPr>
              <a:defRPr sz="3600"/>
            </a:lvl1pPr>
            <a:lvl2pPr>
              <a:defRPr i="1">
                <a:solidFill>
                  <a:srgbClr val="0000FF"/>
                </a:solidFill>
              </a:defRPr>
            </a:lvl2pPr>
            <a:lvl3pPr>
              <a:defRPr>
                <a:solidFill>
                  <a:srgbClr val="C00000"/>
                </a:solidFill>
              </a:defRPr>
            </a:lvl3pPr>
            <a:lvl5pPr>
              <a:defRPr>
                <a:solidFill>
                  <a:srgbClr val="00B0F0"/>
                </a:solidFill>
              </a:defRPr>
            </a:lvl5p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endParaRPr lang="zh-TW" altLang="en-US" dirty="0"/>
          </a:p>
        </p:txBody>
      </p:sp>
      <p:sp>
        <p:nvSpPr>
          <p:cNvPr id="14" name="Title 13"/>
          <p:cNvSpPr>
            <a:spLocks noGrp="1"/>
          </p:cNvSpPr>
          <p:nvPr>
            <p:ph type="title"/>
          </p:nvPr>
        </p:nvSpPr>
        <p:spPr>
          <a:xfrm>
            <a:off x="457200" y="461417"/>
            <a:ext cx="8229600" cy="769441"/>
          </a:xfrm>
          <a:ln>
            <a:headEnd/>
            <a:tailEnd/>
          </a:ln>
        </p:spPr>
        <p:style>
          <a:lnRef idx="0">
            <a:schemeClr val="accent3"/>
          </a:lnRef>
          <a:fillRef idx="3">
            <a:schemeClr val="accent3"/>
          </a:fillRef>
          <a:effectRef idx="3">
            <a:schemeClr val="accent3"/>
          </a:effectRef>
          <a:fontRef idx="none"/>
        </p:style>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lang="zh-TW" altLang="en-US" sz="4400" dirty="0">
                <a:ln>
                  <a:noFill/>
                </a:ln>
                <a:solidFill>
                  <a:srgbClr val="7030A0"/>
                </a:solidFill>
                <a:effectLst>
                  <a:outerShdw blurRad="50800" dist="38100" algn="l" rotWithShape="0">
                    <a:prstClr val="black">
                      <a:alpha val="40000"/>
                    </a:prstClr>
                  </a:outerShdw>
                </a:effectLst>
                <a:latin typeface="Constantia" pitchFamily="18" charset="0"/>
                <a:ea typeface="+mj-ea"/>
                <a:cs typeface="+mj-cs"/>
              </a:defRPr>
            </a:lvl1pPr>
          </a:lstStyle>
          <a:p>
            <a:r>
              <a:rPr lang="en-US" altLang="zh-TW" dirty="0" smtClean="0"/>
              <a:t>Click to edit Master title style</a:t>
            </a:r>
            <a:endParaRPr lang="zh-TW" altLang="en-US" dirty="0"/>
          </a:p>
        </p:txBody>
      </p:sp>
    </p:spTree>
  </p:cSld>
  <p:clrMapOvr>
    <a:masterClrMapping/>
  </p:clrMapOvr>
  <p:transition>
    <p:spli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5" cstate="print"/>
          <a:srcRect/>
          <a:stretch>
            <a:fillRect/>
          </a:stretch>
        </p:blipFill>
        <p:spPr bwMode="auto">
          <a:xfrm>
            <a:off x="0" y="0"/>
            <a:ext cx="9144000" cy="6858000"/>
          </a:xfrm>
          <a:prstGeom prst="rect">
            <a:avLst/>
          </a:prstGeom>
          <a:noFill/>
          <a:ln w="9525">
            <a:noFill/>
            <a:miter lim="800000"/>
            <a:headEnd/>
            <a:tailEnd/>
          </a:ln>
        </p:spPr>
      </p:pic>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kumimoji="0" sz="1200" smtClean="0">
                <a:solidFill>
                  <a:schemeClr val="tx1">
                    <a:tint val="75000"/>
                  </a:schemeClr>
                </a:solidFill>
                <a:ea typeface="ＭＳ Ｐゴシック" pitchFamily="-119" charset="-128"/>
              </a:defRPr>
            </a:lvl1pPr>
          </a:lstStyle>
          <a:p>
            <a:pPr>
              <a:defRPr/>
            </a:pPr>
            <a:fld id="{450DF6C2-AFEC-4ABD-BE9E-259EEFD7B6D2}" type="datetimeFigureOut">
              <a:rPr lang="zh-TW" altLang="en-US"/>
              <a:pPr>
                <a:defRPr/>
              </a:pPr>
              <a:t>2012/3/22</a:t>
            </a:fld>
            <a:endParaRPr lang="zh-TW" altLang="en-US"/>
          </a:p>
        </p:txBody>
      </p:sp>
      <p:sp>
        <p:nvSpPr>
          <p:cNvPr id="13" name="Footer Placeholder 1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kumimoji="0" sz="1200">
                <a:solidFill>
                  <a:schemeClr val="tx1">
                    <a:tint val="75000"/>
                  </a:schemeClr>
                </a:solidFill>
                <a:ea typeface="ＭＳ Ｐゴシック" pitchFamily="-119" charset="-128"/>
              </a:defRPr>
            </a:lvl1pPr>
          </a:lstStyle>
          <a:p>
            <a:pPr>
              <a:defRPr/>
            </a:pPr>
            <a:endParaRPr lang="zh-TW" altLang="en-US"/>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kumimoji="0" sz="1200" smtClean="0">
                <a:solidFill>
                  <a:schemeClr val="tx1">
                    <a:tint val="75000"/>
                  </a:schemeClr>
                </a:solidFill>
                <a:ea typeface="ＭＳ Ｐゴシック" pitchFamily="-119" charset="-128"/>
              </a:defRPr>
            </a:lvl1pPr>
          </a:lstStyle>
          <a:p>
            <a:pPr>
              <a:defRPr/>
            </a:pPr>
            <a:fld id="{AD45D36B-B9F7-44E5-95D3-1E03BB1948AB}" type="slidenum">
              <a:rPr lang="zh-TW" altLang="en-US"/>
              <a:pPr>
                <a:defRPr/>
              </a:pPr>
              <a:t>‹#›</a:t>
            </a:fld>
            <a:endParaRPr lang="zh-TW" altLang="en-US"/>
          </a:p>
        </p:txBody>
      </p:sp>
      <p:sp>
        <p:nvSpPr>
          <p:cNvPr id="1030" name="Title Placeholder 14"/>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smtClean="0"/>
              <a:t>Click to edit Master title style</a:t>
            </a:r>
            <a:endParaRPr lang="zh-TW" altLang="en-US" smtClean="0"/>
          </a:p>
        </p:txBody>
      </p:sp>
      <p:sp>
        <p:nvSpPr>
          <p:cNvPr id="1031" name="Text Placeholder 15"/>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smtClean="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ransition>
    <p:split/>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Calibri" pitchFamily="34" charset="0"/>
          <a:ea typeface="ＭＳ Ｐゴシック" pitchFamily="-119" charset="-128"/>
        </a:defRPr>
      </a:lvl2pPr>
      <a:lvl3pPr algn="ctr" rtl="0" eaLnBrk="1" fontAlgn="base" hangingPunct="1">
        <a:spcBef>
          <a:spcPct val="0"/>
        </a:spcBef>
        <a:spcAft>
          <a:spcPct val="0"/>
        </a:spcAft>
        <a:defRPr sz="4400">
          <a:solidFill>
            <a:schemeClr val="tx2"/>
          </a:solidFill>
          <a:latin typeface="Calibri" pitchFamily="34" charset="0"/>
          <a:ea typeface="ＭＳ Ｐゴシック" pitchFamily="-119" charset="-128"/>
        </a:defRPr>
      </a:lvl3pPr>
      <a:lvl4pPr algn="ctr" rtl="0" eaLnBrk="1" fontAlgn="base" hangingPunct="1">
        <a:spcBef>
          <a:spcPct val="0"/>
        </a:spcBef>
        <a:spcAft>
          <a:spcPct val="0"/>
        </a:spcAft>
        <a:defRPr sz="4400">
          <a:solidFill>
            <a:schemeClr val="tx2"/>
          </a:solidFill>
          <a:latin typeface="Calibri" pitchFamily="34" charset="0"/>
          <a:ea typeface="ＭＳ Ｐゴシック" pitchFamily="-119" charset="-128"/>
        </a:defRPr>
      </a:lvl4pPr>
      <a:lvl5pPr algn="ctr" rtl="0" eaLnBrk="1" fontAlgn="base" hangingPunct="1">
        <a:spcBef>
          <a:spcPct val="0"/>
        </a:spcBef>
        <a:spcAft>
          <a:spcPct val="0"/>
        </a:spcAft>
        <a:defRPr sz="4400">
          <a:solidFill>
            <a:schemeClr val="tx2"/>
          </a:solidFill>
          <a:latin typeface="Calibri" pitchFamily="34" charset="0"/>
          <a:ea typeface="ＭＳ Ｐゴシック" pitchFamily="-119"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119"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119"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119"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119" charset="-128"/>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adobe.com/products/adobeconnect.html" TargetMode="External"/><Relationship Id="rId2" Type="http://schemas.openxmlformats.org/officeDocument/2006/relationships/hyperlink" Target="http://www.ied.edu.hk/its/services/adobe_connect.htm" TargetMode="External"/><Relationship Id="rId1" Type="http://schemas.openxmlformats.org/officeDocument/2006/relationships/slideLayout" Target="../slideLayouts/slideLayout2.xml"/><Relationship Id="rId5" Type="http://schemas.openxmlformats.org/officeDocument/2006/relationships/hyperlink" Target="http://www.connectusers.com/" TargetMode="External"/><Relationship Id="rId4" Type="http://schemas.openxmlformats.org/officeDocument/2006/relationships/hyperlink" Target="http://tv.adobe.com/product/connect-8"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3" y="2071688"/>
            <a:ext cx="8229600" cy="1143000"/>
          </a:xfrm>
        </p:spPr>
        <p:txBody>
          <a:bodyPr rtlCol="0">
            <a:normAutofit fontScale="90000"/>
          </a:bodyPr>
          <a:lstStyle/>
          <a:p>
            <a:pPr>
              <a:defRPr/>
            </a:pPr>
            <a:r>
              <a:rPr lang="en-US" altLang="zh-TW" b="1" dirty="0" smtClean="0"/>
              <a:t>Using Adobe Connect</a:t>
            </a:r>
            <a:br>
              <a:rPr lang="en-US" altLang="zh-TW" b="1" dirty="0" smtClean="0"/>
            </a:br>
            <a:r>
              <a:rPr lang="en-US" altLang="zh-TW" b="1" dirty="0" smtClean="0"/>
              <a:t>a Virtual Meeting Room</a:t>
            </a:r>
            <a:endParaRPr lang="zh-TW" altLang="en-US" b="1" dirty="0"/>
          </a:p>
        </p:txBody>
      </p:sp>
      <p:sp>
        <p:nvSpPr>
          <p:cNvPr id="5123" name="Text Placeholder 2"/>
          <p:cNvSpPr>
            <a:spLocks noGrp="1"/>
          </p:cNvSpPr>
          <p:nvPr>
            <p:ph type="body" sz="quarter" idx="10"/>
          </p:nvPr>
        </p:nvSpPr>
        <p:spPr>
          <a:xfrm>
            <a:off x="2928938" y="3929063"/>
            <a:ext cx="3286125" cy="1143000"/>
          </a:xfrm>
          <a:effectLst>
            <a:outerShdw blurRad="50800" dist="38100" dir="2700000" algn="tl" rotWithShape="0">
              <a:prstClr val="black">
                <a:alpha val="40000"/>
              </a:prstClr>
            </a:outerShdw>
          </a:effectLst>
        </p:spPr>
        <p:txBody>
          <a:bodyPr/>
          <a:lstStyle/>
          <a:p>
            <a:r>
              <a:rPr lang="en-US" altLang="zh-TW" dirty="0" smtClean="0"/>
              <a:t>Kelvin Cheng</a:t>
            </a:r>
          </a:p>
          <a:p>
            <a:r>
              <a:rPr lang="en-US" altLang="zh-TW" dirty="0" smtClean="0"/>
              <a:t>ITS - User Services Team</a:t>
            </a:r>
            <a:endParaRPr lang="zh-TW" altLang="en-US" dirty="0" smtClean="0"/>
          </a:p>
        </p:txBody>
      </p:sp>
      <p:sp>
        <p:nvSpPr>
          <p:cNvPr id="4" name="TextBox 3"/>
          <p:cNvSpPr txBox="1"/>
          <p:nvPr/>
        </p:nvSpPr>
        <p:spPr bwMode="auto">
          <a:xfrm>
            <a:off x="8028384" y="6381328"/>
            <a:ext cx="936104" cy="246221"/>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scene3d>
              <a:camera prst="orthographicFront"/>
              <a:lightRig rig="threePt" dir="t"/>
            </a:scene3d>
            <a:sp3d extrusionH="57150">
              <a:bevelT w="38100" h="38100"/>
            </a:sp3d>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TW" sz="1000" b="1" i="0" u="none" strike="noStrike" kern="0" cap="none" spc="0" normalizeH="0" baseline="0" noProof="0" dirty="0" err="1" smtClean="0">
                <a:ln w="0">
                  <a:noFill/>
                </a:ln>
                <a:solidFill>
                  <a:srgbClr val="FFFF00"/>
                </a:solidFill>
                <a:effectLst>
                  <a:outerShdw blurRad="50800" dist="38100" dir="18900000" algn="bl" rotWithShape="0">
                    <a:prstClr val="black">
                      <a:alpha val="40000"/>
                    </a:prstClr>
                  </a:outerShdw>
                </a:effectLst>
                <a:uLnTx/>
                <a:uFillTx/>
                <a:latin typeface="+mj-lt"/>
                <a:ea typeface="+mj-ea"/>
                <a:cs typeface="+mj-cs"/>
              </a:rPr>
              <a:t>Ver</a:t>
            </a:r>
            <a:r>
              <a:rPr kumimoji="0" lang="en-US" altLang="zh-TW" sz="1000" b="1" i="0" u="none" strike="noStrike" kern="0" cap="none" spc="0" normalizeH="0" baseline="0" noProof="0" dirty="0" smtClean="0">
                <a:ln w="0">
                  <a:noFill/>
                </a:ln>
                <a:solidFill>
                  <a:srgbClr val="FFFF00"/>
                </a:solidFill>
                <a:effectLst>
                  <a:outerShdw blurRad="50800" dist="38100" dir="18900000" algn="bl" rotWithShape="0">
                    <a:prstClr val="black">
                      <a:alpha val="40000"/>
                    </a:prstClr>
                  </a:outerShdw>
                </a:effectLst>
                <a:uLnTx/>
                <a:uFillTx/>
                <a:latin typeface="+mj-lt"/>
                <a:ea typeface="+mj-ea"/>
                <a:cs typeface="+mj-cs"/>
              </a:rPr>
              <a:t> 1.1</a:t>
            </a:r>
            <a:endParaRPr kumimoji="0" lang="zh-TW" altLang="en-US" sz="1000" b="1" i="0" u="none" strike="noStrike" kern="0" cap="none" spc="0" normalizeH="0" baseline="0" noProof="0" dirty="0" smtClean="0">
              <a:ln w="0">
                <a:noFill/>
              </a:ln>
              <a:solidFill>
                <a:srgbClr val="FFFF00"/>
              </a:solidFill>
              <a:effectLst>
                <a:outerShdw blurRad="50800" dist="38100" dir="18900000" algn="bl" rotWithShape="0">
                  <a:prstClr val="black">
                    <a:alpha val="40000"/>
                  </a:prstClr>
                </a:outerShdw>
              </a:effectLst>
              <a:uLnTx/>
              <a:uFillTx/>
              <a:latin typeface="+mj-lt"/>
              <a:ea typeface="+mj-ea"/>
              <a:cs typeface="+mj-cs"/>
            </a:endParaRPr>
          </a:p>
        </p:txBody>
      </p:sp>
      <p:pic>
        <p:nvPicPr>
          <p:cNvPr id="3074" name="Picture 2"/>
          <p:cNvPicPr>
            <a:picLocks noChangeAspect="1" noChangeArrowheads="1"/>
          </p:cNvPicPr>
          <p:nvPr/>
        </p:nvPicPr>
        <p:blipFill>
          <a:blip r:embed="rId3" cstate="print"/>
          <a:srcRect/>
          <a:stretch>
            <a:fillRect/>
          </a:stretch>
        </p:blipFill>
        <p:spPr bwMode="auto">
          <a:xfrm>
            <a:off x="7793955" y="2132856"/>
            <a:ext cx="1098525" cy="1104528"/>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Select Participants</a:t>
            </a:r>
            <a:endParaRPr lang="zh-TW" altLang="en-US" dirty="0"/>
          </a:p>
        </p:txBody>
      </p:sp>
      <p:sp>
        <p:nvSpPr>
          <p:cNvPr id="3" name="Content Placeholder 2"/>
          <p:cNvSpPr>
            <a:spLocks noGrp="1"/>
          </p:cNvSpPr>
          <p:nvPr>
            <p:ph idx="1"/>
          </p:nvPr>
        </p:nvSpPr>
        <p:spPr/>
        <p:txBody>
          <a:bodyPr anchor="t"/>
          <a:lstStyle/>
          <a:p>
            <a:endParaRPr lang="en-US" altLang="zh-TW" dirty="0" smtClean="0"/>
          </a:p>
        </p:txBody>
      </p:sp>
      <p:pic>
        <p:nvPicPr>
          <p:cNvPr id="4" name="Picture 2"/>
          <p:cNvPicPr>
            <a:picLocks noChangeAspect="1" noChangeArrowheads="1"/>
          </p:cNvPicPr>
          <p:nvPr/>
        </p:nvPicPr>
        <p:blipFill>
          <a:blip r:embed="rId2" cstate="print"/>
          <a:srcRect/>
          <a:stretch>
            <a:fillRect/>
          </a:stretch>
        </p:blipFill>
        <p:spPr bwMode="auto">
          <a:xfrm>
            <a:off x="136944" y="1484784"/>
            <a:ext cx="8901346" cy="468052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Send Invitations</a:t>
            </a:r>
            <a:endParaRPr lang="zh-TW" altLang="en-US" dirty="0"/>
          </a:p>
        </p:txBody>
      </p:sp>
      <p:sp>
        <p:nvSpPr>
          <p:cNvPr id="3" name="Content Placeholder 2"/>
          <p:cNvSpPr>
            <a:spLocks noGrp="1"/>
          </p:cNvSpPr>
          <p:nvPr>
            <p:ph idx="1"/>
          </p:nvPr>
        </p:nvSpPr>
        <p:spPr/>
        <p:txBody>
          <a:bodyPr anchor="t"/>
          <a:lstStyle/>
          <a:p>
            <a:endParaRPr lang="en-US" altLang="zh-TW" dirty="0" smtClean="0"/>
          </a:p>
        </p:txBody>
      </p:sp>
      <p:pic>
        <p:nvPicPr>
          <p:cNvPr id="5122" name="Picture 2"/>
          <p:cNvPicPr>
            <a:picLocks noChangeAspect="1" noChangeArrowheads="1"/>
          </p:cNvPicPr>
          <p:nvPr/>
        </p:nvPicPr>
        <p:blipFill>
          <a:blip r:embed="rId2" cstate="print"/>
          <a:srcRect t="39220" r="15775" b="13969"/>
          <a:stretch>
            <a:fillRect/>
          </a:stretch>
        </p:blipFill>
        <p:spPr bwMode="auto">
          <a:xfrm>
            <a:off x="183405" y="1844824"/>
            <a:ext cx="8781083" cy="3456384"/>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14290"/>
            <a:ext cx="7772400" cy="769441"/>
          </a:xfrm>
        </p:spPr>
        <p:txBody>
          <a:bodyPr/>
          <a:lstStyle/>
          <a:p>
            <a:r>
              <a:rPr lang="en-US" altLang="zh-TW" dirty="0" smtClean="0"/>
              <a:t>Meeting Roles and Permissions</a:t>
            </a:r>
            <a:endParaRPr lang="zh-TW" altLang="en-US" dirty="0"/>
          </a:p>
        </p:txBody>
      </p:sp>
      <p:sp>
        <p:nvSpPr>
          <p:cNvPr id="3" name="Content Placeholder 2"/>
          <p:cNvSpPr>
            <a:spLocks noGrp="1"/>
          </p:cNvSpPr>
          <p:nvPr>
            <p:ph idx="1"/>
          </p:nvPr>
        </p:nvSpPr>
        <p:spPr/>
        <p:txBody>
          <a:bodyPr>
            <a:normAutofit fontScale="85000" lnSpcReduction="20000"/>
          </a:bodyPr>
          <a:lstStyle/>
          <a:p>
            <a:r>
              <a:rPr lang="en-US" altLang="zh-TW" dirty="0" smtClean="0"/>
              <a:t>Determines an attendee's capabilities for sharing, broadcasting, and other activities</a:t>
            </a:r>
          </a:p>
          <a:p>
            <a:r>
              <a:rPr lang="en-US" altLang="zh-TW" dirty="0" smtClean="0"/>
              <a:t>3 roles for meeting room attendees:</a:t>
            </a:r>
          </a:p>
          <a:p>
            <a:pPr lvl="1"/>
            <a:r>
              <a:rPr lang="en-US" altLang="zh-TW" dirty="0" smtClean="0"/>
              <a:t>Host</a:t>
            </a:r>
          </a:p>
          <a:p>
            <a:pPr lvl="1"/>
            <a:r>
              <a:rPr lang="en-US" altLang="zh-TW" dirty="0" smtClean="0"/>
              <a:t>Presenter</a:t>
            </a:r>
          </a:p>
          <a:p>
            <a:pPr lvl="1"/>
            <a:r>
              <a:rPr lang="en-US" altLang="zh-TW" dirty="0" smtClean="0"/>
              <a:t>Participant</a:t>
            </a:r>
          </a:p>
          <a:p>
            <a:r>
              <a:rPr lang="en-US" altLang="zh-TW" dirty="0" smtClean="0"/>
              <a:t>The creator/owner of a meeting is designated as a Host by default.</a:t>
            </a:r>
          </a:p>
          <a:p>
            <a:r>
              <a:rPr lang="en-US" altLang="zh-TW" dirty="0" smtClean="0"/>
              <a:t>Creator can specify each attendee's role, including selecting other attendees to act as permanent Hosts for the meeting.</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14290"/>
            <a:ext cx="7772400" cy="769441"/>
          </a:xfrm>
        </p:spPr>
        <p:txBody>
          <a:bodyPr/>
          <a:lstStyle/>
          <a:p>
            <a:r>
              <a:rPr lang="en-US" altLang="zh-TW" dirty="0" smtClean="0"/>
              <a:t>Meeting Roles and Permissions</a:t>
            </a:r>
            <a:endParaRPr lang="zh-TW" altLang="en-US" dirty="0"/>
          </a:p>
        </p:txBody>
      </p:sp>
      <p:sp>
        <p:nvSpPr>
          <p:cNvPr id="3" name="Content Placeholder 2"/>
          <p:cNvSpPr>
            <a:spLocks noGrp="1"/>
          </p:cNvSpPr>
          <p:nvPr>
            <p:ph idx="1"/>
          </p:nvPr>
        </p:nvSpPr>
        <p:spPr/>
        <p:txBody>
          <a:bodyPr>
            <a:normAutofit lnSpcReduction="10000"/>
          </a:bodyPr>
          <a:lstStyle/>
          <a:p>
            <a:r>
              <a:rPr lang="en-US" altLang="zh-TW" b="1" dirty="0" smtClean="0"/>
              <a:t>Host   </a:t>
            </a:r>
          </a:p>
          <a:p>
            <a:pPr lvl="1"/>
            <a:r>
              <a:rPr lang="en-US" altLang="zh-TW" dirty="0" smtClean="0"/>
              <a:t>Can add/edit layouts in a meeting room.</a:t>
            </a:r>
          </a:p>
          <a:p>
            <a:pPr lvl="1"/>
            <a:r>
              <a:rPr lang="en-US" altLang="zh-TW" dirty="0" smtClean="0"/>
              <a:t>Can promote other participants to Host or Presenter</a:t>
            </a:r>
          </a:p>
          <a:p>
            <a:pPr lvl="1"/>
            <a:r>
              <a:rPr lang="en-US" altLang="zh-TW" dirty="0" smtClean="0"/>
              <a:t>Give enhanced permissions to a Participant without promoting the participant.</a:t>
            </a:r>
          </a:p>
          <a:p>
            <a:pPr lvl="1"/>
            <a:r>
              <a:rPr lang="en-US" altLang="zh-TW" dirty="0" smtClean="0"/>
              <a:t>Create and manage small group breakout rooms within a meeting.</a:t>
            </a:r>
          </a:p>
          <a:p>
            <a:pPr lvl="1"/>
            <a:r>
              <a:rPr lang="en-US" altLang="zh-TW" dirty="0" smtClean="0"/>
              <a:t>Perform all the tasks that a Presenter or Participant can.</a:t>
            </a:r>
            <a:endParaRPr lang="en-US" altLang="zh-TW" dirty="0"/>
          </a:p>
        </p:txBody>
      </p:sp>
      <p:pic>
        <p:nvPicPr>
          <p:cNvPr id="1027" name="Picture 3"/>
          <p:cNvPicPr>
            <a:picLocks noChangeAspect="1" noChangeArrowheads="1"/>
          </p:cNvPicPr>
          <p:nvPr/>
        </p:nvPicPr>
        <p:blipFill>
          <a:blip r:embed="rId2" cstate="print"/>
          <a:srcRect/>
          <a:stretch>
            <a:fillRect/>
          </a:stretch>
        </p:blipFill>
        <p:spPr bwMode="auto">
          <a:xfrm>
            <a:off x="7740352" y="1340768"/>
            <a:ext cx="720033" cy="6776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down)">
                                      <p:cBhvr>
                                        <p:cTn id="7" dur="580">
                                          <p:stCondLst>
                                            <p:cond delay="0"/>
                                          </p:stCondLst>
                                        </p:cTn>
                                        <p:tgtEl>
                                          <p:spTgt spid="1027"/>
                                        </p:tgtEl>
                                      </p:cBhvr>
                                    </p:animEffect>
                                    <p:anim calcmode="lin" valueType="num">
                                      <p:cBhvr>
                                        <p:cTn id="8" dur="1822" tmFilter="0,0; 0.14,0.36; 0.43,0.73; 0.71,0.91; 1.0,1.0">
                                          <p:stCondLst>
                                            <p:cond delay="0"/>
                                          </p:stCondLst>
                                        </p:cTn>
                                        <p:tgtEl>
                                          <p:spTgt spid="102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7"/>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7"/>
                                        </p:tgtEl>
                                      </p:cBhvr>
                                      <p:to x="100000" y="60000"/>
                                    </p:animScale>
                                    <p:animScale>
                                      <p:cBhvr>
                                        <p:cTn id="14" dur="166" decel="50000">
                                          <p:stCondLst>
                                            <p:cond delay="676"/>
                                          </p:stCondLst>
                                        </p:cTn>
                                        <p:tgtEl>
                                          <p:spTgt spid="1027"/>
                                        </p:tgtEl>
                                      </p:cBhvr>
                                      <p:to x="100000" y="100000"/>
                                    </p:animScale>
                                    <p:animScale>
                                      <p:cBhvr>
                                        <p:cTn id="15" dur="26">
                                          <p:stCondLst>
                                            <p:cond delay="1312"/>
                                          </p:stCondLst>
                                        </p:cTn>
                                        <p:tgtEl>
                                          <p:spTgt spid="1027"/>
                                        </p:tgtEl>
                                      </p:cBhvr>
                                      <p:to x="100000" y="80000"/>
                                    </p:animScale>
                                    <p:animScale>
                                      <p:cBhvr>
                                        <p:cTn id="16" dur="166" decel="50000">
                                          <p:stCondLst>
                                            <p:cond delay="1338"/>
                                          </p:stCondLst>
                                        </p:cTn>
                                        <p:tgtEl>
                                          <p:spTgt spid="1027"/>
                                        </p:tgtEl>
                                      </p:cBhvr>
                                      <p:to x="100000" y="100000"/>
                                    </p:animScale>
                                    <p:animScale>
                                      <p:cBhvr>
                                        <p:cTn id="17" dur="26">
                                          <p:stCondLst>
                                            <p:cond delay="1642"/>
                                          </p:stCondLst>
                                        </p:cTn>
                                        <p:tgtEl>
                                          <p:spTgt spid="1027"/>
                                        </p:tgtEl>
                                      </p:cBhvr>
                                      <p:to x="100000" y="90000"/>
                                    </p:animScale>
                                    <p:animScale>
                                      <p:cBhvr>
                                        <p:cTn id="18" dur="166" decel="50000">
                                          <p:stCondLst>
                                            <p:cond delay="1668"/>
                                          </p:stCondLst>
                                        </p:cTn>
                                        <p:tgtEl>
                                          <p:spTgt spid="1027"/>
                                        </p:tgtEl>
                                      </p:cBhvr>
                                      <p:to x="100000" y="100000"/>
                                    </p:animScale>
                                    <p:animScale>
                                      <p:cBhvr>
                                        <p:cTn id="19" dur="26">
                                          <p:stCondLst>
                                            <p:cond delay="1808"/>
                                          </p:stCondLst>
                                        </p:cTn>
                                        <p:tgtEl>
                                          <p:spTgt spid="1027"/>
                                        </p:tgtEl>
                                      </p:cBhvr>
                                      <p:to x="100000" y="95000"/>
                                    </p:animScale>
                                    <p:animScale>
                                      <p:cBhvr>
                                        <p:cTn id="20" dur="166" decel="50000">
                                          <p:stCondLst>
                                            <p:cond delay="1834"/>
                                          </p:stCondLst>
                                        </p:cTn>
                                        <p:tgtEl>
                                          <p:spTgt spid="10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14290"/>
            <a:ext cx="7772400" cy="769441"/>
          </a:xfrm>
        </p:spPr>
        <p:txBody>
          <a:bodyPr/>
          <a:lstStyle/>
          <a:p>
            <a:r>
              <a:rPr lang="en-US" altLang="zh-TW" dirty="0" smtClean="0"/>
              <a:t>Meeting Roles and Permissions</a:t>
            </a:r>
            <a:endParaRPr lang="zh-TW" altLang="en-US" dirty="0"/>
          </a:p>
        </p:txBody>
      </p:sp>
      <p:sp>
        <p:nvSpPr>
          <p:cNvPr id="3" name="Content Placeholder 2"/>
          <p:cNvSpPr>
            <a:spLocks noGrp="1"/>
          </p:cNvSpPr>
          <p:nvPr>
            <p:ph idx="1"/>
          </p:nvPr>
        </p:nvSpPr>
        <p:spPr/>
        <p:txBody>
          <a:bodyPr>
            <a:normAutofit/>
          </a:bodyPr>
          <a:lstStyle/>
          <a:p>
            <a:r>
              <a:rPr lang="en-US" altLang="zh-TW" b="1" dirty="0" smtClean="0"/>
              <a:t>Presenters</a:t>
            </a:r>
          </a:p>
          <a:p>
            <a:pPr lvl="1"/>
            <a:r>
              <a:rPr lang="en-US" altLang="zh-TW" dirty="0" smtClean="0"/>
              <a:t>Can share content already loaded into the meeting room from the library and share content from their computer, including Adobe Presenter presentations (PPT files), Flash application files (SWF files), images (JPEG files), and FLV files.</a:t>
            </a:r>
          </a:p>
          <a:p>
            <a:pPr lvl="1"/>
            <a:r>
              <a:rPr lang="en-US" altLang="zh-TW" dirty="0" smtClean="0"/>
              <a:t>Can share their screen with all attendees, chat, and broadcast live audio and video.</a:t>
            </a:r>
            <a:endParaRPr lang="en-US" altLang="zh-TW" dirty="0"/>
          </a:p>
        </p:txBody>
      </p:sp>
      <p:pic>
        <p:nvPicPr>
          <p:cNvPr id="2050" name="Picture 2"/>
          <p:cNvPicPr>
            <a:picLocks noChangeAspect="1" noChangeArrowheads="1"/>
          </p:cNvPicPr>
          <p:nvPr/>
        </p:nvPicPr>
        <p:blipFill>
          <a:blip r:embed="rId2" cstate="print"/>
          <a:srcRect/>
          <a:stretch>
            <a:fillRect/>
          </a:stretch>
        </p:blipFill>
        <p:spPr bwMode="auto">
          <a:xfrm>
            <a:off x="7596336" y="1268760"/>
            <a:ext cx="856097" cy="6522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14290"/>
            <a:ext cx="7772400" cy="769441"/>
          </a:xfrm>
        </p:spPr>
        <p:txBody>
          <a:bodyPr/>
          <a:lstStyle/>
          <a:p>
            <a:r>
              <a:rPr lang="en-US" altLang="zh-TW" dirty="0" smtClean="0"/>
              <a:t>Meeting Roles and Permissions</a:t>
            </a:r>
            <a:endParaRPr lang="zh-TW" altLang="en-US" dirty="0"/>
          </a:p>
        </p:txBody>
      </p:sp>
      <p:sp>
        <p:nvSpPr>
          <p:cNvPr id="3" name="Content Placeholder 2"/>
          <p:cNvSpPr>
            <a:spLocks noGrp="1"/>
          </p:cNvSpPr>
          <p:nvPr>
            <p:ph idx="1"/>
          </p:nvPr>
        </p:nvSpPr>
        <p:spPr/>
        <p:txBody>
          <a:bodyPr>
            <a:normAutofit/>
          </a:bodyPr>
          <a:lstStyle/>
          <a:p>
            <a:r>
              <a:rPr lang="en-US" altLang="zh-TW" b="1" dirty="0" smtClean="0"/>
              <a:t>Participants</a:t>
            </a:r>
          </a:p>
          <a:p>
            <a:pPr lvl="1"/>
            <a:r>
              <a:rPr lang="en-US" altLang="zh-TW" dirty="0" smtClean="0"/>
              <a:t>Can view the content that the presenter is sharing, hear and see the Presenter's audio and video broadcast, and use text chat.</a:t>
            </a:r>
            <a:endParaRPr lang="en-US" altLang="zh-TW" dirty="0"/>
          </a:p>
        </p:txBody>
      </p:sp>
      <p:pic>
        <p:nvPicPr>
          <p:cNvPr id="1028" name="Picture 4"/>
          <p:cNvPicPr>
            <a:picLocks noChangeAspect="1" noChangeArrowheads="1"/>
          </p:cNvPicPr>
          <p:nvPr/>
        </p:nvPicPr>
        <p:blipFill>
          <a:blip r:embed="rId2" cstate="print"/>
          <a:srcRect/>
          <a:stretch>
            <a:fillRect/>
          </a:stretch>
        </p:blipFill>
        <p:spPr bwMode="auto">
          <a:xfrm>
            <a:off x="7884368" y="1268760"/>
            <a:ext cx="628451" cy="7427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down)">
                                      <p:cBhvr>
                                        <p:cTn id="7" dur="580">
                                          <p:stCondLst>
                                            <p:cond delay="0"/>
                                          </p:stCondLst>
                                        </p:cTn>
                                        <p:tgtEl>
                                          <p:spTgt spid="1028"/>
                                        </p:tgtEl>
                                      </p:cBhvr>
                                    </p:animEffect>
                                    <p:anim calcmode="lin" valueType="num">
                                      <p:cBhvr>
                                        <p:cTn id="8" dur="1822" tmFilter="0,0; 0.14,0.36; 0.43,0.73; 0.71,0.91; 1.0,1.0">
                                          <p:stCondLst>
                                            <p:cond delay="0"/>
                                          </p:stCondLst>
                                        </p:cTn>
                                        <p:tgtEl>
                                          <p:spTgt spid="102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8"/>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8"/>
                                        </p:tgtEl>
                                      </p:cBhvr>
                                      <p:to x="100000" y="60000"/>
                                    </p:animScale>
                                    <p:animScale>
                                      <p:cBhvr>
                                        <p:cTn id="14" dur="166" decel="50000">
                                          <p:stCondLst>
                                            <p:cond delay="676"/>
                                          </p:stCondLst>
                                        </p:cTn>
                                        <p:tgtEl>
                                          <p:spTgt spid="1028"/>
                                        </p:tgtEl>
                                      </p:cBhvr>
                                      <p:to x="100000" y="100000"/>
                                    </p:animScale>
                                    <p:animScale>
                                      <p:cBhvr>
                                        <p:cTn id="15" dur="26">
                                          <p:stCondLst>
                                            <p:cond delay="1312"/>
                                          </p:stCondLst>
                                        </p:cTn>
                                        <p:tgtEl>
                                          <p:spTgt spid="1028"/>
                                        </p:tgtEl>
                                      </p:cBhvr>
                                      <p:to x="100000" y="80000"/>
                                    </p:animScale>
                                    <p:animScale>
                                      <p:cBhvr>
                                        <p:cTn id="16" dur="166" decel="50000">
                                          <p:stCondLst>
                                            <p:cond delay="1338"/>
                                          </p:stCondLst>
                                        </p:cTn>
                                        <p:tgtEl>
                                          <p:spTgt spid="1028"/>
                                        </p:tgtEl>
                                      </p:cBhvr>
                                      <p:to x="100000" y="100000"/>
                                    </p:animScale>
                                    <p:animScale>
                                      <p:cBhvr>
                                        <p:cTn id="17" dur="26">
                                          <p:stCondLst>
                                            <p:cond delay="1642"/>
                                          </p:stCondLst>
                                        </p:cTn>
                                        <p:tgtEl>
                                          <p:spTgt spid="1028"/>
                                        </p:tgtEl>
                                      </p:cBhvr>
                                      <p:to x="100000" y="90000"/>
                                    </p:animScale>
                                    <p:animScale>
                                      <p:cBhvr>
                                        <p:cTn id="18" dur="166" decel="50000">
                                          <p:stCondLst>
                                            <p:cond delay="1668"/>
                                          </p:stCondLst>
                                        </p:cTn>
                                        <p:tgtEl>
                                          <p:spTgt spid="1028"/>
                                        </p:tgtEl>
                                      </p:cBhvr>
                                      <p:to x="100000" y="100000"/>
                                    </p:animScale>
                                    <p:animScale>
                                      <p:cBhvr>
                                        <p:cTn id="19" dur="26">
                                          <p:stCondLst>
                                            <p:cond delay="1808"/>
                                          </p:stCondLst>
                                        </p:cTn>
                                        <p:tgtEl>
                                          <p:spTgt spid="1028"/>
                                        </p:tgtEl>
                                      </p:cBhvr>
                                      <p:to x="100000" y="95000"/>
                                    </p:animScale>
                                    <p:animScale>
                                      <p:cBhvr>
                                        <p:cTn id="20" dur="166" decel="50000">
                                          <p:stCondLst>
                                            <p:cond delay="1834"/>
                                          </p:stCondLst>
                                        </p:cTn>
                                        <p:tgtEl>
                                          <p:spTgt spid="102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Managing Layouts &amp; Pods</a:t>
            </a:r>
            <a:endParaRPr lang="zh-TW" altLang="en-US" dirty="0"/>
          </a:p>
        </p:txBody>
      </p:sp>
      <p:sp>
        <p:nvSpPr>
          <p:cNvPr id="3" name="Content Placeholder 2"/>
          <p:cNvSpPr>
            <a:spLocks noGrp="1"/>
          </p:cNvSpPr>
          <p:nvPr>
            <p:ph idx="1"/>
          </p:nvPr>
        </p:nvSpPr>
        <p:spPr/>
        <p:txBody>
          <a:bodyPr/>
          <a:lstStyle/>
          <a:p>
            <a:endParaRPr lang="zh-TW" altLang="en-US"/>
          </a:p>
        </p:txBody>
      </p:sp>
      <p:pic>
        <p:nvPicPr>
          <p:cNvPr id="4098" name="Picture 2"/>
          <p:cNvPicPr>
            <a:picLocks noChangeAspect="1" noChangeArrowheads="1"/>
          </p:cNvPicPr>
          <p:nvPr/>
        </p:nvPicPr>
        <p:blipFill>
          <a:blip r:embed="rId2" cstate="print"/>
          <a:srcRect/>
          <a:stretch>
            <a:fillRect/>
          </a:stretch>
        </p:blipFill>
        <p:spPr bwMode="auto">
          <a:xfrm>
            <a:off x="755576" y="1125810"/>
            <a:ext cx="7639050" cy="554355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417958" y="1942243"/>
            <a:ext cx="5762554" cy="1630773"/>
          </a:xfrm>
          <a:prstGeom prst="rect">
            <a:avLst/>
          </a:prstGeom>
          <a:noFill/>
          <a:ln w="9525">
            <a:noFill/>
            <a:miter lim="800000"/>
            <a:headEnd/>
            <a:tailEnd/>
          </a:ln>
        </p:spPr>
      </p:pic>
      <p:sp>
        <p:nvSpPr>
          <p:cNvPr id="2" name="Title 1"/>
          <p:cNvSpPr>
            <a:spLocks noGrp="1"/>
          </p:cNvSpPr>
          <p:nvPr>
            <p:ph type="title"/>
          </p:nvPr>
        </p:nvSpPr>
        <p:spPr/>
        <p:txBody>
          <a:bodyPr/>
          <a:lstStyle/>
          <a:p>
            <a:r>
              <a:rPr lang="en-US" altLang="zh-TW" dirty="0" smtClean="0"/>
              <a:t>Layouts</a:t>
            </a:r>
            <a:endParaRPr lang="zh-TW" altLang="en-US" dirty="0"/>
          </a:p>
        </p:txBody>
      </p:sp>
      <p:sp>
        <p:nvSpPr>
          <p:cNvPr id="3" name="Content Placeholder 2"/>
          <p:cNvSpPr>
            <a:spLocks noGrp="1"/>
          </p:cNvSpPr>
          <p:nvPr>
            <p:ph idx="1"/>
          </p:nvPr>
        </p:nvSpPr>
        <p:spPr/>
        <p:txBody>
          <a:bodyPr>
            <a:normAutofit/>
          </a:bodyPr>
          <a:lstStyle/>
          <a:p>
            <a:r>
              <a:rPr lang="en-US" altLang="zh-TW" dirty="0" smtClean="0"/>
              <a:t>3 preset layouts</a:t>
            </a:r>
          </a:p>
          <a:p>
            <a:pPr lvl="1"/>
            <a:r>
              <a:rPr lang="en-US" altLang="zh-TW" dirty="0" smtClean="0"/>
              <a:t>Sharing</a:t>
            </a:r>
          </a:p>
          <a:p>
            <a:pPr lvl="1"/>
            <a:r>
              <a:rPr lang="en-US" altLang="zh-TW" dirty="0" smtClean="0"/>
              <a:t>Discussion</a:t>
            </a:r>
          </a:p>
          <a:p>
            <a:pPr lvl="1"/>
            <a:r>
              <a:rPr lang="en-US" altLang="zh-TW" dirty="0" smtClean="0"/>
              <a:t>Collaboration</a:t>
            </a:r>
            <a:endParaRPr lang="zh-TW" altLang="en-US" dirty="0" smtClean="0"/>
          </a:p>
          <a:p>
            <a:r>
              <a:rPr lang="en-US" altLang="zh-TW" dirty="0" smtClean="0"/>
              <a:t>When a Host configures the layout of a meeting room, the Host determines the number, type, size, and position of the pods that participants see.</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Pods</a:t>
            </a:r>
            <a:endParaRPr lang="zh-TW" altLang="en-US" dirty="0"/>
          </a:p>
        </p:txBody>
      </p:sp>
      <p:sp>
        <p:nvSpPr>
          <p:cNvPr id="3" name="Content Placeholder 2"/>
          <p:cNvSpPr>
            <a:spLocks noGrp="1"/>
          </p:cNvSpPr>
          <p:nvPr>
            <p:ph idx="1"/>
          </p:nvPr>
        </p:nvSpPr>
        <p:spPr/>
        <p:txBody>
          <a:bodyPr>
            <a:normAutofit fontScale="77500" lnSpcReduction="20000"/>
          </a:bodyPr>
          <a:lstStyle/>
          <a:p>
            <a:r>
              <a:rPr lang="en-US" altLang="zh-TW" dirty="0" smtClean="0"/>
              <a:t>Pods - are the means by which activity takes place during a meeting.</a:t>
            </a:r>
          </a:p>
          <a:p>
            <a:pPr lvl="1"/>
            <a:r>
              <a:rPr lang="en-US" altLang="zh-TW" dirty="0" smtClean="0"/>
              <a:t> </a:t>
            </a:r>
            <a:r>
              <a:rPr lang="en-US" altLang="zh-TW" b="1" dirty="0" smtClean="0"/>
              <a:t>Share</a:t>
            </a:r>
            <a:r>
              <a:rPr lang="en-US" altLang="zh-TW" dirty="0" smtClean="0"/>
              <a:t> pods</a:t>
            </a:r>
          </a:p>
          <a:p>
            <a:pPr lvl="2"/>
            <a:r>
              <a:rPr lang="en-US" altLang="zh-TW" dirty="0" smtClean="0"/>
              <a:t>Display shared content from the presenter's computer (including windows, applications, or the entire desktop), documents, or whiteboards.</a:t>
            </a:r>
          </a:p>
          <a:p>
            <a:pPr lvl="2"/>
            <a:r>
              <a:rPr lang="en-US" altLang="zh-TW" dirty="0" smtClean="0"/>
              <a:t>Multiple Share pods can be created within a single meeting.</a:t>
            </a:r>
          </a:p>
          <a:p>
            <a:pPr lvl="1"/>
            <a:r>
              <a:rPr lang="en-US" altLang="zh-TW" b="1" dirty="0" smtClean="0"/>
              <a:t>Note</a:t>
            </a:r>
            <a:r>
              <a:rPr lang="en-US" altLang="zh-TW" dirty="0" smtClean="0"/>
              <a:t> pod</a:t>
            </a:r>
          </a:p>
          <a:p>
            <a:pPr lvl="2"/>
            <a:r>
              <a:rPr lang="en-US" altLang="zh-TW" dirty="0" smtClean="0"/>
              <a:t>Comes in different types, but each displays text messages from Hosts or Presenters to all attendees.</a:t>
            </a:r>
          </a:p>
          <a:p>
            <a:pPr lvl="1"/>
            <a:r>
              <a:rPr lang="en-US" altLang="zh-TW" b="1" dirty="0" smtClean="0"/>
              <a:t>Attendee List</a:t>
            </a:r>
            <a:r>
              <a:rPr lang="en-US" altLang="zh-TW" dirty="0" smtClean="0"/>
              <a:t> pod</a:t>
            </a:r>
          </a:p>
          <a:p>
            <a:pPr lvl="2"/>
            <a:r>
              <a:rPr lang="en-US" altLang="zh-TW" dirty="0" smtClean="0"/>
              <a:t>Displays the name, role, and status of each attendee.</a:t>
            </a:r>
          </a:p>
          <a:p>
            <a:pPr lvl="2"/>
            <a:r>
              <a:rPr lang="en-US" altLang="zh-TW" dirty="0" smtClean="0"/>
              <a:t>Host can manipulate an attendee's role, permissions or status.</a:t>
            </a:r>
          </a:p>
          <a:p>
            <a:pPr lvl="1"/>
            <a:r>
              <a:rPr lang="en-US" altLang="zh-TW" b="1" dirty="0" smtClean="0"/>
              <a:t>Chat</a:t>
            </a:r>
            <a:r>
              <a:rPr lang="en-US" altLang="zh-TW" dirty="0" smtClean="0"/>
              <a:t> pod</a:t>
            </a:r>
          </a:p>
          <a:p>
            <a:pPr lvl="2"/>
            <a:r>
              <a:rPr lang="en-US" altLang="zh-TW" dirty="0" smtClean="0"/>
              <a:t>Allows attendees to send chat messages to other attendees.</a:t>
            </a:r>
          </a:p>
          <a:p>
            <a:pPr lvl="2"/>
            <a:endParaRPr lang="en-US" altLang="zh-TW" dirty="0" smtClean="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Pods</a:t>
            </a:r>
            <a:endParaRPr lang="zh-TW" altLang="en-US" dirty="0"/>
          </a:p>
        </p:txBody>
      </p:sp>
      <p:sp>
        <p:nvSpPr>
          <p:cNvPr id="3" name="Content Placeholder 2"/>
          <p:cNvSpPr>
            <a:spLocks noGrp="1"/>
          </p:cNvSpPr>
          <p:nvPr>
            <p:ph idx="1"/>
          </p:nvPr>
        </p:nvSpPr>
        <p:spPr/>
        <p:txBody>
          <a:bodyPr>
            <a:normAutofit fontScale="70000" lnSpcReduction="20000"/>
          </a:bodyPr>
          <a:lstStyle/>
          <a:p>
            <a:pPr lvl="1"/>
            <a:r>
              <a:rPr lang="en-US" altLang="zh-TW" b="1" dirty="0" smtClean="0"/>
              <a:t>Camera And Voice</a:t>
            </a:r>
            <a:r>
              <a:rPr lang="en-US" altLang="zh-TW" dirty="0" smtClean="0"/>
              <a:t> pod</a:t>
            </a:r>
          </a:p>
          <a:p>
            <a:pPr lvl="2"/>
            <a:r>
              <a:rPr lang="en-US" altLang="zh-TW" dirty="0" smtClean="0"/>
              <a:t>Allows Hosts, Presenters, and Participants with appropriate permissions to broadcast video to all attendees.</a:t>
            </a:r>
          </a:p>
          <a:p>
            <a:pPr lvl="1"/>
            <a:r>
              <a:rPr lang="en-US" altLang="zh-TW" b="1" dirty="0" smtClean="0"/>
              <a:t>Files/File Share</a:t>
            </a:r>
            <a:r>
              <a:rPr lang="en-US" altLang="zh-TW" dirty="0" smtClean="0"/>
              <a:t> pod</a:t>
            </a:r>
          </a:p>
          <a:p>
            <a:pPr lvl="2"/>
            <a:r>
              <a:rPr lang="en-US" altLang="zh-TW" dirty="0" smtClean="0"/>
              <a:t>Allows Hosts and Presenters to post files which can be downloaded by attendees.</a:t>
            </a:r>
          </a:p>
          <a:p>
            <a:pPr lvl="2"/>
            <a:r>
              <a:rPr lang="en-US" altLang="zh-TW" dirty="0" smtClean="0"/>
              <a:t>Multiple File Share pods can be created within a single meeting.</a:t>
            </a:r>
          </a:p>
          <a:p>
            <a:pPr lvl="1"/>
            <a:r>
              <a:rPr lang="en-US" altLang="zh-TW" b="1" dirty="0" smtClean="0"/>
              <a:t>Web Links</a:t>
            </a:r>
            <a:r>
              <a:rPr lang="en-US" altLang="zh-TW" dirty="0" smtClean="0"/>
              <a:t> pod</a:t>
            </a:r>
          </a:p>
          <a:p>
            <a:pPr lvl="2"/>
            <a:r>
              <a:rPr lang="en-US" altLang="zh-TW" dirty="0" smtClean="0"/>
              <a:t>Similar to the File Share pod, but allows links to be posted rather than files.</a:t>
            </a:r>
          </a:p>
          <a:p>
            <a:pPr lvl="1"/>
            <a:r>
              <a:rPr lang="en-US" altLang="zh-TW" b="1" dirty="0" smtClean="0"/>
              <a:t>Poll</a:t>
            </a:r>
            <a:r>
              <a:rPr lang="en-US" altLang="zh-TW" dirty="0" smtClean="0"/>
              <a:t> pod</a:t>
            </a:r>
          </a:p>
          <a:p>
            <a:pPr lvl="2"/>
            <a:r>
              <a:rPr lang="en-US" altLang="zh-TW" dirty="0" smtClean="0"/>
              <a:t>Allows Hosts and Presenters to conduct polls or ask questions of attendees.</a:t>
            </a:r>
          </a:p>
          <a:p>
            <a:pPr lvl="1"/>
            <a:r>
              <a:rPr lang="en-US" altLang="zh-TW" b="1" dirty="0" smtClean="0"/>
              <a:t>Q &amp; A</a:t>
            </a:r>
            <a:r>
              <a:rPr lang="en-US" altLang="zh-TW" dirty="0" smtClean="0"/>
              <a:t> pod</a:t>
            </a:r>
          </a:p>
          <a:p>
            <a:pPr lvl="2"/>
            <a:r>
              <a:rPr lang="en-US" altLang="zh-TW" dirty="0" smtClean="0"/>
              <a:t>Similar to Chat pod, but comments and questions are redirected to the Presenters and only posted to the attendees when the Presenters provide an answer.</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714375" y="214313"/>
            <a:ext cx="7772400" cy="769937"/>
          </a:xfrm>
        </p:spPr>
        <p:txBody>
          <a:bodyPr/>
          <a:lstStyle/>
          <a:p>
            <a:r>
              <a:rPr lang="en-US" altLang="zh-TW" dirty="0" smtClean="0"/>
              <a:t>Agenda</a:t>
            </a:r>
            <a:endParaRPr lang="zh-TW" altLang="en-US" dirty="0" smtClean="0"/>
          </a:p>
        </p:txBody>
      </p:sp>
      <p:sp>
        <p:nvSpPr>
          <p:cNvPr id="6147" name="Content Placeholder 2"/>
          <p:cNvSpPr>
            <a:spLocks noGrp="1"/>
          </p:cNvSpPr>
          <p:nvPr>
            <p:ph idx="1"/>
          </p:nvPr>
        </p:nvSpPr>
        <p:spPr>
          <a:xfrm>
            <a:off x="685800" y="1428750"/>
            <a:ext cx="7772400" cy="4786313"/>
          </a:xfrm>
        </p:spPr>
        <p:txBody>
          <a:bodyPr>
            <a:normAutofit fontScale="92500" lnSpcReduction="20000"/>
          </a:bodyPr>
          <a:lstStyle/>
          <a:p>
            <a:r>
              <a:rPr lang="en-US" altLang="zh-TW" dirty="0" smtClean="0"/>
              <a:t>What is Adobe Connect</a:t>
            </a:r>
          </a:p>
          <a:p>
            <a:r>
              <a:rPr lang="en-US" altLang="zh-TW" dirty="0" smtClean="0"/>
              <a:t>Creating a meeting</a:t>
            </a:r>
          </a:p>
          <a:p>
            <a:pPr lvl="1"/>
            <a:r>
              <a:rPr lang="en-US" altLang="zh-TW" dirty="0" smtClean="0"/>
              <a:t>Select Participants</a:t>
            </a:r>
          </a:p>
          <a:p>
            <a:pPr lvl="1"/>
            <a:r>
              <a:rPr lang="en-US" altLang="zh-TW" dirty="0" smtClean="0"/>
              <a:t>Inviting People to Your Meeting</a:t>
            </a:r>
          </a:p>
          <a:p>
            <a:r>
              <a:rPr lang="en-US" altLang="zh-TW" dirty="0" smtClean="0"/>
              <a:t>Meeting roles and interface</a:t>
            </a:r>
          </a:p>
          <a:p>
            <a:pPr lvl="1"/>
            <a:r>
              <a:rPr lang="en-US" altLang="zh-TW" dirty="0" smtClean="0"/>
              <a:t>Managing Participants</a:t>
            </a:r>
          </a:p>
          <a:p>
            <a:pPr lvl="1"/>
            <a:r>
              <a:rPr lang="en-US" altLang="zh-TW" dirty="0" smtClean="0"/>
              <a:t>Managing Layouts &amp; Pods</a:t>
            </a:r>
          </a:p>
          <a:p>
            <a:pPr lvl="1"/>
            <a:r>
              <a:rPr lang="en-US" altLang="zh-TW" dirty="0" smtClean="0"/>
              <a:t>Managing Meetings</a:t>
            </a:r>
          </a:p>
          <a:p>
            <a:r>
              <a:rPr lang="en-US" altLang="zh-TW" dirty="0" smtClean="0"/>
              <a:t>Content Library</a:t>
            </a:r>
          </a:p>
          <a:p>
            <a:pPr lvl="1"/>
            <a:r>
              <a:rPr lang="en-US" altLang="zh-TW" dirty="0" smtClean="0"/>
              <a:t>Managing Content</a:t>
            </a:r>
          </a:p>
          <a:p>
            <a:pPr lvl="1"/>
            <a:r>
              <a:rPr lang="en-US" altLang="zh-TW" dirty="0" smtClean="0"/>
              <a:t>Supported File Type</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Managing Meetings</a:t>
            </a:r>
            <a:endParaRPr lang="zh-TW" altLang="en-US" dirty="0"/>
          </a:p>
        </p:txBody>
      </p:sp>
      <p:sp>
        <p:nvSpPr>
          <p:cNvPr id="3" name="Content Placeholder 2"/>
          <p:cNvSpPr>
            <a:spLocks noGrp="1"/>
          </p:cNvSpPr>
          <p:nvPr>
            <p:ph idx="1"/>
          </p:nvPr>
        </p:nvSpPr>
        <p:spPr/>
        <p:txBody>
          <a:bodyPr>
            <a:normAutofit fontScale="70000" lnSpcReduction="20000"/>
          </a:bodyPr>
          <a:lstStyle/>
          <a:p>
            <a:r>
              <a:rPr lang="en-US" altLang="zh-TW" dirty="0" smtClean="0"/>
              <a:t>Status Options</a:t>
            </a:r>
          </a:p>
          <a:p>
            <a:pPr lvl="1"/>
            <a:r>
              <a:rPr lang="en-US" altLang="zh-TW" dirty="0" smtClean="0"/>
              <a:t>Raise Hand</a:t>
            </a:r>
          </a:p>
          <a:p>
            <a:pPr lvl="1"/>
            <a:r>
              <a:rPr lang="en-US" altLang="zh-TW" dirty="0" smtClean="0"/>
              <a:t>Agree</a:t>
            </a:r>
          </a:p>
          <a:p>
            <a:pPr lvl="1"/>
            <a:r>
              <a:rPr lang="en-US" altLang="zh-TW" dirty="0" smtClean="0"/>
              <a:t>Disagree</a:t>
            </a:r>
          </a:p>
          <a:p>
            <a:pPr lvl="1"/>
            <a:r>
              <a:rPr lang="en-US" altLang="zh-TW" dirty="0" smtClean="0"/>
              <a:t>Step Away</a:t>
            </a:r>
          </a:p>
          <a:p>
            <a:pPr lvl="1"/>
            <a:r>
              <a:rPr lang="en-US" altLang="zh-TW" dirty="0" smtClean="0"/>
              <a:t>Speak Louder</a:t>
            </a:r>
          </a:p>
          <a:p>
            <a:pPr lvl="1"/>
            <a:r>
              <a:rPr lang="en-US" altLang="zh-TW" dirty="0" smtClean="0"/>
              <a:t>Speak Softer</a:t>
            </a:r>
          </a:p>
          <a:p>
            <a:pPr lvl="1"/>
            <a:r>
              <a:rPr lang="en-US" altLang="zh-TW" dirty="0" smtClean="0"/>
              <a:t>Speed Up</a:t>
            </a:r>
          </a:p>
          <a:p>
            <a:pPr lvl="1"/>
            <a:r>
              <a:rPr lang="en-US" altLang="zh-TW" dirty="0" smtClean="0"/>
              <a:t>Slow Down</a:t>
            </a:r>
          </a:p>
          <a:p>
            <a:pPr lvl="1"/>
            <a:r>
              <a:rPr lang="en-US" altLang="zh-TW" dirty="0" smtClean="0"/>
              <a:t>Laughter</a:t>
            </a:r>
          </a:p>
          <a:p>
            <a:pPr lvl="1"/>
            <a:r>
              <a:rPr lang="en-US" altLang="zh-TW" dirty="0" smtClean="0"/>
              <a:t>Applause</a:t>
            </a:r>
          </a:p>
          <a:p>
            <a:r>
              <a:rPr lang="en-US" altLang="zh-TW" dirty="0" smtClean="0"/>
              <a:t>Voice Options</a:t>
            </a:r>
          </a:p>
          <a:p>
            <a:pPr lvl="1"/>
            <a:r>
              <a:rPr lang="en-US" altLang="zh-TW" dirty="0" smtClean="0"/>
              <a:t>Voice On/Off</a:t>
            </a:r>
          </a:p>
          <a:p>
            <a:pPr lvl="1"/>
            <a:r>
              <a:rPr lang="en-US" altLang="zh-TW" dirty="0" smtClean="0"/>
              <a:t>Volume</a:t>
            </a:r>
          </a:p>
        </p:txBody>
      </p:sp>
      <p:pic>
        <p:nvPicPr>
          <p:cNvPr id="1026" name="Picture 2"/>
          <p:cNvPicPr>
            <a:picLocks noChangeAspect="1" noChangeArrowheads="1"/>
          </p:cNvPicPr>
          <p:nvPr/>
        </p:nvPicPr>
        <p:blipFill>
          <a:blip r:embed="rId2" cstate="print"/>
          <a:srcRect/>
          <a:stretch>
            <a:fillRect/>
          </a:stretch>
        </p:blipFill>
        <p:spPr bwMode="auto">
          <a:xfrm>
            <a:off x="5580112" y="1124744"/>
            <a:ext cx="2247900" cy="33401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220072" y="4581128"/>
            <a:ext cx="3594100" cy="20955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Managing Meetings</a:t>
            </a:r>
            <a:endParaRPr lang="zh-TW" altLang="en-US" dirty="0"/>
          </a:p>
        </p:txBody>
      </p:sp>
      <p:sp>
        <p:nvSpPr>
          <p:cNvPr id="3" name="Content Placeholder 2"/>
          <p:cNvSpPr>
            <a:spLocks noGrp="1"/>
          </p:cNvSpPr>
          <p:nvPr>
            <p:ph idx="1"/>
          </p:nvPr>
        </p:nvSpPr>
        <p:spPr/>
        <p:txBody>
          <a:bodyPr>
            <a:normAutofit fontScale="92500" lnSpcReduction="10000"/>
          </a:bodyPr>
          <a:lstStyle/>
          <a:p>
            <a:r>
              <a:rPr lang="en-US" altLang="zh-TW" dirty="0" smtClean="0"/>
              <a:t>Turn Off Move and Resize Pods</a:t>
            </a:r>
          </a:p>
          <a:p>
            <a:r>
              <a:rPr lang="en-US" altLang="zh-TW" dirty="0" smtClean="0"/>
              <a:t>Turn On Preparing Mode</a:t>
            </a:r>
          </a:p>
          <a:p>
            <a:pPr lvl="1"/>
            <a:r>
              <a:rPr lang="en-US" altLang="zh-TW" dirty="0" smtClean="0"/>
              <a:t>Allows host to go behind the scenes and add or change layouts.</a:t>
            </a:r>
          </a:p>
          <a:p>
            <a:r>
              <a:rPr lang="en-US" altLang="zh-TW" dirty="0" smtClean="0"/>
              <a:t>Show Invitee List</a:t>
            </a:r>
          </a:p>
          <a:p>
            <a:r>
              <a:rPr lang="en-US" altLang="zh-TW" dirty="0" smtClean="0"/>
              <a:t>Show Presenter Only Area</a:t>
            </a:r>
          </a:p>
          <a:p>
            <a:pPr lvl="1"/>
            <a:r>
              <a:rPr lang="en-US" altLang="zh-TW" dirty="0" smtClean="0"/>
              <a:t>A hidden area from the view of participants. And let you to keep certain pods open and to collaborate with other hosts and presenters while a meeting is on-going. </a:t>
            </a:r>
            <a:endParaRPr lang="zh-TW" altLang="en-US" dirty="0"/>
          </a:p>
        </p:txBody>
      </p:sp>
      <p:pic>
        <p:nvPicPr>
          <p:cNvPr id="2052" name="Picture 4"/>
          <p:cNvPicPr>
            <a:picLocks noChangeAspect="1" noChangeArrowheads="1"/>
          </p:cNvPicPr>
          <p:nvPr/>
        </p:nvPicPr>
        <p:blipFill>
          <a:blip r:embed="rId2" cstate="print"/>
          <a:srcRect r="68033"/>
          <a:stretch>
            <a:fillRect/>
          </a:stretch>
        </p:blipFill>
        <p:spPr bwMode="auto">
          <a:xfrm>
            <a:off x="6948264" y="1700808"/>
            <a:ext cx="1368152" cy="520700"/>
          </a:xfrm>
          <a:prstGeom prst="rect">
            <a:avLst/>
          </a:prstGeom>
          <a:noFill/>
          <a:ln w="9525">
            <a:noFill/>
            <a:miter lim="800000"/>
            <a:headEnd/>
            <a:tailEnd/>
          </a:ln>
        </p:spPr>
      </p:pic>
      <p:grpSp>
        <p:nvGrpSpPr>
          <p:cNvPr id="6" name="Group 5"/>
          <p:cNvGrpSpPr/>
          <p:nvPr/>
        </p:nvGrpSpPr>
        <p:grpSpPr>
          <a:xfrm>
            <a:off x="7164288" y="3573016"/>
            <a:ext cx="1028700" cy="368300"/>
            <a:chOff x="7164288" y="3573016"/>
            <a:chExt cx="1028700" cy="368300"/>
          </a:xfrm>
        </p:grpSpPr>
        <p:pic>
          <p:nvPicPr>
            <p:cNvPr id="2055" name="Picture 7"/>
            <p:cNvPicPr>
              <a:picLocks noChangeAspect="1" noChangeArrowheads="1"/>
            </p:cNvPicPr>
            <p:nvPr/>
          </p:nvPicPr>
          <p:blipFill>
            <a:blip r:embed="rId3" cstate="print"/>
            <a:srcRect/>
            <a:stretch>
              <a:fillRect/>
            </a:stretch>
          </p:blipFill>
          <p:spPr bwMode="auto">
            <a:xfrm>
              <a:off x="7164288" y="3573016"/>
              <a:ext cx="1028700" cy="368300"/>
            </a:xfrm>
            <a:prstGeom prst="rect">
              <a:avLst/>
            </a:prstGeom>
            <a:noFill/>
            <a:ln w="9525">
              <a:noFill/>
              <a:miter lim="800000"/>
              <a:headEnd/>
              <a:tailEnd/>
            </a:ln>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1130" y="3621019"/>
              <a:ext cx="290561" cy="240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1691" y="3621018"/>
              <a:ext cx="262603" cy="251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Content Library</a:t>
            </a:r>
            <a:endParaRPr lang="zh-TW" altLang="en-US" dirty="0"/>
          </a:p>
        </p:txBody>
      </p:sp>
      <p:sp>
        <p:nvSpPr>
          <p:cNvPr id="3" name="Content Placeholder 2"/>
          <p:cNvSpPr>
            <a:spLocks noGrp="1"/>
          </p:cNvSpPr>
          <p:nvPr>
            <p:ph idx="1"/>
          </p:nvPr>
        </p:nvSpPr>
        <p:spPr/>
        <p:txBody>
          <a:bodyPr>
            <a:normAutofit/>
          </a:bodyPr>
          <a:lstStyle/>
          <a:p>
            <a:r>
              <a:rPr lang="en-US" altLang="zh-TW" dirty="0"/>
              <a:t>The Content library holds content that you use in meeting rooms and virtual classrooms. </a:t>
            </a:r>
            <a:endParaRPr lang="en-US" altLang="zh-TW" dirty="0" smtClean="0"/>
          </a:p>
          <a:p>
            <a:r>
              <a:rPr lang="en-US" altLang="zh-TW" dirty="0" smtClean="0"/>
              <a:t>Content </a:t>
            </a:r>
            <a:r>
              <a:rPr lang="en-US" altLang="zh-TW" dirty="0"/>
              <a:t>includes presentations, SWF files, image files, audio files, video files, and so on</a:t>
            </a:r>
            <a:r>
              <a:rPr lang="en-US" altLang="zh-TW" dirty="0" smtClean="0"/>
              <a:t>.</a:t>
            </a:r>
          </a:p>
        </p:txBody>
      </p:sp>
    </p:spTree>
    <p:extLst>
      <p:ext uri="{BB962C8B-B14F-4D97-AF65-F5344CB8AC3E}">
        <p14:creationId xmlns:p14="http://schemas.microsoft.com/office/powerpoint/2010/main" val="340759284"/>
      </p:ext>
    </p:extLst>
  </p:cSld>
  <p:clrMapOvr>
    <a:masterClrMapping/>
  </p:clrMapOvr>
  <p:transition>
    <p:spli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Supported File Type</a:t>
            </a:r>
            <a:endParaRPr lang="zh-TW" altLang="en-US" dirty="0"/>
          </a:p>
        </p:txBody>
      </p:sp>
      <p:sp>
        <p:nvSpPr>
          <p:cNvPr id="3" name="Content Placeholder 2"/>
          <p:cNvSpPr>
            <a:spLocks noGrp="1"/>
          </p:cNvSpPr>
          <p:nvPr>
            <p:ph idx="1"/>
          </p:nvPr>
        </p:nvSpPr>
        <p:spPr/>
        <p:txBody>
          <a:bodyPr>
            <a:normAutofit fontScale="55000" lnSpcReduction="20000"/>
          </a:bodyPr>
          <a:lstStyle/>
          <a:p>
            <a:r>
              <a:rPr lang="en-US" altLang="zh-TW" dirty="0"/>
              <a:t>All content in the Content library must be one of the following types:</a:t>
            </a:r>
          </a:p>
          <a:p>
            <a:pPr lvl="1"/>
            <a:r>
              <a:rPr lang="en-US" altLang="zh-TW" dirty="0"/>
              <a:t>A single PDF file</a:t>
            </a:r>
          </a:p>
          <a:p>
            <a:pPr lvl="1"/>
            <a:r>
              <a:rPr lang="en-US" altLang="zh-TW" dirty="0"/>
              <a:t>A single PPT file</a:t>
            </a:r>
          </a:p>
          <a:p>
            <a:pPr lvl="1"/>
            <a:r>
              <a:rPr lang="en-US" altLang="zh-TW" dirty="0"/>
              <a:t>A single SWF file</a:t>
            </a:r>
          </a:p>
          <a:p>
            <a:pPr lvl="1"/>
            <a:r>
              <a:rPr lang="en-US" altLang="zh-TW" dirty="0"/>
              <a:t>A single HTML file</a:t>
            </a:r>
          </a:p>
          <a:p>
            <a:pPr lvl="1"/>
            <a:r>
              <a:rPr lang="en-US" altLang="zh-TW" dirty="0"/>
              <a:t>A single Adobe Captivate SWF file</a:t>
            </a:r>
          </a:p>
          <a:p>
            <a:pPr lvl="1"/>
            <a:r>
              <a:rPr lang="en-US" altLang="zh-TW" dirty="0"/>
              <a:t>Adobe Captivate content published through the Adobe Captivate application</a:t>
            </a:r>
          </a:p>
          <a:p>
            <a:pPr lvl="1"/>
            <a:r>
              <a:rPr lang="en-US" altLang="zh-TW" dirty="0"/>
              <a:t>Adobe Presenter content published through the Presenter plug-in</a:t>
            </a:r>
          </a:p>
          <a:p>
            <a:pPr lvl="1"/>
            <a:r>
              <a:rPr lang="en-US" altLang="zh-TW" dirty="0"/>
              <a:t>Presenter content packaged as a ZIP file</a:t>
            </a:r>
          </a:p>
          <a:p>
            <a:pPr lvl="1"/>
            <a:r>
              <a:rPr lang="en-US" altLang="zh-TW" dirty="0"/>
              <a:t>An old Macromedia Breeze 4.1 presentation packaged as a ZIP file (downloaded for a 4.1 server) (Breeze is now Adobe Acrobat Connect Pro.)</a:t>
            </a:r>
          </a:p>
          <a:p>
            <a:pPr lvl="1"/>
            <a:r>
              <a:rPr lang="en-US" altLang="zh-TW" dirty="0"/>
              <a:t>A ZIP file that contains multiple SWF files and extra files (images, XML files, and so on) and a file called index.swf that is loaded first</a:t>
            </a:r>
          </a:p>
          <a:p>
            <a:pPr lvl="1"/>
            <a:r>
              <a:rPr lang="en-US" altLang="zh-TW" dirty="0"/>
              <a:t>A ZIP file that contains simple </a:t>
            </a:r>
            <a:r>
              <a:rPr lang="en-US" altLang="zh-TW" dirty="0" err="1"/>
              <a:t>Authorware</a:t>
            </a:r>
            <a:r>
              <a:rPr lang="en-US" altLang="zh-TW" dirty="0"/>
              <a:t>® content (one HTM file, one AAM file, and extra </a:t>
            </a:r>
            <a:r>
              <a:rPr lang="en-US" altLang="zh-TW" dirty="0" err="1"/>
              <a:t>Authorware</a:t>
            </a:r>
            <a:r>
              <a:rPr lang="en-US" altLang="zh-TW" dirty="0"/>
              <a:t> files)</a:t>
            </a:r>
          </a:p>
          <a:p>
            <a:pPr lvl="1"/>
            <a:r>
              <a:rPr lang="en-US" altLang="zh-TW" dirty="0"/>
              <a:t>A ZIP file that contains multiple HTM or HTML files and extra files (images, SWF files, and so on) and one file called index.htm or index.html</a:t>
            </a:r>
          </a:p>
          <a:p>
            <a:pPr lvl="1"/>
            <a:r>
              <a:rPr lang="en-US" altLang="zh-TW" dirty="0"/>
              <a:t>A ZIP file that contains a single PDF file.</a:t>
            </a:r>
          </a:p>
          <a:p>
            <a:pPr lvl="1"/>
            <a:r>
              <a:rPr lang="en-US" altLang="zh-TW" dirty="0"/>
              <a:t>An FLV file</a:t>
            </a:r>
          </a:p>
          <a:p>
            <a:pPr lvl="1"/>
            <a:r>
              <a:rPr lang="en-US" altLang="zh-TW" dirty="0"/>
              <a:t>A single image (JPEG, GIF, or PNG)</a:t>
            </a:r>
          </a:p>
          <a:p>
            <a:pPr lvl="1"/>
            <a:r>
              <a:rPr lang="en-US" altLang="zh-TW" dirty="0"/>
              <a:t>A single audio file (mp3</a:t>
            </a:r>
            <a:r>
              <a:rPr lang="en-US" altLang="zh-TW" dirty="0" smtClean="0"/>
              <a:t>)</a:t>
            </a:r>
            <a:endParaRPr lang="en-US" altLang="zh-TW" dirty="0"/>
          </a:p>
        </p:txBody>
      </p:sp>
    </p:spTree>
    <p:extLst>
      <p:ext uri="{BB962C8B-B14F-4D97-AF65-F5344CB8AC3E}">
        <p14:creationId xmlns:p14="http://schemas.microsoft.com/office/powerpoint/2010/main" val="2685419004"/>
      </p:ext>
    </p:extLst>
  </p:cSld>
  <p:clrMapOvr>
    <a:masterClrMapping/>
  </p:clrMapOvr>
  <p:transition>
    <p:spli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7236296" y="2276872"/>
            <a:ext cx="1907704" cy="965726"/>
          </a:xfrm>
          <a:prstGeom prst="rect">
            <a:avLst/>
          </a:prstGeom>
          <a:noFill/>
          <a:ln w="9525">
            <a:noFill/>
            <a:miter lim="800000"/>
            <a:headEnd/>
            <a:tailEnd/>
          </a:ln>
        </p:spPr>
      </p:pic>
      <p:sp>
        <p:nvSpPr>
          <p:cNvPr id="2" name="Title 1"/>
          <p:cNvSpPr>
            <a:spLocks noGrp="1"/>
          </p:cNvSpPr>
          <p:nvPr>
            <p:ph type="title"/>
          </p:nvPr>
        </p:nvSpPr>
        <p:spPr>
          <a:xfrm>
            <a:off x="714348" y="214290"/>
            <a:ext cx="7772400" cy="769441"/>
          </a:xfrm>
        </p:spPr>
        <p:txBody>
          <a:bodyPr/>
          <a:lstStyle/>
          <a:p>
            <a:r>
              <a:rPr lang="en-US" altLang="zh-TW" dirty="0" smtClean="0"/>
              <a:t>Installing Connect Add-in</a:t>
            </a:r>
            <a:endParaRPr lang="zh-TW" altLang="en-US" dirty="0"/>
          </a:p>
        </p:txBody>
      </p:sp>
      <p:sp>
        <p:nvSpPr>
          <p:cNvPr id="3" name="Content Placeholder 2"/>
          <p:cNvSpPr>
            <a:spLocks noGrp="1"/>
          </p:cNvSpPr>
          <p:nvPr>
            <p:ph idx="1"/>
          </p:nvPr>
        </p:nvSpPr>
        <p:spPr/>
        <p:txBody>
          <a:bodyPr>
            <a:normAutofit/>
          </a:bodyPr>
          <a:lstStyle/>
          <a:p>
            <a:r>
              <a:rPr lang="en-US" altLang="zh-TW" dirty="0" smtClean="0"/>
              <a:t>Allows Hosts and Presenters to share their screen, control other users' screens, and upload their files to meetings.</a:t>
            </a:r>
          </a:p>
          <a:p>
            <a:r>
              <a:rPr lang="en-US" altLang="zh-TW" dirty="0" smtClean="0"/>
              <a:t>Available for Windows and Macintosh operating systems.</a:t>
            </a:r>
          </a:p>
          <a:p>
            <a:r>
              <a:rPr lang="en-US" altLang="zh-TW" dirty="0" smtClean="0"/>
              <a:t>https://connect.ied.edu.hk/common/help/en/support/downloads.htm</a:t>
            </a:r>
          </a:p>
          <a:p>
            <a:pPr lvl="1"/>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14290"/>
            <a:ext cx="7772400" cy="769441"/>
          </a:xfrm>
        </p:spPr>
        <p:txBody>
          <a:bodyPr/>
          <a:lstStyle/>
          <a:p>
            <a:r>
              <a:rPr lang="en-US" altLang="zh-TW" dirty="0" smtClean="0"/>
              <a:t>Sharing Contents</a:t>
            </a:r>
            <a:endParaRPr lang="zh-TW" altLang="en-US" dirty="0"/>
          </a:p>
        </p:txBody>
      </p:sp>
      <p:sp>
        <p:nvSpPr>
          <p:cNvPr id="3" name="Content Placeholder 2"/>
          <p:cNvSpPr>
            <a:spLocks noGrp="1"/>
          </p:cNvSpPr>
          <p:nvPr>
            <p:ph idx="1"/>
          </p:nvPr>
        </p:nvSpPr>
        <p:spPr/>
        <p:txBody>
          <a:bodyPr>
            <a:normAutofit fontScale="85000" lnSpcReduction="20000"/>
          </a:bodyPr>
          <a:lstStyle/>
          <a:p>
            <a:r>
              <a:rPr lang="en-US" altLang="zh-TW" dirty="0" smtClean="0"/>
              <a:t>Sharing content in the Share pod</a:t>
            </a:r>
          </a:p>
          <a:p>
            <a:pPr lvl="1"/>
            <a:r>
              <a:rPr lang="en-US" altLang="zh-TW" dirty="0" smtClean="0"/>
              <a:t>Share your screen</a:t>
            </a:r>
          </a:p>
          <a:p>
            <a:pPr lvl="2"/>
            <a:r>
              <a:rPr lang="en-US" altLang="zh-TW" dirty="0" smtClean="0"/>
              <a:t>Desktop</a:t>
            </a:r>
          </a:p>
          <a:p>
            <a:pPr lvl="2"/>
            <a:r>
              <a:rPr lang="en-US" altLang="zh-TW" dirty="0" smtClean="0"/>
              <a:t>Application</a:t>
            </a:r>
          </a:p>
          <a:p>
            <a:pPr lvl="2"/>
            <a:r>
              <a:rPr lang="en-US" altLang="zh-TW" dirty="0" smtClean="0"/>
              <a:t>Window</a:t>
            </a:r>
          </a:p>
          <a:p>
            <a:pPr lvl="1"/>
            <a:r>
              <a:rPr lang="en-US" altLang="zh-TW" dirty="0" smtClean="0"/>
              <a:t>Share a presentation</a:t>
            </a:r>
          </a:p>
          <a:p>
            <a:pPr lvl="1"/>
            <a:r>
              <a:rPr lang="en-US" altLang="zh-TW" dirty="0" smtClean="0"/>
              <a:t>Share a document</a:t>
            </a:r>
          </a:p>
          <a:p>
            <a:pPr lvl="2"/>
            <a:r>
              <a:rPr lang="en-US" altLang="zh-TW" dirty="0" smtClean="0"/>
              <a:t>From your computer</a:t>
            </a:r>
          </a:p>
          <a:p>
            <a:pPr lvl="2"/>
            <a:r>
              <a:rPr lang="en-US" altLang="zh-TW" dirty="0" smtClean="0"/>
              <a:t>From Content Library</a:t>
            </a:r>
          </a:p>
          <a:p>
            <a:pPr lvl="1"/>
            <a:r>
              <a:rPr lang="en-US" altLang="zh-TW" dirty="0" smtClean="0"/>
              <a:t>Share a whiteboard</a:t>
            </a:r>
          </a:p>
          <a:p>
            <a:pPr lvl="1"/>
            <a:r>
              <a:rPr lang="en-US" altLang="zh-TW" dirty="0" smtClean="0"/>
              <a:t>Upload and manage files using the File Share pod</a:t>
            </a:r>
          </a:p>
          <a:p>
            <a:pPr lvl="2"/>
            <a:r>
              <a:rPr lang="en-US" altLang="zh-TW" dirty="0" smtClean="0"/>
              <a:t>From your computer</a:t>
            </a:r>
          </a:p>
          <a:p>
            <a:pPr lvl="2"/>
            <a:r>
              <a:rPr lang="en-US" altLang="zh-TW" dirty="0" smtClean="0"/>
              <a:t>From Content Library</a:t>
            </a:r>
          </a:p>
        </p:txBody>
      </p:sp>
      <p:pic>
        <p:nvPicPr>
          <p:cNvPr id="5122" name="Picture 2"/>
          <p:cNvPicPr>
            <a:picLocks noChangeAspect="1" noChangeArrowheads="1"/>
          </p:cNvPicPr>
          <p:nvPr/>
        </p:nvPicPr>
        <p:blipFill>
          <a:blip r:embed="rId2" cstate="print"/>
          <a:srcRect l="7875" t="7460" r="3533"/>
          <a:stretch>
            <a:fillRect/>
          </a:stretch>
        </p:blipFill>
        <p:spPr bwMode="auto">
          <a:xfrm>
            <a:off x="5580112" y="1916832"/>
            <a:ext cx="3240360" cy="2679576"/>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14290"/>
            <a:ext cx="7772400" cy="769441"/>
          </a:xfrm>
        </p:spPr>
        <p:txBody>
          <a:bodyPr/>
          <a:lstStyle/>
          <a:p>
            <a:r>
              <a:rPr lang="en-US" altLang="zh-TW" dirty="0" smtClean="0"/>
              <a:t>Polling, Chatting and Notes</a:t>
            </a:r>
            <a:endParaRPr lang="zh-TW" altLang="en-US" dirty="0"/>
          </a:p>
        </p:txBody>
      </p:sp>
      <p:sp>
        <p:nvSpPr>
          <p:cNvPr id="3" name="Content Placeholder 2"/>
          <p:cNvSpPr>
            <a:spLocks noGrp="1"/>
          </p:cNvSpPr>
          <p:nvPr>
            <p:ph idx="1"/>
          </p:nvPr>
        </p:nvSpPr>
        <p:spPr/>
        <p:txBody>
          <a:bodyPr>
            <a:normAutofit lnSpcReduction="10000"/>
          </a:bodyPr>
          <a:lstStyle/>
          <a:p>
            <a:r>
              <a:rPr lang="en-US" altLang="zh-TW" dirty="0" smtClean="0"/>
              <a:t>Polling attendees</a:t>
            </a:r>
          </a:p>
          <a:p>
            <a:pPr lvl="1"/>
            <a:r>
              <a:rPr lang="en-US" altLang="zh-TW" dirty="0" smtClean="0"/>
              <a:t>Use the </a:t>
            </a:r>
            <a:r>
              <a:rPr lang="en-US" altLang="zh-TW" b="1" dirty="0" smtClean="0"/>
              <a:t>Poll</a:t>
            </a:r>
            <a:r>
              <a:rPr lang="en-US" altLang="zh-TW" dirty="0" smtClean="0"/>
              <a:t> pod to create questions, or </a:t>
            </a:r>
            <a:r>
              <a:rPr lang="en-US" altLang="zh-TW" i="1" dirty="0" smtClean="0"/>
              <a:t>polls</a:t>
            </a:r>
            <a:r>
              <a:rPr lang="en-US" altLang="zh-TW" dirty="0" smtClean="0"/>
              <a:t>, for participants and to view the results.</a:t>
            </a:r>
          </a:p>
          <a:p>
            <a:pPr lvl="1"/>
            <a:r>
              <a:rPr lang="en-US" altLang="zh-TW" dirty="0" smtClean="0"/>
              <a:t>Only hosts can control poll management and how polls appear to meeting participants. Hosts can also cast votes.</a:t>
            </a:r>
          </a:p>
          <a:p>
            <a:pPr lvl="1"/>
            <a:r>
              <a:rPr lang="en-US" altLang="zh-TW" dirty="0" smtClean="0"/>
              <a:t>Useful during a meeting if you want instant feedback on what is being presented.</a:t>
            </a:r>
          </a:p>
          <a:p>
            <a:pPr lvl="1"/>
            <a:r>
              <a:rPr lang="en-US" altLang="zh-TW" dirty="0" smtClean="0"/>
              <a:t>Can also be used at the end of a meeting to find out if participants felt the meeting, content, and presenters were high-quality.</a:t>
            </a:r>
          </a:p>
          <a:p>
            <a:endParaRPr lang="en-US" altLang="zh-TW" dirty="0" smtClean="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14290"/>
            <a:ext cx="7772400" cy="769441"/>
          </a:xfrm>
        </p:spPr>
        <p:txBody>
          <a:bodyPr/>
          <a:lstStyle/>
          <a:p>
            <a:r>
              <a:rPr lang="en-US" altLang="zh-TW" dirty="0" smtClean="0"/>
              <a:t>Polling, Chatting and Notes</a:t>
            </a:r>
            <a:endParaRPr lang="zh-TW" altLang="en-US" dirty="0"/>
          </a:p>
        </p:txBody>
      </p:sp>
      <p:sp>
        <p:nvSpPr>
          <p:cNvPr id="3" name="Content Placeholder 2"/>
          <p:cNvSpPr>
            <a:spLocks noGrp="1"/>
          </p:cNvSpPr>
          <p:nvPr>
            <p:ph idx="1"/>
          </p:nvPr>
        </p:nvSpPr>
        <p:spPr/>
        <p:txBody>
          <a:bodyPr>
            <a:normAutofit fontScale="62500" lnSpcReduction="20000"/>
          </a:bodyPr>
          <a:lstStyle/>
          <a:p>
            <a:r>
              <a:rPr lang="en-US" altLang="zh-TW" dirty="0" smtClean="0"/>
              <a:t>Chat in meetings</a:t>
            </a:r>
          </a:p>
          <a:p>
            <a:pPr lvl="1"/>
            <a:r>
              <a:rPr lang="en-US" altLang="zh-TW" dirty="0" smtClean="0"/>
              <a:t>Communicate with other attendees while a meeting is in progress.</a:t>
            </a:r>
          </a:p>
          <a:p>
            <a:pPr lvl="1"/>
            <a:r>
              <a:rPr lang="en-US" altLang="zh-TW" dirty="0" smtClean="0"/>
              <a:t>Presenter can use more than one Chat pod simultaneously. Chat pods can be set to display content to everyone or to presenters (and hosts) only.</a:t>
            </a:r>
          </a:p>
          <a:p>
            <a:pPr lvl="1"/>
            <a:r>
              <a:rPr lang="en-US" altLang="zh-TW" dirty="0" smtClean="0"/>
              <a:t>Messages appear as they are submitted, and are listed sequentially.</a:t>
            </a:r>
          </a:p>
          <a:p>
            <a:pPr lvl="1"/>
            <a:r>
              <a:rPr lang="en-US" altLang="zh-TW" dirty="0" smtClean="0"/>
              <a:t>Presenters can allow participants to conduct private chats, to clear a chat, and to turn off chat notifications. </a:t>
            </a:r>
          </a:p>
          <a:p>
            <a:pPr lvl="1"/>
            <a:r>
              <a:rPr lang="en-US" altLang="zh-TW" dirty="0" smtClean="0"/>
              <a:t>Chat pod content is persistent, and remains in a meeting room until deleted. If you want to preserve Chat pod content for future use, you can e‑mail the content.</a:t>
            </a:r>
          </a:p>
          <a:p>
            <a:pPr lvl="1"/>
            <a:endParaRPr lang="en-US" altLang="zh-TW" dirty="0" smtClean="0"/>
          </a:p>
          <a:p>
            <a:r>
              <a:rPr lang="en-US" altLang="zh-TW" dirty="0" smtClean="0"/>
              <a:t>Q &amp; A pod</a:t>
            </a:r>
          </a:p>
          <a:p>
            <a:pPr lvl="1"/>
            <a:r>
              <a:rPr lang="en-US" altLang="zh-TW" dirty="0" smtClean="0"/>
              <a:t>To answer questions posed by attendees.</a:t>
            </a:r>
          </a:p>
          <a:p>
            <a:pPr lvl="1"/>
            <a:r>
              <a:rPr lang="en-US" altLang="zh-TW" dirty="0" smtClean="0"/>
              <a:t>Linked to the Chat pod. When an attendee asks a question in the Chat pod, a presenter can answer in the linked Q &amp; A pod. When a presenter answers a question, the question and answer appear as pairs in the Chat pod.</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14290"/>
            <a:ext cx="7772400" cy="769441"/>
          </a:xfrm>
        </p:spPr>
        <p:txBody>
          <a:bodyPr/>
          <a:lstStyle/>
          <a:p>
            <a:r>
              <a:rPr lang="en-US" altLang="zh-TW" dirty="0" smtClean="0"/>
              <a:t>Polling, Chatting and Notes</a:t>
            </a:r>
            <a:endParaRPr lang="zh-TW" altLang="en-US" dirty="0"/>
          </a:p>
        </p:txBody>
      </p:sp>
      <p:sp>
        <p:nvSpPr>
          <p:cNvPr id="3" name="Content Placeholder 2"/>
          <p:cNvSpPr>
            <a:spLocks noGrp="1"/>
          </p:cNvSpPr>
          <p:nvPr>
            <p:ph idx="1"/>
          </p:nvPr>
        </p:nvSpPr>
        <p:spPr/>
        <p:txBody>
          <a:bodyPr>
            <a:normAutofit fontScale="85000" lnSpcReduction="10000"/>
          </a:bodyPr>
          <a:lstStyle/>
          <a:p>
            <a:r>
              <a:rPr lang="en-US" altLang="zh-TW" dirty="0" smtClean="0"/>
              <a:t>Taking notes in a meeting</a:t>
            </a:r>
          </a:p>
          <a:p>
            <a:pPr lvl="1"/>
            <a:r>
              <a:rPr lang="en-US" altLang="zh-TW" dirty="0" smtClean="0"/>
              <a:t>Hosts and presenters use a Note pod to take meeting notes that all attendees can see. It remains visible in a Note pod throughout the meeting or until a presenter edits the note or displays a different note.</a:t>
            </a:r>
          </a:p>
          <a:p>
            <a:pPr lvl="1"/>
            <a:r>
              <a:rPr lang="en-US" altLang="zh-TW" dirty="0" smtClean="0"/>
              <a:t>Host can remove the Note pod from view, or switch to a different room layout that does not contain that Note pod. </a:t>
            </a:r>
          </a:p>
          <a:p>
            <a:pPr lvl="1"/>
            <a:r>
              <a:rPr lang="en-US" altLang="zh-TW" dirty="0" smtClean="0"/>
              <a:t>Can use the Note pod in several ways:</a:t>
            </a:r>
          </a:p>
          <a:p>
            <a:pPr lvl="2"/>
            <a:r>
              <a:rPr lang="en-US" altLang="zh-TW" dirty="0" smtClean="0"/>
              <a:t>Create a single, persistent note that is visible to attendees.</a:t>
            </a:r>
          </a:p>
          <a:p>
            <a:pPr lvl="2"/>
            <a:r>
              <a:rPr lang="en-US" altLang="zh-TW" dirty="0" smtClean="0"/>
              <a:t>Create multiple notes in a single pod.</a:t>
            </a:r>
          </a:p>
          <a:p>
            <a:pPr lvl="2"/>
            <a:r>
              <a:rPr lang="en-US" altLang="zh-TW" dirty="0" smtClean="0"/>
              <a:t>Create multiple Note pods to display different notes.</a:t>
            </a:r>
          </a:p>
          <a:p>
            <a:pPr lvl="1"/>
            <a:r>
              <a:rPr lang="en-US" altLang="zh-TW" dirty="0" smtClean="0"/>
              <a:t>You can also e‑mail the contents of a note pod. </a:t>
            </a:r>
          </a:p>
          <a:p>
            <a:endParaRPr lang="en-US" altLang="zh-TW" dirty="0" smtClean="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Ending or Exiting</a:t>
            </a:r>
            <a:endParaRPr lang="zh-TW" altLang="en-US" dirty="0"/>
          </a:p>
        </p:txBody>
      </p:sp>
      <p:sp>
        <p:nvSpPr>
          <p:cNvPr id="3" name="Content Placeholder 2"/>
          <p:cNvSpPr>
            <a:spLocks noGrp="1"/>
          </p:cNvSpPr>
          <p:nvPr>
            <p:ph idx="1"/>
          </p:nvPr>
        </p:nvSpPr>
        <p:spPr/>
        <p:txBody>
          <a:bodyPr>
            <a:normAutofit fontScale="92500" lnSpcReduction="20000"/>
          </a:bodyPr>
          <a:lstStyle/>
          <a:p>
            <a:r>
              <a:rPr lang="en-US" altLang="zh-TW" dirty="0" smtClean="0"/>
              <a:t>End Meeting</a:t>
            </a:r>
          </a:p>
          <a:p>
            <a:pPr lvl="1"/>
            <a:r>
              <a:rPr lang="en-US" altLang="zh-TW" dirty="0" smtClean="0"/>
              <a:t>By selecting </a:t>
            </a:r>
            <a:r>
              <a:rPr lang="en-US" altLang="zh-TW" b="1" dirty="0" smtClean="0"/>
              <a:t>Meeting</a:t>
            </a:r>
            <a:r>
              <a:rPr lang="en-US" altLang="zh-TW" dirty="0" smtClean="0"/>
              <a:t> -&gt; </a:t>
            </a:r>
            <a:r>
              <a:rPr lang="en-US" altLang="zh-TW" b="1" dirty="0" smtClean="0"/>
              <a:t>End Meeting</a:t>
            </a:r>
            <a:r>
              <a:rPr lang="en-US" altLang="zh-TW" dirty="0" smtClean="0"/>
              <a:t>…</a:t>
            </a:r>
          </a:p>
          <a:p>
            <a:pPr lvl="1"/>
            <a:r>
              <a:rPr lang="en-US" altLang="zh-TW" dirty="0" smtClean="0"/>
              <a:t>Allow you to customize a closing message for the attendees and direct them to another URL for further information. </a:t>
            </a:r>
          </a:p>
          <a:p>
            <a:r>
              <a:rPr lang="en-US" altLang="zh-TW" dirty="0" smtClean="0"/>
              <a:t>Exit Connect Pro</a:t>
            </a:r>
          </a:p>
          <a:p>
            <a:pPr lvl="1"/>
            <a:r>
              <a:rPr lang="en-US" altLang="zh-TW" dirty="0" smtClean="0"/>
              <a:t>By selecting </a:t>
            </a:r>
            <a:r>
              <a:rPr lang="en-US" altLang="zh-TW" b="1" dirty="0" smtClean="0"/>
              <a:t>Meeting</a:t>
            </a:r>
            <a:r>
              <a:rPr lang="en-US" altLang="zh-TW" dirty="0" smtClean="0"/>
              <a:t> -&gt; </a:t>
            </a:r>
            <a:r>
              <a:rPr lang="en-US" altLang="zh-TW" b="1" dirty="0" smtClean="0"/>
              <a:t>Exit Connect Pro</a:t>
            </a:r>
            <a:r>
              <a:rPr lang="en-US" altLang="zh-TW" dirty="0" smtClean="0"/>
              <a:t> or</a:t>
            </a:r>
          </a:p>
          <a:p>
            <a:pPr lvl="1"/>
            <a:r>
              <a:rPr lang="en-US" altLang="zh-TW" dirty="0" smtClean="0"/>
              <a:t>By simply closing the meeting room window</a:t>
            </a:r>
          </a:p>
          <a:p>
            <a:pPr lvl="1"/>
            <a:r>
              <a:rPr lang="en-US" altLang="zh-TW" dirty="0" smtClean="0"/>
              <a:t>The meeting stays open for other attendees, who can continue to collaborate for 10 minutes.</a:t>
            </a:r>
          </a:p>
          <a:p>
            <a:pPr lvl="1"/>
            <a:r>
              <a:rPr lang="en-US" altLang="zh-TW" dirty="0" smtClean="0"/>
              <a:t>After 10 minutes, they are notified that the meeting room will close in 1 minute.</a:t>
            </a:r>
          </a:p>
          <a:p>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714375" y="214313"/>
            <a:ext cx="7772400" cy="769937"/>
          </a:xfrm>
        </p:spPr>
        <p:txBody>
          <a:bodyPr/>
          <a:lstStyle/>
          <a:p>
            <a:r>
              <a:rPr lang="en-US" altLang="zh-TW" dirty="0" smtClean="0"/>
              <a:t>Agenda</a:t>
            </a:r>
            <a:endParaRPr lang="zh-TW" altLang="en-US" dirty="0" smtClean="0"/>
          </a:p>
        </p:txBody>
      </p:sp>
      <p:sp>
        <p:nvSpPr>
          <p:cNvPr id="6147" name="Content Placeholder 2"/>
          <p:cNvSpPr>
            <a:spLocks noGrp="1"/>
          </p:cNvSpPr>
          <p:nvPr>
            <p:ph idx="1"/>
          </p:nvPr>
        </p:nvSpPr>
        <p:spPr>
          <a:xfrm>
            <a:off x="685800" y="1428750"/>
            <a:ext cx="7772400" cy="4786313"/>
          </a:xfrm>
        </p:spPr>
        <p:txBody>
          <a:bodyPr>
            <a:normAutofit fontScale="77500" lnSpcReduction="20000"/>
          </a:bodyPr>
          <a:lstStyle/>
          <a:p>
            <a:r>
              <a:rPr lang="en-US" altLang="zh-TW" dirty="0" smtClean="0"/>
              <a:t>Sharing contents</a:t>
            </a:r>
          </a:p>
          <a:p>
            <a:pPr lvl="1"/>
            <a:r>
              <a:rPr lang="en-US" altLang="zh-TW" dirty="0" smtClean="0"/>
              <a:t>Install Connect Add-in</a:t>
            </a:r>
          </a:p>
          <a:p>
            <a:pPr lvl="1"/>
            <a:r>
              <a:rPr lang="en-US" altLang="zh-TW" dirty="0" smtClean="0"/>
              <a:t>Presenting Basic Content</a:t>
            </a:r>
          </a:p>
          <a:p>
            <a:pPr lvl="1"/>
            <a:r>
              <a:rPr lang="en-US" altLang="zh-TW" dirty="0" smtClean="0"/>
              <a:t>Sharing Content Screens and Applications</a:t>
            </a:r>
          </a:p>
          <a:p>
            <a:pPr lvl="1"/>
            <a:r>
              <a:rPr lang="en-US" altLang="zh-TW" dirty="0" smtClean="0"/>
              <a:t>Polling, Chatting &amp; Notes</a:t>
            </a:r>
          </a:p>
          <a:p>
            <a:pPr lvl="1"/>
            <a:r>
              <a:rPr lang="en-US" altLang="zh-TW" dirty="0" smtClean="0"/>
              <a:t>Ending or Exiting a meeting</a:t>
            </a:r>
          </a:p>
          <a:p>
            <a:r>
              <a:rPr lang="en-US" altLang="zh-TW" dirty="0" smtClean="0"/>
              <a:t>Advanced features</a:t>
            </a:r>
          </a:p>
          <a:p>
            <a:pPr lvl="1"/>
            <a:r>
              <a:rPr lang="en-US" altLang="zh-TW" dirty="0" smtClean="0"/>
              <a:t>Breakout Sessions</a:t>
            </a:r>
          </a:p>
          <a:p>
            <a:pPr lvl="1"/>
            <a:r>
              <a:rPr lang="en-US" altLang="zh-TW" dirty="0" smtClean="0"/>
              <a:t>Recording a Presentation</a:t>
            </a:r>
          </a:p>
          <a:p>
            <a:pPr lvl="1"/>
            <a:r>
              <a:rPr lang="en-US" altLang="zh-TW" dirty="0" smtClean="0"/>
              <a:t>Using Adobe Connect Mobile App</a:t>
            </a:r>
          </a:p>
          <a:p>
            <a:pPr lvl="1"/>
            <a:r>
              <a:rPr lang="en-US" altLang="zh-TW" dirty="0" smtClean="0"/>
              <a:t>Viewing Data Dashboard</a:t>
            </a:r>
          </a:p>
          <a:p>
            <a:pPr lvl="1"/>
            <a:r>
              <a:rPr lang="en-US" altLang="zh-TW" dirty="0" smtClean="0"/>
              <a:t>Keyboard shortcuts</a:t>
            </a:r>
          </a:p>
          <a:p>
            <a:r>
              <a:rPr lang="en-US" altLang="zh-TW" dirty="0" smtClean="0"/>
              <a:t>Booking virtual room - </a:t>
            </a:r>
            <a:r>
              <a:rPr lang="en-US" altLang="zh-TW" dirty="0" err="1" smtClean="0"/>
              <a:t>iBooking</a:t>
            </a:r>
            <a:endParaRPr lang="en-US" altLang="zh-TW" dirty="0" smtClean="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Breakout Sessions</a:t>
            </a:r>
            <a:endParaRPr lang="zh-TW" altLang="en-US" dirty="0"/>
          </a:p>
        </p:txBody>
      </p:sp>
      <p:sp>
        <p:nvSpPr>
          <p:cNvPr id="3" name="Content Placeholder 2"/>
          <p:cNvSpPr>
            <a:spLocks noGrp="1"/>
          </p:cNvSpPr>
          <p:nvPr>
            <p:ph idx="1"/>
          </p:nvPr>
        </p:nvSpPr>
        <p:spPr/>
        <p:txBody>
          <a:bodyPr>
            <a:normAutofit fontScale="55000" lnSpcReduction="20000"/>
          </a:bodyPr>
          <a:lstStyle/>
          <a:p>
            <a:r>
              <a:rPr lang="en-US" altLang="zh-TW" dirty="0" smtClean="0"/>
              <a:t>Create sub-rooms that can be created within a meeting session.</a:t>
            </a:r>
          </a:p>
          <a:p>
            <a:r>
              <a:rPr lang="en-US" altLang="zh-TW" dirty="0" smtClean="0"/>
              <a:t>Useful for splitting a large group into smaller groups that can talk or collaborate.</a:t>
            </a:r>
          </a:p>
          <a:p>
            <a:r>
              <a:rPr lang="en-US" altLang="zh-TW" dirty="0" smtClean="0"/>
              <a:t>Can create up to 5 breakout rooms for a single meeting session.</a:t>
            </a:r>
          </a:p>
          <a:p>
            <a:r>
              <a:rPr lang="en-US" altLang="zh-TW" dirty="0" smtClean="0"/>
              <a:t>For example, </a:t>
            </a:r>
          </a:p>
          <a:p>
            <a:pPr lvl="1"/>
            <a:r>
              <a:rPr lang="en-US" altLang="zh-TW" dirty="0" smtClean="0"/>
              <a:t>If you have 20 people in a session, you could create 4 breakout rooms and move 5 attendees to each room.</a:t>
            </a:r>
          </a:p>
          <a:p>
            <a:pPr lvl="1"/>
            <a:r>
              <a:rPr lang="en-US" altLang="zh-TW" dirty="0" smtClean="0"/>
              <a:t>The attendees can speak to each other, use the Chat pod, collaborate on a whiteboard, and share their screens.</a:t>
            </a:r>
          </a:p>
          <a:p>
            <a:pPr lvl="1"/>
            <a:r>
              <a:rPr lang="en-US" altLang="zh-TW" dirty="0" smtClean="0"/>
              <a:t>The host can visit all of the breakout rooms to assist and answer questions.</a:t>
            </a:r>
          </a:p>
          <a:p>
            <a:pPr lvl="1"/>
            <a:r>
              <a:rPr lang="en-US" altLang="zh-TW" dirty="0" smtClean="0"/>
              <a:t>When complete, the host can end the breakout session and return attendees to the main room.</a:t>
            </a:r>
          </a:p>
          <a:p>
            <a:pPr lvl="1"/>
            <a:r>
              <a:rPr lang="en-US" altLang="zh-TW" dirty="0" smtClean="0"/>
              <a:t>Hosts are able to share what happened in the breakout rooms with everyone. If necessary, the host can return attendees to their same breakout rooms. If you use the room again, you can also reuse the breakout room layout and content. (However, the assignment of attendees to breakout rooms is not retained.)</a:t>
            </a:r>
          </a:p>
          <a:p>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Recording a Presentation</a:t>
            </a:r>
            <a:endParaRPr lang="zh-TW" altLang="en-US" dirty="0"/>
          </a:p>
        </p:txBody>
      </p:sp>
      <p:sp>
        <p:nvSpPr>
          <p:cNvPr id="3" name="Content Placeholder 2"/>
          <p:cNvSpPr>
            <a:spLocks noGrp="1"/>
          </p:cNvSpPr>
          <p:nvPr>
            <p:ph idx="1"/>
          </p:nvPr>
        </p:nvSpPr>
        <p:spPr/>
        <p:txBody>
          <a:bodyPr>
            <a:normAutofit fontScale="70000" lnSpcReduction="20000"/>
          </a:bodyPr>
          <a:lstStyle/>
          <a:p>
            <a:r>
              <a:rPr lang="en-US" altLang="zh-TW" dirty="0" smtClean="0"/>
              <a:t>Host can record a meeting session. When played back, the recording shows exactly what the attendees saw and heard.</a:t>
            </a:r>
          </a:p>
          <a:p>
            <a:r>
              <a:rPr lang="en-US" altLang="zh-TW" dirty="0" smtClean="0"/>
              <a:t>Everything that happens in the room is recorded, except for the </a:t>
            </a:r>
            <a:r>
              <a:rPr lang="en-US" altLang="zh-TW" b="1" dirty="0" smtClean="0"/>
              <a:t>Presenter Only area</a:t>
            </a:r>
            <a:r>
              <a:rPr lang="en-US" altLang="zh-TW" dirty="0" smtClean="0"/>
              <a:t> and </a:t>
            </a:r>
            <a:r>
              <a:rPr lang="en-US" altLang="zh-TW" b="1" dirty="0" smtClean="0"/>
              <a:t>breakout rooms</a:t>
            </a:r>
            <a:r>
              <a:rPr lang="en-US" altLang="zh-TW" dirty="0" smtClean="0"/>
              <a:t>.</a:t>
            </a:r>
          </a:p>
          <a:p>
            <a:r>
              <a:rPr lang="en-US" altLang="zh-TW" dirty="0" smtClean="0"/>
              <a:t>You can start and stop recording at any time, so you decide what content to record.</a:t>
            </a:r>
          </a:p>
          <a:p>
            <a:r>
              <a:rPr lang="en-US" altLang="zh-TW" dirty="0" smtClean="0"/>
              <a:t>When you record a meeting, consider the following:</a:t>
            </a:r>
          </a:p>
          <a:p>
            <a:pPr lvl="1"/>
            <a:r>
              <a:rPr lang="en-US" altLang="zh-TW" dirty="0" smtClean="0"/>
              <a:t>If you use the Camera And Voice pod to broadcast audio to meeting attendees, all audio is recorded automatically. </a:t>
            </a:r>
          </a:p>
          <a:p>
            <a:pPr lvl="1"/>
            <a:r>
              <a:rPr lang="en-US" altLang="zh-TW" dirty="0" smtClean="0"/>
              <a:t>The meeting recording is assigned a URL and added to the Recordings page associated with the meeting room in Acrobat Connect Pro Central. To play a recording, you need an Internet connection, the recording URL, and permission to view it.</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Adobe Connect Mobile</a:t>
            </a:r>
            <a:endParaRPr lang="zh-TW" altLang="en-US" dirty="0"/>
          </a:p>
        </p:txBody>
      </p:sp>
      <p:sp>
        <p:nvSpPr>
          <p:cNvPr id="3" name="Content Placeholder 2"/>
          <p:cNvSpPr>
            <a:spLocks noGrp="1"/>
          </p:cNvSpPr>
          <p:nvPr>
            <p:ph idx="1"/>
          </p:nvPr>
        </p:nvSpPr>
        <p:spPr/>
        <p:txBody>
          <a:bodyPr>
            <a:normAutofit fontScale="92500" lnSpcReduction="20000"/>
          </a:bodyPr>
          <a:lstStyle/>
          <a:p>
            <a:r>
              <a:rPr lang="en-US" altLang="zh-TW" dirty="0" err="1" smtClean="0"/>
              <a:t>iOS</a:t>
            </a:r>
            <a:r>
              <a:rPr lang="en-US" altLang="zh-TW" dirty="0" smtClean="0"/>
              <a:t> devices</a:t>
            </a:r>
          </a:p>
          <a:p>
            <a:pPr lvl="1"/>
            <a:r>
              <a:rPr lang="en-US" altLang="zh-TW" dirty="0" err="1" smtClean="0"/>
              <a:t>iPhone</a:t>
            </a:r>
            <a:r>
              <a:rPr lang="en-US" altLang="zh-TW" dirty="0" smtClean="0"/>
              <a:t>:</a:t>
            </a:r>
          </a:p>
          <a:p>
            <a:pPr lvl="2"/>
            <a:r>
              <a:rPr lang="en-US" altLang="zh-TW" dirty="0" smtClean="0"/>
              <a:t>http://itunes.apple.com/hk/app/adobe-connect-mobile-for-ios/id430437503?mt=8 </a:t>
            </a:r>
          </a:p>
          <a:p>
            <a:pPr lvl="1"/>
            <a:r>
              <a:rPr lang="en-US" altLang="zh-TW" dirty="0" err="1" smtClean="0"/>
              <a:t>iPad</a:t>
            </a:r>
            <a:r>
              <a:rPr lang="en-US" altLang="zh-TW" dirty="0" smtClean="0"/>
              <a:t>:</a:t>
            </a:r>
          </a:p>
          <a:p>
            <a:pPr lvl="2"/>
            <a:r>
              <a:rPr lang="en-US" altLang="zh-TW" dirty="0" smtClean="0"/>
              <a:t>http://itunes.apple.com/hk/app/adobe-connect-mobile-for-ios/id430437503?mt=8</a:t>
            </a:r>
          </a:p>
          <a:p>
            <a:r>
              <a:rPr lang="en-US" altLang="zh-TW" dirty="0" smtClean="0"/>
              <a:t>Android devices</a:t>
            </a:r>
          </a:p>
          <a:p>
            <a:pPr lvl="2"/>
            <a:r>
              <a:rPr lang="en-US" altLang="zh-TW" dirty="0" smtClean="0"/>
              <a:t>https://play.google.com/store/apps/details?id=air.com.adobe.connectpro</a:t>
            </a:r>
          </a:p>
          <a:p>
            <a:r>
              <a:rPr lang="en-US" altLang="zh-TW" dirty="0" smtClean="0"/>
              <a:t>Blackberry Playbook</a:t>
            </a:r>
          </a:p>
          <a:p>
            <a:pPr lvl="2"/>
            <a:r>
              <a:rPr lang="en-US" altLang="zh-TW" dirty="0" smtClean="0"/>
              <a:t>http://appworld.blackberry.com/webstore/content/36989/?lang=en</a:t>
            </a:r>
          </a:p>
        </p:txBody>
      </p:sp>
      <p:pic>
        <p:nvPicPr>
          <p:cNvPr id="1027" name="Picture 3"/>
          <p:cNvPicPr>
            <a:picLocks noChangeAspect="1" noChangeArrowheads="1"/>
          </p:cNvPicPr>
          <p:nvPr/>
        </p:nvPicPr>
        <p:blipFill>
          <a:blip r:embed="rId2" cstate="print"/>
          <a:srcRect/>
          <a:stretch>
            <a:fillRect/>
          </a:stretch>
        </p:blipFill>
        <p:spPr bwMode="auto">
          <a:xfrm>
            <a:off x="8307288" y="4581128"/>
            <a:ext cx="836712" cy="836712"/>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8294984" y="5805264"/>
            <a:ext cx="849016" cy="836712"/>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Viewing Data Dashboard</a:t>
            </a:r>
            <a:endParaRPr lang="zh-TW" altLang="en-US" dirty="0"/>
          </a:p>
        </p:txBody>
      </p:sp>
      <p:sp>
        <p:nvSpPr>
          <p:cNvPr id="3" name="Content Placeholder 2"/>
          <p:cNvSpPr>
            <a:spLocks noGrp="1"/>
          </p:cNvSpPr>
          <p:nvPr>
            <p:ph idx="1"/>
          </p:nvPr>
        </p:nvSpPr>
        <p:spPr/>
        <p:txBody>
          <a:bodyPr>
            <a:normAutofit fontScale="70000" lnSpcReduction="20000"/>
          </a:bodyPr>
          <a:lstStyle/>
          <a:p>
            <a:r>
              <a:rPr lang="en-US" altLang="zh-TW" dirty="0" smtClean="0"/>
              <a:t>Provides graphical representation of statistical data about your meetings.</a:t>
            </a:r>
          </a:p>
          <a:p>
            <a:pPr lvl="1"/>
            <a:r>
              <a:rPr lang="en-US" altLang="zh-TW" dirty="0" smtClean="0"/>
              <a:t>From the Home Tab click Meetings, then click Meeting Dashboard.</a:t>
            </a:r>
          </a:p>
          <a:p>
            <a:pPr lvl="1"/>
            <a:r>
              <a:rPr lang="en-US" altLang="zh-TW" dirty="0" smtClean="0"/>
              <a:t>Reflects all the meetings you have created, appears in three bar graphs; clicking in any of the bar graphs brings up the Summary Report for the meeting.</a:t>
            </a:r>
          </a:p>
          <a:p>
            <a:r>
              <a:rPr lang="en-US" altLang="zh-TW" dirty="0" smtClean="0"/>
              <a:t>Type of bar charts</a:t>
            </a:r>
          </a:p>
          <a:p>
            <a:pPr lvl="1"/>
            <a:r>
              <a:rPr lang="en-US" altLang="zh-TW" dirty="0" smtClean="0"/>
              <a:t>Most Active Meetings Over Last 30 days</a:t>
            </a:r>
          </a:p>
          <a:p>
            <a:pPr lvl="2"/>
            <a:r>
              <a:rPr lang="en-US" altLang="zh-TW" dirty="0" smtClean="0"/>
              <a:t>Determined by the no. of sessions.</a:t>
            </a:r>
          </a:p>
          <a:p>
            <a:pPr lvl="1"/>
            <a:r>
              <a:rPr lang="en-US" altLang="zh-TW" dirty="0" smtClean="0"/>
              <a:t>Most Participant Meetings Over Last 30 Days</a:t>
            </a:r>
          </a:p>
          <a:p>
            <a:pPr lvl="2"/>
            <a:r>
              <a:rPr lang="en-US" altLang="zh-TW" dirty="0" smtClean="0"/>
              <a:t>Determined by the no. of participants.</a:t>
            </a:r>
          </a:p>
          <a:p>
            <a:pPr lvl="2"/>
            <a:r>
              <a:rPr lang="en-US" altLang="zh-TW" dirty="0" smtClean="0"/>
              <a:t>Counts only registered attendees; guest attendees are not included in the count. However, guest attendees are included in the data reported in the Summary Report for each meeting.</a:t>
            </a:r>
          </a:p>
          <a:p>
            <a:pPr lvl="1"/>
            <a:r>
              <a:rPr lang="en-US" altLang="zh-TW" dirty="0" smtClean="0"/>
              <a:t>Most Viewed Recordings Over Last 30 days</a:t>
            </a:r>
          </a:p>
          <a:p>
            <a:pPr lvl="2"/>
            <a:r>
              <a:rPr lang="en-US" altLang="zh-TW" dirty="0" smtClean="0"/>
              <a:t>Determined by the number of views (that is, the number of times each archived meeting has been viewed).</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Keyboard Shortcuts</a:t>
            </a:r>
            <a:endParaRPr lang="zh-TW" altLang="en-US" dirty="0"/>
          </a:p>
        </p:txBody>
      </p:sp>
      <p:graphicFrame>
        <p:nvGraphicFramePr>
          <p:cNvPr id="4" name="Content Placeholder 3"/>
          <p:cNvGraphicFramePr>
            <a:graphicFrameLocks noGrp="1"/>
          </p:cNvGraphicFramePr>
          <p:nvPr>
            <p:ph idx="1"/>
          </p:nvPr>
        </p:nvGraphicFramePr>
        <p:xfrm>
          <a:off x="685800" y="1428750"/>
          <a:ext cx="7772400" cy="4892040"/>
        </p:xfrm>
        <a:graphic>
          <a:graphicData uri="http://schemas.openxmlformats.org/drawingml/2006/table">
            <a:tbl>
              <a:tblPr firstRow="1" bandRow="1">
                <a:tableStyleId>{21E4AEA4-8DFA-4A89-87EB-49C32662AFE0}</a:tableStyleId>
              </a:tblPr>
              <a:tblGrid>
                <a:gridCol w="4750296"/>
                <a:gridCol w="1440160"/>
                <a:gridCol w="1581944"/>
              </a:tblGrid>
              <a:tr h="370840">
                <a:tc>
                  <a:txBody>
                    <a:bodyPr/>
                    <a:lstStyle/>
                    <a:p>
                      <a:r>
                        <a:rPr lang="en-US" sz="1400" dirty="0"/>
                        <a:t>Result</a:t>
                      </a:r>
                    </a:p>
                  </a:txBody>
                  <a:tcPr/>
                </a:tc>
                <a:tc>
                  <a:txBody>
                    <a:bodyPr/>
                    <a:lstStyle/>
                    <a:p>
                      <a:r>
                        <a:rPr lang="en-US" sz="1400"/>
                        <a:t>Windows</a:t>
                      </a:r>
                    </a:p>
                  </a:txBody>
                  <a:tcPr/>
                </a:tc>
                <a:tc>
                  <a:txBody>
                    <a:bodyPr/>
                    <a:lstStyle/>
                    <a:p>
                      <a:r>
                        <a:rPr lang="en-US" sz="1400" dirty="0"/>
                        <a:t>Macintosh</a:t>
                      </a:r>
                    </a:p>
                  </a:txBody>
                  <a:tcPr/>
                </a:tc>
              </a:tr>
              <a:tr h="370840">
                <a:tc>
                  <a:txBody>
                    <a:bodyPr/>
                    <a:lstStyle/>
                    <a:p>
                      <a:r>
                        <a:rPr lang="en-US" sz="1400" dirty="0"/>
                        <a:t>Toggles Microphone on (locked) or off. </a:t>
                      </a:r>
                    </a:p>
                  </a:txBody>
                  <a:tcPr/>
                </a:tc>
                <a:tc>
                  <a:txBody>
                    <a:bodyPr/>
                    <a:lstStyle/>
                    <a:p>
                      <a:r>
                        <a:rPr lang="en-US" sz="1400" dirty="0" err="1"/>
                        <a:t>Ctrl+M</a:t>
                      </a:r>
                      <a:r>
                        <a:rPr lang="en-US" sz="1400" dirty="0"/>
                        <a:t> </a:t>
                      </a:r>
                    </a:p>
                  </a:txBody>
                  <a:tcPr/>
                </a:tc>
                <a:tc>
                  <a:txBody>
                    <a:bodyPr/>
                    <a:lstStyle/>
                    <a:p>
                      <a:r>
                        <a:rPr lang="en-US" sz="1400"/>
                        <a:t>Control+M </a:t>
                      </a:r>
                    </a:p>
                  </a:txBody>
                  <a:tcPr/>
                </a:tc>
              </a:tr>
              <a:tr h="370840">
                <a:tc>
                  <a:txBody>
                    <a:bodyPr/>
                    <a:lstStyle/>
                    <a:p>
                      <a:r>
                        <a:rPr lang="en-US" sz="1400"/>
                        <a:t>Toggles Raise-Hand status. </a:t>
                      </a:r>
                    </a:p>
                  </a:txBody>
                  <a:tcPr/>
                </a:tc>
                <a:tc>
                  <a:txBody>
                    <a:bodyPr/>
                    <a:lstStyle/>
                    <a:p>
                      <a:r>
                        <a:rPr lang="en-US" sz="1400" dirty="0" err="1"/>
                        <a:t>Ctrl+Up</a:t>
                      </a:r>
                      <a:r>
                        <a:rPr lang="en-US" sz="1400" dirty="0"/>
                        <a:t> Arrow </a:t>
                      </a:r>
                    </a:p>
                  </a:txBody>
                  <a:tcPr/>
                </a:tc>
                <a:tc>
                  <a:txBody>
                    <a:bodyPr/>
                    <a:lstStyle/>
                    <a:p>
                      <a:r>
                        <a:rPr lang="en-US" sz="1400"/>
                        <a:t>Control+Up Arrow </a:t>
                      </a:r>
                    </a:p>
                  </a:txBody>
                  <a:tcPr/>
                </a:tc>
              </a:tr>
              <a:tr h="370840">
                <a:tc>
                  <a:txBody>
                    <a:bodyPr/>
                    <a:lstStyle/>
                    <a:p>
                      <a:r>
                        <a:rPr lang="en-US" sz="1400"/>
                        <a:t>Toggles Full Screen mode. Applies to the currently selected Share pod. </a:t>
                      </a:r>
                    </a:p>
                  </a:txBody>
                  <a:tcPr/>
                </a:tc>
                <a:tc>
                  <a:txBody>
                    <a:bodyPr/>
                    <a:lstStyle/>
                    <a:p>
                      <a:r>
                        <a:rPr lang="en-US" sz="1400" dirty="0"/>
                        <a:t>Ctrl+. </a:t>
                      </a:r>
                    </a:p>
                  </a:txBody>
                  <a:tcPr/>
                </a:tc>
                <a:tc>
                  <a:txBody>
                    <a:bodyPr/>
                    <a:lstStyle/>
                    <a:p>
                      <a:r>
                        <a:rPr lang="en-US" sz="1400"/>
                        <a:t>Control+. </a:t>
                      </a:r>
                    </a:p>
                  </a:txBody>
                  <a:tcPr/>
                </a:tc>
              </a:tr>
              <a:tr h="370840">
                <a:tc>
                  <a:txBody>
                    <a:bodyPr/>
                    <a:lstStyle/>
                    <a:p>
                      <a:r>
                        <a:rPr lang="en-US" sz="1400"/>
                        <a:t>Promote to host. Requires selected item(s) in Attendee List. </a:t>
                      </a:r>
                    </a:p>
                  </a:txBody>
                  <a:tcPr/>
                </a:tc>
                <a:tc>
                  <a:txBody>
                    <a:bodyPr/>
                    <a:lstStyle/>
                    <a:p>
                      <a:r>
                        <a:rPr lang="en-US" sz="1400" dirty="0"/>
                        <a:t>Ctrl+' </a:t>
                      </a:r>
                    </a:p>
                  </a:txBody>
                  <a:tcPr/>
                </a:tc>
                <a:tc>
                  <a:txBody>
                    <a:bodyPr/>
                    <a:lstStyle/>
                    <a:p>
                      <a:r>
                        <a:rPr lang="en-US" sz="1400" dirty="0"/>
                        <a:t>Control+' </a:t>
                      </a:r>
                    </a:p>
                  </a:txBody>
                  <a:tcPr/>
                </a:tc>
              </a:tr>
              <a:tr h="370840">
                <a:tc>
                  <a:txBody>
                    <a:bodyPr/>
                    <a:lstStyle/>
                    <a:p>
                      <a:r>
                        <a:rPr lang="en-US" sz="1400"/>
                        <a:t>Demote to participant. Requires selected user in Attendee List. </a:t>
                      </a:r>
                    </a:p>
                  </a:txBody>
                  <a:tcPr/>
                </a:tc>
                <a:tc>
                  <a:txBody>
                    <a:bodyPr/>
                    <a:lstStyle/>
                    <a:p>
                      <a:r>
                        <a:rPr lang="en-US" sz="1400"/>
                        <a:t>Ctrl+] </a:t>
                      </a:r>
                    </a:p>
                  </a:txBody>
                  <a:tcPr/>
                </a:tc>
                <a:tc>
                  <a:txBody>
                    <a:bodyPr/>
                    <a:lstStyle/>
                    <a:p>
                      <a:r>
                        <a:rPr lang="en-US" sz="1400"/>
                        <a:t>Control+] </a:t>
                      </a:r>
                    </a:p>
                  </a:txBody>
                  <a:tcPr/>
                </a:tc>
              </a:tr>
              <a:tr h="370840">
                <a:tc>
                  <a:txBody>
                    <a:bodyPr/>
                    <a:lstStyle/>
                    <a:p>
                      <a:r>
                        <a:rPr lang="en-US" sz="1400"/>
                        <a:t>Promote to Presenter. Requires selected user in Attendee List. </a:t>
                      </a:r>
                    </a:p>
                  </a:txBody>
                  <a:tcPr/>
                </a:tc>
                <a:tc>
                  <a:txBody>
                    <a:bodyPr/>
                    <a:lstStyle/>
                    <a:p>
                      <a:r>
                        <a:rPr lang="en-US" sz="1400"/>
                        <a:t>Ctrl+/ </a:t>
                      </a:r>
                    </a:p>
                  </a:txBody>
                  <a:tcPr/>
                </a:tc>
                <a:tc>
                  <a:txBody>
                    <a:bodyPr/>
                    <a:lstStyle/>
                    <a:p>
                      <a:r>
                        <a:rPr lang="en-US" sz="1400"/>
                        <a:t>Control+/ </a:t>
                      </a:r>
                    </a:p>
                  </a:txBody>
                  <a:tcPr/>
                </a:tc>
              </a:tr>
              <a:tr h="370840">
                <a:tc>
                  <a:txBody>
                    <a:bodyPr/>
                    <a:lstStyle/>
                    <a:p>
                      <a:r>
                        <a:rPr lang="en-US" sz="1400"/>
                        <a:t>Start/Stop Recording. For Start, brings up the Start Recording Dialog. </a:t>
                      </a:r>
                    </a:p>
                  </a:txBody>
                  <a:tcPr/>
                </a:tc>
                <a:tc>
                  <a:txBody>
                    <a:bodyPr/>
                    <a:lstStyle/>
                    <a:p>
                      <a:r>
                        <a:rPr lang="en-US" sz="1400"/>
                        <a:t>Ctrl+, </a:t>
                      </a:r>
                    </a:p>
                  </a:txBody>
                  <a:tcPr/>
                </a:tc>
                <a:tc>
                  <a:txBody>
                    <a:bodyPr/>
                    <a:lstStyle/>
                    <a:p>
                      <a:r>
                        <a:rPr lang="en-US" sz="1400"/>
                        <a:t>Control+, </a:t>
                      </a:r>
                    </a:p>
                  </a:txBody>
                  <a:tcPr/>
                </a:tc>
              </a:tr>
              <a:tr h="370840">
                <a:tc>
                  <a:txBody>
                    <a:bodyPr/>
                    <a:lstStyle/>
                    <a:p>
                      <a:r>
                        <a:rPr lang="en-US" sz="1400"/>
                        <a:t>End meeting. Brings up the End Meeting Dialog. </a:t>
                      </a:r>
                    </a:p>
                  </a:txBody>
                  <a:tcPr/>
                </a:tc>
                <a:tc>
                  <a:txBody>
                    <a:bodyPr/>
                    <a:lstStyle/>
                    <a:p>
                      <a:r>
                        <a:rPr lang="en-US" sz="1400"/>
                        <a:t>Ctrl+\ </a:t>
                      </a:r>
                    </a:p>
                  </a:txBody>
                  <a:tcPr/>
                </a:tc>
                <a:tc>
                  <a:txBody>
                    <a:bodyPr/>
                    <a:lstStyle/>
                    <a:p>
                      <a:r>
                        <a:rPr lang="en-US" sz="1400"/>
                        <a:t>Control+\ </a:t>
                      </a:r>
                    </a:p>
                  </a:txBody>
                  <a:tcPr/>
                </a:tc>
              </a:tr>
              <a:tr h="370840">
                <a:tc>
                  <a:txBody>
                    <a:bodyPr/>
                    <a:lstStyle/>
                    <a:p>
                      <a:r>
                        <a:rPr lang="en-US" sz="1400"/>
                        <a:t>Start/Stop Desktop Sharing. Applies to currently focused Share pod. </a:t>
                      </a:r>
                    </a:p>
                  </a:txBody>
                  <a:tcPr/>
                </a:tc>
                <a:tc>
                  <a:txBody>
                    <a:bodyPr/>
                    <a:lstStyle/>
                    <a:p>
                      <a:r>
                        <a:rPr lang="en-US" sz="1400" dirty="0"/>
                        <a:t>Ctrl+[ </a:t>
                      </a:r>
                    </a:p>
                  </a:txBody>
                  <a:tcPr/>
                </a:tc>
                <a:tc>
                  <a:txBody>
                    <a:bodyPr/>
                    <a:lstStyle/>
                    <a:p>
                      <a:r>
                        <a:rPr lang="en-US" sz="1400"/>
                        <a:t>Control+[ </a:t>
                      </a:r>
                    </a:p>
                  </a:txBody>
                  <a:tcPr/>
                </a:tc>
              </a:tr>
              <a:tr h="370840">
                <a:tc>
                  <a:txBody>
                    <a:bodyPr/>
                    <a:lstStyle/>
                    <a:p>
                      <a:r>
                        <a:rPr lang="en-US" sz="1400"/>
                        <a:t>Bring up first application bar Menu for keyboard navigation.</a:t>
                      </a:r>
                    </a:p>
                  </a:txBody>
                  <a:tcPr/>
                </a:tc>
                <a:tc>
                  <a:txBody>
                    <a:bodyPr/>
                    <a:lstStyle/>
                    <a:p>
                      <a:r>
                        <a:rPr lang="en-US" sz="1400"/>
                        <a:t>Ctrl+Space </a:t>
                      </a:r>
                    </a:p>
                  </a:txBody>
                  <a:tcPr/>
                </a:tc>
                <a:tc>
                  <a:txBody>
                    <a:bodyPr/>
                    <a:lstStyle/>
                    <a:p>
                      <a:r>
                        <a:rPr lang="en-US" sz="1400"/>
                        <a:t>Control+Space </a:t>
                      </a:r>
                    </a:p>
                  </a:txBody>
                  <a:tcPr/>
                </a:tc>
              </a:tr>
              <a:tr h="370840">
                <a:tc>
                  <a:txBody>
                    <a:bodyPr/>
                    <a:lstStyle/>
                    <a:p>
                      <a:r>
                        <a:rPr lang="en-US" sz="1400"/>
                        <a:t>Toggles Play/Pause during playback of recorded meetings.</a:t>
                      </a:r>
                    </a:p>
                  </a:txBody>
                  <a:tcPr/>
                </a:tc>
                <a:tc>
                  <a:txBody>
                    <a:bodyPr/>
                    <a:lstStyle/>
                    <a:p>
                      <a:r>
                        <a:rPr lang="en-US" sz="1400"/>
                        <a:t>P</a:t>
                      </a:r>
                    </a:p>
                  </a:txBody>
                  <a:tcPr/>
                </a:tc>
                <a:tc>
                  <a:txBody>
                    <a:bodyPr/>
                    <a:lstStyle/>
                    <a:p>
                      <a:r>
                        <a:rPr lang="en-US" sz="1400" dirty="0"/>
                        <a:t>P</a:t>
                      </a: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1115616" y="4581128"/>
            <a:ext cx="3429000" cy="2286000"/>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4805231" y="3933056"/>
            <a:ext cx="4303273" cy="2924944"/>
          </a:xfrm>
          <a:prstGeom prst="rect">
            <a:avLst/>
          </a:prstGeom>
          <a:noFill/>
          <a:ln w="9525">
            <a:noFill/>
            <a:miter lim="800000"/>
            <a:headEnd/>
            <a:tailEnd/>
          </a:ln>
        </p:spPr>
      </p:pic>
      <p:sp>
        <p:nvSpPr>
          <p:cNvPr id="2" name="Title 1"/>
          <p:cNvSpPr>
            <a:spLocks noGrp="1"/>
          </p:cNvSpPr>
          <p:nvPr>
            <p:ph type="title"/>
          </p:nvPr>
        </p:nvSpPr>
        <p:spPr>
          <a:xfrm>
            <a:off x="714348" y="214290"/>
            <a:ext cx="7772400" cy="769441"/>
          </a:xfrm>
        </p:spPr>
        <p:txBody>
          <a:bodyPr/>
          <a:lstStyle/>
          <a:p>
            <a:r>
              <a:rPr lang="en-US" altLang="zh-TW" dirty="0" smtClean="0"/>
              <a:t>Booking virtual room-</a:t>
            </a:r>
            <a:r>
              <a:rPr lang="en-US" altLang="zh-TW" dirty="0" err="1" smtClean="0"/>
              <a:t>iBooking</a:t>
            </a:r>
            <a:endParaRPr lang="zh-TW" altLang="en-US" dirty="0"/>
          </a:p>
        </p:txBody>
      </p:sp>
      <p:sp>
        <p:nvSpPr>
          <p:cNvPr id="3" name="Content Placeholder 2"/>
          <p:cNvSpPr>
            <a:spLocks noGrp="1"/>
          </p:cNvSpPr>
          <p:nvPr>
            <p:ph idx="1"/>
          </p:nvPr>
        </p:nvSpPr>
        <p:spPr/>
        <p:txBody>
          <a:bodyPr/>
          <a:lstStyle/>
          <a:p>
            <a:r>
              <a:rPr lang="en-US" altLang="zh-TW" dirty="0" smtClean="0"/>
              <a:t>Make booking from </a:t>
            </a:r>
            <a:r>
              <a:rPr lang="en-US" altLang="zh-TW" dirty="0" err="1" smtClean="0"/>
              <a:t>iBooking</a:t>
            </a:r>
            <a:r>
              <a:rPr lang="en-US" altLang="zh-TW" dirty="0" smtClean="0"/>
              <a:t> system</a:t>
            </a:r>
          </a:p>
          <a:p>
            <a:r>
              <a:rPr lang="en-US" altLang="zh-TW" dirty="0" smtClean="0"/>
              <a:t>Bookings are made under an honest system, we need our colleagues to book the meeting in advance.</a:t>
            </a:r>
          </a:p>
          <a:p>
            <a:r>
              <a:rPr lang="en-US" altLang="zh-TW" dirty="0" smtClean="0"/>
              <a:t>50 concurrent users.</a:t>
            </a:r>
          </a:p>
          <a:p>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References</a:t>
            </a:r>
            <a:endParaRPr lang="zh-TW" altLang="en-US" dirty="0"/>
          </a:p>
        </p:txBody>
      </p:sp>
      <p:sp>
        <p:nvSpPr>
          <p:cNvPr id="3" name="Content Placeholder 2"/>
          <p:cNvSpPr>
            <a:spLocks noGrp="1"/>
          </p:cNvSpPr>
          <p:nvPr>
            <p:ph idx="1"/>
          </p:nvPr>
        </p:nvSpPr>
        <p:spPr/>
        <p:txBody>
          <a:bodyPr>
            <a:normAutofit fontScale="92500" lnSpcReduction="20000"/>
          </a:bodyPr>
          <a:lstStyle/>
          <a:p>
            <a:r>
              <a:rPr lang="en-US" altLang="zh-TW" dirty="0" smtClean="0"/>
              <a:t>ITS Adobe Connect Pro Meeting Room - </a:t>
            </a:r>
            <a:r>
              <a:rPr lang="en-US" altLang="zh-TW" dirty="0" smtClean="0">
                <a:hlinkClick r:id="rId2"/>
              </a:rPr>
              <a:t>http://www.ied.edu.hk/its/services/adobe_connect.htm</a:t>
            </a:r>
            <a:endParaRPr lang="en-US" altLang="zh-TW" dirty="0" smtClean="0"/>
          </a:p>
          <a:p>
            <a:r>
              <a:rPr lang="en-US" altLang="zh-TW" dirty="0" smtClean="0"/>
              <a:t>Adobe Connect - </a:t>
            </a:r>
            <a:r>
              <a:rPr lang="en-US" altLang="zh-TW" dirty="0" smtClean="0">
                <a:hlinkClick r:id="rId3"/>
              </a:rPr>
              <a:t>http://www.adobe.com/products/adobeconnect.html</a:t>
            </a:r>
            <a:endParaRPr lang="en-US" altLang="zh-TW" dirty="0" smtClean="0"/>
          </a:p>
          <a:p>
            <a:r>
              <a:rPr lang="en-US" altLang="zh-TW" dirty="0" smtClean="0"/>
              <a:t>Adobe TV (Adobe Connect) -</a:t>
            </a:r>
            <a:r>
              <a:rPr lang="en-US" altLang="zh-TW" dirty="0" smtClean="0">
                <a:hlinkClick r:id="rId4"/>
              </a:rPr>
              <a:t>http://tv.adobe.com/product/connect-8</a:t>
            </a:r>
            <a:endParaRPr lang="en-US" altLang="zh-TW" dirty="0" smtClean="0"/>
          </a:p>
          <a:p>
            <a:r>
              <a:rPr lang="en-US" altLang="zh-TW" dirty="0" smtClean="0"/>
              <a:t>Adobe Connect User Community - </a:t>
            </a:r>
            <a:r>
              <a:rPr lang="en-US" altLang="zh-TW" dirty="0" smtClean="0">
                <a:hlinkClick r:id="rId5"/>
              </a:rPr>
              <a:t>http://www.connectusers.com/</a:t>
            </a:r>
            <a:endParaRPr lang="en-US" altLang="zh-TW" dirty="0" smtClean="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331640" y="1196752"/>
            <a:ext cx="6264696" cy="4225906"/>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14290"/>
            <a:ext cx="7772400" cy="769441"/>
          </a:xfrm>
        </p:spPr>
        <p:txBody>
          <a:bodyPr/>
          <a:lstStyle/>
          <a:p>
            <a:r>
              <a:rPr lang="en-US" altLang="zh-TW" dirty="0" smtClean="0"/>
              <a:t>What is Adobe Connect</a:t>
            </a:r>
            <a:endParaRPr lang="zh-TW" altLang="en-US" dirty="0"/>
          </a:p>
        </p:txBody>
      </p:sp>
      <p:sp>
        <p:nvSpPr>
          <p:cNvPr id="3" name="Content Placeholder 2"/>
          <p:cNvSpPr>
            <a:spLocks noGrp="1"/>
          </p:cNvSpPr>
          <p:nvPr>
            <p:ph idx="1"/>
          </p:nvPr>
        </p:nvSpPr>
        <p:spPr/>
        <p:txBody>
          <a:bodyPr>
            <a:normAutofit/>
          </a:bodyPr>
          <a:lstStyle/>
          <a:p>
            <a:r>
              <a:rPr lang="en-US" altLang="zh-TW" dirty="0" smtClean="0"/>
              <a:t>A web conferencing solution for web meetings, eLearning, and webinars.</a:t>
            </a:r>
          </a:p>
          <a:p>
            <a:r>
              <a:rPr lang="en-US" altLang="zh-TW" dirty="0" smtClean="0"/>
              <a:t>Delivers rich interactions</a:t>
            </a:r>
          </a:p>
          <a:p>
            <a:r>
              <a:rPr lang="en-US" altLang="zh-TW" dirty="0" smtClean="0"/>
              <a:t>Entirely Adobe Flash based.</a:t>
            </a:r>
          </a:p>
          <a:p>
            <a:r>
              <a:rPr lang="en-US" altLang="zh-TW" dirty="0" smtClean="0"/>
              <a:t>All meeting rooms are organized into ‘pods’</a:t>
            </a:r>
          </a:p>
          <a:p>
            <a:pPr lvl="1"/>
            <a:r>
              <a:rPr lang="en-US" altLang="zh-TW" dirty="0" smtClean="0"/>
              <a:t>Each pod performing a specific role (i.e. chat, whiteboard, note, etc.).</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Access to Adobe Connect</a:t>
            </a:r>
            <a:endParaRPr lang="zh-TW" altLang="en-US" dirty="0"/>
          </a:p>
        </p:txBody>
      </p:sp>
      <p:sp>
        <p:nvSpPr>
          <p:cNvPr id="3" name="Content Placeholder 2"/>
          <p:cNvSpPr>
            <a:spLocks noGrp="1"/>
          </p:cNvSpPr>
          <p:nvPr>
            <p:ph idx="1"/>
          </p:nvPr>
        </p:nvSpPr>
        <p:spPr/>
        <p:txBody>
          <a:bodyPr anchor="t"/>
          <a:lstStyle/>
          <a:p>
            <a:r>
              <a:rPr lang="en-US" altLang="zh-TW" dirty="0" smtClean="0"/>
              <a:t>http://connect.ied.edu.hk</a:t>
            </a:r>
          </a:p>
        </p:txBody>
      </p:sp>
      <p:pic>
        <p:nvPicPr>
          <p:cNvPr id="1026" name="Picture 2"/>
          <p:cNvPicPr>
            <a:picLocks noChangeAspect="1" noChangeArrowheads="1"/>
          </p:cNvPicPr>
          <p:nvPr/>
        </p:nvPicPr>
        <p:blipFill>
          <a:blip r:embed="rId2" cstate="print"/>
          <a:srcRect/>
          <a:stretch>
            <a:fillRect/>
          </a:stretch>
        </p:blipFill>
        <p:spPr bwMode="auto">
          <a:xfrm>
            <a:off x="1259632" y="2021698"/>
            <a:ext cx="6828786" cy="4836302"/>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Access to Adobe Connect</a:t>
            </a:r>
            <a:endParaRPr lang="zh-TW" altLang="en-US" dirty="0"/>
          </a:p>
        </p:txBody>
      </p:sp>
      <p:sp>
        <p:nvSpPr>
          <p:cNvPr id="3" name="Content Placeholder 2"/>
          <p:cNvSpPr>
            <a:spLocks noGrp="1"/>
          </p:cNvSpPr>
          <p:nvPr>
            <p:ph idx="1"/>
          </p:nvPr>
        </p:nvSpPr>
        <p:spPr/>
        <p:txBody>
          <a:bodyPr anchor="t"/>
          <a:lstStyle/>
          <a:p>
            <a:r>
              <a:rPr lang="en-US" altLang="zh-TW" dirty="0" smtClean="0"/>
              <a:t>Home tab</a:t>
            </a:r>
          </a:p>
          <a:p>
            <a:pPr lvl="1"/>
            <a:r>
              <a:rPr lang="en-US" altLang="zh-TW" dirty="0" smtClean="0"/>
              <a:t>Home</a:t>
            </a:r>
          </a:p>
          <a:p>
            <a:pPr lvl="1"/>
            <a:r>
              <a:rPr lang="en-US" altLang="zh-TW" dirty="0" smtClean="0"/>
              <a:t>Content</a:t>
            </a:r>
          </a:p>
          <a:p>
            <a:pPr lvl="1"/>
            <a:r>
              <a:rPr lang="en-US" altLang="zh-TW" dirty="0" smtClean="0"/>
              <a:t>Meetings</a:t>
            </a:r>
          </a:p>
          <a:p>
            <a:pPr lvl="1"/>
            <a:r>
              <a:rPr lang="en-US" altLang="zh-TW" dirty="0" smtClean="0"/>
              <a:t>Reports</a:t>
            </a:r>
          </a:p>
          <a:p>
            <a:pPr lvl="1"/>
            <a:r>
              <a:rPr lang="en-US" altLang="zh-TW" dirty="0" smtClean="0"/>
              <a:t>Administration</a:t>
            </a:r>
          </a:p>
        </p:txBody>
      </p:sp>
      <p:pic>
        <p:nvPicPr>
          <p:cNvPr id="2050" name="Picture 2"/>
          <p:cNvPicPr>
            <a:picLocks noChangeAspect="1" noChangeArrowheads="1"/>
          </p:cNvPicPr>
          <p:nvPr/>
        </p:nvPicPr>
        <p:blipFill>
          <a:blip r:embed="rId2" cstate="print"/>
          <a:srcRect r="40400" b="30157"/>
          <a:stretch>
            <a:fillRect/>
          </a:stretch>
        </p:blipFill>
        <p:spPr bwMode="auto">
          <a:xfrm>
            <a:off x="3851920" y="2060848"/>
            <a:ext cx="5148064" cy="4272533"/>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Creating a meeting</a:t>
            </a:r>
            <a:endParaRPr lang="zh-TW" altLang="en-US" dirty="0"/>
          </a:p>
        </p:txBody>
      </p:sp>
      <p:sp>
        <p:nvSpPr>
          <p:cNvPr id="3" name="Content Placeholder 2"/>
          <p:cNvSpPr>
            <a:spLocks noGrp="1"/>
          </p:cNvSpPr>
          <p:nvPr>
            <p:ph idx="1"/>
          </p:nvPr>
        </p:nvSpPr>
        <p:spPr/>
        <p:txBody>
          <a:bodyPr anchor="t"/>
          <a:lstStyle/>
          <a:p>
            <a:r>
              <a:rPr lang="en-US" altLang="zh-TW" dirty="0" smtClean="0"/>
              <a:t>Enter Meeting Information</a:t>
            </a:r>
          </a:p>
          <a:p>
            <a:pPr lvl="1"/>
            <a:r>
              <a:rPr lang="en-US" altLang="zh-TW" dirty="0" smtClean="0"/>
              <a:t>Name, URL, date/time, access</a:t>
            </a:r>
          </a:p>
          <a:p>
            <a:r>
              <a:rPr lang="en-US" altLang="zh-TW" dirty="0" smtClean="0"/>
              <a:t>Select Participants</a:t>
            </a:r>
          </a:p>
          <a:p>
            <a:pPr lvl="1"/>
            <a:r>
              <a:rPr lang="en-US" altLang="zh-TW" dirty="0" smtClean="0"/>
              <a:t>Roles and Permission</a:t>
            </a:r>
          </a:p>
          <a:p>
            <a:r>
              <a:rPr lang="en-US" altLang="zh-TW" dirty="0" smtClean="0"/>
              <a:t>Send Invitations</a:t>
            </a:r>
          </a:p>
          <a:p>
            <a:pPr lvl="1"/>
            <a:r>
              <a:rPr lang="en-US" altLang="zh-TW" dirty="0" smtClean="0"/>
              <a:t>With Outlook Calendar event (iCal)</a:t>
            </a:r>
          </a:p>
          <a:p>
            <a:endParaRPr lang="en-US" altLang="zh-TW" dirty="0" smtClean="0"/>
          </a:p>
          <a:p>
            <a:endParaRPr lang="en-US" altLang="zh-TW" dirty="0" smtClean="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Enter Meeting Information</a:t>
            </a:r>
            <a:endParaRPr lang="zh-TW" altLang="en-US" dirty="0"/>
          </a:p>
        </p:txBody>
      </p:sp>
      <p:sp>
        <p:nvSpPr>
          <p:cNvPr id="3" name="Content Placeholder 2"/>
          <p:cNvSpPr>
            <a:spLocks noGrp="1"/>
          </p:cNvSpPr>
          <p:nvPr>
            <p:ph idx="1"/>
          </p:nvPr>
        </p:nvSpPr>
        <p:spPr/>
        <p:txBody>
          <a:bodyPr anchor="t"/>
          <a:lstStyle/>
          <a:p>
            <a:endParaRPr lang="en-US" altLang="zh-TW" dirty="0" smtClean="0"/>
          </a:p>
        </p:txBody>
      </p:sp>
      <p:pic>
        <p:nvPicPr>
          <p:cNvPr id="4098" name="Picture 2"/>
          <p:cNvPicPr>
            <a:picLocks noChangeAspect="1" noChangeArrowheads="1"/>
          </p:cNvPicPr>
          <p:nvPr/>
        </p:nvPicPr>
        <p:blipFill>
          <a:blip r:embed="rId2" cstate="print"/>
          <a:srcRect t="14629"/>
          <a:stretch>
            <a:fillRect/>
          </a:stretch>
        </p:blipFill>
        <p:spPr bwMode="auto">
          <a:xfrm>
            <a:off x="107504" y="1268760"/>
            <a:ext cx="8928992" cy="5398616"/>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Enter Meeting Information</a:t>
            </a:r>
            <a:endParaRPr lang="zh-TW" altLang="en-US" dirty="0"/>
          </a:p>
        </p:txBody>
      </p:sp>
      <p:sp>
        <p:nvSpPr>
          <p:cNvPr id="3" name="Content Placeholder 2"/>
          <p:cNvSpPr>
            <a:spLocks noGrp="1"/>
          </p:cNvSpPr>
          <p:nvPr>
            <p:ph idx="1"/>
          </p:nvPr>
        </p:nvSpPr>
        <p:spPr/>
        <p:txBody>
          <a:bodyPr anchor="t">
            <a:normAutofit fontScale="55000" lnSpcReduction="20000"/>
          </a:bodyPr>
          <a:lstStyle/>
          <a:p>
            <a:r>
              <a:rPr lang="en-US" altLang="zh-TW" b="1" dirty="0" smtClean="0"/>
              <a:t>Meeting Name</a:t>
            </a:r>
            <a:r>
              <a:rPr lang="en-US" altLang="zh-TW" dirty="0" smtClean="0"/>
              <a:t> and </a:t>
            </a:r>
            <a:r>
              <a:rPr lang="en-US" altLang="zh-TW" b="1" dirty="0" smtClean="0"/>
              <a:t>Language</a:t>
            </a:r>
            <a:r>
              <a:rPr lang="en-US" altLang="zh-TW" dirty="0" smtClean="0"/>
              <a:t> fields are required.</a:t>
            </a:r>
          </a:p>
          <a:p>
            <a:endParaRPr lang="en-US" altLang="zh-TW" dirty="0" smtClean="0"/>
          </a:p>
          <a:p>
            <a:r>
              <a:rPr lang="en-US" altLang="zh-TW" dirty="0" smtClean="0"/>
              <a:t>Recommended to enter a short name in the </a:t>
            </a:r>
            <a:r>
              <a:rPr lang="en-US" altLang="zh-TW" b="1" dirty="0" smtClean="0"/>
              <a:t>Custom URL</a:t>
            </a:r>
            <a:r>
              <a:rPr lang="en-US" altLang="zh-TW" dirty="0" smtClean="0"/>
              <a:t> field rather than having a random string generated by the server.</a:t>
            </a:r>
          </a:p>
          <a:p>
            <a:endParaRPr lang="en-US" altLang="zh-TW" dirty="0" smtClean="0"/>
          </a:p>
          <a:p>
            <a:r>
              <a:rPr lang="en-US" altLang="zh-TW" dirty="0" smtClean="0"/>
              <a:t>Set the </a:t>
            </a:r>
            <a:r>
              <a:rPr lang="en-US" altLang="zh-TW" b="1" dirty="0" smtClean="0"/>
              <a:t>Access</a:t>
            </a:r>
            <a:r>
              <a:rPr lang="en-US" altLang="zh-TW" dirty="0" smtClean="0"/>
              <a:t> as appropriate.</a:t>
            </a:r>
          </a:p>
          <a:p>
            <a:pPr lvl="1"/>
            <a:r>
              <a:rPr lang="en-US" altLang="zh-TW" b="1" dirty="0" smtClean="0"/>
              <a:t>Only registered users may enter the room (guest access is blocked)</a:t>
            </a:r>
          </a:p>
          <a:p>
            <a:pPr lvl="2"/>
            <a:r>
              <a:rPr lang="en-US" altLang="zh-TW" dirty="0" smtClean="0"/>
              <a:t>An individual must authenticate with a HKIEd staff account.</a:t>
            </a:r>
          </a:p>
          <a:p>
            <a:pPr lvl="2"/>
            <a:r>
              <a:rPr lang="en-US" altLang="zh-TW" dirty="0" smtClean="0"/>
              <a:t>The individual must appear in the meeting's list of Current Participants (set in a later step).</a:t>
            </a:r>
          </a:p>
          <a:p>
            <a:pPr lvl="1"/>
            <a:endParaRPr lang="en-US" altLang="zh-TW" b="1" dirty="0" smtClean="0"/>
          </a:p>
          <a:p>
            <a:pPr lvl="1"/>
            <a:r>
              <a:rPr lang="en-US" altLang="zh-TW" b="1" dirty="0" smtClean="0"/>
              <a:t>Only registered users and accepted guests may enter the room</a:t>
            </a:r>
          </a:p>
          <a:p>
            <a:pPr lvl="2"/>
            <a:r>
              <a:rPr lang="en-US" altLang="zh-TW" dirty="0" smtClean="0"/>
              <a:t>Users listed in the meeting's Current Participants can enter the meeting after authenticating.</a:t>
            </a:r>
          </a:p>
          <a:p>
            <a:pPr lvl="2"/>
            <a:r>
              <a:rPr lang="en-US" altLang="zh-TW" dirty="0" smtClean="0"/>
              <a:t>Anyone with the link to the meeting can </a:t>
            </a:r>
            <a:r>
              <a:rPr lang="en-US" altLang="zh-TW" b="1" dirty="0" smtClean="0"/>
              <a:t>Enter as a Guest</a:t>
            </a:r>
            <a:r>
              <a:rPr lang="en-US" altLang="zh-TW" dirty="0" smtClean="0"/>
              <a:t>, but must also be approved by a designated Meeting Host before the meeting window will open.</a:t>
            </a:r>
          </a:p>
          <a:p>
            <a:pPr lvl="2"/>
            <a:r>
              <a:rPr lang="en-US" altLang="zh-TW" dirty="0" smtClean="0"/>
              <a:t>Allows the Meeting Hosts to effectively screen the attendees and avoids the need for all attendees to have an Adobe Connect account.</a:t>
            </a:r>
          </a:p>
          <a:p>
            <a:pPr lvl="1"/>
            <a:endParaRPr lang="en-US" altLang="zh-TW" b="1" dirty="0" smtClean="0"/>
          </a:p>
          <a:p>
            <a:pPr lvl="1"/>
            <a:r>
              <a:rPr lang="en-US" altLang="zh-TW" b="1" dirty="0" smtClean="0"/>
              <a:t>Anyone who has the URL for the meeting can enter the room</a:t>
            </a:r>
          </a:p>
          <a:p>
            <a:pPr lvl="2"/>
            <a:r>
              <a:rPr lang="en-US" altLang="zh-TW" dirty="0" smtClean="0"/>
              <a:t>No authentication or approval is needed to join the meeting.</a:t>
            </a:r>
          </a:p>
          <a:p>
            <a:pPr lvl="2"/>
            <a:r>
              <a:rPr lang="en-US" altLang="zh-TW" dirty="0" smtClean="0"/>
              <a:t>Assumes that anyone with the link to the meeting is allowed.</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HKIEd PowerPoint Presentation Green Template">
  <a:themeElements>
    <a:clrScheme name="Fan">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19" charset="-128"/>
          </a:defRPr>
        </a:defPPr>
      </a:lstStyle>
    </a:lnDef>
    <a:txDef>
      <a:spPr bwMode="auto">
        <a:noFill/>
        <a:ln w="9525">
          <a:noFill/>
          <a:miter lim="800000"/>
          <a:headEnd/>
          <a:tailEnd/>
        </a:ln>
      </a:spPr>
      <a:bodyPr vert="horz" wrap="square" lIns="91440" tIns="45720" rIns="91440" bIns="45720" numCol="1" anchor="ctr" anchorCtr="0" compatLnSpc="1">
        <a:prstTxWarp prst="textNoShape">
          <a:avLst/>
        </a:prstTxWarp>
        <a:spAutoFit/>
        <a:scene3d>
          <a:camera prst="orthographicFront"/>
          <a:lightRig rig="threePt" dir="t"/>
        </a:scene3d>
        <a:sp3d extrusionH="57150">
          <a:bevelT w="38100" h="38100"/>
        </a:sp3d>
      </a:bodyPr>
      <a:lstStyle>
        <a:defPPr marL="0" marR="0" indent="0" algn="ctr" defTabSz="914400" rtl="0" eaLnBrk="1" fontAlgn="base" latinLnBrk="0" hangingPunct="1">
          <a:lnSpc>
            <a:spcPct val="100000"/>
          </a:lnSpc>
          <a:spcBef>
            <a:spcPct val="0"/>
          </a:spcBef>
          <a:spcAft>
            <a:spcPct val="0"/>
          </a:spcAft>
          <a:buClrTx/>
          <a:buSzTx/>
          <a:buFontTx/>
          <a:buNone/>
          <a:tabLst/>
          <a:defRPr kumimoji="0" sz="4400" b="0" i="0" u="none" strike="noStrike" kern="0" cap="none" spc="0" normalizeH="0" baseline="0" noProof="0" dirty="0" smtClean="0">
            <a:ln w="0">
              <a:noFill/>
            </a:ln>
            <a:solidFill>
              <a:srgbClr val="FFFF00"/>
            </a:solidFill>
            <a:effectLst>
              <a:outerShdw blurRad="50800" dist="38100" dir="18900000" algn="bl" rotWithShape="0">
                <a:prstClr val="black">
                  <a:alpha val="40000"/>
                </a:prstClr>
              </a:outerShdw>
            </a:effectLst>
            <a:uLnTx/>
            <a:uFillTx/>
            <a:latin typeface="+mj-lt"/>
            <a:ea typeface="+mj-ea"/>
            <a:cs typeface="+mj-cs"/>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TC101972873[[fn=Summer]]</Template>
  <TotalTime>864</TotalTime>
  <Words>2278</Words>
  <Application>Microsoft Office PowerPoint</Application>
  <PresentationFormat>On-screen Show (4:3)</PresentationFormat>
  <Paragraphs>310</Paragraphs>
  <Slides>37</Slides>
  <Notes>3</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HKIEd PowerPoint Presentation Green Template</vt:lpstr>
      <vt:lpstr>Using Adobe Connect a Virtual Meeting Room</vt:lpstr>
      <vt:lpstr>Agenda</vt:lpstr>
      <vt:lpstr>Agenda</vt:lpstr>
      <vt:lpstr>What is Adobe Connect</vt:lpstr>
      <vt:lpstr>Access to Adobe Connect</vt:lpstr>
      <vt:lpstr>Access to Adobe Connect</vt:lpstr>
      <vt:lpstr>Creating a meeting</vt:lpstr>
      <vt:lpstr>Enter Meeting Information</vt:lpstr>
      <vt:lpstr>Enter Meeting Information</vt:lpstr>
      <vt:lpstr>Select Participants</vt:lpstr>
      <vt:lpstr>Send Invitations</vt:lpstr>
      <vt:lpstr>Meeting Roles and Permissions</vt:lpstr>
      <vt:lpstr>Meeting Roles and Permissions</vt:lpstr>
      <vt:lpstr>Meeting Roles and Permissions</vt:lpstr>
      <vt:lpstr>Meeting Roles and Permissions</vt:lpstr>
      <vt:lpstr>Managing Layouts &amp; Pods</vt:lpstr>
      <vt:lpstr>Layouts</vt:lpstr>
      <vt:lpstr>Pods</vt:lpstr>
      <vt:lpstr>Pods</vt:lpstr>
      <vt:lpstr>Managing Meetings</vt:lpstr>
      <vt:lpstr>Managing Meetings</vt:lpstr>
      <vt:lpstr>Content Library</vt:lpstr>
      <vt:lpstr>Supported File Type</vt:lpstr>
      <vt:lpstr>Installing Connect Add-in</vt:lpstr>
      <vt:lpstr>Sharing Contents</vt:lpstr>
      <vt:lpstr>Polling, Chatting and Notes</vt:lpstr>
      <vt:lpstr>Polling, Chatting and Notes</vt:lpstr>
      <vt:lpstr>Polling, Chatting and Notes</vt:lpstr>
      <vt:lpstr>Ending or Exiting</vt:lpstr>
      <vt:lpstr>Breakout Sessions</vt:lpstr>
      <vt:lpstr>Recording a Presentation</vt:lpstr>
      <vt:lpstr>Adobe Connect Mobile</vt:lpstr>
      <vt:lpstr>Viewing Data Dashboard</vt:lpstr>
      <vt:lpstr>Keyboard Shortcuts</vt:lpstr>
      <vt:lpstr>Booking virtual room-iBooking</vt:lpstr>
      <vt:lpstr>References</vt:lpstr>
      <vt:lpstr>PowerPoint Presentation</vt:lpstr>
    </vt:vector>
  </TitlesOfParts>
  <Company>HKIEd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Adobe Connect  a Web Conferencing Tool</dc:title>
  <dc:creator>Kelvin Cheng</dc:creator>
  <cp:lastModifiedBy>HKIEd</cp:lastModifiedBy>
  <cp:revision>85</cp:revision>
  <dcterms:created xsi:type="dcterms:W3CDTF">2012-01-09T03:11:04Z</dcterms:created>
  <dcterms:modified xsi:type="dcterms:W3CDTF">2012-03-22T07:27:41Z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