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64" r:id="rId4"/>
    <p:sldId id="352" r:id="rId5"/>
    <p:sldId id="257" r:id="rId6"/>
    <p:sldId id="337" r:id="rId7"/>
    <p:sldId id="262" r:id="rId8"/>
    <p:sldId id="332" r:id="rId9"/>
    <p:sldId id="263" r:id="rId10"/>
    <p:sldId id="291" r:id="rId11"/>
    <p:sldId id="292" r:id="rId12"/>
    <p:sldId id="264" r:id="rId13"/>
    <p:sldId id="288" r:id="rId14"/>
    <p:sldId id="365" r:id="rId15"/>
    <p:sldId id="346" r:id="rId16"/>
    <p:sldId id="347" r:id="rId17"/>
    <p:sldId id="348" r:id="rId18"/>
    <p:sldId id="338" r:id="rId19"/>
    <p:sldId id="339" r:id="rId20"/>
    <p:sldId id="268" r:id="rId21"/>
    <p:sldId id="269" r:id="rId22"/>
    <p:sldId id="272" r:id="rId23"/>
    <p:sldId id="270" r:id="rId24"/>
    <p:sldId id="274" r:id="rId25"/>
    <p:sldId id="276" r:id="rId26"/>
    <p:sldId id="330" r:id="rId27"/>
    <p:sldId id="33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6" r:id="rId39"/>
    <p:sldId id="297" r:id="rId40"/>
    <p:sldId id="301" r:id="rId41"/>
    <p:sldId id="299" r:id="rId42"/>
    <p:sldId id="300" r:id="rId43"/>
    <p:sldId id="298" r:id="rId44"/>
    <p:sldId id="302" r:id="rId45"/>
    <p:sldId id="303" r:id="rId46"/>
    <p:sldId id="349" r:id="rId47"/>
    <p:sldId id="305" r:id="rId48"/>
    <p:sldId id="335" r:id="rId49"/>
    <p:sldId id="307" r:id="rId50"/>
    <p:sldId id="308" r:id="rId51"/>
    <p:sldId id="309" r:id="rId52"/>
    <p:sldId id="310" r:id="rId53"/>
    <p:sldId id="311" r:id="rId54"/>
    <p:sldId id="336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40" r:id="rId73"/>
    <p:sldId id="341" r:id="rId74"/>
    <p:sldId id="342" r:id="rId75"/>
    <p:sldId id="344" r:id="rId76"/>
    <p:sldId id="343" r:id="rId77"/>
    <p:sldId id="353" r:id="rId78"/>
    <p:sldId id="36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</p:sldIdLst>
  <p:sldSz cx="12192000" cy="6858000"/>
  <p:notesSz cx="6858000" cy="9144000"/>
  <p:custDataLst>
    <p:tags r:id="rId8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6754" autoAdjust="0"/>
  </p:normalViewPr>
  <p:slideViewPr>
    <p:cSldViewPr snapToGrid="0">
      <p:cViewPr varScale="1">
        <p:scale>
          <a:sx n="129" d="100"/>
          <a:sy n="129" d="100"/>
        </p:scale>
        <p:origin x="-17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563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5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16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82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61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76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68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34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76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B1A7-B604-4479-B61B-3911FB55056D}" type="datetimeFigureOut">
              <a:rPr lang="en-GB" smtClean="0"/>
              <a:pPr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39AC-FBCD-4EAA-8D20-0A47055956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45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00/pol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topics/" TargetMode="External"/><Relationship Id="rId2" Type="http://schemas.openxmlformats.org/officeDocument/2006/relationships/hyperlink" Target="https://docs.djangoproject.com/en/3.0/intro/tutorial01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/download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stera/django-bootstrap4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wd/hub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Dussek</a:t>
            </a:r>
          </a:p>
          <a:p>
            <a:r>
              <a:rPr lang="en-GB" dirty="0" smtClean="0"/>
              <a:t>Nov-Dec </a:t>
            </a:r>
            <a:r>
              <a:rPr lang="en-GB" dirty="0" smtClean="0"/>
              <a:t>2020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606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the SECRET_KEY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new Django project using </a:t>
            </a:r>
            <a:r>
              <a:rPr lang="en-GB" dirty="0" err="1"/>
              <a:t>startproject</a:t>
            </a:r>
            <a:r>
              <a:rPr lang="en-GB" dirty="0"/>
              <a:t>, the settings.py file is generated automatically and gets a random SECRET_KEY value</a:t>
            </a:r>
          </a:p>
          <a:p>
            <a:r>
              <a:rPr lang="en-GB" dirty="0"/>
              <a:t>This value is the key to securing signed data</a:t>
            </a:r>
          </a:p>
          <a:p>
            <a:r>
              <a:rPr lang="en-GB" dirty="0"/>
              <a:t>It is vital you keep this secure, or attackers could use it to generate their own signed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25758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Absolute paths locate the templates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Within a projects settings.py file there is a TEMPLATES data structure</a:t>
            </a:r>
          </a:p>
          <a:p>
            <a:r>
              <a:rPr lang="en-GB" dirty="0"/>
              <a:t>You are required to use </a:t>
            </a:r>
            <a:br>
              <a:rPr lang="en-GB" dirty="0"/>
            </a:br>
            <a:r>
              <a:rPr lang="en-GB" dirty="0"/>
              <a:t>absolute paths to locate </a:t>
            </a:r>
            <a:br>
              <a:rPr lang="en-GB" dirty="0"/>
            </a:br>
            <a:r>
              <a:rPr lang="en-GB" dirty="0"/>
              <a:t>the templates directory</a:t>
            </a:r>
          </a:p>
          <a:p>
            <a:pPr lvl="1"/>
            <a:r>
              <a:rPr lang="en-GB" dirty="0"/>
              <a:t>E.g. </a:t>
            </a:r>
            <a:br>
              <a:rPr lang="en-GB" dirty="0"/>
            </a:br>
            <a:r>
              <a:rPr lang="en-GB" dirty="0"/>
              <a:t>'DIRS': </a:t>
            </a:r>
            <a:r>
              <a:rPr lang="en-GB" dirty="0" smtClean="0"/>
              <a:t>['c</a:t>
            </a:r>
            <a:r>
              <a:rPr lang="en-GB" dirty="0"/>
              <a:t>:/djapp/templates']</a:t>
            </a:r>
          </a:p>
          <a:p>
            <a:pPr lvl="1"/>
            <a:r>
              <a:rPr lang="en-GB" dirty="0" smtClean="0"/>
              <a:t>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TEMPLATE_DIR =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os.path.join</a:t>
            </a:r>
            <a:r>
              <a:rPr lang="en-GB" dirty="0"/>
              <a:t>(BASE_DIR, 'templates')</a:t>
            </a:r>
            <a:br>
              <a:rPr lang="en-GB" dirty="0"/>
            </a:br>
            <a:r>
              <a:rPr lang="en-GB" dirty="0"/>
              <a:t>'DIRS': [TEMPLATE_DIR, 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0435" y="2819872"/>
            <a:ext cx="8734144" cy="48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37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Django App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location, or stick with the root </a:t>
            </a:r>
          </a:p>
          <a:p>
            <a:pPr lvl="1"/>
            <a:r>
              <a:rPr lang="en-GB" dirty="0"/>
              <a:t>i.e. up one level from </a:t>
            </a:r>
            <a:r>
              <a:rPr lang="en-GB" dirty="0" err="1"/>
              <a:t>myapp</a:t>
            </a:r>
            <a:endParaRPr lang="en-GB" dirty="0"/>
          </a:p>
          <a:p>
            <a:r>
              <a:rPr lang="en-GB" dirty="0"/>
              <a:t>Create an app: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startapp</a:t>
            </a:r>
            <a:r>
              <a:rPr lang="en-GB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xmlns="" val="356592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Virtual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Django</a:t>
            </a:r>
            <a:r>
              <a:rPr lang="en-GB" dirty="0" smtClean="0"/>
              <a:t> will work in a Python virtual environment if you need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183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490F7-3634-491B-8052-D8359D15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Websites, Web Apps and Content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9BC8F-D4B6-4243-99F8-70951554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modern web uses http(s)</a:t>
            </a:r>
          </a:p>
          <a:p>
            <a:r>
              <a:rPr lang="en-GB" dirty="0"/>
              <a:t>Users expect responsive content</a:t>
            </a:r>
          </a:p>
          <a:p>
            <a:r>
              <a:rPr lang="en-GB" dirty="0"/>
              <a:t>HTML CSS and JavaScript are the only tools in a browser</a:t>
            </a:r>
          </a:p>
          <a:p>
            <a:r>
              <a:rPr lang="en-GB" dirty="0"/>
              <a:t>Client-Server interactions (request/response)</a:t>
            </a:r>
          </a:p>
          <a:p>
            <a:r>
              <a:rPr lang="en-GB" dirty="0"/>
              <a:t>URLs and RESTful end-points</a:t>
            </a:r>
          </a:p>
          <a:p>
            <a:r>
              <a:rPr lang="en-GB" dirty="0" smtClean="0"/>
              <a:t>Not Single-Page </a:t>
            </a:r>
            <a:r>
              <a:rPr lang="en-GB" dirty="0"/>
              <a:t>Apps (</a:t>
            </a:r>
            <a:r>
              <a:rPr lang="en-GB" dirty="0" smtClean="0"/>
              <a:t>SPA), but conventional </a:t>
            </a:r>
            <a:r>
              <a:rPr lang="en-GB" dirty="0"/>
              <a:t>submit-respond</a:t>
            </a:r>
          </a:p>
          <a:p>
            <a:r>
              <a:rPr lang="en-GB" dirty="0"/>
              <a:t>Forms: </a:t>
            </a:r>
            <a:r>
              <a:rPr lang="en-GB" dirty="0" smtClean="0"/>
              <a:t>GET and POST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08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Django Projects and Apps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97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check </a:t>
            </a:r>
            <a:r>
              <a:rPr lang="en-GB" dirty="0"/>
              <a:t>which version of Django is </a:t>
            </a:r>
            <a:r>
              <a:rPr lang="en-GB" dirty="0" smtClean="0"/>
              <a:t>installed</a:t>
            </a:r>
            <a:endParaRPr lang="en-GB" dirty="0"/>
          </a:p>
          <a:p>
            <a:pPr lvl="1"/>
            <a:r>
              <a:rPr lang="en-GB" dirty="0"/>
              <a:t>python -m </a:t>
            </a:r>
            <a:r>
              <a:rPr lang="en-GB" dirty="0" err="1"/>
              <a:t>django</a:t>
            </a:r>
            <a:r>
              <a:rPr lang="en-GB" dirty="0"/>
              <a:t> –version</a:t>
            </a:r>
          </a:p>
          <a:p>
            <a:r>
              <a:rPr lang="en-GB" dirty="0"/>
              <a:t>Create a Django project called ‘</a:t>
            </a:r>
            <a:r>
              <a:rPr lang="en-GB" dirty="0" err="1"/>
              <a:t>mysite</a:t>
            </a:r>
            <a:r>
              <a:rPr lang="en-GB" dirty="0"/>
              <a:t>’ in the current directory </a:t>
            </a:r>
            <a:br>
              <a:rPr lang="en-GB" dirty="0"/>
            </a:br>
            <a:r>
              <a:rPr lang="en-GB" dirty="0"/>
              <a:t>(outside the web server root)</a:t>
            </a:r>
          </a:p>
          <a:p>
            <a:pPr lvl="1"/>
            <a:r>
              <a:rPr lang="en-GB" dirty="0" err="1"/>
              <a:t>django</a:t>
            </a:r>
            <a:r>
              <a:rPr lang="en-GB" dirty="0"/>
              <a:t>-admin </a:t>
            </a:r>
            <a:r>
              <a:rPr lang="en-GB" dirty="0" err="1"/>
              <a:t>startproject</a:t>
            </a:r>
            <a:r>
              <a:rPr lang="en-GB" dirty="0"/>
              <a:t> </a:t>
            </a:r>
            <a:r>
              <a:rPr lang="en-GB" dirty="0" err="1"/>
              <a:t>mysite</a:t>
            </a:r>
            <a:endParaRPr lang="en-GB" dirty="0"/>
          </a:p>
          <a:p>
            <a:r>
              <a:rPr lang="en-GB" dirty="0"/>
              <a:t>Run development server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runserver</a:t>
            </a:r>
            <a:endParaRPr lang="en-GB" dirty="0"/>
          </a:p>
          <a:p>
            <a:pPr lvl="1"/>
            <a:r>
              <a:rPr lang="en-GB" dirty="0"/>
              <a:t>see </a:t>
            </a:r>
            <a:r>
              <a:rPr lang="en-GB" dirty="0">
                <a:hlinkClick r:id="rId2"/>
              </a:rPr>
              <a:t>http://127.0.0.1:8000/</a:t>
            </a:r>
            <a:endParaRPr lang="en-GB" dirty="0"/>
          </a:p>
          <a:p>
            <a:pPr lvl="1"/>
            <a:r>
              <a:rPr lang="en-GB" dirty="0"/>
              <a:t>Can specify which port:</a:t>
            </a:r>
          </a:p>
          <a:p>
            <a:pPr lvl="2"/>
            <a:r>
              <a:rPr lang="en-GB" dirty="0"/>
              <a:t>python manage.py </a:t>
            </a:r>
            <a:r>
              <a:rPr lang="en-GB" dirty="0" err="1"/>
              <a:t>runserver</a:t>
            </a:r>
            <a:r>
              <a:rPr lang="en-GB" dirty="0"/>
              <a:t> 8080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0574" y="3503696"/>
            <a:ext cx="3514725" cy="321945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0800000" flipV="1">
            <a:off x="5334001" y="4180114"/>
            <a:ext cx="1937657" cy="478972"/>
          </a:xfrm>
          <a:prstGeom prst="curvedConnector3">
            <a:avLst>
              <a:gd name="adj1" fmla="val 662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210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 and Views in a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create an app called ‘polls’</a:t>
            </a:r>
            <a:br>
              <a:rPr lang="en-GB" dirty="0"/>
            </a:br>
            <a:r>
              <a:rPr lang="en-GB" dirty="0"/>
              <a:t>(in the same directory as manage.py)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startapp</a:t>
            </a:r>
            <a:r>
              <a:rPr lang="en-GB" dirty="0"/>
              <a:t> polls</a:t>
            </a:r>
          </a:p>
          <a:p>
            <a:pPr lvl="1"/>
            <a:endParaRPr lang="en-GB" dirty="0"/>
          </a:p>
          <a:p>
            <a:r>
              <a:rPr lang="en-GB" dirty="0"/>
              <a:t>Edit polls/views.py to define a view</a:t>
            </a:r>
          </a:p>
          <a:p>
            <a:r>
              <a:rPr lang="en-GB" dirty="0"/>
              <a:t>Create urls.py in the ‘polls’ directory</a:t>
            </a:r>
            <a:br>
              <a:rPr lang="en-GB" dirty="0"/>
            </a:br>
            <a:r>
              <a:rPr lang="en-GB" dirty="0"/>
              <a:t>(this will contain our </a:t>
            </a:r>
            <a:r>
              <a:rPr lang="en-GB" dirty="0" err="1"/>
              <a:t>URLconf</a:t>
            </a:r>
            <a:r>
              <a:rPr lang="en-GB" dirty="0"/>
              <a:t>)</a:t>
            </a:r>
          </a:p>
          <a:p>
            <a:r>
              <a:rPr lang="en-GB" dirty="0"/>
              <a:t>Once the view is written and configured, see</a:t>
            </a:r>
            <a:br>
              <a:rPr lang="en-GB" dirty="0"/>
            </a:br>
            <a:r>
              <a:rPr lang="en-GB" dirty="0">
                <a:hlinkClick r:id="rId2"/>
              </a:rPr>
              <a:t>http://localhost:8000/polls/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0718" y="1930400"/>
            <a:ext cx="3600450" cy="4381500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>
            <a:off x="6487886" y="4288971"/>
            <a:ext cx="2133600" cy="1099461"/>
          </a:xfrm>
          <a:prstGeom prst="curvedConnector3">
            <a:avLst>
              <a:gd name="adj1" fmla="val 627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98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Gather requirements</a:t>
            </a:r>
          </a:p>
          <a:p>
            <a:r>
              <a:rPr lang="en-GB" dirty="0"/>
              <a:t>Create conceptual HTML mock-ups</a:t>
            </a:r>
          </a:p>
          <a:p>
            <a:r>
              <a:rPr lang="en-GB" dirty="0"/>
              <a:t>Divide a project into Apps</a:t>
            </a:r>
          </a:p>
          <a:p>
            <a:r>
              <a:rPr lang="en-GB" dirty="0"/>
              <a:t>Write a new app (or reuse an existing 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430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5882" y="1202829"/>
            <a:ext cx="7245267" cy="54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9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 smtClean="0"/>
              <a:t>  breaks </a:t>
            </a:r>
            <a:r>
              <a:rPr lang="en-GB" dirty="0"/>
              <a:t>in the morning</a:t>
            </a:r>
          </a:p>
          <a:p>
            <a:r>
              <a:rPr lang="en-GB" dirty="0" smtClean="0"/>
              <a:t>  12:30 </a:t>
            </a:r>
            <a:r>
              <a:rPr lang="en-GB" dirty="0"/>
              <a:t>lunch</a:t>
            </a:r>
          </a:p>
          <a:p>
            <a:r>
              <a:rPr lang="en-GB" dirty="0" smtClean="0"/>
              <a:t>  breaks </a:t>
            </a:r>
            <a:r>
              <a:rPr lang="en-GB" dirty="0"/>
              <a:t>in the afternoon</a:t>
            </a:r>
          </a:p>
          <a:p>
            <a:r>
              <a:rPr lang="en-GB" dirty="0"/>
              <a:t>  4:30 end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2086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request object parameter is required by all </a:t>
            </a:r>
            <a:r>
              <a:rPr lang="en-GB" dirty="0" smtClean="0"/>
              <a:t>views</a:t>
            </a:r>
          </a:p>
          <a:p>
            <a:pPr lvl="1"/>
            <a:r>
              <a:rPr lang="en-GB" dirty="0" smtClean="0"/>
              <a:t>Request is the entire request object received from the browser</a:t>
            </a:r>
          </a:p>
          <a:p>
            <a:pPr lvl="1"/>
            <a:r>
              <a:rPr lang="en-GB" dirty="0" smtClean="0"/>
              <a:t>Includes full URL path, method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312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templates for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has a powerful template language to specify how data is displayed:</a:t>
            </a:r>
          </a:p>
          <a:p>
            <a:pPr lvl="1"/>
            <a:r>
              <a:rPr lang="en-GB" dirty="0"/>
              <a:t>template tags {% tag %}</a:t>
            </a:r>
          </a:p>
          <a:p>
            <a:pPr lvl="1"/>
            <a:r>
              <a:rPr lang="en-GB" dirty="0"/>
              <a:t>template variables {{ variable }} </a:t>
            </a:r>
          </a:p>
          <a:p>
            <a:pPr lvl="1"/>
            <a:r>
              <a:rPr lang="en-GB" dirty="0"/>
              <a:t>template filters {{ </a:t>
            </a:r>
            <a:r>
              <a:rPr lang="en-GB" dirty="0" err="1"/>
              <a:t>variable|filter</a:t>
            </a:r>
            <a:r>
              <a:rPr lang="en-GB" dirty="0"/>
              <a:t> }}</a:t>
            </a:r>
          </a:p>
          <a:p>
            <a:pPr lvl="1"/>
            <a:r>
              <a:rPr lang="en-GB" dirty="0"/>
              <a:t>Example Filters:</a:t>
            </a:r>
          </a:p>
          <a:p>
            <a:pPr lvl="2"/>
            <a:r>
              <a:rPr lang="en-GB" dirty="0" err="1"/>
              <a:t>truncatewords</a:t>
            </a:r>
            <a:r>
              <a:rPr lang="en-GB" dirty="0"/>
              <a:t> truncates the value to the number of words specified</a:t>
            </a:r>
          </a:p>
          <a:p>
            <a:pPr lvl="2"/>
            <a:r>
              <a:rPr lang="en-GB" dirty="0" err="1"/>
              <a:t>linebreaks</a:t>
            </a:r>
            <a:r>
              <a:rPr lang="en-GB" dirty="0"/>
              <a:t> converts the output into HTML line breaks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515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class-based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a view via web request </a:t>
            </a:r>
          </a:p>
          <a:p>
            <a:pPr lvl="1"/>
            <a:r>
              <a:rPr lang="en-GB" dirty="0"/>
              <a:t>returns a web response</a:t>
            </a:r>
          </a:p>
          <a:p>
            <a:r>
              <a:rPr lang="en-GB" dirty="0"/>
              <a:t>Can define your views as class methods </a:t>
            </a:r>
          </a:p>
        </p:txBody>
      </p:sp>
    </p:spTree>
    <p:extLst>
      <p:ext uri="{BB962C8B-B14F-4D97-AF65-F5344CB8AC3E}">
        <p14:creationId xmlns:p14="http://schemas.microsoft.com/office/powerpoint/2010/main" xmlns="" val="428175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Staticfiles</a:t>
            </a:r>
            <a:r>
              <a:rPr lang="en-GB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{% load </a:t>
            </a:r>
            <a:r>
              <a:rPr lang="en-GB" dirty="0" err="1"/>
              <a:t>staticfiles</a:t>
            </a:r>
            <a:r>
              <a:rPr lang="en-GB" dirty="0"/>
              <a:t> %} tells Django to load the </a:t>
            </a:r>
            <a:r>
              <a:rPr lang="en-GB" dirty="0" err="1"/>
              <a:t>staticfiles</a:t>
            </a:r>
            <a:r>
              <a:rPr lang="en-GB" dirty="0"/>
              <a:t> template tags provided by </a:t>
            </a:r>
            <a:r>
              <a:rPr lang="en-GB" dirty="0" err="1"/>
              <a:t>django.contrib.staticfiles</a:t>
            </a:r>
            <a:endParaRPr lang="en-GB" dirty="0"/>
          </a:p>
          <a:p>
            <a:r>
              <a:rPr lang="en-GB" dirty="0"/>
              <a:t>You can then use the {% static %} template filter throughout the current template</a:t>
            </a:r>
          </a:p>
        </p:txBody>
      </p:sp>
    </p:spTree>
    <p:extLst>
      <p:ext uri="{BB962C8B-B14F-4D97-AF65-F5344CB8AC3E}">
        <p14:creationId xmlns:p14="http://schemas.microsoft.com/office/powerpoint/2010/main" xmlns="" val="36239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Customising the Welcome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welcome page</a:t>
            </a:r>
          </a:p>
          <a:p>
            <a:pPr lvl="1"/>
            <a:r>
              <a:rPr lang="en-GB" dirty="0"/>
              <a:t>define an application entry point (a URL)</a:t>
            </a:r>
          </a:p>
          <a:p>
            <a:pPr lvl="1"/>
            <a:r>
              <a:rPr lang="en-GB" dirty="0"/>
              <a:t>tell Django to call a Python function when a visitor accesses this URL </a:t>
            </a:r>
          </a:p>
        </p:txBody>
      </p:sp>
    </p:spTree>
    <p:extLst>
      <p:ext uri="{BB962C8B-B14F-4D97-AF65-F5344CB8AC3E}">
        <p14:creationId xmlns:p14="http://schemas.microsoft.com/office/powerpoint/2010/main" xmlns="" val="238410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on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can embed its Python code within Apache</a:t>
            </a:r>
          </a:p>
          <a:p>
            <a:r>
              <a:rPr lang="en-GB" dirty="0"/>
              <a:t>This Python code is loaded into memory when the server starts</a:t>
            </a:r>
          </a:p>
          <a:p>
            <a:r>
              <a:rPr lang="en-GB" dirty="0"/>
              <a:t>Code stays in memory throughout the life of an Apache process, which leads to significant performance gains</a:t>
            </a:r>
          </a:p>
        </p:txBody>
      </p:sp>
    </p:spTree>
    <p:extLst>
      <p:ext uri="{BB962C8B-B14F-4D97-AF65-F5344CB8AC3E}">
        <p14:creationId xmlns:p14="http://schemas.microsoft.com/office/powerpoint/2010/main" xmlns="" val="286694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Models and Databases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763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Object-relational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one of the most important parts of the Django project</a:t>
            </a:r>
          </a:p>
          <a:p>
            <a:r>
              <a:rPr lang="en-GB" dirty="0"/>
              <a:t>Django's database component (the ORM) provides a bridge between the data model and the database engine</a:t>
            </a:r>
          </a:p>
          <a:p>
            <a:r>
              <a:rPr lang="en-GB" dirty="0"/>
              <a:t>The ORM layer provides encapsulation, portability, safety, and expressiveness to Django's Model Class, which are mapped to the configured database of choice </a:t>
            </a:r>
          </a:p>
        </p:txBody>
      </p:sp>
    </p:spTree>
    <p:extLst>
      <p:ext uri="{BB962C8B-B14F-4D97-AF65-F5344CB8AC3E}">
        <p14:creationId xmlns:p14="http://schemas.microsoft.com/office/powerpoint/2010/main" xmlns="" val="3382601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supports many database servers</a:t>
            </a:r>
          </a:p>
          <a:p>
            <a:r>
              <a:rPr lang="en-GB" dirty="0"/>
              <a:t>Django is officially supported with </a:t>
            </a:r>
          </a:p>
          <a:p>
            <a:pPr lvl="1"/>
            <a:r>
              <a:rPr lang="en-GB" dirty="0"/>
              <a:t>PostgreSQL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Oracle</a:t>
            </a:r>
          </a:p>
          <a:p>
            <a:pPr lvl="1"/>
            <a:r>
              <a:rPr lang="en-GB" dirty="0"/>
              <a:t>SQLite</a:t>
            </a:r>
          </a:p>
          <a:p>
            <a:r>
              <a:rPr lang="en-GB" dirty="0"/>
              <a:t>There are back-ends provided by 3rd parties that allow you to use other databases with Django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53998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Database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addition to a database backend, make sure Python database bindings are installed</a:t>
            </a:r>
          </a:p>
          <a:p>
            <a:pPr lvl="1"/>
            <a:r>
              <a:rPr lang="en-GB" dirty="0"/>
              <a:t>PostgreSQL needs the psycopg2 package</a:t>
            </a:r>
          </a:p>
          <a:p>
            <a:pPr lvl="1"/>
            <a:r>
              <a:rPr lang="en-GB" dirty="0"/>
              <a:t>MySQL, needs a DB API driver like </a:t>
            </a:r>
            <a:r>
              <a:rPr lang="en-GB" dirty="0" err="1"/>
              <a:t>mysqlclient</a:t>
            </a:r>
            <a:endParaRPr lang="en-GB" dirty="0"/>
          </a:p>
          <a:p>
            <a:pPr lvl="1"/>
            <a:r>
              <a:rPr lang="en-GB" dirty="0"/>
              <a:t>Oracle needs </a:t>
            </a:r>
            <a:r>
              <a:rPr lang="en-GB" dirty="0" err="1"/>
              <a:t>cx_Oracle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4002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55C9B-C9E4-4A82-A53B-DA09D9D3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80EEB-56D7-4529-9A65-F8020624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know about </a:t>
            </a:r>
            <a:r>
              <a:rPr lang="en-GB" dirty="0" smtClean="0"/>
              <a:t>Python and web </a:t>
            </a:r>
            <a:r>
              <a:rPr lang="en-GB" dirty="0"/>
              <a:t>servers</a:t>
            </a:r>
          </a:p>
          <a:p>
            <a:r>
              <a:rPr lang="en-GB" dirty="0"/>
              <a:t>…and any SQL</a:t>
            </a:r>
          </a:p>
          <a:p>
            <a:r>
              <a:rPr lang="en-GB" dirty="0"/>
              <a:t>What do you want to learn</a:t>
            </a:r>
          </a:p>
        </p:txBody>
      </p:sp>
    </p:spTree>
    <p:extLst>
      <p:ext uri="{BB962C8B-B14F-4D97-AF65-F5344CB8AC3E}">
        <p14:creationId xmlns:p14="http://schemas.microsoft.com/office/powerpoint/2010/main" xmlns="" val="2817638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Grant Django Database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Grant SELECT, INSERT, UPDATE and DELETE permissions</a:t>
            </a:r>
          </a:p>
          <a:p>
            <a:pPr lvl="1"/>
            <a:r>
              <a:rPr lang="en-GB" dirty="0"/>
              <a:t>After creating a database user with these permissions, specify the details in the project settings file</a:t>
            </a:r>
          </a:p>
        </p:txBody>
      </p:sp>
    </p:spTree>
    <p:extLst>
      <p:ext uri="{BB962C8B-B14F-4D97-AF65-F5344CB8AC3E}">
        <p14:creationId xmlns:p14="http://schemas.microsoft.com/office/powerpoint/2010/main" xmlns="" val="362534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351338"/>
          </a:xfrm>
        </p:spPr>
        <p:txBody>
          <a:bodyPr>
            <a:normAutofit/>
          </a:bodyPr>
          <a:lstStyle/>
          <a:p>
            <a:r>
              <a:rPr lang="en-GB" dirty="0"/>
              <a:t>A model is the single, definitive source of information about your data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/>
              <a:t>the essential fields and behaviours of the data you’re storing</a:t>
            </a:r>
          </a:p>
          <a:p>
            <a:pPr lvl="1"/>
            <a:r>
              <a:rPr lang="en-GB" dirty="0"/>
              <a:t>Each model maps to a single database table</a:t>
            </a:r>
          </a:p>
          <a:p>
            <a:pPr lvl="1"/>
            <a:r>
              <a:rPr lang="en-GB" dirty="0"/>
              <a:t>Each model is a Python class that subclasses </a:t>
            </a:r>
            <a:r>
              <a:rPr lang="en-GB" dirty="0" err="1"/>
              <a:t>django.db.models.Model</a:t>
            </a:r>
            <a:endParaRPr lang="en-GB" dirty="0"/>
          </a:p>
          <a:p>
            <a:pPr lvl="1"/>
            <a:r>
              <a:rPr lang="en-GB" dirty="0"/>
              <a:t>Each attribute of the model represents a database field</a:t>
            </a:r>
          </a:p>
          <a:p>
            <a:r>
              <a:rPr lang="en-GB" dirty="0"/>
              <a:t>Django provides an automatically-generated database-access API</a:t>
            </a:r>
          </a:p>
          <a:p>
            <a:pPr lvl="1"/>
            <a:r>
              <a:rPr lang="en-GB" dirty="0"/>
              <a:t>The name of the table is automatically derived from some model metadata</a:t>
            </a:r>
            <a:br>
              <a:rPr lang="en-GB" dirty="0"/>
            </a:br>
            <a:r>
              <a:rPr lang="en-GB" dirty="0"/>
              <a:t>(can be overridden)</a:t>
            </a:r>
          </a:p>
          <a:p>
            <a:pPr lvl="1"/>
            <a:r>
              <a:rPr lang="en-GB" dirty="0"/>
              <a:t>An id field is added automatically (can be overridden)</a:t>
            </a:r>
          </a:p>
          <a:p>
            <a:pPr lvl="1"/>
            <a:r>
              <a:rPr lang="en-GB" dirty="0"/>
              <a:t>Django uses SQL tailored to the database backend specified in your settings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043739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most important part of a model is the list of database fields it defines</a:t>
            </a:r>
          </a:p>
          <a:p>
            <a:pPr lvl="1"/>
            <a:r>
              <a:rPr lang="en-GB" dirty="0"/>
              <a:t>This is the only required part of a model</a:t>
            </a:r>
          </a:p>
          <a:p>
            <a:r>
              <a:rPr lang="en-GB" dirty="0"/>
              <a:t>Each field in your model should be an instance of the appropriate Field class</a:t>
            </a:r>
          </a:p>
          <a:p>
            <a:r>
              <a:rPr lang="en-GB" dirty="0"/>
              <a:t>Django uses the field class types to determine</a:t>
            </a:r>
          </a:p>
          <a:p>
            <a:pPr lvl="1"/>
            <a:r>
              <a:rPr lang="en-GB" dirty="0"/>
              <a:t>The column type, which tells the database what kind of data to store </a:t>
            </a:r>
          </a:p>
          <a:p>
            <a:pPr lvl="2"/>
            <a:r>
              <a:rPr lang="en-GB" dirty="0"/>
              <a:t>e.g. INTEGER, VARCHAR, TEXT</a:t>
            </a:r>
          </a:p>
          <a:p>
            <a:pPr lvl="1"/>
            <a:r>
              <a:rPr lang="en-GB" dirty="0"/>
              <a:t>The default HTML widget to use when rendering a form field </a:t>
            </a:r>
          </a:p>
          <a:p>
            <a:pPr lvl="2"/>
            <a:r>
              <a:rPr lang="en-GB" dirty="0"/>
              <a:t>e.g. &lt;input type="text"&gt;, &lt;select&gt;</a:t>
            </a:r>
          </a:p>
          <a:p>
            <a:pPr lvl="1"/>
            <a:r>
              <a:rPr lang="en-GB" dirty="0"/>
              <a:t>The minimal validation requirements</a:t>
            </a:r>
          </a:p>
          <a:p>
            <a:pPr lvl="2"/>
            <a:r>
              <a:rPr lang="en-GB" dirty="0"/>
              <a:t>used in Django’s admin and in automatically-generated forms</a:t>
            </a:r>
          </a:p>
        </p:txBody>
      </p:sp>
    </p:spTree>
    <p:extLst>
      <p:ext uri="{BB962C8B-B14F-4D97-AF65-F5344CB8AC3E}">
        <p14:creationId xmlns:p14="http://schemas.microsoft.com/office/powerpoint/2010/main" xmlns="" val="377569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47618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Each field takes a set of field-specific arguments such as</a:t>
            </a:r>
          </a:p>
          <a:p>
            <a:pPr lvl="1"/>
            <a:r>
              <a:rPr lang="en-GB" dirty="0" err="1"/>
              <a:t>CharField</a:t>
            </a:r>
            <a:r>
              <a:rPr lang="en-GB" dirty="0"/>
              <a:t> require a </a:t>
            </a:r>
            <a:r>
              <a:rPr lang="en-GB" dirty="0" err="1"/>
              <a:t>max_length</a:t>
            </a:r>
            <a:r>
              <a:rPr lang="en-GB" dirty="0"/>
              <a:t> argument for the size of the VARCHAR database field</a:t>
            </a:r>
          </a:p>
          <a:p>
            <a:r>
              <a:rPr lang="en-GB" dirty="0"/>
              <a:t>Optional common arguments are available to all field type, including</a:t>
            </a:r>
          </a:p>
          <a:p>
            <a:r>
              <a:rPr lang="en-GB" dirty="0"/>
              <a:t>null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If True, Django will store empty values as NULL in the database (Default is False)</a:t>
            </a:r>
          </a:p>
          <a:p>
            <a:r>
              <a:rPr lang="en-GB" dirty="0"/>
              <a:t>blank </a:t>
            </a:r>
          </a:p>
          <a:p>
            <a:pPr lvl="1"/>
            <a:r>
              <a:rPr lang="en-GB" dirty="0"/>
              <a:t>If True, the field is allowed to be blank (Default is False)</a:t>
            </a:r>
          </a:p>
          <a:p>
            <a:pPr lvl="1"/>
            <a:r>
              <a:rPr lang="en-GB" dirty="0"/>
              <a:t>Note that this is different than null</a:t>
            </a:r>
          </a:p>
          <a:p>
            <a:pPr lvl="1"/>
            <a:r>
              <a:rPr lang="en-GB" dirty="0"/>
              <a:t>null is database-related, whereas blank is validation-related</a:t>
            </a:r>
          </a:p>
          <a:p>
            <a:pPr lvl="1"/>
            <a:r>
              <a:rPr lang="en-GB" dirty="0"/>
              <a:t>If a field has blank=True, form validation will allow entry of an empty value</a:t>
            </a:r>
          </a:p>
          <a:p>
            <a:pPr lvl="1"/>
            <a:r>
              <a:rPr lang="en-GB" dirty="0"/>
              <a:t>If a field has blank=False, the field will be required</a:t>
            </a:r>
          </a:p>
          <a:p>
            <a:r>
              <a:rPr lang="en-GB" dirty="0"/>
              <a:t>choices </a:t>
            </a:r>
          </a:p>
          <a:p>
            <a:pPr lvl="1"/>
            <a:r>
              <a:rPr lang="en-GB" dirty="0"/>
              <a:t>An </a:t>
            </a:r>
            <a:r>
              <a:rPr lang="en-GB" dirty="0" err="1"/>
              <a:t>iterable</a:t>
            </a:r>
            <a:r>
              <a:rPr lang="en-GB" dirty="0"/>
              <a:t> (e.g. list or tuple) of 2-tuples to use as choices for this field</a:t>
            </a:r>
          </a:p>
          <a:p>
            <a:pPr lvl="1"/>
            <a:r>
              <a:rPr lang="en-GB" dirty="0"/>
              <a:t>If this is given, the default form widget will be a select box instead of the standard text field and will limit choices to the choices given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15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Configure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configure the</a:t>
            </a:r>
            <a:r>
              <a:rPr lang="en-GB" i="1" dirty="0"/>
              <a:t> settings.py </a:t>
            </a:r>
            <a:r>
              <a:rPr lang="en-GB" dirty="0"/>
              <a:t>file with settings for any database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 err="1"/>
              <a:t>PostreSQL</a:t>
            </a:r>
            <a:endParaRPr lang="en-GB" dirty="0"/>
          </a:p>
          <a:p>
            <a:pPr lvl="1"/>
            <a:r>
              <a:rPr lang="en-GB" dirty="0"/>
              <a:t>SQLite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574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</a:t>
            </a:r>
            <a:r>
              <a:rPr lang="en-GB" dirty="0" err="1"/>
              <a:t>django.db.backends.mysql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'NAME': '</a:t>
            </a:r>
            <a:r>
              <a:rPr lang="en-GB" dirty="0" err="1"/>
              <a:t>djangostack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'HOST': '/opt/</a:t>
            </a:r>
            <a:r>
              <a:rPr lang="en-GB" dirty="0" err="1"/>
              <a:t>bitnami</a:t>
            </a:r>
            <a:r>
              <a:rPr lang="en-GB" dirty="0"/>
              <a:t>/</a:t>
            </a:r>
            <a:r>
              <a:rPr lang="en-GB" dirty="0" err="1"/>
              <a:t>mysql</a:t>
            </a:r>
            <a:r>
              <a:rPr lang="en-GB" dirty="0"/>
              <a:t>/</a:t>
            </a:r>
            <a:r>
              <a:rPr lang="en-GB" dirty="0" err="1"/>
              <a:t>tmp</a:t>
            </a:r>
            <a:r>
              <a:rPr lang="en-GB" dirty="0"/>
              <a:t>/</a:t>
            </a:r>
            <a:r>
              <a:rPr lang="en-GB" dirty="0" err="1"/>
              <a:t>mysql.sock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'PORT': '3306',</a:t>
            </a:r>
          </a:p>
          <a:p>
            <a:pPr marL="0" indent="0">
              <a:buNone/>
            </a:pPr>
            <a:r>
              <a:rPr lang="en-GB" dirty="0"/>
              <a:t>      'USER': 'USERNAME',</a:t>
            </a:r>
          </a:p>
          <a:p>
            <a:pPr marL="0" indent="0">
              <a:buNone/>
            </a:pPr>
            <a:r>
              <a:rPr lang="en-GB" dirty="0"/>
              <a:t>      'PASSWORD': 'PASSWORD'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616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'django.db.backends.postgresql_psycopg2',</a:t>
            </a:r>
          </a:p>
          <a:p>
            <a:pPr marL="0" indent="0">
              <a:buNone/>
            </a:pPr>
            <a:r>
              <a:rPr lang="en-GB" dirty="0"/>
              <a:t>      'NAME': '</a:t>
            </a:r>
            <a:r>
              <a:rPr lang="en-GB" dirty="0" err="1"/>
              <a:t>djangostack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'HOST': '/opt/</a:t>
            </a:r>
            <a:r>
              <a:rPr lang="en-GB" dirty="0" err="1"/>
              <a:t>bitnami</a:t>
            </a:r>
            <a:r>
              <a:rPr lang="en-GB" dirty="0"/>
              <a:t>/</a:t>
            </a:r>
            <a:r>
              <a:rPr lang="en-GB" dirty="0" err="1"/>
              <a:t>postgresql</a:t>
            </a:r>
            <a:r>
              <a:rPr lang="en-GB" dirty="0"/>
              <a:t>',</a:t>
            </a:r>
          </a:p>
          <a:p>
            <a:pPr marL="0" indent="0">
              <a:buNone/>
            </a:pPr>
            <a:r>
              <a:rPr lang="en-GB" dirty="0"/>
              <a:t>      'PORT': '5432',</a:t>
            </a:r>
          </a:p>
          <a:p>
            <a:pPr marL="0" indent="0">
              <a:buNone/>
            </a:pPr>
            <a:r>
              <a:rPr lang="en-GB" dirty="0"/>
              <a:t>      'USER': 'USERNAME',</a:t>
            </a:r>
          </a:p>
          <a:p>
            <a:pPr marL="0" indent="0">
              <a:buNone/>
            </a:pPr>
            <a:r>
              <a:rPr lang="en-GB" dirty="0"/>
              <a:t>      'PASSWORD': 'PASSWORD'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7569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DATABASES = {</a:t>
            </a:r>
          </a:p>
          <a:p>
            <a:pPr marL="0" indent="0">
              <a:buNone/>
            </a:pPr>
            <a:r>
              <a:rPr lang="en-GB" dirty="0"/>
              <a:t>  'default': {</a:t>
            </a:r>
          </a:p>
          <a:p>
            <a:pPr marL="0" indent="0">
              <a:buNone/>
            </a:pPr>
            <a:r>
              <a:rPr lang="en-GB" dirty="0"/>
              <a:t>      'ENGINE': 'django.db.backends.sqlite3',</a:t>
            </a:r>
          </a:p>
          <a:p>
            <a:pPr marL="0" indent="0">
              <a:buNone/>
            </a:pPr>
            <a:r>
              <a:rPr lang="en-GB" dirty="0"/>
              <a:t>      'NAME': '/opt/</a:t>
            </a:r>
            <a:r>
              <a:rPr lang="en-GB" dirty="0" err="1"/>
              <a:t>bitnami</a:t>
            </a:r>
            <a:r>
              <a:rPr lang="en-GB" dirty="0"/>
              <a:t>/apps/</a:t>
            </a:r>
            <a:r>
              <a:rPr lang="en-GB" dirty="0" err="1"/>
              <a:t>django</a:t>
            </a:r>
            <a:r>
              <a:rPr lang="en-GB" dirty="0"/>
              <a:t>/</a:t>
            </a:r>
            <a:r>
              <a:rPr lang="en-GB" dirty="0" err="1"/>
              <a:t>django_projects</a:t>
            </a:r>
            <a:r>
              <a:rPr lang="en-GB" dirty="0"/>
              <a:t>/PROJECT/PROJECT/</a:t>
            </a:r>
            <a:r>
              <a:rPr lang="en-GB" dirty="0" err="1"/>
              <a:t>PROJECT.db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72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tables in the database</a:t>
            </a:r>
          </a:p>
          <a:p>
            <a:pPr lvl="1"/>
            <a:r>
              <a:rPr lang="en-GB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xmlns="" val="754093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polls/models.py</a:t>
            </a:r>
          </a:p>
          <a:p>
            <a:r>
              <a:rPr lang="en-GB" dirty="0"/>
              <a:t>This tells Django to create a database schema (CREATE TABLE statements) and a Python database-access API for the app </a:t>
            </a:r>
          </a:p>
          <a:p>
            <a:r>
              <a:rPr lang="en-GB" dirty="0"/>
              <a:t>Edit mysite/settings.py to tell Django the app is installed</a:t>
            </a:r>
          </a:p>
          <a:p>
            <a:r>
              <a:rPr lang="en-GB" dirty="0"/>
              <a:t>Add new apps to INSTALLED_APPS then create the model tables in the database</a:t>
            </a:r>
          </a:p>
          <a:p>
            <a:pPr lvl="1"/>
            <a:r>
              <a:rPr lang="en-GB" dirty="0"/>
              <a:t>python manage.py migrate 	( or  just ‘manage.py migrate’ )</a:t>
            </a:r>
          </a:p>
        </p:txBody>
      </p:sp>
    </p:spTree>
    <p:extLst>
      <p:ext uri="{BB962C8B-B14F-4D97-AF65-F5344CB8AC3E}">
        <p14:creationId xmlns:p14="http://schemas.microsoft.com/office/powerpoint/2010/main" xmlns="" val="27131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Django</a:t>
            </a:r>
            <a:r>
              <a:rPr lang="en-GB" dirty="0" smtClean="0"/>
              <a:t> 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://docs.djangoproject.com/en/3.0/intro/tutorial01/</a:t>
            </a:r>
            <a:endParaRPr lang="en-GB" dirty="0"/>
          </a:p>
          <a:p>
            <a:r>
              <a:rPr lang="en-GB" dirty="0">
                <a:hlinkClick r:id="rId3"/>
              </a:rPr>
              <a:t>https://docs.djangoproject.com/en/3.0/topics/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184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Registering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register the changes with the </a:t>
            </a:r>
            <a:r>
              <a:rPr lang="en-GB" dirty="0" err="1"/>
              <a:t>makemigrations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makemigrations</a:t>
            </a:r>
            <a:r>
              <a:rPr lang="en-GB" dirty="0"/>
              <a:t> polls</a:t>
            </a:r>
          </a:p>
          <a:p>
            <a:r>
              <a:rPr lang="en-GB" dirty="0"/>
              <a:t>A Python script gets created, e.g. 0001_initial.py</a:t>
            </a:r>
          </a:p>
          <a:p>
            <a:pPr lvl="1"/>
            <a:r>
              <a:rPr lang="en-GB" dirty="0"/>
              <a:t>contains all the necessary details to create your database schema at that particular migration</a:t>
            </a:r>
          </a:p>
          <a:p>
            <a:r>
              <a:rPr lang="en-GB" dirty="0"/>
              <a:t>You can always view a migration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sqlmigrate</a:t>
            </a:r>
            <a:r>
              <a:rPr lang="en-GB" dirty="0"/>
              <a:t> polls 0001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64694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Restrictions on model field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field name cannot be a Python reserved word</a:t>
            </a:r>
          </a:p>
          <a:p>
            <a:pPr lvl="1"/>
            <a:r>
              <a:rPr lang="en-GB" dirty="0"/>
              <a:t>would result in a Python syntax error</a:t>
            </a:r>
          </a:p>
          <a:p>
            <a:r>
              <a:rPr lang="en-GB" dirty="0"/>
              <a:t>A field name cannot contain more than one underscore in a row </a:t>
            </a:r>
            <a:br>
              <a:rPr lang="en-GB" dirty="0"/>
            </a:br>
            <a:r>
              <a:rPr lang="en-GB" dirty="0"/>
              <a:t>(due to Django’s query lookup syntax)</a:t>
            </a:r>
          </a:p>
          <a:p>
            <a:r>
              <a:rPr lang="en-GB" dirty="0"/>
              <a:t>SQL reserved words are allowed as model field names</a:t>
            </a:r>
          </a:p>
          <a:p>
            <a:pPr lvl="1"/>
            <a:r>
              <a:rPr lang="en-GB" dirty="0"/>
              <a:t>Django escapes all table and column names in every underlying SQL query</a:t>
            </a:r>
          </a:p>
        </p:txBody>
      </p:sp>
    </p:spTree>
    <p:extLst>
      <p:ext uri="{BB962C8B-B14F-4D97-AF65-F5344CB8AC3E}">
        <p14:creationId xmlns:p14="http://schemas.microsoft.com/office/powerpoint/2010/main" xmlns="" val="1300065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Database Management super-user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running the first migration, a db.sqlite3 file is created in the project’s root</a:t>
            </a:r>
          </a:p>
          <a:p>
            <a:r>
              <a:rPr lang="en-GB" dirty="0"/>
              <a:t>Provide a super user for this database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createsuperuser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(Password must be 8 characters)</a:t>
            </a:r>
          </a:p>
        </p:txBody>
      </p:sp>
    </p:spTree>
    <p:extLst>
      <p:ext uri="{BB962C8B-B14F-4D97-AF65-F5344CB8AC3E}">
        <p14:creationId xmlns:p14="http://schemas.microsoft.com/office/powerpoint/2010/main" xmlns="" val="276823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Django Shell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Calling ‘manage.py’ sets the DJANGO_SETTINGS_MODULE environment variable</a:t>
            </a:r>
          </a:p>
          <a:p>
            <a:r>
              <a:rPr lang="en-GB" dirty="0"/>
              <a:t>Also gives Django the Python import path to mysite/settings.py</a:t>
            </a:r>
          </a:p>
          <a:p>
            <a:pPr lvl="1"/>
            <a:r>
              <a:rPr lang="en-GB" dirty="0"/>
              <a:t>python manage.py shell</a:t>
            </a:r>
          </a:p>
          <a:p>
            <a:pPr lvl="1"/>
            <a:r>
              <a:rPr lang="en-GB" dirty="0"/>
              <a:t>This might use </a:t>
            </a:r>
            <a:r>
              <a:rPr lang="en-GB" dirty="0" err="1"/>
              <a:t>IPython</a:t>
            </a:r>
            <a:r>
              <a:rPr lang="en-GB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xmlns="" val="1298142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Admin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admin interface and it’s views are pre-installed when the app is created</a:t>
            </a:r>
          </a:p>
          <a:p>
            <a:r>
              <a:rPr lang="en-GB" dirty="0"/>
              <a:t>Start the Django development server</a:t>
            </a:r>
          </a:p>
          <a:p>
            <a:pPr lvl="1"/>
            <a:r>
              <a:rPr lang="en-GB" dirty="0"/>
              <a:t>manage.py </a:t>
            </a:r>
            <a:r>
              <a:rPr lang="en-GB" dirty="0" err="1"/>
              <a:t>runserver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(Enter username and password created on command line)</a:t>
            </a:r>
          </a:p>
          <a:p>
            <a:pPr lvl="1"/>
            <a:r>
              <a:rPr lang="en-GB" dirty="0"/>
              <a:t>Can create and manage users here</a:t>
            </a:r>
          </a:p>
          <a:p>
            <a:r>
              <a:rPr lang="en-GB" dirty="0"/>
              <a:t>Edit polls/admin.py to register models in the admin interface</a:t>
            </a:r>
          </a:p>
          <a:p>
            <a:pPr lvl="1"/>
            <a:r>
              <a:rPr lang="en-GB" dirty="0" err="1"/>
              <a:t>admin.site.register</a:t>
            </a:r>
            <a:r>
              <a:rPr lang="en-GB" dirty="0"/>
              <a:t>(Page)</a:t>
            </a:r>
          </a:p>
        </p:txBody>
      </p:sp>
    </p:spTree>
    <p:extLst>
      <p:ext uri="{BB962C8B-B14F-4D97-AF65-F5344CB8AC3E}">
        <p14:creationId xmlns:p14="http://schemas.microsoft.com/office/powerpoint/2010/main" xmlns="" val="253690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Plural vs. Singular Spellings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 models.py to specify quantitative spellings</a:t>
            </a:r>
          </a:p>
          <a:p>
            <a:r>
              <a:rPr lang="en-GB" dirty="0"/>
              <a:t>Set  ‘class meta’ details</a:t>
            </a:r>
          </a:p>
          <a:p>
            <a:r>
              <a:rPr lang="en-GB" dirty="0"/>
              <a:t>Then the admin interface will use these variations based on quantity</a:t>
            </a:r>
          </a:p>
        </p:txBody>
      </p:sp>
    </p:spTree>
    <p:extLst>
      <p:ext uri="{BB962C8B-B14F-4D97-AF65-F5344CB8AC3E}">
        <p14:creationId xmlns:p14="http://schemas.microsoft.com/office/powerpoint/2010/main" xmlns="" val="1562233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</a:t>
            </a:r>
            <a:r>
              <a:rPr lang="en-GB" dirty="0" err="1"/>
              <a:t>QuerySets</a:t>
            </a:r>
            <a:r>
              <a:rPr lang="en-GB" dirty="0"/>
              <a:t> are evaluated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concatenate as many filters as you like to a </a:t>
            </a:r>
            <a:r>
              <a:rPr lang="en-GB" dirty="0" err="1"/>
              <a:t>QuerySet</a:t>
            </a:r>
            <a:r>
              <a:rPr lang="en-GB" dirty="0"/>
              <a:t> </a:t>
            </a:r>
          </a:p>
          <a:p>
            <a:r>
              <a:rPr lang="en-GB" dirty="0"/>
              <a:t>You will not hit the database until the </a:t>
            </a:r>
            <a:r>
              <a:rPr lang="en-GB" dirty="0" err="1"/>
              <a:t>QuerySet</a:t>
            </a:r>
            <a:r>
              <a:rPr lang="en-GB" dirty="0"/>
              <a:t> is evaluated</a:t>
            </a:r>
          </a:p>
          <a:p>
            <a:r>
              <a:rPr lang="en-GB" dirty="0" err="1"/>
              <a:t>Querysets</a:t>
            </a:r>
            <a:r>
              <a:rPr lang="en-GB" dirty="0"/>
              <a:t> are only evaluated in the following cases: </a:t>
            </a:r>
          </a:p>
          <a:p>
            <a:pPr lvl="1"/>
            <a:r>
              <a:rPr lang="en-GB" dirty="0"/>
              <a:t>The first time you iterate over them </a:t>
            </a:r>
          </a:p>
          <a:p>
            <a:pPr lvl="1"/>
            <a:r>
              <a:rPr lang="en-GB" dirty="0"/>
              <a:t>When you slice them. for instance: </a:t>
            </a:r>
            <a:r>
              <a:rPr lang="en-GB" dirty="0" err="1"/>
              <a:t>Post.objects.all</a:t>
            </a:r>
            <a:r>
              <a:rPr lang="en-GB" dirty="0"/>
              <a:t>()[:3] </a:t>
            </a:r>
          </a:p>
          <a:p>
            <a:pPr lvl="1"/>
            <a:r>
              <a:rPr lang="en-GB" dirty="0"/>
              <a:t>When you pickle or cache them </a:t>
            </a:r>
          </a:p>
          <a:p>
            <a:pPr lvl="1"/>
            <a:r>
              <a:rPr lang="en-GB" dirty="0"/>
              <a:t>When you call </a:t>
            </a:r>
            <a:r>
              <a:rPr lang="en-GB" dirty="0" err="1"/>
              <a:t>repr</a:t>
            </a:r>
            <a:r>
              <a:rPr lang="en-GB" dirty="0"/>
              <a:t>() or </a:t>
            </a:r>
            <a:r>
              <a:rPr lang="en-GB" dirty="0" err="1"/>
              <a:t>len</a:t>
            </a:r>
            <a:r>
              <a:rPr lang="en-GB" dirty="0"/>
              <a:t>() on them </a:t>
            </a:r>
          </a:p>
          <a:p>
            <a:pPr lvl="1"/>
            <a:r>
              <a:rPr lang="en-GB" dirty="0"/>
              <a:t>When you explicitly call list</a:t>
            </a:r>
            <a:r>
              <a:rPr lang="en-GB" dirty="0" smtClean="0"/>
              <a:t>() on </a:t>
            </a:r>
            <a:r>
              <a:rPr lang="en-GB" dirty="0"/>
              <a:t>them </a:t>
            </a:r>
          </a:p>
          <a:p>
            <a:pPr lvl="1"/>
            <a:r>
              <a:rPr lang="en-GB" dirty="0"/>
              <a:t>When you test it in a statement such as bool(), or , and, or if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60354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Models, Templates and Views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5457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Simple Forms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724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handling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an HTML form with automatically generated form widgets </a:t>
            </a:r>
            <a:br>
              <a:rPr lang="en-GB" dirty="0"/>
            </a:br>
            <a:r>
              <a:rPr lang="en-GB" dirty="0"/>
              <a:t>(e.g. text field or date picker)</a:t>
            </a:r>
          </a:p>
          <a:p>
            <a:r>
              <a:rPr lang="en-GB" dirty="0"/>
              <a:t>check submitted data against a set of validation rules</a:t>
            </a:r>
          </a:p>
          <a:p>
            <a:r>
              <a:rPr lang="en-GB" dirty="0"/>
              <a:t>redisplay a form in case of validation errors</a:t>
            </a:r>
          </a:p>
          <a:p>
            <a:r>
              <a:rPr lang="en-GB" dirty="0"/>
              <a:t>convert submitted form data to the relevant Python data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316720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Django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web framework for perfectionists with deadlines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976133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forms.py within the application directory for form-related classes</a:t>
            </a:r>
          </a:p>
          <a:p>
            <a:r>
              <a:rPr lang="en-GB" dirty="0"/>
              <a:t>Create a </a:t>
            </a:r>
            <a:r>
              <a:rPr lang="en-GB" dirty="0" err="1"/>
              <a:t>ModelForm</a:t>
            </a:r>
            <a:r>
              <a:rPr lang="en-GB" dirty="0"/>
              <a:t> class for each model to be represented as a form</a:t>
            </a:r>
          </a:p>
          <a:p>
            <a:r>
              <a:rPr lang="en-GB" dirty="0"/>
              <a:t> Customise the forms </a:t>
            </a:r>
          </a:p>
          <a:p>
            <a:r>
              <a:rPr lang="en-GB" dirty="0"/>
              <a:t>Create a view to handle the form</a:t>
            </a:r>
          </a:p>
          <a:p>
            <a:pPr lvl="1"/>
            <a:r>
              <a:rPr lang="en-GB" dirty="0"/>
              <a:t>Display the form</a:t>
            </a:r>
          </a:p>
          <a:p>
            <a:pPr lvl="1"/>
            <a:r>
              <a:rPr lang="en-GB" dirty="0"/>
              <a:t>Validate the form data</a:t>
            </a:r>
          </a:p>
          <a:p>
            <a:pPr lvl="1"/>
            <a:r>
              <a:rPr lang="en-GB" dirty="0"/>
              <a:t>Save the form data</a:t>
            </a:r>
          </a:p>
          <a:p>
            <a:r>
              <a:rPr lang="en-GB" dirty="0"/>
              <a:t>Create a template to display the form</a:t>
            </a:r>
          </a:p>
          <a:p>
            <a:r>
              <a:rPr lang="en-GB" dirty="0"/>
              <a:t>Add a </a:t>
            </a:r>
            <a:r>
              <a:rPr lang="en-GB" dirty="0" err="1"/>
              <a:t>urlpattern</a:t>
            </a:r>
            <a:r>
              <a:rPr lang="en-GB" dirty="0"/>
              <a:t> to map to the form view</a:t>
            </a:r>
          </a:p>
        </p:txBody>
      </p:sp>
    </p:spTree>
    <p:extLst>
      <p:ext uri="{BB962C8B-B14F-4D97-AF65-F5344CB8AC3E}">
        <p14:creationId xmlns:p14="http://schemas.microsoft.com/office/powerpoint/2010/main" xmlns="" val="481711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ModelForm</a:t>
            </a:r>
            <a:r>
              <a:rPr lang="en-GB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ModelForm</a:t>
            </a:r>
            <a:r>
              <a:rPr lang="en-GB" dirty="0"/>
              <a:t> is a helper class that allows you to create a Django Form from pre-existing model or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1869877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with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Re-structure and refactor templates to use inheritance and remove repetition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15222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render() Method and the request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practice to use the render method</a:t>
            </a:r>
          </a:p>
          <a:p>
            <a:r>
              <a:rPr lang="en-GB" dirty="0"/>
              <a:t>Always must pass the request object</a:t>
            </a:r>
          </a:p>
          <a:p>
            <a:r>
              <a:rPr lang="en-GB" dirty="0"/>
              <a:t>Optionally pass the </a:t>
            </a:r>
            <a:r>
              <a:rPr lang="en-GB" dirty="0" err="1"/>
              <a:t>contect_dict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2260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Authorization and Authentication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9592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auth</a:t>
            </a:r>
            <a:r>
              <a:rPr lang="en-GB" dirty="0"/>
              <a:t> app is included in the Django installation</a:t>
            </a:r>
          </a:p>
          <a:p>
            <a:pPr lvl="1"/>
            <a:r>
              <a:rPr lang="en-GB" dirty="0"/>
              <a:t>located in </a:t>
            </a:r>
            <a:r>
              <a:rPr lang="en-GB" dirty="0" err="1"/>
              <a:t>django.contrib.auth</a:t>
            </a:r>
            <a:r>
              <a:rPr lang="en-GB" dirty="0"/>
              <a:t> package </a:t>
            </a:r>
          </a:p>
          <a:p>
            <a:r>
              <a:rPr lang="en-GB" dirty="0"/>
              <a:t>It provides the following:</a:t>
            </a:r>
          </a:p>
          <a:p>
            <a:pPr lvl="1"/>
            <a:r>
              <a:rPr lang="en-GB" dirty="0"/>
              <a:t>The concept of a User</a:t>
            </a:r>
          </a:p>
          <a:p>
            <a:pPr lvl="1"/>
            <a:r>
              <a:rPr lang="en-GB" dirty="0"/>
              <a:t>Permissions, a series of binary flags (e.g. yes/no) that determine what a user may or may not do</a:t>
            </a:r>
          </a:p>
          <a:p>
            <a:pPr lvl="1"/>
            <a:r>
              <a:rPr lang="en-GB" dirty="0"/>
              <a:t>Groups, a method of applying permissions to more than one user</a:t>
            </a:r>
          </a:p>
          <a:p>
            <a:r>
              <a:rPr lang="en-GB" dirty="0"/>
              <a:t>A configurable password hashing system, a must for ensuring data security</a:t>
            </a:r>
          </a:p>
          <a:p>
            <a:r>
              <a:rPr lang="en-GB" dirty="0"/>
              <a:t>Forms and view tools for logging in users or restricting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3809744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Within INSTALLED_APPS list of settings.py file</a:t>
            </a:r>
          </a:p>
          <a:p>
            <a:r>
              <a:rPr lang="en-GB" dirty="0" err="1"/>
              <a:t>django.contrib.auth</a:t>
            </a:r>
            <a:endParaRPr lang="en-GB" dirty="0"/>
          </a:p>
          <a:p>
            <a:pPr lvl="1"/>
            <a:r>
              <a:rPr lang="en-GB" dirty="0"/>
              <a:t>provides Django with access to the </a:t>
            </a:r>
            <a:br>
              <a:rPr lang="en-GB" dirty="0"/>
            </a:br>
            <a:r>
              <a:rPr lang="en-GB" dirty="0"/>
              <a:t>provided authentication system</a:t>
            </a:r>
          </a:p>
          <a:p>
            <a:r>
              <a:rPr lang="en-GB" dirty="0" err="1"/>
              <a:t>django.contrib.contenttypes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used by the authentication app to </a:t>
            </a:r>
            <a:br>
              <a:rPr lang="en-GB" dirty="0"/>
            </a:br>
            <a:r>
              <a:rPr lang="en-GB" dirty="0"/>
              <a:t>track models installed in your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1029" y="2506435"/>
            <a:ext cx="4724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820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r>
              <a:rPr lang="en-GB" dirty="0"/>
              <a:t>Hashers and 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0972800" cy="4957763"/>
          </a:xfrm>
        </p:spPr>
        <p:txBody>
          <a:bodyPr/>
          <a:lstStyle/>
          <a:p>
            <a:r>
              <a:rPr lang="en-GB" dirty="0"/>
              <a:t>The settings.py file also controls</a:t>
            </a:r>
          </a:p>
          <a:p>
            <a:pPr lvl="1"/>
            <a:r>
              <a:rPr lang="en-GB" dirty="0"/>
              <a:t>PASSWORD_HASHERS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AUTH_PASSWORD_VALIDATORS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2385" y="1694769"/>
            <a:ext cx="89439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385" y="4049486"/>
            <a:ext cx="11049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5663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model is the core of Django’s authentication system</a:t>
            </a:r>
          </a:p>
          <a:p>
            <a:r>
              <a:rPr lang="en-GB" dirty="0"/>
              <a:t>Five key attributes</a:t>
            </a:r>
          </a:p>
          <a:p>
            <a:pPr lvl="1"/>
            <a:r>
              <a:rPr lang="en-GB" dirty="0"/>
              <a:t>username for the user account</a:t>
            </a:r>
          </a:p>
          <a:p>
            <a:pPr lvl="1"/>
            <a:r>
              <a:rPr lang="en-GB" dirty="0"/>
              <a:t>account password</a:t>
            </a:r>
          </a:p>
          <a:p>
            <a:pPr lvl="1"/>
            <a:r>
              <a:rPr lang="en-GB" dirty="0"/>
              <a:t>email address</a:t>
            </a:r>
          </a:p>
          <a:p>
            <a:pPr lvl="1"/>
            <a:r>
              <a:rPr lang="en-GB" dirty="0"/>
              <a:t>first name</a:t>
            </a:r>
          </a:p>
          <a:p>
            <a:pPr lvl="1"/>
            <a:r>
              <a:rPr lang="en-GB" dirty="0"/>
              <a:t>surname</a:t>
            </a:r>
          </a:p>
          <a:p>
            <a:r>
              <a:rPr lang="en-GB" dirty="0"/>
              <a:t>Plus other attributes such as </a:t>
            </a:r>
            <a:r>
              <a:rPr lang="en-GB" dirty="0" err="1"/>
              <a:t>is_active</a:t>
            </a:r>
            <a:r>
              <a:rPr lang="en-GB" dirty="0"/>
              <a:t>, </a:t>
            </a:r>
            <a:r>
              <a:rPr lang="en-GB" dirty="0" err="1"/>
              <a:t>is_staff</a:t>
            </a:r>
            <a:r>
              <a:rPr lang="en-GB" dirty="0"/>
              <a:t> and </a:t>
            </a:r>
            <a:r>
              <a:rPr lang="en-GB" dirty="0" err="1"/>
              <a:t>is_superuser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8225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Profile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ImageField</a:t>
            </a:r>
            <a:r>
              <a:rPr lang="en-GB" dirty="0"/>
              <a:t> field has an ‘</a:t>
            </a:r>
            <a:r>
              <a:rPr lang="en-GB" dirty="0" err="1"/>
              <a:t>upload_to</a:t>
            </a:r>
            <a:r>
              <a:rPr lang="en-GB" dirty="0"/>
              <a:t>’ attribute</a:t>
            </a:r>
          </a:p>
          <a:p>
            <a:r>
              <a:rPr lang="en-GB" dirty="0"/>
              <a:t>It’s value is conjoined with the projects MEDIA_ROOT setting to provide a path where uploaded profile images will be stored</a:t>
            </a:r>
          </a:p>
          <a:p>
            <a:r>
              <a:rPr lang="en-GB" dirty="0"/>
              <a:t>E.g. </a:t>
            </a:r>
          </a:p>
          <a:p>
            <a:pPr lvl="1"/>
            <a:r>
              <a:rPr lang="en-GB" dirty="0"/>
              <a:t>MEDIA_ROOT: ‘&lt;workspace&gt;/</a:t>
            </a:r>
            <a:r>
              <a:rPr lang="en-GB" dirty="0" err="1"/>
              <a:t>tango_with_django_project</a:t>
            </a:r>
            <a:r>
              <a:rPr lang="en-GB" dirty="0"/>
              <a:t>/media/’</a:t>
            </a:r>
          </a:p>
          <a:p>
            <a:pPr lvl="1"/>
            <a:r>
              <a:rPr lang="en-GB" dirty="0" err="1"/>
              <a:t>upload_to</a:t>
            </a:r>
            <a:r>
              <a:rPr lang="en-GB" dirty="0"/>
              <a:t> attribute: ‘</a:t>
            </a:r>
            <a:r>
              <a:rPr lang="en-GB" dirty="0" err="1"/>
              <a:t>profile_images</a:t>
            </a:r>
            <a:r>
              <a:rPr lang="en-GB" dirty="0"/>
              <a:t>’ </a:t>
            </a:r>
          </a:p>
          <a:p>
            <a:pPr lvl="1"/>
            <a:r>
              <a:rPr lang="en-GB" dirty="0"/>
              <a:t>all profile images will be stored in ‘&lt;workspace&gt;/</a:t>
            </a:r>
            <a:r>
              <a:rPr lang="en-GB" dirty="0" err="1"/>
              <a:t>tango_with_django_project</a:t>
            </a:r>
            <a:r>
              <a:rPr lang="en-GB" dirty="0"/>
              <a:t>/media/</a:t>
            </a:r>
            <a:r>
              <a:rPr lang="en-GB" dirty="0" err="1"/>
              <a:t>profile_images</a:t>
            </a:r>
            <a:r>
              <a:rPr lang="en-GB" dirty="0"/>
              <a:t>/’</a:t>
            </a:r>
          </a:p>
        </p:txBody>
      </p:sp>
    </p:spTree>
    <p:extLst>
      <p:ext uri="{BB962C8B-B14F-4D97-AF65-F5344CB8AC3E}">
        <p14:creationId xmlns:p14="http://schemas.microsoft.com/office/powerpoint/2010/main" xmlns="" val="41586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GB" dirty="0"/>
              <a:t>Django, MVC and MTV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570"/>
            <a:ext cx="10515600" cy="49421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Classic MVC decouples the presentation layer from application logic</a:t>
            </a:r>
          </a:p>
          <a:p>
            <a:r>
              <a:rPr lang="en-GB" dirty="0"/>
              <a:t>The Django framework is designed like a pipeline to process each request and prepare a response, called Model-Template-View (MTV)</a:t>
            </a:r>
          </a:p>
          <a:p>
            <a:r>
              <a:rPr lang="en-GB" dirty="0"/>
              <a:t>There is separation of concerns between</a:t>
            </a:r>
          </a:p>
          <a:p>
            <a:pPr lvl="1"/>
            <a:r>
              <a:rPr lang="en-GB" dirty="0"/>
              <a:t>database interfacing classes (Model)</a:t>
            </a:r>
          </a:p>
          <a:p>
            <a:pPr lvl="1"/>
            <a:r>
              <a:rPr lang="en-GB" dirty="0"/>
              <a:t>request-processing classes (View)</a:t>
            </a:r>
          </a:p>
          <a:p>
            <a:pPr lvl="1"/>
            <a:r>
              <a:rPr lang="en-GB" dirty="0"/>
              <a:t>A templating language for presentation (Template)</a:t>
            </a:r>
          </a:p>
          <a:p>
            <a:r>
              <a:rPr lang="en-GB" dirty="0"/>
              <a:t>Compared to MVC</a:t>
            </a:r>
          </a:p>
          <a:p>
            <a:pPr lvl="1"/>
            <a:r>
              <a:rPr lang="en-GB" dirty="0"/>
              <a:t>Model is comparable to Django's Models</a:t>
            </a:r>
          </a:p>
          <a:p>
            <a:pPr lvl="1"/>
            <a:r>
              <a:rPr lang="en-GB" dirty="0"/>
              <a:t>View is usually Django's Templates</a:t>
            </a:r>
          </a:p>
          <a:p>
            <a:pPr lvl="1"/>
            <a:r>
              <a:rPr lang="en-GB" dirty="0"/>
              <a:t>Controller is the framework itself that processes an incoming HTTP request and routes it to the correct view function</a:t>
            </a:r>
          </a:p>
          <a:p>
            <a:r>
              <a:rPr lang="en-GB" dirty="0"/>
              <a:t>Django names the </a:t>
            </a:r>
            <a:r>
              <a:rPr lang="en-GB" dirty="0" err="1"/>
              <a:t>callback</a:t>
            </a:r>
            <a:r>
              <a:rPr lang="en-GB" dirty="0"/>
              <a:t> function to handle each URL a ‘view’ function</a:t>
            </a:r>
          </a:p>
          <a:p>
            <a:pPr lvl="1"/>
            <a:r>
              <a:rPr lang="en-GB" dirty="0"/>
              <a:t>This is not related to the MVC pattern's idea of a View</a:t>
            </a:r>
          </a:p>
        </p:txBody>
      </p:sp>
    </p:spTree>
    <p:extLst>
      <p:ext uri="{BB962C8B-B14F-4D97-AF65-F5344CB8AC3E}">
        <p14:creationId xmlns:p14="http://schemas.microsoft.com/office/powerpoint/2010/main" xmlns="" val="1553249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Image Library (pillow)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pillow package:</a:t>
            </a:r>
          </a:p>
          <a:p>
            <a:pPr lvl="1"/>
            <a:r>
              <a:rPr lang="en-GB" dirty="0"/>
              <a:t>pip install pillow</a:t>
            </a:r>
          </a:p>
          <a:p>
            <a:r>
              <a:rPr lang="en-GB" dirty="0"/>
              <a:t>check what packages are installed:</a:t>
            </a:r>
          </a:p>
          <a:p>
            <a:pPr lvl="1"/>
            <a:r>
              <a:rPr lang="en-GB" dirty="0"/>
              <a:t>pip list</a:t>
            </a:r>
          </a:p>
        </p:txBody>
      </p:sp>
    </p:spTree>
    <p:extLst>
      <p:ext uri="{BB962C8B-B14F-4D97-AF65-F5344CB8AC3E}">
        <p14:creationId xmlns:p14="http://schemas.microsoft.com/office/powerpoint/2010/main" xmlns="" val="1157929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in which we can restrict access</a:t>
            </a:r>
          </a:p>
          <a:p>
            <a:pPr lvl="1"/>
            <a:r>
              <a:rPr lang="en-GB" dirty="0"/>
              <a:t>Examine the request object in the view to check if the user is authenticated: </a:t>
            </a:r>
            <a:br>
              <a:rPr lang="en-GB" dirty="0"/>
            </a:br>
            <a:r>
              <a:rPr lang="en-GB" dirty="0" err="1"/>
              <a:t>user.is_authenticated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Use a decorator function that checks if the user is authenticated:</a:t>
            </a:r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login_required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dirty="0"/>
              <a:t>restricted(request):</a:t>
            </a:r>
            <a:br>
              <a:rPr lang="en-GB" dirty="0"/>
            </a:br>
            <a:r>
              <a:rPr lang="en-GB" dirty="0"/>
              <a:t>      </a:t>
            </a:r>
            <a:r>
              <a:rPr lang="en-GB" b="1" dirty="0"/>
              <a:t>return </a:t>
            </a:r>
            <a:r>
              <a:rPr lang="en-GB" dirty="0" err="1"/>
              <a:t>HttpResponse</a:t>
            </a:r>
            <a:r>
              <a:rPr lang="en-GB" dirty="0"/>
              <a:t>("Since you're logged in, you can see this text!")</a:t>
            </a:r>
          </a:p>
          <a:p>
            <a:r>
              <a:rPr lang="en-GB" dirty="0"/>
              <a:t>… or just use the </a:t>
            </a:r>
            <a:r>
              <a:rPr lang="en-GB" dirty="0" err="1"/>
              <a:t>django</a:t>
            </a:r>
            <a:r>
              <a:rPr lang="en-GB" dirty="0"/>
              <a:t>-registration-redux app</a:t>
            </a:r>
          </a:p>
        </p:txBody>
      </p:sp>
    </p:spTree>
    <p:extLst>
      <p:ext uri="{BB962C8B-B14F-4D97-AF65-F5344CB8AC3E}">
        <p14:creationId xmlns:p14="http://schemas.microsoft.com/office/powerpoint/2010/main" xmlns="" val="2674864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Sessions and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implements sessions via middleware in settings.py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412" y="2546576"/>
            <a:ext cx="10163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146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cookie values are returned as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assume that a cookie storing whole numbers will return an integer</a:t>
            </a:r>
          </a:p>
          <a:p>
            <a:r>
              <a:rPr lang="en-GB" dirty="0"/>
              <a:t>You have to manually cast this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xmlns="" val="2759657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use session based cookies:</a:t>
            </a:r>
          </a:p>
          <a:p>
            <a:pPr lvl="1"/>
            <a:r>
              <a:rPr lang="en-GB" dirty="0"/>
              <a:t>Make sure that the MIDDLEWARE_CLASSES list in settings.py module contains</a:t>
            </a:r>
          </a:p>
          <a:p>
            <a:pPr lvl="2"/>
            <a:r>
              <a:rPr lang="en-GB" dirty="0" err="1"/>
              <a:t>django.contrib.sessions.middleware.SessionMiddleware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Make sure that </a:t>
            </a:r>
            <a:r>
              <a:rPr lang="en-GB" dirty="0" err="1"/>
              <a:t>django.contrib.sessions</a:t>
            </a:r>
            <a:r>
              <a:rPr lang="en-GB" dirty="0"/>
              <a:t> is in INSTALLED_APPS in settings.py</a:t>
            </a:r>
          </a:p>
          <a:p>
            <a:pPr lvl="2"/>
            <a:r>
              <a:rPr lang="en-GB" dirty="0"/>
              <a:t>If not, add it and run python manage.py migrate</a:t>
            </a:r>
          </a:p>
          <a:p>
            <a:r>
              <a:rPr lang="en-GB" dirty="0"/>
              <a:t>By default a database backend is assumed</a:t>
            </a:r>
          </a:p>
          <a:p>
            <a:pPr lvl="1"/>
            <a:r>
              <a:rPr lang="en-GB" dirty="0"/>
              <a:t>You could setup a cache instead</a:t>
            </a:r>
          </a:p>
          <a:p>
            <a:r>
              <a:rPr lang="en-GB" dirty="0"/>
              <a:t>A session ID cookie is still used on the client machine, but all the user session data is stored server side</a:t>
            </a:r>
          </a:p>
        </p:txBody>
      </p:sp>
    </p:spTree>
    <p:extLst>
      <p:ext uri="{BB962C8B-B14F-4D97-AF65-F5344CB8AC3E}">
        <p14:creationId xmlns:p14="http://schemas.microsoft.com/office/powerpoint/2010/main" xmlns="" val="4255859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Session Data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advantage of storing session data server-side is its ability to cast data from strings to the desired type</a:t>
            </a:r>
          </a:p>
          <a:p>
            <a:r>
              <a:rPr lang="en-GB" dirty="0"/>
              <a:t>This only works for built-in types, such as </a:t>
            </a:r>
            <a:r>
              <a:rPr lang="en-GB" dirty="0" err="1"/>
              <a:t>int</a:t>
            </a:r>
            <a:r>
              <a:rPr lang="en-GB" dirty="0"/>
              <a:t>, float, long, complex and Boolean</a:t>
            </a:r>
          </a:p>
        </p:txBody>
      </p:sp>
    </p:spTree>
    <p:extLst>
      <p:ext uri="{BB962C8B-B14F-4D97-AF65-F5344CB8AC3E}">
        <p14:creationId xmlns:p14="http://schemas.microsoft.com/office/powerpoint/2010/main" xmlns="" val="1834077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Browser-Length and Persistent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browser-length sessions expire when the user closes the browser</a:t>
            </a:r>
          </a:p>
          <a:p>
            <a:pPr lvl="1"/>
            <a:r>
              <a:rPr lang="en-GB" dirty="0"/>
              <a:t>In settings.py</a:t>
            </a:r>
            <a:br>
              <a:rPr lang="en-GB" dirty="0"/>
            </a:br>
            <a:r>
              <a:rPr lang="en-GB" dirty="0"/>
              <a:t>SESSION_EXPIRE_AT_BROWSER_CLOSE = true 	       (disabled by default)</a:t>
            </a:r>
          </a:p>
          <a:p>
            <a:r>
              <a:rPr lang="en-GB" dirty="0"/>
              <a:t>persistent sessions last over several browser instances, expiring at a time of your choice</a:t>
            </a:r>
          </a:p>
          <a:p>
            <a:pPr lvl="1"/>
            <a:r>
              <a:rPr lang="en-GB" dirty="0"/>
              <a:t>In settings.py</a:t>
            </a:r>
            <a:br>
              <a:rPr lang="en-GB" dirty="0"/>
            </a:br>
            <a:r>
              <a:rPr lang="en-GB" dirty="0"/>
              <a:t>SESSION_EXPIRE_AT_BROWSER_CLOSE = false       (enabled by default)</a:t>
            </a:r>
            <a:br>
              <a:rPr lang="en-GB" dirty="0"/>
            </a:br>
            <a:r>
              <a:rPr lang="en-GB" dirty="0"/>
              <a:t>SESSION_COOKIE_AGE = 1209600		       (two weeks in seconds)</a:t>
            </a:r>
          </a:p>
          <a:p>
            <a:r>
              <a:rPr lang="en-GB" dirty="0"/>
              <a:t>Periodically clear the cookies database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clearsessions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2174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60" y="365125"/>
            <a:ext cx="10733314" cy="1325563"/>
          </a:xfrm>
        </p:spPr>
        <p:txBody>
          <a:bodyPr/>
          <a:lstStyle/>
          <a:p>
            <a:r>
              <a:rPr lang="en-GB" dirty="0"/>
              <a:t>Authentication with Django-Registration-Redux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django</a:t>
            </a:r>
            <a:r>
              <a:rPr lang="en-GB" dirty="0"/>
              <a:t>-registration-redux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r>
              <a:rPr lang="en-GB" dirty="0"/>
              <a:t>-registration-redux</a:t>
            </a:r>
          </a:p>
          <a:p>
            <a:r>
              <a:rPr lang="en-GB" dirty="0"/>
              <a:t>In settings.py update INSTALLED_APPS</a:t>
            </a:r>
          </a:p>
          <a:p>
            <a:pPr lvl="1"/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5252" y="3248025"/>
            <a:ext cx="7858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1151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settings.py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100" y="2048669"/>
            <a:ext cx="9829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9313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 and URL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Registration Redux package provides numerous functions</a:t>
            </a:r>
          </a:p>
          <a:p>
            <a:r>
              <a:rPr lang="en-GB" dirty="0" err="1"/>
              <a:t>registration.backend.simple.urls</a:t>
            </a:r>
            <a:r>
              <a:rPr lang="en-GB" dirty="0"/>
              <a:t> provides</a:t>
            </a:r>
          </a:p>
          <a:p>
            <a:pPr lvl="1"/>
            <a:r>
              <a:rPr lang="en-GB" dirty="0"/>
              <a:t>registration -&gt; /accounts/register/</a:t>
            </a:r>
          </a:p>
          <a:p>
            <a:pPr lvl="1"/>
            <a:r>
              <a:rPr lang="en-GB" dirty="0"/>
              <a:t>registration complete -&gt; /accounts/register/complete/</a:t>
            </a:r>
          </a:p>
          <a:p>
            <a:pPr lvl="1"/>
            <a:r>
              <a:rPr lang="en-GB" dirty="0"/>
              <a:t>login -&gt; /accounts/login/</a:t>
            </a:r>
          </a:p>
          <a:p>
            <a:pPr lvl="1"/>
            <a:r>
              <a:rPr lang="en-GB" dirty="0"/>
              <a:t>logout -&gt; /accounts/logout/</a:t>
            </a:r>
          </a:p>
          <a:p>
            <a:pPr lvl="1"/>
            <a:r>
              <a:rPr lang="en-GB" dirty="0"/>
              <a:t>password change -&gt; /password/change/</a:t>
            </a:r>
          </a:p>
          <a:p>
            <a:pPr lvl="1"/>
            <a:r>
              <a:rPr lang="en-GB" dirty="0"/>
              <a:t>password reset -&gt; /password/reset/</a:t>
            </a:r>
          </a:p>
        </p:txBody>
      </p:sp>
    </p:spTree>
    <p:extLst>
      <p:ext uri="{BB962C8B-B14F-4D97-AF65-F5344CB8AC3E}">
        <p14:creationId xmlns:p14="http://schemas.microsoft.com/office/powerpoint/2010/main" xmlns="" val="8306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Python is up to date</a:t>
            </a:r>
          </a:p>
          <a:p>
            <a:r>
              <a:rPr lang="en-GB" dirty="0"/>
              <a:t>Check pip is also up to date</a:t>
            </a:r>
          </a:p>
          <a:p>
            <a:pPr lvl="1"/>
            <a:r>
              <a:rPr lang="sv-SE" dirty="0"/>
              <a:t>python -m pip install --upgrade pip</a:t>
            </a:r>
          </a:p>
          <a:p>
            <a:r>
              <a:rPr lang="sv-SE" dirty="0"/>
              <a:t>Install Django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endParaRPr lang="en-GB" dirty="0"/>
          </a:p>
          <a:p>
            <a:pPr lvl="1"/>
            <a:r>
              <a:rPr lang="en-GB" dirty="0"/>
              <a:t>pip install </a:t>
            </a:r>
            <a:r>
              <a:rPr lang="en-GB" dirty="0" err="1"/>
              <a:t>django</a:t>
            </a:r>
            <a:r>
              <a:rPr lang="en-GB" dirty="0"/>
              <a:t> ==3.0</a:t>
            </a:r>
          </a:p>
          <a:p>
            <a:r>
              <a:rPr lang="en-GB" dirty="0"/>
              <a:t>Go for a long-term support version</a:t>
            </a:r>
          </a:p>
          <a:p>
            <a:pPr lvl="1"/>
            <a:r>
              <a:rPr lang="en-GB" dirty="0">
                <a:hlinkClick r:id="rId2"/>
              </a:rPr>
              <a:t>https://www.djangoproject.com/download/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5904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Activating accounts in a two stage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activation complete</a:t>
            </a:r>
          </a:p>
          <a:p>
            <a:pPr lvl="1"/>
            <a:r>
              <a:rPr lang="en-GB" dirty="0"/>
              <a:t>activate/complete/</a:t>
            </a:r>
          </a:p>
          <a:p>
            <a:r>
              <a:rPr lang="en-GB" dirty="0"/>
              <a:t>activate</a:t>
            </a:r>
          </a:p>
          <a:p>
            <a:pPr lvl="1"/>
            <a:r>
              <a:rPr lang="en-GB" dirty="0"/>
              <a:t>activate/&lt;</a:t>
            </a:r>
            <a:r>
              <a:rPr lang="en-GB" dirty="0" err="1"/>
              <a:t>activation_key</a:t>
            </a:r>
            <a:r>
              <a:rPr lang="en-GB" dirty="0"/>
              <a:t>&gt;/</a:t>
            </a:r>
          </a:p>
          <a:p>
            <a:r>
              <a:rPr lang="en-GB" dirty="0"/>
              <a:t>activation email</a:t>
            </a:r>
          </a:p>
          <a:p>
            <a:pPr lvl="1"/>
            <a:r>
              <a:rPr lang="en-GB" dirty="0"/>
              <a:t>activation email body</a:t>
            </a:r>
          </a:p>
          <a:p>
            <a:pPr lvl="1"/>
            <a:r>
              <a:rPr lang="en-GB" dirty="0"/>
              <a:t>activation email 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013395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Bootstrap for Styles in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django-bootstrap4</a:t>
            </a:r>
          </a:p>
          <a:p>
            <a:r>
              <a:rPr lang="en-GB" dirty="0">
                <a:hlinkClick r:id="rId2"/>
              </a:rPr>
              <a:t>https://github.com/zostera/django-bootstrap4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861669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Production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20418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 Gateway Interface (WSGI)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WSGI is the specification for how web servers communicate with application frameworks such as Django</a:t>
            </a:r>
          </a:p>
          <a:p>
            <a:r>
              <a:rPr lang="en-GB" dirty="0"/>
              <a:t>WSGI servers include</a:t>
            </a:r>
          </a:p>
          <a:p>
            <a:pPr lvl="1"/>
            <a:r>
              <a:rPr lang="en-GB" dirty="0"/>
              <a:t>Apache via </a:t>
            </a:r>
            <a:r>
              <a:rPr lang="en-GB" dirty="0" err="1"/>
              <a:t>mod_wsgi</a:t>
            </a:r>
            <a:endParaRPr lang="en-GB" dirty="0"/>
          </a:p>
          <a:p>
            <a:pPr lvl="1"/>
            <a:r>
              <a:rPr lang="en-GB" dirty="0" err="1"/>
              <a:t>Gunicorn</a:t>
            </a:r>
            <a:endParaRPr lang="en-GB" dirty="0"/>
          </a:p>
          <a:p>
            <a:pPr lvl="1"/>
            <a:r>
              <a:rPr lang="en-GB" dirty="0" err="1"/>
              <a:t>uWSGI</a:t>
            </a:r>
            <a:endParaRPr lang="en-GB" dirty="0"/>
          </a:p>
          <a:p>
            <a:pPr lvl="1"/>
            <a:r>
              <a:rPr lang="en-GB" dirty="0" err="1"/>
              <a:t>CherryPy</a:t>
            </a:r>
            <a:endParaRPr lang="en-GB" dirty="0"/>
          </a:p>
          <a:p>
            <a:pPr lvl="1"/>
            <a:r>
              <a:rPr lang="en-GB" dirty="0"/>
              <a:t>Tornado</a:t>
            </a:r>
          </a:p>
          <a:p>
            <a:pPr lvl="1"/>
            <a:r>
              <a:rPr lang="en-GB" dirty="0" err="1"/>
              <a:t>Chaussette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984328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WSGI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get_wsgi_application</a:t>
            </a:r>
            <a:endParaRPr lang="en-GB" dirty="0"/>
          </a:p>
          <a:p>
            <a:r>
              <a:rPr lang="en-GB" dirty="0"/>
              <a:t>In wsgi.py (created automatically)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5" y="3054350"/>
            <a:ext cx="8067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083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754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pagination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Instantiate the </a:t>
            </a:r>
            <a:r>
              <a:rPr lang="en-GB" dirty="0" err="1"/>
              <a:t>Paginator</a:t>
            </a:r>
            <a:r>
              <a:rPr lang="en-GB" dirty="0"/>
              <a:t> class with the number of objects to display in each page</a:t>
            </a:r>
          </a:p>
          <a:p>
            <a:r>
              <a:rPr lang="en-GB" dirty="0"/>
              <a:t>The page GET </a:t>
            </a:r>
            <a:r>
              <a:rPr lang="en-GB"/>
              <a:t>parameter indicates </a:t>
            </a:r>
            <a:r>
              <a:rPr lang="en-GB" dirty="0"/>
              <a:t>the current page number</a:t>
            </a:r>
          </a:p>
          <a:p>
            <a:r>
              <a:rPr lang="en-GB" dirty="0"/>
              <a:t>Obtain objects by calling the page() method of </a:t>
            </a:r>
            <a:r>
              <a:rPr lang="en-GB" dirty="0" err="1"/>
              <a:t>Paginator</a:t>
            </a:r>
            <a:endParaRPr lang="en-GB" dirty="0"/>
          </a:p>
          <a:p>
            <a:r>
              <a:rPr lang="en-GB" dirty="0"/>
              <a:t>If the page parameter is not an integer retrieve the first page of results</a:t>
            </a:r>
          </a:p>
          <a:p>
            <a:r>
              <a:rPr lang="en-GB" dirty="0"/>
              <a:t>If this parameter is a number higher than the last page of results retrieve the last page</a:t>
            </a:r>
          </a:p>
          <a:p>
            <a:r>
              <a:rPr lang="en-GB" dirty="0"/>
              <a:t>Pass the page number and retrieved objects to the template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554535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Exercise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42429" y="1825625"/>
            <a:ext cx="3707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035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Websites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49709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and e2e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pPr lvl="1"/>
            <a:r>
              <a:rPr lang="en-GB" dirty="0"/>
              <a:t>the focus is on individual components</a:t>
            </a:r>
          </a:p>
          <a:p>
            <a:r>
              <a:rPr lang="en-GB" dirty="0"/>
              <a:t>end-to-end (e2e) tests</a:t>
            </a:r>
          </a:p>
          <a:p>
            <a:pPr lvl="1"/>
            <a:r>
              <a:rPr lang="en-GB" dirty="0"/>
              <a:t>the focus is on how the application or a module, as a whole, works, such as confirming the click of a button has certain outcomes</a:t>
            </a:r>
          </a:p>
        </p:txBody>
      </p:sp>
    </p:spTree>
    <p:extLst>
      <p:ext uri="{BB962C8B-B14F-4D97-AF65-F5344CB8AC3E}">
        <p14:creationId xmlns:p14="http://schemas.microsoft.com/office/powerpoint/2010/main" xmlns="" val="90556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Uninstalling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uninstall Django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95252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Protractor is an end-to-end testing framework</a:t>
            </a:r>
          </a:p>
          <a:p>
            <a:r>
              <a:rPr lang="en-GB" dirty="0"/>
              <a:t>Runs on </a:t>
            </a:r>
            <a:r>
              <a:rPr lang="en-GB" dirty="0" err="1"/>
              <a:t>NodeJS</a:t>
            </a:r>
            <a:endParaRPr lang="en-GB" dirty="0"/>
          </a:p>
          <a:p>
            <a:r>
              <a:rPr lang="en-GB" dirty="0"/>
              <a:t>Tests are written in Jasmine</a:t>
            </a:r>
          </a:p>
          <a:p>
            <a:r>
              <a:rPr lang="en-GB" dirty="0"/>
              <a:t>Runs on any server</a:t>
            </a:r>
          </a:p>
          <a:p>
            <a:pPr lvl="1"/>
            <a:r>
              <a:rPr lang="en-GB" dirty="0"/>
              <a:t>Usually use Selenium Server</a:t>
            </a:r>
          </a:p>
          <a:p>
            <a:r>
              <a:rPr lang="en-GB" dirty="0"/>
              <a:t>Automates testing every layer of a web app</a:t>
            </a:r>
          </a:p>
          <a:p>
            <a:pPr lvl="1"/>
            <a:r>
              <a:rPr lang="en-GB" dirty="0"/>
              <a:t>UI</a:t>
            </a:r>
          </a:p>
          <a:p>
            <a:pPr lvl="1"/>
            <a:r>
              <a:rPr lang="en-GB" dirty="0"/>
              <a:t>Client-side logic</a:t>
            </a:r>
          </a:p>
          <a:p>
            <a:pPr lvl="1"/>
            <a:r>
              <a:rPr lang="en-GB" dirty="0"/>
              <a:t>Server-side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8528991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6121" cy="6112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</a:t>
            </a:r>
            <a:r>
              <a:rPr lang="en-GB" dirty="0" err="1"/>
              <a:t>npm</a:t>
            </a:r>
            <a:r>
              <a:rPr lang="en-GB" dirty="0"/>
              <a:t> to install Testing Tools (requires Java SDK)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878"/>
            <a:ext cx="10515600" cy="54823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Choose where you want your web root to be</a:t>
            </a:r>
          </a:p>
          <a:p>
            <a:r>
              <a:rPr lang="en-GB" dirty="0"/>
              <a:t>At a command prompt install karma globally</a:t>
            </a:r>
          </a:p>
          <a:p>
            <a:pPr lvl="1"/>
            <a:r>
              <a:rPr lang="en-GB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 install karma –g</a:t>
            </a:r>
          </a:p>
          <a:p>
            <a:pPr lvl="1"/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karma --version</a:t>
            </a:r>
          </a:p>
          <a:p>
            <a:r>
              <a:rPr lang="en-GB" dirty="0"/>
              <a:t>At a command prompt install protractor globally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install protractor –g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protractor --version</a:t>
            </a:r>
          </a:p>
          <a:p>
            <a:pPr lvl="1"/>
            <a:r>
              <a:rPr lang="en-GB" dirty="0"/>
              <a:t>some locations will require admin level access</a:t>
            </a:r>
          </a:p>
          <a:p>
            <a:r>
              <a:rPr lang="en-GB" dirty="0"/>
              <a:t>Then update the </a:t>
            </a:r>
            <a:r>
              <a:rPr lang="en-GB" dirty="0" err="1"/>
              <a:t>webdriver</a:t>
            </a:r>
            <a:r>
              <a:rPr lang="en-GB" dirty="0"/>
              <a:t> manager (which comes with protractor)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webdriver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-manager update</a:t>
            </a:r>
          </a:p>
          <a:p>
            <a:r>
              <a:rPr lang="en-GB" dirty="0"/>
              <a:t>and when done...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webdriver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-manager start</a:t>
            </a:r>
          </a:p>
          <a:p>
            <a:r>
              <a:rPr lang="en-GB" dirty="0"/>
              <a:t>then browse to </a:t>
            </a:r>
            <a:r>
              <a:rPr lang="en-GB" dirty="0">
                <a:hlinkClick r:id="rId2"/>
              </a:rPr>
              <a:t>http://localhost:4444/wd/hub</a:t>
            </a:r>
            <a:endParaRPr lang="en-GB" dirty="0"/>
          </a:p>
          <a:p>
            <a:pPr lvl="1"/>
            <a:r>
              <a:rPr lang="en-GB" dirty="0"/>
              <a:t>Write tests, then at a command prompt: protractor </a:t>
            </a:r>
            <a:r>
              <a:rPr lang="en-GB" dirty="0" err="1"/>
              <a:t>conf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4038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to End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write the test</a:t>
            </a:r>
          </a:p>
          <a:p>
            <a:r>
              <a:rPr lang="en-GB" dirty="0"/>
              <a:t>then write the code until it passes the test</a:t>
            </a:r>
          </a:p>
          <a:p>
            <a:r>
              <a:rPr lang="en-GB" dirty="0"/>
              <a:t>then improve the code</a:t>
            </a:r>
          </a:p>
          <a:p>
            <a:r>
              <a:rPr lang="en-GB" dirty="0"/>
              <a:t>then write another test and iterate</a:t>
            </a:r>
          </a:p>
        </p:txBody>
      </p:sp>
    </p:spTree>
    <p:extLst>
      <p:ext uri="{BB962C8B-B14F-4D97-AF65-F5344CB8AC3E}">
        <p14:creationId xmlns:p14="http://schemas.microsoft.com/office/powerpoint/2010/main" xmlns="" val="32138087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Assemble, Act, and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describe('',function(){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beforeEach</a:t>
            </a:r>
            <a:r>
              <a:rPr lang="en-GB" dirty="0"/>
              <a:t>(function(){</a:t>
            </a:r>
          </a:p>
          <a:p>
            <a:pPr marL="0" indent="0">
              <a:buNone/>
            </a:pPr>
            <a:r>
              <a:rPr lang="en-GB" dirty="0"/>
              <a:t>    });</a:t>
            </a:r>
          </a:p>
          <a:p>
            <a:pPr marL="0" indent="0">
              <a:buNone/>
            </a:pPr>
            <a:r>
              <a:rPr lang="en-GB" dirty="0"/>
              <a:t>    it('',function(){</a:t>
            </a:r>
          </a:p>
          <a:p>
            <a:pPr marL="0" indent="0">
              <a:buNone/>
            </a:pPr>
            <a:r>
              <a:rPr lang="en-GB" dirty="0"/>
              <a:t>    });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706872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844"/>
            <a:ext cx="10515600" cy="5238427"/>
          </a:xfrm>
        </p:spPr>
        <p:txBody>
          <a:bodyPr>
            <a:normAutofit/>
          </a:bodyPr>
          <a:lstStyle/>
          <a:p>
            <a:r>
              <a:rPr lang="en-GB" dirty="0"/>
              <a:t>Most common locators are</a:t>
            </a:r>
          </a:p>
          <a:p>
            <a:pPr lvl="1"/>
            <a:r>
              <a:rPr lang="en-GB" dirty="0"/>
              <a:t>by.css</a:t>
            </a:r>
          </a:p>
          <a:p>
            <a:pPr lvl="1"/>
            <a:r>
              <a:rPr lang="en-GB" dirty="0"/>
              <a:t>by.id</a:t>
            </a:r>
          </a:p>
          <a:p>
            <a:pPr lvl="1"/>
            <a:r>
              <a:rPr lang="en-GB" dirty="0" err="1"/>
              <a:t>by.model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by.binding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css</a:t>
            </a:r>
            <a:r>
              <a:rPr lang="en-GB" dirty="0"/>
              <a:t> locator can use jQuery-like syntax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3800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on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Nothing happens until an action is called on a locator</a:t>
            </a:r>
          </a:p>
          <a:p>
            <a:r>
              <a:rPr lang="en-GB" dirty="0"/>
              <a:t>Most common actions are </a:t>
            </a:r>
          </a:p>
          <a:p>
            <a:pPr lvl="1"/>
            <a:r>
              <a:rPr lang="en-GB" dirty="0"/>
              <a:t>click</a:t>
            </a:r>
          </a:p>
          <a:p>
            <a:pPr lvl="1"/>
            <a:r>
              <a:rPr lang="en-GB" dirty="0" err="1"/>
              <a:t>sendKeys</a:t>
            </a:r>
            <a:endParaRPr lang="en-GB" dirty="0"/>
          </a:p>
          <a:p>
            <a:pPr lvl="1"/>
            <a:r>
              <a:rPr lang="en-GB" dirty="0"/>
              <a:t>clear </a:t>
            </a:r>
          </a:p>
          <a:p>
            <a:pPr lvl="1"/>
            <a:r>
              <a:rPr lang="en-GB" dirty="0" err="1"/>
              <a:t>getAttribute</a:t>
            </a:r>
            <a:endParaRPr lang="en-GB" dirty="0"/>
          </a:p>
          <a:p>
            <a:r>
              <a:rPr lang="en-GB" dirty="0"/>
              <a:t>They are all </a:t>
            </a:r>
            <a:r>
              <a:rPr lang="en-GB" dirty="0" err="1"/>
              <a:t>async</a:t>
            </a:r>
            <a:r>
              <a:rPr lang="en-GB" dirty="0"/>
              <a:t> so we can chain them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12157785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Multiple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element.all</a:t>
            </a:r>
            <a:r>
              <a:rPr lang="en-GB" dirty="0"/>
              <a:t> returns an array</a:t>
            </a:r>
          </a:p>
          <a:p>
            <a:r>
              <a:rPr lang="en-GB" dirty="0"/>
              <a:t>all has helpers</a:t>
            </a:r>
          </a:p>
          <a:p>
            <a:pPr lvl="1"/>
            <a:r>
              <a:rPr lang="en-GB" dirty="0"/>
              <a:t>.count</a:t>
            </a:r>
          </a:p>
          <a:p>
            <a:pPr lvl="1"/>
            <a:r>
              <a:rPr lang="en-GB" dirty="0"/>
              <a:t>.get(index)</a:t>
            </a:r>
          </a:p>
          <a:p>
            <a:pPr lvl="1"/>
            <a:r>
              <a:rPr lang="en-GB" dirty="0"/>
              <a:t>first</a:t>
            </a:r>
          </a:p>
          <a:p>
            <a:pPr lvl="1"/>
            <a:r>
              <a:rPr lang="en-GB" dirty="0"/>
              <a:t>last</a:t>
            </a:r>
          </a:p>
          <a:p>
            <a:r>
              <a:rPr lang="en-GB" dirty="0"/>
              <a:t>Find sub elements by chaining selectors</a:t>
            </a:r>
          </a:p>
        </p:txBody>
      </p:sp>
    </p:spTree>
    <p:extLst>
      <p:ext uri="{BB962C8B-B14F-4D97-AF65-F5344CB8AC3E}">
        <p14:creationId xmlns:p14="http://schemas.microsoft.com/office/powerpoint/2010/main" xmlns="" val="2300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Django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Put your code in some directory outside of the web root</a:t>
            </a:r>
          </a:p>
          <a:p>
            <a:pPr lvl="1"/>
            <a:r>
              <a:rPr lang="en-GB" dirty="0"/>
              <a:t>Python –m </a:t>
            </a:r>
            <a:r>
              <a:rPr lang="en-GB" dirty="0" err="1"/>
              <a:t>django</a:t>
            </a:r>
            <a:r>
              <a:rPr lang="en-GB" dirty="0"/>
              <a:t>-admin </a:t>
            </a:r>
            <a:r>
              <a:rPr lang="en-GB" dirty="0" err="1"/>
              <a:t>startproject</a:t>
            </a:r>
            <a:r>
              <a:rPr lang="en-GB" dirty="0"/>
              <a:t> </a:t>
            </a:r>
            <a:r>
              <a:rPr lang="en-GB" dirty="0" err="1"/>
              <a:t>django_project</a:t>
            </a:r>
            <a:endParaRPr lang="en-GB" dirty="0"/>
          </a:p>
          <a:p>
            <a:r>
              <a:rPr lang="en-GB" dirty="0"/>
              <a:t>Change into the project folder</a:t>
            </a:r>
          </a:p>
          <a:p>
            <a:pPr lvl="1"/>
            <a:r>
              <a:rPr lang="en-GB" dirty="0"/>
              <a:t>cd </a:t>
            </a:r>
            <a:r>
              <a:rPr lang="en-GB" dirty="0" err="1"/>
              <a:t>django_project</a:t>
            </a:r>
            <a:endParaRPr lang="en-GB" dirty="0"/>
          </a:p>
          <a:p>
            <a:r>
              <a:rPr lang="en-GB" dirty="0"/>
              <a:t>Run the development server</a:t>
            </a:r>
          </a:p>
          <a:p>
            <a:pPr lvl="1"/>
            <a:r>
              <a:rPr lang="en-GB" dirty="0"/>
              <a:t>python manage.py </a:t>
            </a:r>
            <a:r>
              <a:rPr lang="en-GB" dirty="0" err="1"/>
              <a:t>runserver</a:t>
            </a:r>
            <a:endParaRPr lang="en-GB" dirty="0"/>
          </a:p>
          <a:p>
            <a:pPr lvl="1"/>
            <a:r>
              <a:rPr lang="en-GB" dirty="0"/>
              <a:t>Ignore the warning about unapplied database migrations</a:t>
            </a:r>
          </a:p>
          <a:p>
            <a:r>
              <a:rPr lang="en-GB" dirty="0"/>
              <a:t>Visit the dev server</a:t>
            </a:r>
          </a:p>
          <a:p>
            <a:pPr lvl="1"/>
            <a:r>
              <a:rPr lang="en-GB" dirty="0">
                <a:hlinkClick r:id="rId2"/>
              </a:rPr>
              <a:t>http://127.0.0.1:8000/</a:t>
            </a:r>
            <a:endParaRPr lang="en-GB" dirty="0"/>
          </a:p>
          <a:p>
            <a:pPr lvl="1"/>
            <a:r>
              <a:rPr lang="en-GB" dirty="0"/>
              <a:t>The development server automatically reloads Python code for each request as needed</a:t>
            </a:r>
          </a:p>
        </p:txBody>
      </p:sp>
    </p:spTree>
    <p:extLst>
      <p:ext uri="{BB962C8B-B14F-4D97-AF65-F5344CB8AC3E}">
        <p14:creationId xmlns:p14="http://schemas.microsoft.com/office/powerpoint/2010/main" xmlns="" val="208172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2724</Words>
  <Application>Microsoft Office PowerPoint</Application>
  <PresentationFormat>Custom</PresentationFormat>
  <Paragraphs>486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Django</vt:lpstr>
      <vt:lpstr>Times</vt:lpstr>
      <vt:lpstr>Introductions</vt:lpstr>
      <vt:lpstr>Django URLs</vt:lpstr>
      <vt:lpstr> Django </vt:lpstr>
      <vt:lpstr>Django, MVC and MTV</vt:lpstr>
      <vt:lpstr>Django install</vt:lpstr>
      <vt:lpstr>Uninstalling Django</vt:lpstr>
      <vt:lpstr>Create Django Project</vt:lpstr>
      <vt:lpstr>Protecting the SECRET_KEY</vt:lpstr>
      <vt:lpstr>Absolute paths locate the templates directory</vt:lpstr>
      <vt:lpstr>Create a Django App in the Project</vt:lpstr>
      <vt:lpstr>Using Virtual Environments</vt:lpstr>
      <vt:lpstr>About Websites, Web Apps and Content Management Systems</vt:lpstr>
      <vt:lpstr>Django Projects and Apps</vt:lpstr>
      <vt:lpstr>Creating a Django Project</vt:lpstr>
      <vt:lpstr>Creating an App and Views in a Django Project</vt:lpstr>
      <vt:lpstr>Project Workflow</vt:lpstr>
      <vt:lpstr>Gathering Requirements</vt:lpstr>
      <vt:lpstr>Views</vt:lpstr>
      <vt:lpstr>Creating templates for views </vt:lpstr>
      <vt:lpstr>Using class-based views </vt:lpstr>
      <vt:lpstr>Staticfiles Template</vt:lpstr>
      <vt:lpstr>Customising the Welcome Page</vt:lpstr>
      <vt:lpstr>Django on Apache</vt:lpstr>
      <vt:lpstr>Models and Databases</vt:lpstr>
      <vt:lpstr>Object-relational mapper</vt:lpstr>
      <vt:lpstr>Django and Databases</vt:lpstr>
      <vt:lpstr>Python Database Bindings</vt:lpstr>
      <vt:lpstr>Grant Django Database Permissions</vt:lpstr>
      <vt:lpstr>Models</vt:lpstr>
      <vt:lpstr>Fields</vt:lpstr>
      <vt:lpstr>Field options</vt:lpstr>
      <vt:lpstr>How To Configure A Database</vt:lpstr>
      <vt:lpstr>MySQL</vt:lpstr>
      <vt:lpstr>PostgreSQL</vt:lpstr>
      <vt:lpstr>SQLite</vt:lpstr>
      <vt:lpstr>Database setup</vt:lpstr>
      <vt:lpstr>Creating models</vt:lpstr>
      <vt:lpstr>Registering Migrations</vt:lpstr>
      <vt:lpstr>Restrictions on model field names</vt:lpstr>
      <vt:lpstr>Creating a Database Management super-user</vt:lpstr>
      <vt:lpstr>The Django Shell API</vt:lpstr>
      <vt:lpstr>The Admin Interface</vt:lpstr>
      <vt:lpstr>Plural vs. Singular Spellings</vt:lpstr>
      <vt:lpstr>When QuerySets are evaluated </vt:lpstr>
      <vt:lpstr>Models, Templates and Views</vt:lpstr>
      <vt:lpstr>Simple Forms</vt:lpstr>
      <vt:lpstr>Form handling functionality</vt:lpstr>
      <vt:lpstr>Forms Workflow</vt:lpstr>
      <vt:lpstr>ModelForm Classes</vt:lpstr>
      <vt:lpstr>Working with Templates</vt:lpstr>
      <vt:lpstr>The render() Method and the request Context</vt:lpstr>
      <vt:lpstr>Authorization and Authentication</vt:lpstr>
      <vt:lpstr>User Authentication</vt:lpstr>
      <vt:lpstr>Settings</vt:lpstr>
      <vt:lpstr>Hashers and Validators</vt:lpstr>
      <vt:lpstr>The User Model</vt:lpstr>
      <vt:lpstr>Handling Profile Images</vt:lpstr>
      <vt:lpstr>Python Image Library (pillow)</vt:lpstr>
      <vt:lpstr>Restricting Access</vt:lpstr>
      <vt:lpstr>Sessions and cookies</vt:lpstr>
      <vt:lpstr>All cookie values are returned as strings</vt:lpstr>
      <vt:lpstr>Session Data</vt:lpstr>
      <vt:lpstr>Storing Session Data Server Side</vt:lpstr>
      <vt:lpstr>Browser-Length and Persistent Sessions</vt:lpstr>
      <vt:lpstr>Authentication with Django-Registration-Redux</vt:lpstr>
      <vt:lpstr>settings.py</vt:lpstr>
      <vt:lpstr>Functionality and URL mapping</vt:lpstr>
      <vt:lpstr>Activating accounts in a two stage process</vt:lpstr>
      <vt:lpstr>Using Bootstrap for Styles in Django</vt:lpstr>
      <vt:lpstr>Production Deployment</vt:lpstr>
      <vt:lpstr>Web Server Gateway Interface (WSGI)</vt:lpstr>
      <vt:lpstr>Django WSGI interface</vt:lpstr>
      <vt:lpstr>Other Topics</vt:lpstr>
      <vt:lpstr>How pagination works</vt:lpstr>
      <vt:lpstr>Review Exercise</vt:lpstr>
      <vt:lpstr>Testing Websites</vt:lpstr>
      <vt:lpstr>Unit and e2e Testing</vt:lpstr>
      <vt:lpstr>Protractor</vt:lpstr>
      <vt:lpstr>Using npm to install Testing Tools (requires Java SDK)</vt:lpstr>
      <vt:lpstr>End to End Test-Driven Development</vt:lpstr>
      <vt:lpstr>Assemble, Act, and Assert</vt:lpstr>
      <vt:lpstr>Locators</vt:lpstr>
      <vt:lpstr>Actions on locators</vt:lpstr>
      <vt:lpstr>Finding Multiple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Lisa Dussek</cp:lastModifiedBy>
  <cp:revision>384</cp:revision>
  <dcterms:created xsi:type="dcterms:W3CDTF">2016-07-10T18:55:51Z</dcterms:created>
  <dcterms:modified xsi:type="dcterms:W3CDTF">2020-12-02T16:08:33Z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FC0D8613-7B6B-42EF-B562-D542B01818F3</vt:lpwstr>
  </property>
  <property fmtid="{D5CDD505-2E9C-101B-9397-08002B2CF9AE}" pid="3" name="ArticulatePath">
    <vt:lpwstr>DjangoPreso</vt:lpwstr>
  </property>
</Properties>
</file>