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0" r:id="rId3"/>
    <p:sldId id="364" r:id="rId4"/>
    <p:sldId id="352" r:id="rId5"/>
    <p:sldId id="257" r:id="rId6"/>
    <p:sldId id="337" r:id="rId7"/>
    <p:sldId id="262" r:id="rId8"/>
    <p:sldId id="332" r:id="rId9"/>
    <p:sldId id="263" r:id="rId10"/>
    <p:sldId id="366" r:id="rId11"/>
    <p:sldId id="291" r:id="rId12"/>
    <p:sldId id="292" r:id="rId13"/>
    <p:sldId id="264" r:id="rId14"/>
    <p:sldId id="288" r:id="rId15"/>
    <p:sldId id="365" r:id="rId16"/>
    <p:sldId id="346" r:id="rId17"/>
    <p:sldId id="347" r:id="rId18"/>
    <p:sldId id="348" r:id="rId19"/>
    <p:sldId id="338" r:id="rId20"/>
    <p:sldId id="339" r:id="rId21"/>
    <p:sldId id="268" r:id="rId22"/>
    <p:sldId id="269" r:id="rId23"/>
    <p:sldId id="272" r:id="rId24"/>
    <p:sldId id="270" r:id="rId25"/>
    <p:sldId id="274" r:id="rId26"/>
    <p:sldId id="276" r:id="rId27"/>
    <p:sldId id="330" r:id="rId28"/>
    <p:sldId id="333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96" r:id="rId40"/>
    <p:sldId id="297" r:id="rId41"/>
    <p:sldId id="301" r:id="rId42"/>
    <p:sldId id="299" r:id="rId43"/>
    <p:sldId id="300" r:id="rId44"/>
    <p:sldId id="298" r:id="rId45"/>
    <p:sldId id="302" r:id="rId46"/>
    <p:sldId id="303" r:id="rId47"/>
    <p:sldId id="349" r:id="rId48"/>
    <p:sldId id="305" r:id="rId49"/>
    <p:sldId id="335" r:id="rId50"/>
    <p:sldId id="307" r:id="rId51"/>
    <p:sldId id="308" r:id="rId52"/>
    <p:sldId id="309" r:id="rId53"/>
    <p:sldId id="310" r:id="rId54"/>
    <p:sldId id="311" r:id="rId55"/>
    <p:sldId id="336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40" r:id="rId74"/>
    <p:sldId id="341" r:id="rId75"/>
    <p:sldId id="342" r:id="rId76"/>
    <p:sldId id="344" r:id="rId77"/>
    <p:sldId id="343" r:id="rId78"/>
    <p:sldId id="353" r:id="rId79"/>
    <p:sldId id="363" r:id="rId80"/>
    <p:sldId id="354" r:id="rId81"/>
    <p:sldId id="355" r:id="rId82"/>
    <p:sldId id="356" r:id="rId83"/>
    <p:sldId id="357" r:id="rId84"/>
    <p:sldId id="358" r:id="rId85"/>
    <p:sldId id="359" r:id="rId86"/>
    <p:sldId id="360" r:id="rId87"/>
    <p:sldId id="361" r:id="rId88"/>
  </p:sldIdLst>
  <p:sldSz cx="12192000" cy="6858000"/>
  <p:notesSz cx="6858000" cy="9144000"/>
  <p:custDataLst>
    <p:tags r:id="rId8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7" autoAdjust="0"/>
    <p:restoredTop sz="96754" autoAdjust="0"/>
  </p:normalViewPr>
  <p:slideViewPr>
    <p:cSldViewPr snapToGrid="0">
      <p:cViewPr varScale="1">
        <p:scale>
          <a:sx n="129" d="100"/>
          <a:sy n="129" d="100"/>
        </p:scale>
        <p:origin x="-17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B1A7-B604-4479-B61B-3911FB55056D}" type="datetimeFigureOut">
              <a:rPr lang="en-GB" smtClean="0"/>
              <a:pPr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39AC-FBCD-4EAA-8D20-0A47055956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5637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B1A7-B604-4479-B61B-3911FB55056D}" type="datetimeFigureOut">
              <a:rPr lang="en-GB" smtClean="0"/>
              <a:pPr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39AC-FBCD-4EAA-8D20-0A47055956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252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B1A7-B604-4479-B61B-3911FB55056D}" type="datetimeFigureOut">
              <a:rPr lang="en-GB" smtClean="0"/>
              <a:pPr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39AC-FBCD-4EAA-8D20-0A47055956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2166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B1A7-B604-4479-B61B-3911FB55056D}" type="datetimeFigureOut">
              <a:rPr lang="en-GB" smtClean="0"/>
              <a:pPr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39AC-FBCD-4EAA-8D20-0A47055956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6821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B1A7-B604-4479-B61B-3911FB55056D}" type="datetimeFigureOut">
              <a:rPr lang="en-GB" smtClean="0"/>
              <a:pPr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39AC-FBCD-4EAA-8D20-0A47055956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8161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B1A7-B604-4479-B61B-3911FB55056D}" type="datetimeFigureOut">
              <a:rPr lang="en-GB" smtClean="0"/>
              <a:pPr/>
              <a:t>21/10/2020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39AC-FBCD-4EAA-8D20-0A47055956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4529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B1A7-B604-4479-B61B-3911FB55056D}" type="datetimeFigureOut">
              <a:rPr lang="en-GB" smtClean="0"/>
              <a:pPr/>
              <a:t>21/10/2020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39AC-FBCD-4EAA-8D20-0A47055956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B1A7-B604-4479-B61B-3911FB55056D}" type="datetimeFigureOut">
              <a:rPr lang="en-GB" smtClean="0"/>
              <a:pPr/>
              <a:t>21/10/2020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39AC-FBCD-4EAA-8D20-0A47055956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0764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B1A7-B604-4479-B61B-3911FB55056D}" type="datetimeFigureOut">
              <a:rPr lang="en-GB" smtClean="0"/>
              <a:pPr/>
              <a:t>21/10/2020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39AC-FBCD-4EAA-8D20-0A47055956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3689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B1A7-B604-4479-B61B-3911FB55056D}" type="datetimeFigureOut">
              <a:rPr lang="en-GB" smtClean="0"/>
              <a:pPr/>
              <a:t>21/10/2020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39AC-FBCD-4EAA-8D20-0A47055956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9343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B1A7-B604-4479-B61B-3911FB55056D}" type="datetimeFigureOut">
              <a:rPr lang="en-GB" smtClean="0"/>
              <a:pPr/>
              <a:t>21/10/2020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39AC-FBCD-4EAA-8D20-0A47055956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0760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EB1A7-B604-4479-B61B-3911FB55056D}" type="datetimeFigureOut">
              <a:rPr lang="en-GB" smtClean="0"/>
              <a:pPr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239AC-FBCD-4EAA-8D20-0A47055956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0459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8000/poll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3.0/topics/" TargetMode="External"/><Relationship Id="rId2" Type="http://schemas.openxmlformats.org/officeDocument/2006/relationships/hyperlink" Target="https://docs.djangoproject.com/en/3.0/intro/tutorial01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jangoproject.com/download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stera/django-bootstrap4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444/wd/hub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Django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Toby Dussek</a:t>
            </a:r>
          </a:p>
          <a:p>
            <a:r>
              <a:rPr lang="en-GB" dirty="0" smtClean="0"/>
              <a:t>October 19-21 2020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16068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605116" y="1977513"/>
            <a:ext cx="1936955" cy="1342103"/>
          </a:xfrm>
          <a:custGeom>
            <a:avLst/>
            <a:gdLst>
              <a:gd name="connsiteX0" fmla="*/ 216310 w 1936955"/>
              <a:gd name="connsiteY0" fmla="*/ 219997 h 1342103"/>
              <a:gd name="connsiteX1" fmla="*/ 1654278 w 1936955"/>
              <a:gd name="connsiteY1" fmla="*/ 146255 h 1342103"/>
              <a:gd name="connsiteX2" fmla="*/ 1720645 w 1936955"/>
              <a:gd name="connsiteY2" fmla="*/ 1097526 h 1342103"/>
              <a:gd name="connsiteX3" fmla="*/ 356419 w 1936955"/>
              <a:gd name="connsiteY3" fmla="*/ 1193390 h 1342103"/>
              <a:gd name="connsiteX4" fmla="*/ 216310 w 1936955"/>
              <a:gd name="connsiteY4" fmla="*/ 219997 h 134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6955" h="1342103">
                <a:moveTo>
                  <a:pt x="216310" y="219997"/>
                </a:moveTo>
                <a:cubicBezTo>
                  <a:pt x="432620" y="45475"/>
                  <a:pt x="1403556" y="0"/>
                  <a:pt x="1654278" y="146255"/>
                </a:cubicBezTo>
                <a:cubicBezTo>
                  <a:pt x="1905001" y="292510"/>
                  <a:pt x="1936955" y="923004"/>
                  <a:pt x="1720645" y="1097526"/>
                </a:cubicBezTo>
                <a:cubicBezTo>
                  <a:pt x="1504335" y="1272048"/>
                  <a:pt x="605912" y="1342103"/>
                  <a:pt x="356419" y="1193390"/>
                </a:cubicBezTo>
                <a:cubicBezTo>
                  <a:pt x="106926" y="1044677"/>
                  <a:pt x="0" y="394519"/>
                  <a:pt x="216310" y="21999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139812" y="21385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250858" y="97831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261122" y="172310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458497" y="1268361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https</a:t>
            </a:r>
            <a:endParaRPr lang="en-GB" dirty="0"/>
          </a:p>
        </p:txBody>
      </p:sp>
      <p:sp>
        <p:nvSpPr>
          <p:cNvPr id="9" name="Arc 8"/>
          <p:cNvSpPr/>
          <p:nvPr/>
        </p:nvSpPr>
        <p:spPr>
          <a:xfrm rot="7218471">
            <a:off x="1821424" y="-1025013"/>
            <a:ext cx="4630994" cy="265470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887794" y="3451123"/>
            <a:ext cx="1256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Web server</a:t>
            </a:r>
          </a:p>
          <a:p>
            <a:r>
              <a:rPr lang="en-GB" dirty="0" smtClean="0"/>
              <a:t>-in a folder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17090" y="1165123"/>
            <a:ext cx="123149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31839" y="3878826"/>
            <a:ext cx="604684" cy="169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17090" y="3967316"/>
            <a:ext cx="604684" cy="169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299884" y="4075471"/>
            <a:ext cx="604684" cy="169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341671" y="4205749"/>
            <a:ext cx="604684" cy="169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317090" y="4313904"/>
            <a:ext cx="604684" cy="169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/>
          <p:cNvSpPr/>
          <p:nvPr/>
        </p:nvSpPr>
        <p:spPr>
          <a:xfrm>
            <a:off x="287594" y="3517490"/>
            <a:ext cx="294967" cy="2138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/>
          <p:cNvSpPr/>
          <p:nvPr/>
        </p:nvSpPr>
        <p:spPr>
          <a:xfrm>
            <a:off x="2372033" y="1892710"/>
            <a:ext cx="294967" cy="2138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/>
          <p:cNvSpPr/>
          <p:nvPr/>
        </p:nvSpPr>
        <p:spPr>
          <a:xfrm>
            <a:off x="5805950" y="0"/>
            <a:ext cx="294967" cy="2138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Protecting the SECRET_KEY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create a new Django project using </a:t>
            </a:r>
            <a:r>
              <a:rPr lang="en-GB" dirty="0" err="1"/>
              <a:t>startproject</a:t>
            </a:r>
            <a:r>
              <a:rPr lang="en-GB" dirty="0"/>
              <a:t>, the settings.py file is generated automatically and gets a random SECRET_KEY value</a:t>
            </a:r>
          </a:p>
          <a:p>
            <a:r>
              <a:rPr lang="en-GB" dirty="0"/>
              <a:t>This value is the key to securing signed data</a:t>
            </a:r>
          </a:p>
          <a:p>
            <a:r>
              <a:rPr lang="en-GB" dirty="0"/>
              <a:t>It is vital you keep this secure, or attackers could use it to generate their own signed values</a:t>
            </a:r>
          </a:p>
        </p:txBody>
      </p:sp>
    </p:spTree>
    <p:extLst>
      <p:ext uri="{BB962C8B-B14F-4D97-AF65-F5344CB8AC3E}">
        <p14:creationId xmlns:p14="http://schemas.microsoft.com/office/powerpoint/2010/main" xmlns="" val="2575859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Absolute paths locate the templates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Within a projects settings.py file there is a TEMPLATES data structure</a:t>
            </a:r>
          </a:p>
          <a:p>
            <a:r>
              <a:rPr lang="en-GB" dirty="0"/>
              <a:t>You are required to use </a:t>
            </a:r>
            <a:br>
              <a:rPr lang="en-GB" dirty="0"/>
            </a:br>
            <a:r>
              <a:rPr lang="en-GB" dirty="0"/>
              <a:t>absolute paths to locate </a:t>
            </a:r>
            <a:br>
              <a:rPr lang="en-GB" dirty="0"/>
            </a:br>
            <a:r>
              <a:rPr lang="en-GB" dirty="0"/>
              <a:t>the templates directory</a:t>
            </a:r>
          </a:p>
          <a:p>
            <a:pPr lvl="1"/>
            <a:r>
              <a:rPr lang="en-GB" dirty="0"/>
              <a:t>E.g. </a:t>
            </a:r>
            <a:br>
              <a:rPr lang="en-GB" dirty="0"/>
            </a:br>
            <a:r>
              <a:rPr lang="en-GB" dirty="0"/>
              <a:t>'DIRS': </a:t>
            </a:r>
            <a:r>
              <a:rPr lang="en-GB" dirty="0" smtClean="0"/>
              <a:t>['c</a:t>
            </a:r>
            <a:r>
              <a:rPr lang="en-GB" dirty="0"/>
              <a:t>:/djapp/templates']</a:t>
            </a:r>
          </a:p>
          <a:p>
            <a:pPr lvl="1"/>
            <a:r>
              <a:rPr lang="en-GB" dirty="0" smtClean="0"/>
              <a:t>Or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TEMPLATE_DIR = 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os.path.join</a:t>
            </a:r>
            <a:r>
              <a:rPr lang="en-GB" dirty="0"/>
              <a:t>(BASE_DIR, 'templates')</a:t>
            </a:r>
            <a:br>
              <a:rPr lang="en-GB" dirty="0"/>
            </a:br>
            <a:r>
              <a:rPr lang="en-GB" dirty="0"/>
              <a:t>'DIRS': [TEMPLATE_DIR, 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0435" y="2819872"/>
            <a:ext cx="8734144" cy="486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1373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Django App in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Choose a location, or stick with the root </a:t>
            </a:r>
          </a:p>
          <a:p>
            <a:pPr lvl="1"/>
            <a:r>
              <a:rPr lang="en-GB" dirty="0"/>
              <a:t>i.e. up one level from </a:t>
            </a:r>
            <a:r>
              <a:rPr lang="en-GB" dirty="0" err="1"/>
              <a:t>myapp</a:t>
            </a:r>
            <a:endParaRPr lang="en-GB" dirty="0"/>
          </a:p>
          <a:p>
            <a:r>
              <a:rPr lang="en-GB" dirty="0"/>
              <a:t>Create an app:</a:t>
            </a:r>
          </a:p>
          <a:p>
            <a:pPr lvl="1"/>
            <a:r>
              <a:rPr lang="en-GB" dirty="0"/>
              <a:t>python manage.py </a:t>
            </a:r>
            <a:r>
              <a:rPr lang="en-GB" dirty="0" err="1"/>
              <a:t>startapp</a:t>
            </a:r>
            <a:r>
              <a:rPr lang="en-GB" dirty="0"/>
              <a:t> polls</a:t>
            </a:r>
          </a:p>
        </p:txBody>
      </p:sp>
    </p:spTree>
    <p:extLst>
      <p:ext uri="{BB962C8B-B14F-4D97-AF65-F5344CB8AC3E}">
        <p14:creationId xmlns:p14="http://schemas.microsoft.com/office/powerpoint/2010/main" xmlns="" val="356592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Virtual Environments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Django</a:t>
            </a:r>
            <a:r>
              <a:rPr lang="en-GB" dirty="0" smtClean="0"/>
              <a:t> will work in a Python virtual environment if you need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21832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3490F7-3634-491B-8052-D8359D15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Websites, Web Apps and Content Management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79BC8F-D4B6-4243-99F8-709515545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modern web uses http(s)</a:t>
            </a:r>
          </a:p>
          <a:p>
            <a:r>
              <a:rPr lang="en-GB" dirty="0"/>
              <a:t>Users expect responsive content</a:t>
            </a:r>
          </a:p>
          <a:p>
            <a:r>
              <a:rPr lang="en-GB" dirty="0"/>
              <a:t>HTML CSS and JavaScript are the only tools in a browser</a:t>
            </a:r>
          </a:p>
          <a:p>
            <a:r>
              <a:rPr lang="en-GB" dirty="0"/>
              <a:t>Client-Server interactions (request/response)</a:t>
            </a:r>
          </a:p>
          <a:p>
            <a:r>
              <a:rPr lang="en-GB" dirty="0"/>
              <a:t>URLs and RESTful end-points</a:t>
            </a:r>
          </a:p>
          <a:p>
            <a:r>
              <a:rPr lang="en-GB" dirty="0" smtClean="0"/>
              <a:t>Not Single-Page </a:t>
            </a:r>
            <a:r>
              <a:rPr lang="en-GB" dirty="0"/>
              <a:t>Apps (</a:t>
            </a:r>
            <a:r>
              <a:rPr lang="en-GB" dirty="0" smtClean="0"/>
              <a:t>SPA), but conventional </a:t>
            </a:r>
            <a:r>
              <a:rPr lang="en-GB" dirty="0"/>
              <a:t>submit-respond</a:t>
            </a:r>
          </a:p>
          <a:p>
            <a:r>
              <a:rPr lang="en-GB" dirty="0"/>
              <a:t>Forms: </a:t>
            </a:r>
            <a:r>
              <a:rPr lang="en-GB" dirty="0" smtClean="0"/>
              <a:t>GET and POST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6087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Django Projects and Apps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39710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Django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check </a:t>
            </a:r>
            <a:r>
              <a:rPr lang="en-GB" dirty="0"/>
              <a:t>which version of Django is </a:t>
            </a:r>
            <a:r>
              <a:rPr lang="en-GB" dirty="0" smtClean="0"/>
              <a:t>installed</a:t>
            </a:r>
            <a:endParaRPr lang="en-GB" dirty="0"/>
          </a:p>
          <a:p>
            <a:pPr lvl="1"/>
            <a:r>
              <a:rPr lang="en-GB" dirty="0"/>
              <a:t>python -m </a:t>
            </a:r>
            <a:r>
              <a:rPr lang="en-GB" dirty="0" err="1"/>
              <a:t>django</a:t>
            </a:r>
            <a:r>
              <a:rPr lang="en-GB" dirty="0"/>
              <a:t> –version</a:t>
            </a:r>
          </a:p>
          <a:p>
            <a:r>
              <a:rPr lang="en-GB" dirty="0"/>
              <a:t>Create a Django project called ‘</a:t>
            </a:r>
            <a:r>
              <a:rPr lang="en-GB" dirty="0" err="1"/>
              <a:t>mysite</a:t>
            </a:r>
            <a:r>
              <a:rPr lang="en-GB" dirty="0"/>
              <a:t>’ in the current directory </a:t>
            </a:r>
            <a:br>
              <a:rPr lang="en-GB" dirty="0"/>
            </a:br>
            <a:r>
              <a:rPr lang="en-GB" dirty="0"/>
              <a:t>(outside the web server root)</a:t>
            </a:r>
          </a:p>
          <a:p>
            <a:pPr lvl="1"/>
            <a:r>
              <a:rPr lang="en-GB" dirty="0" err="1"/>
              <a:t>django</a:t>
            </a:r>
            <a:r>
              <a:rPr lang="en-GB" dirty="0"/>
              <a:t>-admin </a:t>
            </a:r>
            <a:r>
              <a:rPr lang="en-GB" dirty="0" err="1"/>
              <a:t>startproject</a:t>
            </a:r>
            <a:r>
              <a:rPr lang="en-GB" dirty="0"/>
              <a:t> </a:t>
            </a:r>
            <a:r>
              <a:rPr lang="en-GB" dirty="0" err="1"/>
              <a:t>mysite</a:t>
            </a:r>
            <a:endParaRPr lang="en-GB" dirty="0"/>
          </a:p>
          <a:p>
            <a:r>
              <a:rPr lang="en-GB" dirty="0"/>
              <a:t>Run development server</a:t>
            </a:r>
          </a:p>
          <a:p>
            <a:pPr lvl="1"/>
            <a:r>
              <a:rPr lang="en-GB" dirty="0"/>
              <a:t>python manage.py </a:t>
            </a:r>
            <a:r>
              <a:rPr lang="en-GB" dirty="0" err="1"/>
              <a:t>runserver</a:t>
            </a:r>
            <a:endParaRPr lang="en-GB" dirty="0"/>
          </a:p>
          <a:p>
            <a:pPr lvl="1"/>
            <a:r>
              <a:rPr lang="en-GB" dirty="0"/>
              <a:t>see </a:t>
            </a:r>
            <a:r>
              <a:rPr lang="en-GB" dirty="0">
                <a:hlinkClick r:id="rId2"/>
              </a:rPr>
              <a:t>http://127.0.0.1:8000/</a:t>
            </a:r>
            <a:endParaRPr lang="en-GB" dirty="0"/>
          </a:p>
          <a:p>
            <a:pPr lvl="1"/>
            <a:r>
              <a:rPr lang="en-GB" dirty="0"/>
              <a:t>Can specify which port:</a:t>
            </a:r>
          </a:p>
          <a:p>
            <a:pPr lvl="2"/>
            <a:r>
              <a:rPr lang="en-GB" dirty="0"/>
              <a:t>python manage.py </a:t>
            </a:r>
            <a:r>
              <a:rPr lang="en-GB" dirty="0" err="1"/>
              <a:t>runserver</a:t>
            </a:r>
            <a:r>
              <a:rPr lang="en-GB" dirty="0"/>
              <a:t> 8080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00574" y="3503696"/>
            <a:ext cx="3514725" cy="3219450"/>
          </a:xfrm>
          <a:prstGeom prst="rect">
            <a:avLst/>
          </a:prstGeom>
        </p:spPr>
      </p:pic>
      <p:cxnSp>
        <p:nvCxnSpPr>
          <p:cNvPr id="9" name="Curved Connector 8"/>
          <p:cNvCxnSpPr/>
          <p:nvPr/>
        </p:nvCxnSpPr>
        <p:spPr>
          <a:xfrm rot="10800000" flipV="1">
            <a:off x="5334001" y="4180114"/>
            <a:ext cx="1937657" cy="478972"/>
          </a:xfrm>
          <a:prstGeom prst="curvedConnector3">
            <a:avLst>
              <a:gd name="adj1" fmla="val 662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82108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App and Views in a Django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create an app called ‘polls’</a:t>
            </a:r>
            <a:br>
              <a:rPr lang="en-GB" dirty="0"/>
            </a:br>
            <a:r>
              <a:rPr lang="en-GB" dirty="0"/>
              <a:t>(in the same directory as manage.py)</a:t>
            </a:r>
          </a:p>
          <a:p>
            <a:pPr lvl="1"/>
            <a:r>
              <a:rPr lang="en-GB" dirty="0"/>
              <a:t>python manage.py </a:t>
            </a:r>
            <a:r>
              <a:rPr lang="en-GB" dirty="0" err="1"/>
              <a:t>startapp</a:t>
            </a:r>
            <a:r>
              <a:rPr lang="en-GB" dirty="0"/>
              <a:t> polls</a:t>
            </a:r>
          </a:p>
          <a:p>
            <a:pPr lvl="1"/>
            <a:endParaRPr lang="en-GB" dirty="0"/>
          </a:p>
          <a:p>
            <a:r>
              <a:rPr lang="en-GB" dirty="0"/>
              <a:t>Edit polls/views.py to define a view</a:t>
            </a:r>
          </a:p>
          <a:p>
            <a:r>
              <a:rPr lang="en-GB" dirty="0"/>
              <a:t>Create urls.py in the ‘polls’ directory</a:t>
            </a:r>
            <a:br>
              <a:rPr lang="en-GB" dirty="0"/>
            </a:br>
            <a:r>
              <a:rPr lang="en-GB" dirty="0"/>
              <a:t>(this will contain our </a:t>
            </a:r>
            <a:r>
              <a:rPr lang="en-GB" dirty="0" err="1"/>
              <a:t>URLconf</a:t>
            </a:r>
            <a:r>
              <a:rPr lang="en-GB" dirty="0"/>
              <a:t>)</a:t>
            </a:r>
          </a:p>
          <a:p>
            <a:r>
              <a:rPr lang="en-GB" dirty="0"/>
              <a:t>Once the view is written and configured, see</a:t>
            </a:r>
            <a:br>
              <a:rPr lang="en-GB" dirty="0"/>
            </a:br>
            <a:r>
              <a:rPr lang="en-GB" dirty="0">
                <a:hlinkClick r:id="rId2"/>
              </a:rPr>
              <a:t>http://localhost:8000/polls/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0718" y="1930400"/>
            <a:ext cx="3600450" cy="4381500"/>
          </a:xfrm>
          <a:prstGeom prst="rect">
            <a:avLst/>
          </a:prstGeom>
        </p:spPr>
      </p:pic>
      <p:cxnSp>
        <p:nvCxnSpPr>
          <p:cNvPr id="10" name="Curved Connector 9"/>
          <p:cNvCxnSpPr/>
          <p:nvPr/>
        </p:nvCxnSpPr>
        <p:spPr>
          <a:xfrm>
            <a:off x="6487886" y="4288971"/>
            <a:ext cx="2133600" cy="1099461"/>
          </a:xfrm>
          <a:prstGeom prst="curvedConnector3">
            <a:avLst>
              <a:gd name="adj1" fmla="val 6275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6984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Gather requirements</a:t>
            </a:r>
          </a:p>
          <a:p>
            <a:r>
              <a:rPr lang="en-GB" dirty="0"/>
              <a:t>Create conceptual HTML mock-ups</a:t>
            </a:r>
          </a:p>
          <a:p>
            <a:r>
              <a:rPr lang="en-GB" dirty="0"/>
              <a:t>Divide a project into Apps</a:t>
            </a:r>
          </a:p>
          <a:p>
            <a:r>
              <a:rPr lang="en-GB" dirty="0"/>
              <a:t>Write a new app (or reuse an existing one)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8430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 9:30 start</a:t>
            </a:r>
          </a:p>
          <a:p>
            <a:r>
              <a:rPr lang="en-GB" dirty="0" smtClean="0"/>
              <a:t>  breaks </a:t>
            </a:r>
            <a:r>
              <a:rPr lang="en-GB" dirty="0"/>
              <a:t>in the morning</a:t>
            </a:r>
          </a:p>
          <a:p>
            <a:r>
              <a:rPr lang="en-GB" dirty="0" smtClean="0"/>
              <a:t>  12:30 </a:t>
            </a:r>
            <a:r>
              <a:rPr lang="en-GB" dirty="0"/>
              <a:t>lunch</a:t>
            </a:r>
          </a:p>
          <a:p>
            <a:r>
              <a:rPr lang="en-GB" dirty="0" smtClean="0"/>
              <a:t>  breaks </a:t>
            </a:r>
            <a:r>
              <a:rPr lang="en-GB" dirty="0"/>
              <a:t>in the afternoon</a:t>
            </a:r>
          </a:p>
          <a:p>
            <a:r>
              <a:rPr lang="en-GB" dirty="0"/>
              <a:t>  4:30 end</a:t>
            </a:r>
          </a:p>
          <a:p>
            <a:endParaRPr lang="en-GB" dirty="0"/>
          </a:p>
          <a:p>
            <a:pPr lvl="1"/>
            <a:r>
              <a:rPr lang="en-GB" dirty="0"/>
              <a:t>All times are moveable to suit</a:t>
            </a:r>
          </a:p>
        </p:txBody>
      </p:sp>
    </p:spTree>
    <p:extLst>
      <p:ext uri="{BB962C8B-B14F-4D97-AF65-F5344CB8AC3E}">
        <p14:creationId xmlns:p14="http://schemas.microsoft.com/office/powerpoint/2010/main" xmlns="" val="4120861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Gathering Requirements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55882" y="1202829"/>
            <a:ext cx="7245267" cy="541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4930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request object parameter is required by all </a:t>
            </a:r>
            <a:r>
              <a:rPr lang="en-GB" dirty="0" smtClean="0"/>
              <a:t>views</a:t>
            </a:r>
          </a:p>
          <a:p>
            <a:pPr lvl="1"/>
            <a:r>
              <a:rPr lang="en-GB" dirty="0" smtClean="0"/>
              <a:t>Request is the entire request object received from the browser</a:t>
            </a:r>
          </a:p>
          <a:p>
            <a:pPr lvl="1"/>
            <a:r>
              <a:rPr lang="en-GB" dirty="0" smtClean="0"/>
              <a:t>Includes full URL path, method etc.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3123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templates for views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Django has a powerful template language to specify how data is displayed:</a:t>
            </a:r>
          </a:p>
          <a:p>
            <a:pPr lvl="1"/>
            <a:r>
              <a:rPr lang="en-GB" dirty="0"/>
              <a:t>template tags {% tag %}</a:t>
            </a:r>
          </a:p>
          <a:p>
            <a:pPr lvl="1"/>
            <a:r>
              <a:rPr lang="en-GB" dirty="0"/>
              <a:t>template variables {{ variable }} </a:t>
            </a:r>
          </a:p>
          <a:p>
            <a:pPr lvl="1"/>
            <a:r>
              <a:rPr lang="en-GB" dirty="0"/>
              <a:t>template filters {{ </a:t>
            </a:r>
            <a:r>
              <a:rPr lang="en-GB" dirty="0" err="1"/>
              <a:t>variable|filter</a:t>
            </a:r>
            <a:r>
              <a:rPr lang="en-GB" dirty="0"/>
              <a:t> }}</a:t>
            </a:r>
          </a:p>
          <a:p>
            <a:pPr lvl="1"/>
            <a:r>
              <a:rPr lang="en-GB" dirty="0"/>
              <a:t>Example Filters:</a:t>
            </a:r>
          </a:p>
          <a:p>
            <a:pPr lvl="2"/>
            <a:r>
              <a:rPr lang="en-GB" dirty="0" err="1"/>
              <a:t>truncatewords</a:t>
            </a:r>
            <a:r>
              <a:rPr lang="en-GB" dirty="0"/>
              <a:t> truncates the value to the number of words specified</a:t>
            </a:r>
          </a:p>
          <a:p>
            <a:pPr lvl="2"/>
            <a:r>
              <a:rPr lang="en-GB" dirty="0" err="1"/>
              <a:t>linebreaks</a:t>
            </a:r>
            <a:r>
              <a:rPr lang="en-GB" dirty="0"/>
              <a:t> converts the output into HTML line breaks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775157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class-based views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Call a view via web request </a:t>
            </a:r>
          </a:p>
          <a:p>
            <a:pPr lvl="1"/>
            <a:r>
              <a:rPr lang="en-GB" dirty="0"/>
              <a:t>returns a web response</a:t>
            </a:r>
          </a:p>
          <a:p>
            <a:r>
              <a:rPr lang="en-GB" dirty="0"/>
              <a:t>Can define your views as class methods </a:t>
            </a:r>
          </a:p>
        </p:txBody>
      </p:sp>
    </p:spTree>
    <p:extLst>
      <p:ext uri="{BB962C8B-B14F-4D97-AF65-F5344CB8AC3E}">
        <p14:creationId xmlns:p14="http://schemas.microsoft.com/office/powerpoint/2010/main" xmlns="" val="4281758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Staticfiles</a:t>
            </a:r>
            <a:r>
              <a:rPr lang="en-GB" dirty="0"/>
              <a:t>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{% load </a:t>
            </a:r>
            <a:r>
              <a:rPr lang="en-GB" dirty="0" err="1"/>
              <a:t>staticfiles</a:t>
            </a:r>
            <a:r>
              <a:rPr lang="en-GB" dirty="0"/>
              <a:t> %} tells Django to load the </a:t>
            </a:r>
            <a:r>
              <a:rPr lang="en-GB" dirty="0" err="1"/>
              <a:t>staticfiles</a:t>
            </a:r>
            <a:r>
              <a:rPr lang="en-GB" dirty="0"/>
              <a:t> template tags provided by </a:t>
            </a:r>
            <a:r>
              <a:rPr lang="en-GB" dirty="0" err="1"/>
              <a:t>django.contrib.staticfiles</a:t>
            </a:r>
            <a:endParaRPr lang="en-GB" dirty="0"/>
          </a:p>
          <a:p>
            <a:r>
              <a:rPr lang="en-GB" dirty="0"/>
              <a:t>You can then use the {% static %} template filter throughout the current template</a:t>
            </a:r>
          </a:p>
        </p:txBody>
      </p:sp>
    </p:spTree>
    <p:extLst>
      <p:ext uri="{BB962C8B-B14F-4D97-AF65-F5344CB8AC3E}">
        <p14:creationId xmlns:p14="http://schemas.microsoft.com/office/powerpoint/2010/main" xmlns="" val="362392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Customising the Welcome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create a welcome page</a:t>
            </a:r>
          </a:p>
          <a:p>
            <a:pPr lvl="1"/>
            <a:r>
              <a:rPr lang="en-GB" dirty="0"/>
              <a:t>define an application entry point (a URL)</a:t>
            </a:r>
          </a:p>
          <a:p>
            <a:pPr lvl="1"/>
            <a:r>
              <a:rPr lang="en-GB" dirty="0"/>
              <a:t>tell Django to call a Python function when a visitor accesses this URL </a:t>
            </a:r>
          </a:p>
        </p:txBody>
      </p:sp>
    </p:spTree>
    <p:extLst>
      <p:ext uri="{BB962C8B-B14F-4D97-AF65-F5344CB8AC3E}">
        <p14:creationId xmlns:p14="http://schemas.microsoft.com/office/powerpoint/2010/main" xmlns="" val="2384102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Django on Apache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Django can embed its Python code within Apache</a:t>
            </a:r>
          </a:p>
          <a:p>
            <a:r>
              <a:rPr lang="en-GB" dirty="0"/>
              <a:t>This Python code is loaded into memory when the server starts</a:t>
            </a:r>
          </a:p>
          <a:p>
            <a:r>
              <a:rPr lang="en-GB" dirty="0"/>
              <a:t>Code stays in memory throughout the life of an Apache process, which leads to significant performance gains</a:t>
            </a:r>
          </a:p>
        </p:txBody>
      </p:sp>
    </p:spTree>
    <p:extLst>
      <p:ext uri="{BB962C8B-B14F-4D97-AF65-F5344CB8AC3E}">
        <p14:creationId xmlns:p14="http://schemas.microsoft.com/office/powerpoint/2010/main" xmlns="" val="2866940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Models and Databases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87635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Object-relational 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one of the most important parts of the Django project</a:t>
            </a:r>
          </a:p>
          <a:p>
            <a:r>
              <a:rPr lang="en-GB" dirty="0"/>
              <a:t>Django's database component (the ORM) provides a bridge between the data model and the database engine</a:t>
            </a:r>
          </a:p>
          <a:p>
            <a:r>
              <a:rPr lang="en-GB" dirty="0"/>
              <a:t>The ORM layer provides encapsulation, portability, safety, and expressiveness to Django's Model Class, which are mapped to the configured database of choice </a:t>
            </a:r>
          </a:p>
        </p:txBody>
      </p:sp>
    </p:spTree>
    <p:extLst>
      <p:ext uri="{BB962C8B-B14F-4D97-AF65-F5344CB8AC3E}">
        <p14:creationId xmlns:p14="http://schemas.microsoft.com/office/powerpoint/2010/main" xmlns="" val="3382601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Django and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Django supports many database servers</a:t>
            </a:r>
          </a:p>
          <a:p>
            <a:r>
              <a:rPr lang="en-GB" dirty="0"/>
              <a:t>Django is officially supported with </a:t>
            </a:r>
          </a:p>
          <a:p>
            <a:pPr lvl="1"/>
            <a:r>
              <a:rPr lang="en-GB" dirty="0"/>
              <a:t>PostgreSQL</a:t>
            </a:r>
          </a:p>
          <a:p>
            <a:pPr lvl="1"/>
            <a:r>
              <a:rPr lang="en-GB" dirty="0"/>
              <a:t>MySQL</a:t>
            </a:r>
          </a:p>
          <a:p>
            <a:pPr lvl="1"/>
            <a:r>
              <a:rPr lang="en-GB" dirty="0"/>
              <a:t>Oracle</a:t>
            </a:r>
          </a:p>
          <a:p>
            <a:pPr lvl="1"/>
            <a:r>
              <a:rPr lang="en-GB" dirty="0"/>
              <a:t>SQLite</a:t>
            </a:r>
          </a:p>
          <a:p>
            <a:r>
              <a:rPr lang="en-GB" dirty="0"/>
              <a:t>There are back-ends provided by 3rd parties that allow you to use other databases with Django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xmlns="" val="353998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355C9B-C9E4-4A82-A53B-DA09D9D3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080EEB-56D7-4529-9A65-F8020624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 you know about </a:t>
            </a:r>
            <a:r>
              <a:rPr lang="en-GB" dirty="0" smtClean="0"/>
              <a:t>Python and web </a:t>
            </a:r>
            <a:r>
              <a:rPr lang="en-GB" dirty="0"/>
              <a:t>servers</a:t>
            </a:r>
          </a:p>
          <a:p>
            <a:r>
              <a:rPr lang="en-GB" dirty="0"/>
              <a:t>…and any SQL</a:t>
            </a:r>
          </a:p>
          <a:p>
            <a:r>
              <a:rPr lang="en-GB" dirty="0"/>
              <a:t>What do you want to learn</a:t>
            </a:r>
          </a:p>
        </p:txBody>
      </p:sp>
    </p:spTree>
    <p:extLst>
      <p:ext uri="{BB962C8B-B14F-4D97-AF65-F5344CB8AC3E}">
        <p14:creationId xmlns:p14="http://schemas.microsoft.com/office/powerpoint/2010/main" xmlns="" val="2817638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Database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addition to a database backend, make sure Python database bindings are installed</a:t>
            </a:r>
          </a:p>
          <a:p>
            <a:pPr lvl="1"/>
            <a:r>
              <a:rPr lang="en-GB" dirty="0"/>
              <a:t>PostgreSQL needs the psycopg2 package</a:t>
            </a:r>
          </a:p>
          <a:p>
            <a:pPr lvl="1"/>
            <a:r>
              <a:rPr lang="en-GB" dirty="0"/>
              <a:t>MySQL, needs a DB API driver like </a:t>
            </a:r>
            <a:r>
              <a:rPr lang="en-GB" dirty="0" err="1"/>
              <a:t>mysqlclient</a:t>
            </a:r>
            <a:endParaRPr lang="en-GB" dirty="0"/>
          </a:p>
          <a:p>
            <a:pPr lvl="1"/>
            <a:r>
              <a:rPr lang="en-GB" dirty="0"/>
              <a:t>Oracle needs </a:t>
            </a:r>
            <a:r>
              <a:rPr lang="en-GB" dirty="0" err="1"/>
              <a:t>cx_Oracle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40021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Grant Django Database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Grant SELECT, INSERT, UPDATE and DELETE permissions</a:t>
            </a:r>
          </a:p>
          <a:p>
            <a:pPr lvl="1"/>
            <a:r>
              <a:rPr lang="en-GB" dirty="0"/>
              <a:t>After creating a database user with these permissions, specify the details in the project settings file</a:t>
            </a:r>
          </a:p>
        </p:txBody>
      </p:sp>
    </p:spTree>
    <p:extLst>
      <p:ext uri="{BB962C8B-B14F-4D97-AF65-F5344CB8AC3E}">
        <p14:creationId xmlns:p14="http://schemas.microsoft.com/office/powerpoint/2010/main" xmlns="" val="3625343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63943" cy="4351338"/>
          </a:xfrm>
        </p:spPr>
        <p:txBody>
          <a:bodyPr>
            <a:normAutofit/>
          </a:bodyPr>
          <a:lstStyle/>
          <a:p>
            <a:r>
              <a:rPr lang="en-GB" dirty="0"/>
              <a:t>A model is the single, definitive source of information about your data</a:t>
            </a:r>
          </a:p>
          <a:p>
            <a:pPr lvl="1"/>
            <a:r>
              <a:rPr lang="en-GB" dirty="0" smtClean="0"/>
              <a:t>Contains </a:t>
            </a:r>
            <a:r>
              <a:rPr lang="en-GB" dirty="0"/>
              <a:t>the essential fields and behaviours of the data you’re storing</a:t>
            </a:r>
          </a:p>
          <a:p>
            <a:pPr lvl="1"/>
            <a:r>
              <a:rPr lang="en-GB" dirty="0"/>
              <a:t>Each model maps to a single database table</a:t>
            </a:r>
          </a:p>
          <a:p>
            <a:pPr lvl="1"/>
            <a:r>
              <a:rPr lang="en-GB" dirty="0"/>
              <a:t>Each model is a Python class that subclasses </a:t>
            </a:r>
            <a:r>
              <a:rPr lang="en-GB" dirty="0" err="1"/>
              <a:t>django.db.models.Model</a:t>
            </a:r>
            <a:endParaRPr lang="en-GB" dirty="0"/>
          </a:p>
          <a:p>
            <a:pPr lvl="1"/>
            <a:r>
              <a:rPr lang="en-GB" dirty="0"/>
              <a:t>Each attribute of the model represents a database field</a:t>
            </a:r>
          </a:p>
          <a:p>
            <a:r>
              <a:rPr lang="en-GB" dirty="0"/>
              <a:t>Django provides an automatically-generated database-access API</a:t>
            </a:r>
          </a:p>
          <a:p>
            <a:pPr lvl="1"/>
            <a:r>
              <a:rPr lang="en-GB" dirty="0"/>
              <a:t>The name of the table is automatically derived from some model metadata</a:t>
            </a:r>
            <a:br>
              <a:rPr lang="en-GB" dirty="0"/>
            </a:br>
            <a:r>
              <a:rPr lang="en-GB" dirty="0"/>
              <a:t>(can be overridden)</a:t>
            </a:r>
          </a:p>
          <a:p>
            <a:pPr lvl="1"/>
            <a:r>
              <a:rPr lang="en-GB" dirty="0"/>
              <a:t>An id field is added automatically (can be overridden)</a:t>
            </a:r>
          </a:p>
          <a:p>
            <a:pPr lvl="1"/>
            <a:r>
              <a:rPr lang="en-GB" dirty="0"/>
              <a:t>Django uses SQL tailored to the database backend specified in your settings file</a:t>
            </a:r>
          </a:p>
        </p:txBody>
      </p:sp>
    </p:spTree>
    <p:extLst>
      <p:ext uri="{BB962C8B-B14F-4D97-AF65-F5344CB8AC3E}">
        <p14:creationId xmlns:p14="http://schemas.microsoft.com/office/powerpoint/2010/main" xmlns="" val="1043739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 most important part of a model is the list of database fields it defines</a:t>
            </a:r>
          </a:p>
          <a:p>
            <a:pPr lvl="1"/>
            <a:r>
              <a:rPr lang="en-GB" dirty="0"/>
              <a:t>This is the only required part of a model</a:t>
            </a:r>
          </a:p>
          <a:p>
            <a:r>
              <a:rPr lang="en-GB" dirty="0"/>
              <a:t>Each field in your model should be an instance of the appropriate Field class</a:t>
            </a:r>
          </a:p>
          <a:p>
            <a:r>
              <a:rPr lang="en-GB" dirty="0"/>
              <a:t>Django uses the field class types to determine</a:t>
            </a:r>
          </a:p>
          <a:p>
            <a:pPr lvl="1"/>
            <a:r>
              <a:rPr lang="en-GB" dirty="0"/>
              <a:t>The column type, which tells the database what kind of data to store </a:t>
            </a:r>
          </a:p>
          <a:p>
            <a:pPr lvl="2"/>
            <a:r>
              <a:rPr lang="en-GB" dirty="0"/>
              <a:t>e.g. INTEGER, VARCHAR, TEXT</a:t>
            </a:r>
          </a:p>
          <a:p>
            <a:pPr lvl="1"/>
            <a:r>
              <a:rPr lang="en-GB" dirty="0"/>
              <a:t>The default HTML widget to use when rendering a form field </a:t>
            </a:r>
          </a:p>
          <a:p>
            <a:pPr lvl="2"/>
            <a:r>
              <a:rPr lang="en-GB" dirty="0"/>
              <a:t>e.g. &lt;input type="text"&gt;, &lt;select&gt;</a:t>
            </a:r>
          </a:p>
          <a:p>
            <a:pPr lvl="1"/>
            <a:r>
              <a:rPr lang="en-GB" dirty="0"/>
              <a:t>The minimal validation requirements</a:t>
            </a:r>
          </a:p>
          <a:p>
            <a:pPr lvl="2"/>
            <a:r>
              <a:rPr lang="en-GB" dirty="0"/>
              <a:t>used in Django’s admin and in automatically-generated forms</a:t>
            </a:r>
          </a:p>
        </p:txBody>
      </p:sp>
    </p:spTree>
    <p:extLst>
      <p:ext uri="{BB962C8B-B14F-4D97-AF65-F5344CB8AC3E}">
        <p14:creationId xmlns:p14="http://schemas.microsoft.com/office/powerpoint/2010/main" xmlns="" val="3775697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Field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143"/>
            <a:ext cx="10515600" cy="476182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Each field takes a set of field-specific arguments such as</a:t>
            </a:r>
          </a:p>
          <a:p>
            <a:pPr lvl="1"/>
            <a:r>
              <a:rPr lang="en-GB" dirty="0" err="1"/>
              <a:t>CharField</a:t>
            </a:r>
            <a:r>
              <a:rPr lang="en-GB" dirty="0"/>
              <a:t> require a </a:t>
            </a:r>
            <a:r>
              <a:rPr lang="en-GB" dirty="0" err="1"/>
              <a:t>max_length</a:t>
            </a:r>
            <a:r>
              <a:rPr lang="en-GB" dirty="0"/>
              <a:t> argument for the size of the VARCHAR database field</a:t>
            </a:r>
          </a:p>
          <a:p>
            <a:r>
              <a:rPr lang="en-GB" dirty="0"/>
              <a:t>Optional common arguments are available to all field type, including</a:t>
            </a:r>
          </a:p>
          <a:p>
            <a:r>
              <a:rPr lang="en-GB" dirty="0"/>
              <a:t>null</a:t>
            </a:r>
            <a:r>
              <a:rPr lang="en-GB" b="1" dirty="0"/>
              <a:t> </a:t>
            </a:r>
          </a:p>
          <a:p>
            <a:pPr lvl="1"/>
            <a:r>
              <a:rPr lang="en-GB" dirty="0"/>
              <a:t>If True, Django will store empty values as NULL in the database (Default is False)</a:t>
            </a:r>
          </a:p>
          <a:p>
            <a:r>
              <a:rPr lang="en-GB" dirty="0"/>
              <a:t>blank </a:t>
            </a:r>
          </a:p>
          <a:p>
            <a:pPr lvl="1"/>
            <a:r>
              <a:rPr lang="en-GB" dirty="0"/>
              <a:t>If True, the field is allowed to be blank (Default is False)</a:t>
            </a:r>
          </a:p>
          <a:p>
            <a:pPr lvl="1"/>
            <a:r>
              <a:rPr lang="en-GB" dirty="0"/>
              <a:t>Note that this is different than null</a:t>
            </a:r>
          </a:p>
          <a:p>
            <a:pPr lvl="1"/>
            <a:r>
              <a:rPr lang="en-GB" dirty="0"/>
              <a:t>null is database-related, whereas blank is validation-related</a:t>
            </a:r>
          </a:p>
          <a:p>
            <a:pPr lvl="1"/>
            <a:r>
              <a:rPr lang="en-GB" dirty="0"/>
              <a:t>If a field has blank=True, form validation will allow entry of an empty value</a:t>
            </a:r>
          </a:p>
          <a:p>
            <a:pPr lvl="1"/>
            <a:r>
              <a:rPr lang="en-GB" dirty="0"/>
              <a:t>If a field has blank=False, the field will be required</a:t>
            </a:r>
          </a:p>
          <a:p>
            <a:r>
              <a:rPr lang="en-GB" dirty="0"/>
              <a:t>choices </a:t>
            </a:r>
          </a:p>
          <a:p>
            <a:pPr lvl="1"/>
            <a:r>
              <a:rPr lang="en-GB" dirty="0"/>
              <a:t>An </a:t>
            </a:r>
            <a:r>
              <a:rPr lang="en-GB" dirty="0" err="1"/>
              <a:t>iterable</a:t>
            </a:r>
            <a:r>
              <a:rPr lang="en-GB" dirty="0"/>
              <a:t> (e.g. list or tuple) of 2-tuples to use as choices for this field</a:t>
            </a:r>
          </a:p>
          <a:p>
            <a:pPr lvl="1"/>
            <a:r>
              <a:rPr lang="en-GB" dirty="0"/>
              <a:t>If this is given, the default form widget will be a select box instead of the standard text field and will limit choices to the choices given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7015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Configure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 configure the</a:t>
            </a:r>
            <a:r>
              <a:rPr lang="en-GB" i="1" dirty="0"/>
              <a:t> settings.py </a:t>
            </a:r>
            <a:r>
              <a:rPr lang="en-GB" dirty="0"/>
              <a:t>file with settings for any database</a:t>
            </a:r>
          </a:p>
          <a:p>
            <a:pPr lvl="1"/>
            <a:r>
              <a:rPr lang="en-GB" dirty="0"/>
              <a:t>MySQL</a:t>
            </a:r>
          </a:p>
          <a:p>
            <a:pPr lvl="1"/>
            <a:r>
              <a:rPr lang="en-GB" dirty="0" err="1"/>
              <a:t>PostreSQL</a:t>
            </a:r>
            <a:endParaRPr lang="en-GB" dirty="0"/>
          </a:p>
          <a:p>
            <a:pPr lvl="1"/>
            <a:r>
              <a:rPr lang="en-GB" dirty="0"/>
              <a:t>SQLite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625749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DATABASES = {</a:t>
            </a:r>
          </a:p>
          <a:p>
            <a:pPr marL="0" indent="0">
              <a:buNone/>
            </a:pPr>
            <a:r>
              <a:rPr lang="en-GB" dirty="0"/>
              <a:t>  'default': {</a:t>
            </a:r>
          </a:p>
          <a:p>
            <a:pPr marL="0" indent="0">
              <a:buNone/>
            </a:pPr>
            <a:r>
              <a:rPr lang="en-GB" dirty="0"/>
              <a:t>      'ENGINE': '</a:t>
            </a:r>
            <a:r>
              <a:rPr lang="en-GB" dirty="0" err="1"/>
              <a:t>django.db.backends.mysql</a:t>
            </a:r>
            <a:r>
              <a:rPr lang="en-GB" dirty="0"/>
              <a:t>',</a:t>
            </a:r>
          </a:p>
          <a:p>
            <a:pPr marL="0" indent="0">
              <a:buNone/>
            </a:pPr>
            <a:r>
              <a:rPr lang="en-GB" dirty="0"/>
              <a:t>      'NAME': '</a:t>
            </a:r>
            <a:r>
              <a:rPr lang="en-GB" dirty="0" err="1"/>
              <a:t>djangostack</a:t>
            </a:r>
            <a:r>
              <a:rPr lang="en-GB" dirty="0"/>
              <a:t>',</a:t>
            </a:r>
          </a:p>
          <a:p>
            <a:pPr marL="0" indent="0">
              <a:buNone/>
            </a:pPr>
            <a:r>
              <a:rPr lang="en-GB" dirty="0"/>
              <a:t>      'HOST': '/opt/</a:t>
            </a:r>
            <a:r>
              <a:rPr lang="en-GB" dirty="0" err="1"/>
              <a:t>bitnami</a:t>
            </a:r>
            <a:r>
              <a:rPr lang="en-GB" dirty="0"/>
              <a:t>/</a:t>
            </a:r>
            <a:r>
              <a:rPr lang="en-GB" dirty="0" err="1"/>
              <a:t>mysql</a:t>
            </a:r>
            <a:r>
              <a:rPr lang="en-GB" dirty="0"/>
              <a:t>/</a:t>
            </a:r>
            <a:r>
              <a:rPr lang="en-GB" dirty="0" err="1"/>
              <a:t>tmp</a:t>
            </a:r>
            <a:r>
              <a:rPr lang="en-GB" dirty="0"/>
              <a:t>/</a:t>
            </a:r>
            <a:r>
              <a:rPr lang="en-GB" dirty="0" err="1"/>
              <a:t>mysql.sock</a:t>
            </a:r>
            <a:r>
              <a:rPr lang="en-GB" dirty="0"/>
              <a:t>',</a:t>
            </a:r>
          </a:p>
          <a:p>
            <a:pPr marL="0" indent="0">
              <a:buNone/>
            </a:pPr>
            <a:r>
              <a:rPr lang="en-GB" dirty="0"/>
              <a:t>      'PORT': '3306',</a:t>
            </a:r>
          </a:p>
          <a:p>
            <a:pPr marL="0" indent="0">
              <a:buNone/>
            </a:pPr>
            <a:r>
              <a:rPr lang="en-GB" dirty="0"/>
              <a:t>      'USER': 'USERNAME',</a:t>
            </a:r>
          </a:p>
          <a:p>
            <a:pPr marL="0" indent="0">
              <a:buNone/>
            </a:pPr>
            <a:r>
              <a:rPr lang="en-GB" dirty="0"/>
              <a:t>      'PASSWORD': 'PASSWORD'</a:t>
            </a:r>
          </a:p>
          <a:p>
            <a:pPr marL="0" indent="0">
              <a:buNone/>
            </a:pPr>
            <a:r>
              <a:rPr lang="en-GB" dirty="0"/>
              <a:t>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7461648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PostgreSQL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DATABASES = {</a:t>
            </a:r>
          </a:p>
          <a:p>
            <a:pPr marL="0" indent="0">
              <a:buNone/>
            </a:pPr>
            <a:r>
              <a:rPr lang="en-GB" dirty="0"/>
              <a:t>  'default': {</a:t>
            </a:r>
          </a:p>
          <a:p>
            <a:pPr marL="0" indent="0">
              <a:buNone/>
            </a:pPr>
            <a:r>
              <a:rPr lang="en-GB" dirty="0"/>
              <a:t>      'ENGINE': 'django.db.backends.postgresql_psycopg2',</a:t>
            </a:r>
          </a:p>
          <a:p>
            <a:pPr marL="0" indent="0">
              <a:buNone/>
            </a:pPr>
            <a:r>
              <a:rPr lang="en-GB" dirty="0"/>
              <a:t>      'NAME': '</a:t>
            </a:r>
            <a:r>
              <a:rPr lang="en-GB" dirty="0" err="1"/>
              <a:t>djangostack</a:t>
            </a:r>
            <a:r>
              <a:rPr lang="en-GB" dirty="0"/>
              <a:t>',</a:t>
            </a:r>
          </a:p>
          <a:p>
            <a:pPr marL="0" indent="0">
              <a:buNone/>
            </a:pPr>
            <a:r>
              <a:rPr lang="en-GB" dirty="0"/>
              <a:t>      'HOST': '/opt/</a:t>
            </a:r>
            <a:r>
              <a:rPr lang="en-GB" dirty="0" err="1"/>
              <a:t>bitnami</a:t>
            </a:r>
            <a:r>
              <a:rPr lang="en-GB" dirty="0"/>
              <a:t>/</a:t>
            </a:r>
            <a:r>
              <a:rPr lang="en-GB" dirty="0" err="1"/>
              <a:t>postgresql</a:t>
            </a:r>
            <a:r>
              <a:rPr lang="en-GB" dirty="0"/>
              <a:t>',</a:t>
            </a:r>
          </a:p>
          <a:p>
            <a:pPr marL="0" indent="0">
              <a:buNone/>
            </a:pPr>
            <a:r>
              <a:rPr lang="en-GB" dirty="0"/>
              <a:t>      'PORT': '5432',</a:t>
            </a:r>
          </a:p>
          <a:p>
            <a:pPr marL="0" indent="0">
              <a:buNone/>
            </a:pPr>
            <a:r>
              <a:rPr lang="en-GB" dirty="0"/>
              <a:t>      'USER': 'USERNAME',</a:t>
            </a:r>
          </a:p>
          <a:p>
            <a:pPr marL="0" indent="0">
              <a:buNone/>
            </a:pPr>
            <a:r>
              <a:rPr lang="en-GB" dirty="0"/>
              <a:t>      'PASSWORD': 'PASSWORD'</a:t>
            </a:r>
          </a:p>
          <a:p>
            <a:pPr marL="0" indent="0">
              <a:buNone/>
            </a:pPr>
            <a:r>
              <a:rPr lang="en-GB" dirty="0"/>
              <a:t>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275693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DATABASES = {</a:t>
            </a:r>
          </a:p>
          <a:p>
            <a:pPr marL="0" indent="0">
              <a:buNone/>
            </a:pPr>
            <a:r>
              <a:rPr lang="en-GB" dirty="0"/>
              <a:t>  'default': {</a:t>
            </a:r>
          </a:p>
          <a:p>
            <a:pPr marL="0" indent="0">
              <a:buNone/>
            </a:pPr>
            <a:r>
              <a:rPr lang="en-GB" dirty="0"/>
              <a:t>      'ENGINE': 'django.db.backends.sqlite3',</a:t>
            </a:r>
          </a:p>
          <a:p>
            <a:pPr marL="0" indent="0">
              <a:buNone/>
            </a:pPr>
            <a:r>
              <a:rPr lang="en-GB" dirty="0"/>
              <a:t>      'NAME': '/opt/</a:t>
            </a:r>
            <a:r>
              <a:rPr lang="en-GB" dirty="0" err="1"/>
              <a:t>bitnami</a:t>
            </a:r>
            <a:r>
              <a:rPr lang="en-GB" dirty="0"/>
              <a:t>/apps/</a:t>
            </a:r>
            <a:r>
              <a:rPr lang="en-GB" dirty="0" err="1"/>
              <a:t>django</a:t>
            </a:r>
            <a:r>
              <a:rPr lang="en-GB" dirty="0"/>
              <a:t>/</a:t>
            </a:r>
            <a:r>
              <a:rPr lang="en-GB" dirty="0" err="1"/>
              <a:t>django_projects</a:t>
            </a:r>
            <a:r>
              <a:rPr lang="en-GB" dirty="0"/>
              <a:t>/PROJECT/PROJECT/</a:t>
            </a:r>
            <a:r>
              <a:rPr lang="en-GB" dirty="0" err="1"/>
              <a:t>PROJECT.db</a:t>
            </a:r>
            <a:r>
              <a:rPr lang="en-GB" dirty="0"/>
              <a:t>'</a:t>
            </a:r>
          </a:p>
          <a:p>
            <a:pPr marL="0" indent="0">
              <a:buNone/>
            </a:pPr>
            <a:r>
              <a:rPr lang="en-GB" dirty="0"/>
              <a:t>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7728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tables in the database</a:t>
            </a:r>
          </a:p>
          <a:p>
            <a:pPr lvl="1"/>
            <a:r>
              <a:rPr lang="en-GB" dirty="0"/>
              <a:t>python manage.py migrate</a:t>
            </a:r>
          </a:p>
        </p:txBody>
      </p:sp>
    </p:spTree>
    <p:extLst>
      <p:ext uri="{BB962C8B-B14F-4D97-AF65-F5344CB8AC3E}">
        <p14:creationId xmlns:p14="http://schemas.microsoft.com/office/powerpoint/2010/main" xmlns="" val="75409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Django</a:t>
            </a:r>
            <a:r>
              <a:rPr lang="en-GB" dirty="0" smtClean="0"/>
              <a:t> URLs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://docs.djangoproject.com/en/3.0/intro/tutorial01/</a:t>
            </a:r>
            <a:endParaRPr lang="en-GB" dirty="0"/>
          </a:p>
          <a:p>
            <a:r>
              <a:rPr lang="en-GB" dirty="0">
                <a:hlinkClick r:id="rId3"/>
              </a:rPr>
              <a:t>https://docs.djangoproject.com/en/3.0/topics/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111843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Edit polls/models.py</a:t>
            </a:r>
          </a:p>
          <a:p>
            <a:r>
              <a:rPr lang="en-GB" dirty="0"/>
              <a:t>This tells Django to create a database schema (CREATE TABLE statements) and a Python database-access API for the app </a:t>
            </a:r>
          </a:p>
          <a:p>
            <a:r>
              <a:rPr lang="en-GB" dirty="0"/>
              <a:t>Edit mysite/settings.py to tell Django the app is installed</a:t>
            </a:r>
          </a:p>
          <a:p>
            <a:r>
              <a:rPr lang="en-GB" dirty="0"/>
              <a:t>Add new apps to INSTALLED_APPS then create the model tables in the database</a:t>
            </a:r>
          </a:p>
          <a:p>
            <a:pPr lvl="1"/>
            <a:r>
              <a:rPr lang="en-GB" dirty="0"/>
              <a:t>python manage.py migrate 	( or  just ‘manage.py migrate’ )</a:t>
            </a:r>
          </a:p>
        </p:txBody>
      </p:sp>
    </p:spTree>
    <p:extLst>
      <p:ext uri="{BB962C8B-B14F-4D97-AF65-F5344CB8AC3E}">
        <p14:creationId xmlns:p14="http://schemas.microsoft.com/office/powerpoint/2010/main" xmlns="" val="27131362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Registering 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register the changes with the </a:t>
            </a:r>
            <a:r>
              <a:rPr lang="en-GB" dirty="0" err="1"/>
              <a:t>makemigrations</a:t>
            </a:r>
            <a:r>
              <a:rPr lang="en-GB" dirty="0"/>
              <a:t> command</a:t>
            </a:r>
          </a:p>
          <a:p>
            <a:pPr lvl="1"/>
            <a:r>
              <a:rPr lang="en-GB" dirty="0"/>
              <a:t>python manage.py </a:t>
            </a:r>
            <a:r>
              <a:rPr lang="en-GB" dirty="0" err="1"/>
              <a:t>makemigrations</a:t>
            </a:r>
            <a:r>
              <a:rPr lang="en-GB" dirty="0"/>
              <a:t> polls</a:t>
            </a:r>
          </a:p>
          <a:p>
            <a:r>
              <a:rPr lang="en-GB" dirty="0"/>
              <a:t>A Python script gets created, e.g. 0001_initial.py</a:t>
            </a:r>
          </a:p>
          <a:p>
            <a:pPr lvl="1"/>
            <a:r>
              <a:rPr lang="en-GB" dirty="0"/>
              <a:t>contains all the necessary details to create your database schema at that particular migration</a:t>
            </a:r>
          </a:p>
          <a:p>
            <a:r>
              <a:rPr lang="en-GB" dirty="0"/>
              <a:t>You can always view a migration</a:t>
            </a:r>
          </a:p>
          <a:p>
            <a:pPr lvl="1"/>
            <a:r>
              <a:rPr lang="en-GB" dirty="0"/>
              <a:t>python manage.py </a:t>
            </a:r>
            <a:r>
              <a:rPr lang="en-GB" dirty="0" err="1"/>
              <a:t>sqlmigrate</a:t>
            </a:r>
            <a:r>
              <a:rPr lang="en-GB" dirty="0"/>
              <a:t> polls 0001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64694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Restrictions on model field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field name cannot be a Python reserved word</a:t>
            </a:r>
          </a:p>
          <a:p>
            <a:pPr lvl="1"/>
            <a:r>
              <a:rPr lang="en-GB" dirty="0"/>
              <a:t>would result in a Python syntax error</a:t>
            </a:r>
          </a:p>
          <a:p>
            <a:r>
              <a:rPr lang="en-GB" dirty="0"/>
              <a:t>A field name cannot contain more than one underscore in a row </a:t>
            </a:r>
            <a:br>
              <a:rPr lang="en-GB" dirty="0"/>
            </a:br>
            <a:r>
              <a:rPr lang="en-GB" dirty="0"/>
              <a:t>(due to Django’s query lookup syntax)</a:t>
            </a:r>
          </a:p>
          <a:p>
            <a:r>
              <a:rPr lang="en-GB" dirty="0"/>
              <a:t>SQL reserved words are allowed as model field names</a:t>
            </a:r>
          </a:p>
          <a:p>
            <a:pPr lvl="1"/>
            <a:r>
              <a:rPr lang="en-GB" dirty="0"/>
              <a:t>Django escapes all table and column names in every underlying SQL query</a:t>
            </a:r>
          </a:p>
        </p:txBody>
      </p:sp>
    </p:spTree>
    <p:extLst>
      <p:ext uri="{BB962C8B-B14F-4D97-AF65-F5344CB8AC3E}">
        <p14:creationId xmlns:p14="http://schemas.microsoft.com/office/powerpoint/2010/main" xmlns="" val="13000657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Database Management super-user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running the first migration, a db.sqlite3 file is created in the project’s root</a:t>
            </a:r>
          </a:p>
          <a:p>
            <a:r>
              <a:rPr lang="en-GB" dirty="0"/>
              <a:t>Provide a super user for this database</a:t>
            </a:r>
          </a:p>
          <a:p>
            <a:pPr lvl="1"/>
            <a:r>
              <a:rPr lang="en-GB" dirty="0"/>
              <a:t>python manage.py </a:t>
            </a:r>
            <a:r>
              <a:rPr lang="en-GB" dirty="0" err="1"/>
              <a:t>createsuperuser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   (Password must be 8 characters)</a:t>
            </a:r>
          </a:p>
        </p:txBody>
      </p:sp>
    </p:spTree>
    <p:extLst>
      <p:ext uri="{BB962C8B-B14F-4D97-AF65-F5344CB8AC3E}">
        <p14:creationId xmlns:p14="http://schemas.microsoft.com/office/powerpoint/2010/main" xmlns="" val="27682312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Django Shell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Calling ‘manage.py’ sets the DJANGO_SETTINGS_MODULE environment variable</a:t>
            </a:r>
          </a:p>
          <a:p>
            <a:r>
              <a:rPr lang="en-GB" dirty="0"/>
              <a:t>Also gives Django the Python import path to mysite/settings.py</a:t>
            </a:r>
          </a:p>
          <a:p>
            <a:pPr lvl="1"/>
            <a:r>
              <a:rPr lang="en-GB" dirty="0"/>
              <a:t>python manage.py shell</a:t>
            </a:r>
          </a:p>
          <a:p>
            <a:pPr lvl="1"/>
            <a:r>
              <a:rPr lang="en-GB" dirty="0"/>
              <a:t>This might use </a:t>
            </a:r>
            <a:r>
              <a:rPr lang="en-GB" dirty="0" err="1"/>
              <a:t>IPython</a:t>
            </a:r>
            <a:r>
              <a:rPr lang="en-GB" dirty="0"/>
              <a:t> shell</a:t>
            </a:r>
          </a:p>
        </p:txBody>
      </p:sp>
    </p:spTree>
    <p:extLst>
      <p:ext uri="{BB962C8B-B14F-4D97-AF65-F5344CB8AC3E}">
        <p14:creationId xmlns:p14="http://schemas.microsoft.com/office/powerpoint/2010/main" xmlns="" val="12981427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Admin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admin interface and it’s views are pre-installed when the app is created</a:t>
            </a:r>
          </a:p>
          <a:p>
            <a:r>
              <a:rPr lang="en-GB" dirty="0"/>
              <a:t>Start the Django development server</a:t>
            </a:r>
          </a:p>
          <a:p>
            <a:pPr lvl="1"/>
            <a:r>
              <a:rPr lang="en-GB" dirty="0"/>
              <a:t>manage.py </a:t>
            </a:r>
            <a:r>
              <a:rPr lang="en-GB" dirty="0" err="1"/>
              <a:t>runserver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(Enter username and password created on command line)</a:t>
            </a:r>
          </a:p>
          <a:p>
            <a:pPr lvl="1"/>
            <a:r>
              <a:rPr lang="en-GB" dirty="0"/>
              <a:t>Can create and manage users here</a:t>
            </a:r>
          </a:p>
          <a:p>
            <a:r>
              <a:rPr lang="en-GB" dirty="0"/>
              <a:t>Edit polls/admin.py to register models in the admin interface</a:t>
            </a:r>
          </a:p>
          <a:p>
            <a:pPr lvl="1"/>
            <a:r>
              <a:rPr lang="en-GB" dirty="0" err="1"/>
              <a:t>admin.site.register</a:t>
            </a:r>
            <a:r>
              <a:rPr lang="en-GB" dirty="0"/>
              <a:t>(Page)</a:t>
            </a:r>
          </a:p>
        </p:txBody>
      </p:sp>
    </p:spTree>
    <p:extLst>
      <p:ext uri="{BB962C8B-B14F-4D97-AF65-F5344CB8AC3E}">
        <p14:creationId xmlns:p14="http://schemas.microsoft.com/office/powerpoint/2010/main" xmlns="" val="2536909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Plural vs. Singular Spellings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Edit models.py to specify quantitative spellings</a:t>
            </a:r>
          </a:p>
          <a:p>
            <a:r>
              <a:rPr lang="en-GB" dirty="0"/>
              <a:t>Set  ‘class meta’ details</a:t>
            </a:r>
          </a:p>
          <a:p>
            <a:r>
              <a:rPr lang="en-GB" dirty="0"/>
              <a:t>Then the admin interface will use these variations based on quantity</a:t>
            </a:r>
          </a:p>
        </p:txBody>
      </p:sp>
    </p:spTree>
    <p:extLst>
      <p:ext uri="{BB962C8B-B14F-4D97-AF65-F5344CB8AC3E}">
        <p14:creationId xmlns:p14="http://schemas.microsoft.com/office/powerpoint/2010/main" xmlns="" val="15622337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</a:t>
            </a:r>
            <a:r>
              <a:rPr lang="en-GB" dirty="0" err="1"/>
              <a:t>QuerySets</a:t>
            </a:r>
            <a:r>
              <a:rPr lang="en-GB" dirty="0"/>
              <a:t> are evaluated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concatenate as many filters as you like to a </a:t>
            </a:r>
            <a:r>
              <a:rPr lang="en-GB" dirty="0" err="1"/>
              <a:t>QuerySet</a:t>
            </a:r>
            <a:r>
              <a:rPr lang="en-GB" dirty="0"/>
              <a:t> </a:t>
            </a:r>
          </a:p>
          <a:p>
            <a:r>
              <a:rPr lang="en-GB" dirty="0"/>
              <a:t>You will not hit the database until the </a:t>
            </a:r>
            <a:r>
              <a:rPr lang="en-GB" dirty="0" err="1"/>
              <a:t>QuerySet</a:t>
            </a:r>
            <a:r>
              <a:rPr lang="en-GB" dirty="0"/>
              <a:t> is evaluated</a:t>
            </a:r>
          </a:p>
          <a:p>
            <a:r>
              <a:rPr lang="en-GB" dirty="0" err="1"/>
              <a:t>Querysets</a:t>
            </a:r>
            <a:r>
              <a:rPr lang="en-GB" dirty="0"/>
              <a:t> are only evaluated in the following cases: </a:t>
            </a:r>
          </a:p>
          <a:p>
            <a:pPr lvl="1"/>
            <a:r>
              <a:rPr lang="en-GB" dirty="0"/>
              <a:t>The first time you iterate over them </a:t>
            </a:r>
          </a:p>
          <a:p>
            <a:pPr lvl="1"/>
            <a:r>
              <a:rPr lang="en-GB" dirty="0"/>
              <a:t>When you slice them. for instance: </a:t>
            </a:r>
            <a:r>
              <a:rPr lang="en-GB" dirty="0" err="1"/>
              <a:t>Post.objects.all</a:t>
            </a:r>
            <a:r>
              <a:rPr lang="en-GB" dirty="0"/>
              <a:t>()[:3] </a:t>
            </a:r>
          </a:p>
          <a:p>
            <a:pPr lvl="1"/>
            <a:r>
              <a:rPr lang="en-GB" dirty="0"/>
              <a:t>When you pickle or cache them </a:t>
            </a:r>
          </a:p>
          <a:p>
            <a:pPr lvl="1"/>
            <a:r>
              <a:rPr lang="en-GB" dirty="0"/>
              <a:t>When you call </a:t>
            </a:r>
            <a:r>
              <a:rPr lang="en-GB" dirty="0" err="1"/>
              <a:t>repr</a:t>
            </a:r>
            <a:r>
              <a:rPr lang="en-GB" dirty="0"/>
              <a:t>() or </a:t>
            </a:r>
            <a:r>
              <a:rPr lang="en-GB" dirty="0" err="1"/>
              <a:t>len</a:t>
            </a:r>
            <a:r>
              <a:rPr lang="en-GB" dirty="0"/>
              <a:t>() on them </a:t>
            </a:r>
          </a:p>
          <a:p>
            <a:pPr lvl="1"/>
            <a:r>
              <a:rPr lang="en-GB" dirty="0"/>
              <a:t>When you explicitly call list</a:t>
            </a:r>
            <a:r>
              <a:rPr lang="en-GB" dirty="0" smtClean="0"/>
              <a:t>() on </a:t>
            </a:r>
            <a:r>
              <a:rPr lang="en-GB" dirty="0"/>
              <a:t>them </a:t>
            </a:r>
          </a:p>
          <a:p>
            <a:pPr lvl="1"/>
            <a:r>
              <a:rPr lang="en-GB" dirty="0"/>
              <a:t>When you test it in a statement such as bool(), or , and, or if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0603548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Models, Templates and Views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054579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Simple Forms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7724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Django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web framework for perfectionists with deadlines</a:t>
            </a:r>
          </a:p>
        </p:txBody>
      </p:sp>
    </p:spTree>
    <p:extLst>
      <p:ext uri="{BB962C8B-B14F-4D97-AF65-F5344CB8AC3E}">
        <p14:creationId xmlns:p14="http://schemas.microsoft.com/office/powerpoint/2010/main" xmlns="" val="29761339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 handling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display an HTML form with automatically generated form widgets </a:t>
            </a:r>
            <a:br>
              <a:rPr lang="en-GB" dirty="0"/>
            </a:br>
            <a:r>
              <a:rPr lang="en-GB" dirty="0"/>
              <a:t>(e.g. text field or date picker)</a:t>
            </a:r>
          </a:p>
          <a:p>
            <a:r>
              <a:rPr lang="en-GB" dirty="0"/>
              <a:t>check submitted data against a set of validation rules</a:t>
            </a:r>
          </a:p>
          <a:p>
            <a:r>
              <a:rPr lang="en-GB" dirty="0"/>
              <a:t>redisplay a form in case of validation errors</a:t>
            </a:r>
          </a:p>
          <a:p>
            <a:r>
              <a:rPr lang="en-GB" dirty="0"/>
              <a:t>convert submitted form data to the relevant Python data types</a:t>
            </a:r>
          </a:p>
        </p:txBody>
      </p:sp>
    </p:spTree>
    <p:extLst>
      <p:ext uri="{BB962C8B-B14F-4D97-AF65-F5344CB8AC3E}">
        <p14:creationId xmlns:p14="http://schemas.microsoft.com/office/powerpoint/2010/main" xmlns="" val="31672085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Forms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Create forms.py within the application directory for form-related classes</a:t>
            </a:r>
          </a:p>
          <a:p>
            <a:r>
              <a:rPr lang="en-GB" dirty="0"/>
              <a:t>Create a </a:t>
            </a:r>
            <a:r>
              <a:rPr lang="en-GB" dirty="0" err="1"/>
              <a:t>ModelForm</a:t>
            </a:r>
            <a:r>
              <a:rPr lang="en-GB" dirty="0"/>
              <a:t> class for each model to be represented as a form</a:t>
            </a:r>
          </a:p>
          <a:p>
            <a:r>
              <a:rPr lang="en-GB" dirty="0"/>
              <a:t> Customise the forms </a:t>
            </a:r>
          </a:p>
          <a:p>
            <a:r>
              <a:rPr lang="en-GB" dirty="0"/>
              <a:t>Create a view to handle the form</a:t>
            </a:r>
          </a:p>
          <a:p>
            <a:pPr lvl="1"/>
            <a:r>
              <a:rPr lang="en-GB" dirty="0"/>
              <a:t>Display the form</a:t>
            </a:r>
          </a:p>
          <a:p>
            <a:pPr lvl="1"/>
            <a:r>
              <a:rPr lang="en-GB" dirty="0"/>
              <a:t>Validate the form data</a:t>
            </a:r>
          </a:p>
          <a:p>
            <a:pPr lvl="1"/>
            <a:r>
              <a:rPr lang="en-GB" dirty="0"/>
              <a:t>Save the form data</a:t>
            </a:r>
          </a:p>
          <a:p>
            <a:r>
              <a:rPr lang="en-GB" dirty="0"/>
              <a:t>Create a template to display the form</a:t>
            </a:r>
          </a:p>
          <a:p>
            <a:r>
              <a:rPr lang="en-GB" dirty="0"/>
              <a:t>Add a </a:t>
            </a:r>
            <a:r>
              <a:rPr lang="en-GB" dirty="0" err="1"/>
              <a:t>urlpattern</a:t>
            </a:r>
            <a:r>
              <a:rPr lang="en-GB" dirty="0"/>
              <a:t> to map to the form view</a:t>
            </a:r>
          </a:p>
        </p:txBody>
      </p:sp>
    </p:spTree>
    <p:extLst>
      <p:ext uri="{BB962C8B-B14F-4D97-AF65-F5344CB8AC3E}">
        <p14:creationId xmlns:p14="http://schemas.microsoft.com/office/powerpoint/2010/main" xmlns="" val="4817116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ModelForm</a:t>
            </a:r>
            <a:r>
              <a:rPr lang="en-GB" dirty="0"/>
              <a:t>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ModelForm</a:t>
            </a:r>
            <a:r>
              <a:rPr lang="en-GB" dirty="0"/>
              <a:t> is a helper class that allows you to create a Django Form from pre-existing model or models</a:t>
            </a:r>
          </a:p>
        </p:txBody>
      </p:sp>
    </p:spTree>
    <p:extLst>
      <p:ext uri="{BB962C8B-B14F-4D97-AF65-F5344CB8AC3E}">
        <p14:creationId xmlns:p14="http://schemas.microsoft.com/office/powerpoint/2010/main" xmlns="" val="18698778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Working with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Re-structure and refactor templates to use inheritance and remove repetition</a:t>
            </a:r>
          </a:p>
        </p:txBody>
      </p:sp>
    </p:spTree>
    <p:extLst>
      <p:ext uri="{BB962C8B-B14F-4D97-AF65-F5344CB8AC3E}">
        <p14:creationId xmlns:p14="http://schemas.microsoft.com/office/powerpoint/2010/main" xmlns="" val="17152228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render() Method and the request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Best practice to use the render method</a:t>
            </a:r>
          </a:p>
          <a:p>
            <a:r>
              <a:rPr lang="en-GB" dirty="0"/>
              <a:t>Always must pass the request object</a:t>
            </a:r>
          </a:p>
          <a:p>
            <a:r>
              <a:rPr lang="en-GB" dirty="0"/>
              <a:t>Optionally pass the </a:t>
            </a:r>
            <a:r>
              <a:rPr lang="en-GB" dirty="0" err="1"/>
              <a:t>contect_dict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922609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Authorization and Authentication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295928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/>
              <a:t>auth</a:t>
            </a:r>
            <a:r>
              <a:rPr lang="en-GB" dirty="0"/>
              <a:t> app is included in the Django installation</a:t>
            </a:r>
          </a:p>
          <a:p>
            <a:pPr lvl="1"/>
            <a:r>
              <a:rPr lang="en-GB" dirty="0"/>
              <a:t>located in </a:t>
            </a:r>
            <a:r>
              <a:rPr lang="en-GB" dirty="0" err="1"/>
              <a:t>django.contrib.auth</a:t>
            </a:r>
            <a:r>
              <a:rPr lang="en-GB" dirty="0"/>
              <a:t> package </a:t>
            </a:r>
          </a:p>
          <a:p>
            <a:r>
              <a:rPr lang="en-GB" dirty="0"/>
              <a:t>It provides the following:</a:t>
            </a:r>
          </a:p>
          <a:p>
            <a:pPr lvl="1"/>
            <a:r>
              <a:rPr lang="en-GB" dirty="0"/>
              <a:t>The concept of a User</a:t>
            </a:r>
          </a:p>
          <a:p>
            <a:pPr lvl="1"/>
            <a:r>
              <a:rPr lang="en-GB" dirty="0"/>
              <a:t>Permissions, a series of binary flags (e.g. yes/no) that determine what a user may or may not do</a:t>
            </a:r>
          </a:p>
          <a:p>
            <a:pPr lvl="1"/>
            <a:r>
              <a:rPr lang="en-GB" dirty="0"/>
              <a:t>Groups, a method of applying permissions to more than one user</a:t>
            </a:r>
          </a:p>
          <a:p>
            <a:r>
              <a:rPr lang="en-GB" dirty="0"/>
              <a:t>A configurable password hashing system, a must for ensuring data security</a:t>
            </a:r>
          </a:p>
          <a:p>
            <a:r>
              <a:rPr lang="en-GB" dirty="0"/>
              <a:t>Forms and view tools for logging in users or restricting content</a:t>
            </a:r>
          </a:p>
        </p:txBody>
      </p:sp>
    </p:spTree>
    <p:extLst>
      <p:ext uri="{BB962C8B-B14F-4D97-AF65-F5344CB8AC3E}">
        <p14:creationId xmlns:p14="http://schemas.microsoft.com/office/powerpoint/2010/main" xmlns="" val="38097449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Within INSTALLED_APPS list of settings.py file</a:t>
            </a:r>
          </a:p>
          <a:p>
            <a:r>
              <a:rPr lang="en-GB" dirty="0" err="1"/>
              <a:t>django.contrib.auth</a:t>
            </a:r>
            <a:endParaRPr lang="en-GB" dirty="0"/>
          </a:p>
          <a:p>
            <a:pPr lvl="1"/>
            <a:r>
              <a:rPr lang="en-GB" dirty="0"/>
              <a:t>provides Django with access to the </a:t>
            </a:r>
            <a:br>
              <a:rPr lang="en-GB" dirty="0"/>
            </a:br>
            <a:r>
              <a:rPr lang="en-GB" dirty="0"/>
              <a:t>provided authentication system</a:t>
            </a:r>
          </a:p>
          <a:p>
            <a:r>
              <a:rPr lang="en-GB" dirty="0" err="1"/>
              <a:t>django.contrib.contenttypes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used by the authentication app to </a:t>
            </a:r>
            <a:br>
              <a:rPr lang="en-GB" dirty="0"/>
            </a:br>
            <a:r>
              <a:rPr lang="en-GB" dirty="0"/>
              <a:t>track models installed in your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1029" y="2506435"/>
            <a:ext cx="4724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78201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r>
              <a:rPr lang="en-GB" dirty="0"/>
              <a:t>Hashers and Validators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10972800" cy="4957763"/>
          </a:xfrm>
        </p:spPr>
        <p:txBody>
          <a:bodyPr/>
          <a:lstStyle/>
          <a:p>
            <a:r>
              <a:rPr lang="en-GB" dirty="0"/>
              <a:t>The settings.py file also controls</a:t>
            </a:r>
          </a:p>
          <a:p>
            <a:pPr lvl="1"/>
            <a:r>
              <a:rPr lang="en-GB" dirty="0"/>
              <a:t>PASSWORD_HASHERS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AUTH_PASSWORD_VALIDATORS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2385" y="1694769"/>
            <a:ext cx="8943975" cy="2162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2385" y="4049486"/>
            <a:ext cx="11049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56637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User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User model is the core of Django’s authentication system</a:t>
            </a:r>
          </a:p>
          <a:p>
            <a:r>
              <a:rPr lang="en-GB" dirty="0"/>
              <a:t>Five key attributes</a:t>
            </a:r>
          </a:p>
          <a:p>
            <a:pPr lvl="1"/>
            <a:r>
              <a:rPr lang="en-GB" dirty="0"/>
              <a:t>username for the user account</a:t>
            </a:r>
          </a:p>
          <a:p>
            <a:pPr lvl="1"/>
            <a:r>
              <a:rPr lang="en-GB" dirty="0"/>
              <a:t>account password</a:t>
            </a:r>
          </a:p>
          <a:p>
            <a:pPr lvl="1"/>
            <a:r>
              <a:rPr lang="en-GB" dirty="0"/>
              <a:t>email address</a:t>
            </a:r>
          </a:p>
          <a:p>
            <a:pPr lvl="1"/>
            <a:r>
              <a:rPr lang="en-GB" dirty="0"/>
              <a:t>first name</a:t>
            </a:r>
          </a:p>
          <a:p>
            <a:pPr lvl="1"/>
            <a:r>
              <a:rPr lang="en-GB" dirty="0"/>
              <a:t>surname</a:t>
            </a:r>
          </a:p>
          <a:p>
            <a:r>
              <a:rPr lang="en-GB" dirty="0"/>
              <a:t>Plus other attributes such as </a:t>
            </a:r>
            <a:r>
              <a:rPr lang="en-GB" dirty="0" err="1"/>
              <a:t>is_active</a:t>
            </a:r>
            <a:r>
              <a:rPr lang="en-GB" dirty="0"/>
              <a:t>, </a:t>
            </a:r>
            <a:r>
              <a:rPr lang="en-GB" dirty="0" err="1"/>
              <a:t>is_staff</a:t>
            </a:r>
            <a:r>
              <a:rPr lang="en-GB" dirty="0"/>
              <a:t> and </a:t>
            </a:r>
            <a:r>
              <a:rPr lang="en-GB" dirty="0" err="1"/>
              <a:t>is_superuser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822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r>
              <a:rPr lang="en-GB" dirty="0"/>
              <a:t>Django, MVC and MTV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570"/>
            <a:ext cx="10515600" cy="494211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Classic MVC decouples the presentation layer from application logic</a:t>
            </a:r>
          </a:p>
          <a:p>
            <a:r>
              <a:rPr lang="en-GB" dirty="0"/>
              <a:t>The Django framework is designed like a pipeline to process each request and prepare a response, called Model-Template-View (MTV)</a:t>
            </a:r>
          </a:p>
          <a:p>
            <a:r>
              <a:rPr lang="en-GB" dirty="0"/>
              <a:t>There is separation of concerns between</a:t>
            </a:r>
          </a:p>
          <a:p>
            <a:pPr lvl="1"/>
            <a:r>
              <a:rPr lang="en-GB" dirty="0"/>
              <a:t>database interfacing classes (Model)</a:t>
            </a:r>
          </a:p>
          <a:p>
            <a:pPr lvl="1"/>
            <a:r>
              <a:rPr lang="en-GB" dirty="0"/>
              <a:t>request-processing classes (View)</a:t>
            </a:r>
          </a:p>
          <a:p>
            <a:pPr lvl="1"/>
            <a:r>
              <a:rPr lang="en-GB" dirty="0"/>
              <a:t>A templating language for presentation (Template)</a:t>
            </a:r>
          </a:p>
          <a:p>
            <a:r>
              <a:rPr lang="en-GB" dirty="0"/>
              <a:t>Compared to MVC</a:t>
            </a:r>
          </a:p>
          <a:p>
            <a:pPr lvl="1"/>
            <a:r>
              <a:rPr lang="en-GB" dirty="0"/>
              <a:t>Model is comparable to Django's Models</a:t>
            </a:r>
          </a:p>
          <a:p>
            <a:pPr lvl="1"/>
            <a:r>
              <a:rPr lang="en-GB" dirty="0"/>
              <a:t>View is usually Django's Templates</a:t>
            </a:r>
          </a:p>
          <a:p>
            <a:pPr lvl="1"/>
            <a:r>
              <a:rPr lang="en-GB" dirty="0"/>
              <a:t>Controller is the framework itself that processes an incoming HTTP request and routes it to the correct view function</a:t>
            </a:r>
          </a:p>
          <a:p>
            <a:r>
              <a:rPr lang="en-GB" dirty="0"/>
              <a:t>Django names the </a:t>
            </a:r>
            <a:r>
              <a:rPr lang="en-GB" dirty="0" err="1"/>
              <a:t>callback</a:t>
            </a:r>
            <a:r>
              <a:rPr lang="en-GB" dirty="0"/>
              <a:t> function to handle each URL a ‘view’ function</a:t>
            </a:r>
          </a:p>
          <a:p>
            <a:pPr lvl="1"/>
            <a:r>
              <a:rPr lang="en-GB" dirty="0"/>
              <a:t>This is not related to the MVC pattern's idea of a View</a:t>
            </a:r>
          </a:p>
        </p:txBody>
      </p:sp>
    </p:spTree>
    <p:extLst>
      <p:ext uri="{BB962C8B-B14F-4D97-AF65-F5344CB8AC3E}">
        <p14:creationId xmlns:p14="http://schemas.microsoft.com/office/powerpoint/2010/main" xmlns="" val="15532494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Profile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/>
              <a:t>ImageField</a:t>
            </a:r>
            <a:r>
              <a:rPr lang="en-GB" dirty="0"/>
              <a:t> field has an ‘</a:t>
            </a:r>
            <a:r>
              <a:rPr lang="en-GB" dirty="0" err="1"/>
              <a:t>upload_to</a:t>
            </a:r>
            <a:r>
              <a:rPr lang="en-GB" dirty="0"/>
              <a:t>’ attribute</a:t>
            </a:r>
          </a:p>
          <a:p>
            <a:r>
              <a:rPr lang="en-GB" dirty="0"/>
              <a:t>It’s value is conjoined with the projects MEDIA_ROOT setting to provide a path where uploaded profile images will be stored</a:t>
            </a:r>
          </a:p>
          <a:p>
            <a:r>
              <a:rPr lang="en-GB" dirty="0"/>
              <a:t>E.g. </a:t>
            </a:r>
          </a:p>
          <a:p>
            <a:pPr lvl="1"/>
            <a:r>
              <a:rPr lang="en-GB" dirty="0"/>
              <a:t>MEDIA_ROOT: ‘&lt;workspace&gt;/</a:t>
            </a:r>
            <a:r>
              <a:rPr lang="en-GB" dirty="0" err="1"/>
              <a:t>tango_with_django_project</a:t>
            </a:r>
            <a:r>
              <a:rPr lang="en-GB" dirty="0"/>
              <a:t>/media/’</a:t>
            </a:r>
          </a:p>
          <a:p>
            <a:pPr lvl="1"/>
            <a:r>
              <a:rPr lang="en-GB" dirty="0" err="1"/>
              <a:t>upload_to</a:t>
            </a:r>
            <a:r>
              <a:rPr lang="en-GB" dirty="0"/>
              <a:t> attribute: ‘</a:t>
            </a:r>
            <a:r>
              <a:rPr lang="en-GB" dirty="0" err="1"/>
              <a:t>profile_images</a:t>
            </a:r>
            <a:r>
              <a:rPr lang="en-GB" dirty="0"/>
              <a:t>’ </a:t>
            </a:r>
          </a:p>
          <a:p>
            <a:pPr lvl="1"/>
            <a:r>
              <a:rPr lang="en-GB" dirty="0"/>
              <a:t>all profile images will be stored in ‘&lt;workspace&gt;/</a:t>
            </a:r>
            <a:r>
              <a:rPr lang="en-GB" dirty="0" err="1"/>
              <a:t>tango_with_django_project</a:t>
            </a:r>
            <a:r>
              <a:rPr lang="en-GB" dirty="0"/>
              <a:t>/media/</a:t>
            </a:r>
            <a:r>
              <a:rPr lang="en-GB" dirty="0" err="1"/>
              <a:t>profile_images</a:t>
            </a:r>
            <a:r>
              <a:rPr lang="en-GB" dirty="0"/>
              <a:t>/’</a:t>
            </a:r>
          </a:p>
        </p:txBody>
      </p:sp>
    </p:spTree>
    <p:extLst>
      <p:ext uri="{BB962C8B-B14F-4D97-AF65-F5344CB8AC3E}">
        <p14:creationId xmlns:p14="http://schemas.microsoft.com/office/powerpoint/2010/main" xmlns="" val="41586227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Image Library (pillow)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pillow package:</a:t>
            </a:r>
          </a:p>
          <a:p>
            <a:pPr lvl="1"/>
            <a:r>
              <a:rPr lang="en-GB" dirty="0"/>
              <a:t>pip install pillow</a:t>
            </a:r>
          </a:p>
          <a:p>
            <a:r>
              <a:rPr lang="en-GB" dirty="0"/>
              <a:t>check what packages are installed:</a:t>
            </a:r>
          </a:p>
          <a:p>
            <a:pPr lvl="1"/>
            <a:r>
              <a:rPr lang="en-GB" dirty="0"/>
              <a:t>pip list</a:t>
            </a:r>
          </a:p>
        </p:txBody>
      </p:sp>
    </p:spTree>
    <p:extLst>
      <p:ext uri="{BB962C8B-B14F-4D97-AF65-F5344CB8AC3E}">
        <p14:creationId xmlns:p14="http://schemas.microsoft.com/office/powerpoint/2010/main" xmlns="" val="11579293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Restricting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ways in which we can restrict access</a:t>
            </a:r>
          </a:p>
          <a:p>
            <a:pPr lvl="1"/>
            <a:r>
              <a:rPr lang="en-GB" dirty="0"/>
              <a:t>Examine the request object in the view to check if the user is authenticated: </a:t>
            </a:r>
            <a:br>
              <a:rPr lang="en-GB" dirty="0"/>
            </a:br>
            <a:r>
              <a:rPr lang="en-GB" dirty="0" err="1"/>
              <a:t>user.is_authenticated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Use a decorator function that checks if the user is authenticated:</a:t>
            </a:r>
            <a:br>
              <a:rPr lang="en-GB" dirty="0"/>
            </a:br>
            <a:r>
              <a:rPr lang="en-GB" dirty="0"/>
              <a:t>@</a:t>
            </a:r>
            <a:r>
              <a:rPr lang="en-GB" dirty="0" err="1"/>
              <a:t>login_required</a:t>
            </a:r>
            <a:r>
              <a:rPr lang="en-GB" dirty="0"/>
              <a:t/>
            </a:r>
            <a:br>
              <a:rPr lang="en-GB" dirty="0"/>
            </a:br>
            <a:r>
              <a:rPr lang="en-GB" b="1" dirty="0" err="1"/>
              <a:t>def</a:t>
            </a:r>
            <a:r>
              <a:rPr lang="en-GB" b="1" dirty="0"/>
              <a:t> </a:t>
            </a:r>
            <a:r>
              <a:rPr lang="en-GB" dirty="0"/>
              <a:t>restricted(request):</a:t>
            </a:r>
            <a:br>
              <a:rPr lang="en-GB" dirty="0"/>
            </a:br>
            <a:r>
              <a:rPr lang="en-GB" dirty="0"/>
              <a:t>      </a:t>
            </a:r>
            <a:r>
              <a:rPr lang="en-GB" b="1" dirty="0"/>
              <a:t>return </a:t>
            </a:r>
            <a:r>
              <a:rPr lang="en-GB" dirty="0" err="1"/>
              <a:t>HttpResponse</a:t>
            </a:r>
            <a:r>
              <a:rPr lang="en-GB" dirty="0"/>
              <a:t>("Since you're logged in, you can see this text!")</a:t>
            </a:r>
          </a:p>
          <a:p>
            <a:r>
              <a:rPr lang="en-GB" dirty="0"/>
              <a:t>… or just use the </a:t>
            </a:r>
            <a:r>
              <a:rPr lang="en-GB" dirty="0" err="1"/>
              <a:t>django</a:t>
            </a:r>
            <a:r>
              <a:rPr lang="en-GB" dirty="0"/>
              <a:t>-registration-redux app</a:t>
            </a:r>
          </a:p>
        </p:txBody>
      </p:sp>
    </p:spTree>
    <p:extLst>
      <p:ext uri="{BB962C8B-B14F-4D97-AF65-F5344CB8AC3E}">
        <p14:creationId xmlns:p14="http://schemas.microsoft.com/office/powerpoint/2010/main" xmlns="" val="26748647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Sessions and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Django implements sessions via middleware in settings.py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4412" y="2546576"/>
            <a:ext cx="101631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81468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 cookie values are returned as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 not assume that a cookie storing whole numbers will return an integer</a:t>
            </a:r>
          </a:p>
          <a:p>
            <a:r>
              <a:rPr lang="en-GB" dirty="0"/>
              <a:t>You have to manually cast this to the correct type</a:t>
            </a:r>
          </a:p>
        </p:txBody>
      </p:sp>
    </p:spTree>
    <p:extLst>
      <p:ext uri="{BB962C8B-B14F-4D97-AF65-F5344CB8AC3E}">
        <p14:creationId xmlns:p14="http://schemas.microsoft.com/office/powerpoint/2010/main" xmlns="" val="27596578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use session based cookies:</a:t>
            </a:r>
          </a:p>
          <a:p>
            <a:pPr lvl="1"/>
            <a:r>
              <a:rPr lang="en-GB" dirty="0"/>
              <a:t>Make sure that the MIDDLEWARE_CLASSES list in settings.py module contains</a:t>
            </a:r>
          </a:p>
          <a:p>
            <a:pPr lvl="2"/>
            <a:r>
              <a:rPr lang="en-GB" dirty="0" err="1"/>
              <a:t>django.contrib.sessions.middleware.SessionMiddleware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Make sure that </a:t>
            </a:r>
            <a:r>
              <a:rPr lang="en-GB" dirty="0" err="1"/>
              <a:t>django.contrib.sessions</a:t>
            </a:r>
            <a:r>
              <a:rPr lang="en-GB" dirty="0"/>
              <a:t> is in INSTALLED_APPS in settings.py</a:t>
            </a:r>
          </a:p>
          <a:p>
            <a:pPr lvl="2"/>
            <a:r>
              <a:rPr lang="en-GB" dirty="0"/>
              <a:t>If not, add it and run python manage.py migrate</a:t>
            </a:r>
          </a:p>
          <a:p>
            <a:r>
              <a:rPr lang="en-GB" dirty="0"/>
              <a:t>By default a database backend is assumed</a:t>
            </a:r>
          </a:p>
          <a:p>
            <a:pPr lvl="1"/>
            <a:r>
              <a:rPr lang="en-GB" dirty="0"/>
              <a:t>You could setup a cache instead</a:t>
            </a:r>
          </a:p>
          <a:p>
            <a:r>
              <a:rPr lang="en-GB" dirty="0"/>
              <a:t>A session ID cookie is still used on the client machine, but all the user session data is stored server side</a:t>
            </a:r>
          </a:p>
        </p:txBody>
      </p:sp>
    </p:spTree>
    <p:extLst>
      <p:ext uri="{BB962C8B-B14F-4D97-AF65-F5344CB8AC3E}">
        <p14:creationId xmlns:p14="http://schemas.microsoft.com/office/powerpoint/2010/main" xmlns="" val="42558594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Storing Session Data Server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advantage of storing session data server-side is its ability to cast data from strings to the desired type</a:t>
            </a:r>
          </a:p>
          <a:p>
            <a:r>
              <a:rPr lang="en-GB" dirty="0"/>
              <a:t>This only works for built-in types, such as </a:t>
            </a:r>
            <a:r>
              <a:rPr lang="en-GB" dirty="0" err="1"/>
              <a:t>int</a:t>
            </a:r>
            <a:r>
              <a:rPr lang="en-GB" dirty="0"/>
              <a:t>, float, long, complex and Boolean</a:t>
            </a:r>
          </a:p>
        </p:txBody>
      </p:sp>
    </p:spTree>
    <p:extLst>
      <p:ext uri="{BB962C8B-B14F-4D97-AF65-F5344CB8AC3E}">
        <p14:creationId xmlns:p14="http://schemas.microsoft.com/office/powerpoint/2010/main" xmlns="" val="18340776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Browser-Length and Persistent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browser-length sessions expire when the user closes the browser</a:t>
            </a:r>
          </a:p>
          <a:p>
            <a:pPr lvl="1"/>
            <a:r>
              <a:rPr lang="en-GB" dirty="0"/>
              <a:t>In settings.py</a:t>
            </a:r>
            <a:br>
              <a:rPr lang="en-GB" dirty="0"/>
            </a:br>
            <a:r>
              <a:rPr lang="en-GB" dirty="0"/>
              <a:t>SESSION_EXPIRE_AT_BROWSER_CLOSE = true 	       (disabled by default)</a:t>
            </a:r>
          </a:p>
          <a:p>
            <a:r>
              <a:rPr lang="en-GB" dirty="0"/>
              <a:t>persistent sessions last over several browser instances, expiring at a time of your choice</a:t>
            </a:r>
          </a:p>
          <a:p>
            <a:pPr lvl="1"/>
            <a:r>
              <a:rPr lang="en-GB" dirty="0"/>
              <a:t>In settings.py</a:t>
            </a:r>
            <a:br>
              <a:rPr lang="en-GB" dirty="0"/>
            </a:br>
            <a:r>
              <a:rPr lang="en-GB" dirty="0"/>
              <a:t>SESSION_EXPIRE_AT_BROWSER_CLOSE = false       (enabled by default)</a:t>
            </a:r>
            <a:br>
              <a:rPr lang="en-GB" dirty="0"/>
            </a:br>
            <a:r>
              <a:rPr lang="en-GB" dirty="0"/>
              <a:t>SESSION_COOKIE_AGE = 1209600		       (two weeks in seconds)</a:t>
            </a:r>
          </a:p>
          <a:p>
            <a:r>
              <a:rPr lang="en-GB" dirty="0"/>
              <a:t>Periodically clear the cookies database</a:t>
            </a:r>
          </a:p>
          <a:p>
            <a:pPr lvl="1"/>
            <a:r>
              <a:rPr lang="en-GB" dirty="0"/>
              <a:t>python manage.py </a:t>
            </a:r>
            <a:r>
              <a:rPr lang="en-GB" dirty="0" err="1"/>
              <a:t>clearsessions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321745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60" y="365125"/>
            <a:ext cx="10733314" cy="1325563"/>
          </a:xfrm>
        </p:spPr>
        <p:txBody>
          <a:bodyPr/>
          <a:lstStyle/>
          <a:p>
            <a:r>
              <a:rPr lang="en-GB" dirty="0"/>
              <a:t>Authentication with Django-Registration-Redux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</a:t>
            </a:r>
            <a:r>
              <a:rPr lang="en-GB" dirty="0" err="1"/>
              <a:t>django</a:t>
            </a:r>
            <a:r>
              <a:rPr lang="en-GB" dirty="0"/>
              <a:t>-registration-redux</a:t>
            </a:r>
          </a:p>
          <a:p>
            <a:pPr lvl="1"/>
            <a:r>
              <a:rPr lang="en-GB" dirty="0"/>
              <a:t>pip install </a:t>
            </a:r>
            <a:r>
              <a:rPr lang="en-GB" dirty="0" err="1"/>
              <a:t>django</a:t>
            </a:r>
            <a:r>
              <a:rPr lang="en-GB" dirty="0"/>
              <a:t>-registration-redux</a:t>
            </a:r>
          </a:p>
          <a:p>
            <a:r>
              <a:rPr lang="en-GB" dirty="0"/>
              <a:t>In settings.py update INSTALLED_APPS</a:t>
            </a:r>
          </a:p>
          <a:p>
            <a:pPr lvl="1"/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75252" y="3248025"/>
            <a:ext cx="78581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41151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settings.py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1100" y="2048669"/>
            <a:ext cx="98298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931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Django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Check Python is up to date</a:t>
            </a:r>
          </a:p>
          <a:p>
            <a:r>
              <a:rPr lang="en-GB" dirty="0"/>
              <a:t>Check pip is also up to date</a:t>
            </a:r>
          </a:p>
          <a:p>
            <a:pPr lvl="1"/>
            <a:r>
              <a:rPr lang="sv-SE" dirty="0"/>
              <a:t>python -m pip install --upgrade pip</a:t>
            </a:r>
          </a:p>
          <a:p>
            <a:r>
              <a:rPr lang="sv-SE" dirty="0"/>
              <a:t>Install Django</a:t>
            </a:r>
          </a:p>
          <a:p>
            <a:pPr lvl="1"/>
            <a:r>
              <a:rPr lang="en-GB" dirty="0"/>
              <a:t>pip install </a:t>
            </a:r>
            <a:r>
              <a:rPr lang="en-GB" dirty="0" err="1"/>
              <a:t>django</a:t>
            </a:r>
            <a:endParaRPr lang="en-GB" dirty="0"/>
          </a:p>
          <a:p>
            <a:pPr lvl="1"/>
            <a:r>
              <a:rPr lang="en-GB" dirty="0"/>
              <a:t>pip install </a:t>
            </a:r>
            <a:r>
              <a:rPr lang="en-GB" dirty="0" err="1"/>
              <a:t>django</a:t>
            </a:r>
            <a:r>
              <a:rPr lang="en-GB" dirty="0"/>
              <a:t> ==3.0</a:t>
            </a:r>
          </a:p>
          <a:p>
            <a:r>
              <a:rPr lang="en-GB" dirty="0"/>
              <a:t>Go for a long-term support version</a:t>
            </a:r>
          </a:p>
          <a:p>
            <a:pPr lvl="1"/>
            <a:r>
              <a:rPr lang="en-GB" dirty="0">
                <a:hlinkClick r:id="rId2"/>
              </a:rPr>
              <a:t>https://www.djangoproject.com/download/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159042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Functionality and URL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Registration Redux package provides numerous functions</a:t>
            </a:r>
          </a:p>
          <a:p>
            <a:r>
              <a:rPr lang="en-GB" dirty="0" err="1"/>
              <a:t>registration.backend.simple.urls</a:t>
            </a:r>
            <a:r>
              <a:rPr lang="en-GB" dirty="0"/>
              <a:t> provides</a:t>
            </a:r>
          </a:p>
          <a:p>
            <a:pPr lvl="1"/>
            <a:r>
              <a:rPr lang="en-GB" dirty="0"/>
              <a:t>registration -&gt; /accounts/register/</a:t>
            </a:r>
          </a:p>
          <a:p>
            <a:pPr lvl="1"/>
            <a:r>
              <a:rPr lang="en-GB" dirty="0"/>
              <a:t>registration complete -&gt; /accounts/register/complete/</a:t>
            </a:r>
          </a:p>
          <a:p>
            <a:pPr lvl="1"/>
            <a:r>
              <a:rPr lang="en-GB" dirty="0"/>
              <a:t>login -&gt; /accounts/login/</a:t>
            </a:r>
          </a:p>
          <a:p>
            <a:pPr lvl="1"/>
            <a:r>
              <a:rPr lang="en-GB" dirty="0"/>
              <a:t>logout -&gt; /accounts/logout/</a:t>
            </a:r>
          </a:p>
          <a:p>
            <a:pPr lvl="1"/>
            <a:r>
              <a:rPr lang="en-GB" dirty="0"/>
              <a:t>password change -&gt; /password/change/</a:t>
            </a:r>
          </a:p>
          <a:p>
            <a:pPr lvl="1"/>
            <a:r>
              <a:rPr lang="en-GB" dirty="0"/>
              <a:t>password reset -&gt; /password/reset/</a:t>
            </a:r>
          </a:p>
        </p:txBody>
      </p:sp>
    </p:spTree>
    <p:extLst>
      <p:ext uri="{BB962C8B-B14F-4D97-AF65-F5344CB8AC3E}">
        <p14:creationId xmlns:p14="http://schemas.microsoft.com/office/powerpoint/2010/main" xmlns="" val="8306408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Activating accounts in a two stage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activation complete</a:t>
            </a:r>
          </a:p>
          <a:p>
            <a:pPr lvl="1"/>
            <a:r>
              <a:rPr lang="en-GB" dirty="0"/>
              <a:t>activate/complete/</a:t>
            </a:r>
          </a:p>
          <a:p>
            <a:r>
              <a:rPr lang="en-GB" dirty="0"/>
              <a:t>activate</a:t>
            </a:r>
          </a:p>
          <a:p>
            <a:pPr lvl="1"/>
            <a:r>
              <a:rPr lang="en-GB" dirty="0"/>
              <a:t>activate/&lt;</a:t>
            </a:r>
            <a:r>
              <a:rPr lang="en-GB" dirty="0" err="1"/>
              <a:t>activation_key</a:t>
            </a:r>
            <a:r>
              <a:rPr lang="en-GB" dirty="0"/>
              <a:t>&gt;/</a:t>
            </a:r>
          </a:p>
          <a:p>
            <a:r>
              <a:rPr lang="en-GB" dirty="0"/>
              <a:t>activation email</a:t>
            </a:r>
          </a:p>
          <a:p>
            <a:pPr lvl="1"/>
            <a:r>
              <a:rPr lang="en-GB" dirty="0"/>
              <a:t>activation email body</a:t>
            </a:r>
          </a:p>
          <a:p>
            <a:pPr lvl="1"/>
            <a:r>
              <a:rPr lang="en-GB" dirty="0"/>
              <a:t>activation email subject</a:t>
            </a:r>
          </a:p>
        </p:txBody>
      </p:sp>
    </p:spTree>
    <p:extLst>
      <p:ext uri="{BB962C8B-B14F-4D97-AF65-F5344CB8AC3E}">
        <p14:creationId xmlns:p14="http://schemas.microsoft.com/office/powerpoint/2010/main" xmlns="" val="30133952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Bootstrap for Styles in 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django-bootstrap4</a:t>
            </a:r>
          </a:p>
          <a:p>
            <a:r>
              <a:rPr lang="en-GB" dirty="0">
                <a:hlinkClick r:id="rId2"/>
              </a:rPr>
              <a:t>https://github.com/zostera/django-bootstrap4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861669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Production Deployment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5204180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Server Gateway Interface (WSGI)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WSGI is the specification for how web servers communicate with application frameworks such as Django</a:t>
            </a:r>
          </a:p>
          <a:p>
            <a:r>
              <a:rPr lang="en-GB" dirty="0"/>
              <a:t>WSGI servers include</a:t>
            </a:r>
          </a:p>
          <a:p>
            <a:pPr lvl="1"/>
            <a:r>
              <a:rPr lang="en-GB" dirty="0"/>
              <a:t>Apache via </a:t>
            </a:r>
            <a:r>
              <a:rPr lang="en-GB" dirty="0" err="1"/>
              <a:t>mod_wsgi</a:t>
            </a:r>
            <a:endParaRPr lang="en-GB" dirty="0"/>
          </a:p>
          <a:p>
            <a:pPr lvl="1"/>
            <a:r>
              <a:rPr lang="en-GB" dirty="0" err="1"/>
              <a:t>Gunicorn</a:t>
            </a:r>
            <a:endParaRPr lang="en-GB" dirty="0"/>
          </a:p>
          <a:p>
            <a:pPr lvl="1"/>
            <a:r>
              <a:rPr lang="en-GB" dirty="0" err="1"/>
              <a:t>uWSGI</a:t>
            </a:r>
            <a:endParaRPr lang="en-GB" dirty="0"/>
          </a:p>
          <a:p>
            <a:pPr lvl="1"/>
            <a:r>
              <a:rPr lang="en-GB" dirty="0" err="1"/>
              <a:t>CherryPy</a:t>
            </a:r>
            <a:endParaRPr lang="en-GB" dirty="0"/>
          </a:p>
          <a:p>
            <a:pPr lvl="1"/>
            <a:r>
              <a:rPr lang="en-GB" dirty="0"/>
              <a:t>Tornado</a:t>
            </a:r>
          </a:p>
          <a:p>
            <a:pPr lvl="1"/>
            <a:r>
              <a:rPr lang="en-GB" dirty="0" err="1"/>
              <a:t>Chaussette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1984328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Django WSGI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get_wsgi_application</a:t>
            </a:r>
            <a:endParaRPr lang="en-GB" dirty="0"/>
          </a:p>
          <a:p>
            <a:r>
              <a:rPr lang="en-GB" dirty="0"/>
              <a:t>In wsgi.py (created automatically)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6125" y="3054350"/>
            <a:ext cx="80676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50837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Other Topics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975430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pagination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Instantiate the </a:t>
            </a:r>
            <a:r>
              <a:rPr lang="en-GB" dirty="0" err="1"/>
              <a:t>Paginator</a:t>
            </a:r>
            <a:r>
              <a:rPr lang="en-GB" dirty="0"/>
              <a:t> class with the number of objects to display in each page</a:t>
            </a:r>
          </a:p>
          <a:p>
            <a:r>
              <a:rPr lang="en-GB" dirty="0"/>
              <a:t>The page GET </a:t>
            </a:r>
            <a:r>
              <a:rPr lang="en-GB"/>
              <a:t>parameter indicates </a:t>
            </a:r>
            <a:r>
              <a:rPr lang="en-GB" dirty="0"/>
              <a:t>the current page number</a:t>
            </a:r>
          </a:p>
          <a:p>
            <a:r>
              <a:rPr lang="en-GB" dirty="0"/>
              <a:t>Obtain objects by calling the page() method of </a:t>
            </a:r>
            <a:r>
              <a:rPr lang="en-GB" dirty="0" err="1"/>
              <a:t>Paginator</a:t>
            </a:r>
            <a:endParaRPr lang="en-GB" dirty="0"/>
          </a:p>
          <a:p>
            <a:r>
              <a:rPr lang="en-GB" dirty="0"/>
              <a:t>If the page parameter is not an integer retrieve the first page of results</a:t>
            </a:r>
          </a:p>
          <a:p>
            <a:r>
              <a:rPr lang="en-GB" dirty="0"/>
              <a:t>If this parameter is a number higher than the last page of results retrieve the last page</a:t>
            </a:r>
          </a:p>
          <a:p>
            <a:r>
              <a:rPr lang="en-GB" dirty="0"/>
              <a:t>Pass the page number and retrieved objects to the template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1554535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Exercise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42429" y="1825625"/>
            <a:ext cx="37071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50357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Testing Websites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7497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Uninstalling 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uninstall Django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952521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and e2e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unit tests</a:t>
            </a:r>
          </a:p>
          <a:p>
            <a:pPr lvl="1"/>
            <a:r>
              <a:rPr lang="en-GB" dirty="0"/>
              <a:t>the focus is on individual components</a:t>
            </a:r>
          </a:p>
          <a:p>
            <a:r>
              <a:rPr lang="en-GB" dirty="0"/>
              <a:t>end-to-end (e2e) tests</a:t>
            </a:r>
          </a:p>
          <a:p>
            <a:pPr lvl="1"/>
            <a:r>
              <a:rPr lang="en-GB" dirty="0"/>
              <a:t>the focus is on how the application or a module, as a whole, works, such as confirming the click of a button has certain outcomes</a:t>
            </a:r>
          </a:p>
        </p:txBody>
      </p:sp>
    </p:spTree>
    <p:extLst>
      <p:ext uri="{BB962C8B-B14F-4D97-AF65-F5344CB8AC3E}">
        <p14:creationId xmlns:p14="http://schemas.microsoft.com/office/powerpoint/2010/main" xmlns="" val="9055616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Protractor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Protractor is an end-to-end testing framework</a:t>
            </a:r>
          </a:p>
          <a:p>
            <a:r>
              <a:rPr lang="en-GB" dirty="0"/>
              <a:t>Runs on </a:t>
            </a:r>
            <a:r>
              <a:rPr lang="en-GB" dirty="0" err="1"/>
              <a:t>NodeJS</a:t>
            </a:r>
            <a:endParaRPr lang="en-GB" dirty="0"/>
          </a:p>
          <a:p>
            <a:r>
              <a:rPr lang="en-GB" dirty="0"/>
              <a:t>Tests are written in Jasmine</a:t>
            </a:r>
          </a:p>
          <a:p>
            <a:r>
              <a:rPr lang="en-GB" dirty="0"/>
              <a:t>Runs on any server</a:t>
            </a:r>
          </a:p>
          <a:p>
            <a:pPr lvl="1"/>
            <a:r>
              <a:rPr lang="en-GB" dirty="0"/>
              <a:t>Usually use Selenium Server</a:t>
            </a:r>
          </a:p>
          <a:p>
            <a:r>
              <a:rPr lang="en-GB" dirty="0"/>
              <a:t>Automates testing every layer of a web app</a:t>
            </a:r>
          </a:p>
          <a:p>
            <a:pPr lvl="1"/>
            <a:r>
              <a:rPr lang="en-GB" dirty="0"/>
              <a:t>UI</a:t>
            </a:r>
          </a:p>
          <a:p>
            <a:pPr lvl="1"/>
            <a:r>
              <a:rPr lang="en-GB" dirty="0"/>
              <a:t>Client-side logic</a:t>
            </a:r>
          </a:p>
          <a:p>
            <a:pPr lvl="1"/>
            <a:r>
              <a:rPr lang="en-GB" dirty="0"/>
              <a:t>Server-side services</a:t>
            </a:r>
          </a:p>
        </p:txBody>
      </p:sp>
    </p:spTree>
    <p:extLst>
      <p:ext uri="{BB962C8B-B14F-4D97-AF65-F5344CB8AC3E}">
        <p14:creationId xmlns:p14="http://schemas.microsoft.com/office/powerpoint/2010/main" xmlns="" val="85289917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66121" cy="611268"/>
          </a:xfrm>
        </p:spPr>
        <p:txBody>
          <a:bodyPr>
            <a:normAutofit fontScale="90000"/>
          </a:bodyPr>
          <a:lstStyle/>
          <a:p>
            <a:r>
              <a:rPr lang="en-GB" dirty="0"/>
              <a:t>Using </a:t>
            </a:r>
            <a:r>
              <a:rPr lang="en-GB" dirty="0" err="1"/>
              <a:t>npm</a:t>
            </a:r>
            <a:r>
              <a:rPr lang="en-GB" dirty="0"/>
              <a:t> to install Testing Tools (requires Java SDK)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5878"/>
            <a:ext cx="10515600" cy="548234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Choose where you want your web root to be</a:t>
            </a:r>
          </a:p>
          <a:p>
            <a:r>
              <a:rPr lang="en-GB" dirty="0"/>
              <a:t>At a command prompt install karma globally</a:t>
            </a:r>
          </a:p>
          <a:p>
            <a:pPr lvl="1"/>
            <a:r>
              <a:rPr lang="en-GB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 install karma –g</a:t>
            </a:r>
          </a:p>
          <a:p>
            <a:pPr lvl="1"/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karma --version</a:t>
            </a:r>
          </a:p>
          <a:p>
            <a:r>
              <a:rPr lang="en-GB" dirty="0"/>
              <a:t>At a command prompt install protractor globally</a:t>
            </a:r>
          </a:p>
          <a:p>
            <a:pPr lvl="1"/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install protractor –g</a:t>
            </a:r>
          </a:p>
          <a:p>
            <a:pPr lvl="1"/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protractor --version</a:t>
            </a:r>
          </a:p>
          <a:p>
            <a:pPr lvl="1"/>
            <a:r>
              <a:rPr lang="en-GB" dirty="0"/>
              <a:t>some locations will require admin level access</a:t>
            </a:r>
          </a:p>
          <a:p>
            <a:r>
              <a:rPr lang="en-GB" dirty="0"/>
              <a:t>Then update the </a:t>
            </a:r>
            <a:r>
              <a:rPr lang="en-GB" dirty="0" err="1"/>
              <a:t>webdriver</a:t>
            </a:r>
            <a:r>
              <a:rPr lang="en-GB" dirty="0"/>
              <a:t> manager (which comes with protractor)</a:t>
            </a:r>
          </a:p>
          <a:p>
            <a:pPr lvl="1"/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webdriver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-manager update</a:t>
            </a:r>
          </a:p>
          <a:p>
            <a:r>
              <a:rPr lang="en-GB" dirty="0"/>
              <a:t>and when done...</a:t>
            </a:r>
          </a:p>
          <a:p>
            <a:pPr lvl="1"/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webdriver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-manager start</a:t>
            </a:r>
          </a:p>
          <a:p>
            <a:r>
              <a:rPr lang="en-GB" dirty="0"/>
              <a:t>then browse to </a:t>
            </a:r>
            <a:r>
              <a:rPr lang="en-GB" dirty="0">
                <a:hlinkClick r:id="rId2"/>
              </a:rPr>
              <a:t>http://localhost:4444/wd/hub</a:t>
            </a:r>
            <a:endParaRPr lang="en-GB" dirty="0"/>
          </a:p>
          <a:p>
            <a:pPr lvl="1"/>
            <a:r>
              <a:rPr lang="en-GB" dirty="0"/>
              <a:t>Write tests, then at a command prompt: protractor </a:t>
            </a:r>
            <a:r>
              <a:rPr lang="en-GB" dirty="0" err="1"/>
              <a:t>conf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24038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to End Test-Driven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write the test</a:t>
            </a:r>
          </a:p>
          <a:p>
            <a:r>
              <a:rPr lang="en-GB" dirty="0"/>
              <a:t>then write the code until it passes the test</a:t>
            </a:r>
          </a:p>
          <a:p>
            <a:r>
              <a:rPr lang="en-GB" dirty="0"/>
              <a:t>then improve the code</a:t>
            </a:r>
          </a:p>
          <a:p>
            <a:r>
              <a:rPr lang="en-GB" dirty="0"/>
              <a:t>then write another test and iterate</a:t>
            </a:r>
          </a:p>
        </p:txBody>
      </p:sp>
    </p:spTree>
    <p:extLst>
      <p:ext uri="{BB962C8B-B14F-4D97-AF65-F5344CB8AC3E}">
        <p14:creationId xmlns:p14="http://schemas.microsoft.com/office/powerpoint/2010/main" xmlns="" val="32138087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Assemble, Act, and Assert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describe('',function(){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beforeEach</a:t>
            </a:r>
            <a:r>
              <a:rPr lang="en-GB" dirty="0"/>
              <a:t>(function(){</a:t>
            </a:r>
          </a:p>
          <a:p>
            <a:pPr marL="0" indent="0">
              <a:buNone/>
            </a:pPr>
            <a:r>
              <a:rPr lang="en-GB" dirty="0"/>
              <a:t>    });</a:t>
            </a:r>
          </a:p>
          <a:p>
            <a:pPr marL="0" indent="0">
              <a:buNone/>
            </a:pPr>
            <a:r>
              <a:rPr lang="en-GB" dirty="0"/>
              <a:t>    it('',function(){</a:t>
            </a:r>
          </a:p>
          <a:p>
            <a:pPr marL="0" indent="0">
              <a:buNone/>
            </a:pPr>
            <a:r>
              <a:rPr lang="en-GB" dirty="0"/>
              <a:t>    });</a:t>
            </a:r>
          </a:p>
          <a:p>
            <a:pPr marL="0" indent="0">
              <a:buNone/>
            </a:pPr>
            <a:r>
              <a:rPr lang="en-GB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xmlns="" val="27068721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5844"/>
            <a:ext cx="10515600" cy="5238427"/>
          </a:xfrm>
        </p:spPr>
        <p:txBody>
          <a:bodyPr>
            <a:normAutofit/>
          </a:bodyPr>
          <a:lstStyle/>
          <a:p>
            <a:r>
              <a:rPr lang="en-GB" dirty="0"/>
              <a:t>Most common locators are</a:t>
            </a:r>
          </a:p>
          <a:p>
            <a:pPr lvl="1"/>
            <a:r>
              <a:rPr lang="en-GB" dirty="0"/>
              <a:t>by.css</a:t>
            </a:r>
          </a:p>
          <a:p>
            <a:pPr lvl="1"/>
            <a:r>
              <a:rPr lang="en-GB" dirty="0"/>
              <a:t>by.id</a:t>
            </a:r>
          </a:p>
          <a:p>
            <a:pPr lvl="1"/>
            <a:r>
              <a:rPr lang="en-GB" dirty="0" err="1"/>
              <a:t>by.model</a:t>
            </a:r>
            <a:r>
              <a:rPr lang="en-GB" dirty="0"/>
              <a:t>	</a:t>
            </a:r>
          </a:p>
          <a:p>
            <a:pPr lvl="1"/>
            <a:r>
              <a:rPr lang="en-GB" dirty="0" err="1"/>
              <a:t>by.binding</a:t>
            </a:r>
            <a:endParaRPr lang="en-GB" dirty="0"/>
          </a:p>
          <a:p>
            <a:r>
              <a:rPr lang="en-GB" dirty="0"/>
              <a:t>For </a:t>
            </a:r>
            <a:r>
              <a:rPr lang="en-GB" dirty="0" err="1"/>
              <a:t>css</a:t>
            </a:r>
            <a:r>
              <a:rPr lang="en-GB" dirty="0"/>
              <a:t> locator can use jQuery-like syntax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7738000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 on locators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Nothing happens until an action is called on a locator</a:t>
            </a:r>
          </a:p>
          <a:p>
            <a:r>
              <a:rPr lang="en-GB" dirty="0"/>
              <a:t>Most common actions are </a:t>
            </a:r>
          </a:p>
          <a:p>
            <a:pPr lvl="1"/>
            <a:r>
              <a:rPr lang="en-GB" dirty="0"/>
              <a:t>click</a:t>
            </a:r>
          </a:p>
          <a:p>
            <a:pPr lvl="1"/>
            <a:r>
              <a:rPr lang="en-GB" dirty="0" err="1"/>
              <a:t>sendKeys</a:t>
            </a:r>
            <a:endParaRPr lang="en-GB" dirty="0"/>
          </a:p>
          <a:p>
            <a:pPr lvl="1"/>
            <a:r>
              <a:rPr lang="en-GB" dirty="0"/>
              <a:t>clear </a:t>
            </a:r>
          </a:p>
          <a:p>
            <a:pPr lvl="1"/>
            <a:r>
              <a:rPr lang="en-GB" dirty="0" err="1"/>
              <a:t>getAttribute</a:t>
            </a:r>
            <a:endParaRPr lang="en-GB" dirty="0"/>
          </a:p>
          <a:p>
            <a:r>
              <a:rPr lang="en-GB" dirty="0"/>
              <a:t>They are all </a:t>
            </a:r>
            <a:r>
              <a:rPr lang="en-GB" dirty="0" err="1"/>
              <a:t>async</a:t>
            </a:r>
            <a:r>
              <a:rPr lang="en-GB" dirty="0"/>
              <a:t> so we can chain them together</a:t>
            </a:r>
          </a:p>
        </p:txBody>
      </p:sp>
    </p:spTree>
    <p:extLst>
      <p:ext uri="{BB962C8B-B14F-4D97-AF65-F5344CB8AC3E}">
        <p14:creationId xmlns:p14="http://schemas.microsoft.com/office/powerpoint/2010/main" xmlns="" val="121577853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Multiple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element.all</a:t>
            </a:r>
            <a:r>
              <a:rPr lang="en-GB" dirty="0"/>
              <a:t> returns an array</a:t>
            </a:r>
          </a:p>
          <a:p>
            <a:r>
              <a:rPr lang="en-GB" dirty="0"/>
              <a:t>all has helpers</a:t>
            </a:r>
          </a:p>
          <a:p>
            <a:pPr lvl="1"/>
            <a:r>
              <a:rPr lang="en-GB" dirty="0"/>
              <a:t>.count</a:t>
            </a:r>
          </a:p>
          <a:p>
            <a:pPr lvl="1"/>
            <a:r>
              <a:rPr lang="en-GB" dirty="0"/>
              <a:t>.get(index)</a:t>
            </a:r>
          </a:p>
          <a:p>
            <a:pPr lvl="1"/>
            <a:r>
              <a:rPr lang="en-GB" dirty="0"/>
              <a:t>first</a:t>
            </a:r>
          </a:p>
          <a:p>
            <a:pPr lvl="1"/>
            <a:r>
              <a:rPr lang="en-GB" dirty="0"/>
              <a:t>last</a:t>
            </a:r>
          </a:p>
          <a:p>
            <a:r>
              <a:rPr lang="en-GB" dirty="0"/>
              <a:t>Find sub elements by chaining selectors</a:t>
            </a:r>
          </a:p>
        </p:txBody>
      </p:sp>
    </p:spTree>
    <p:extLst>
      <p:ext uri="{BB962C8B-B14F-4D97-AF65-F5344CB8AC3E}">
        <p14:creationId xmlns:p14="http://schemas.microsoft.com/office/powerpoint/2010/main" xmlns="" val="230072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Django Project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Put your code in some directory outside of the web root</a:t>
            </a:r>
          </a:p>
          <a:p>
            <a:pPr lvl="1"/>
            <a:r>
              <a:rPr lang="en-GB" dirty="0"/>
              <a:t>Python –m </a:t>
            </a:r>
            <a:r>
              <a:rPr lang="en-GB" dirty="0" err="1"/>
              <a:t>django</a:t>
            </a:r>
            <a:r>
              <a:rPr lang="en-GB" dirty="0"/>
              <a:t>-admin </a:t>
            </a:r>
            <a:r>
              <a:rPr lang="en-GB" dirty="0" err="1"/>
              <a:t>startproject</a:t>
            </a:r>
            <a:r>
              <a:rPr lang="en-GB" dirty="0"/>
              <a:t> </a:t>
            </a:r>
            <a:r>
              <a:rPr lang="en-GB" dirty="0" err="1"/>
              <a:t>django_project</a:t>
            </a:r>
            <a:endParaRPr lang="en-GB" dirty="0"/>
          </a:p>
          <a:p>
            <a:r>
              <a:rPr lang="en-GB" dirty="0"/>
              <a:t>Change into the project folder</a:t>
            </a:r>
          </a:p>
          <a:p>
            <a:pPr lvl="1"/>
            <a:r>
              <a:rPr lang="en-GB" dirty="0"/>
              <a:t>cd </a:t>
            </a:r>
            <a:r>
              <a:rPr lang="en-GB" dirty="0" err="1"/>
              <a:t>django_project</a:t>
            </a:r>
            <a:endParaRPr lang="en-GB" dirty="0"/>
          </a:p>
          <a:p>
            <a:r>
              <a:rPr lang="en-GB" dirty="0"/>
              <a:t>Run the development server</a:t>
            </a:r>
          </a:p>
          <a:p>
            <a:pPr lvl="1"/>
            <a:r>
              <a:rPr lang="en-GB" dirty="0"/>
              <a:t>python manage.py </a:t>
            </a:r>
            <a:r>
              <a:rPr lang="en-GB" dirty="0" err="1"/>
              <a:t>runserver</a:t>
            </a:r>
            <a:endParaRPr lang="en-GB" dirty="0"/>
          </a:p>
          <a:p>
            <a:pPr lvl="1"/>
            <a:r>
              <a:rPr lang="en-GB" dirty="0"/>
              <a:t>Ignore the warning about unapplied database migrations</a:t>
            </a:r>
          </a:p>
          <a:p>
            <a:r>
              <a:rPr lang="en-GB" dirty="0"/>
              <a:t>Visit the dev server</a:t>
            </a:r>
          </a:p>
          <a:p>
            <a:pPr lvl="1"/>
            <a:r>
              <a:rPr lang="en-GB" dirty="0">
                <a:hlinkClick r:id="rId2"/>
              </a:rPr>
              <a:t>http://127.0.0.1:8000/</a:t>
            </a:r>
            <a:endParaRPr lang="en-GB" dirty="0"/>
          </a:p>
          <a:p>
            <a:pPr lvl="1"/>
            <a:r>
              <a:rPr lang="en-GB" dirty="0"/>
              <a:t>The development server automatically reloads Python code for each request as needed</a:t>
            </a:r>
          </a:p>
        </p:txBody>
      </p:sp>
    </p:spTree>
    <p:extLst>
      <p:ext uri="{BB962C8B-B14F-4D97-AF65-F5344CB8AC3E}">
        <p14:creationId xmlns:p14="http://schemas.microsoft.com/office/powerpoint/2010/main" xmlns="" val="2081722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9867</TotalTime>
  <Words>2738</Words>
  <Application>Microsoft Office PowerPoint</Application>
  <PresentationFormat>Custom</PresentationFormat>
  <Paragraphs>491</Paragraphs>
  <Slides>87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Office Theme</vt:lpstr>
      <vt:lpstr>Django</vt:lpstr>
      <vt:lpstr>Times</vt:lpstr>
      <vt:lpstr>Introductions</vt:lpstr>
      <vt:lpstr>Django URLs</vt:lpstr>
      <vt:lpstr> Django </vt:lpstr>
      <vt:lpstr>Django, MVC and MTV</vt:lpstr>
      <vt:lpstr>Django install</vt:lpstr>
      <vt:lpstr>Uninstalling Django</vt:lpstr>
      <vt:lpstr>Create Django Project</vt:lpstr>
      <vt:lpstr>Slide 10</vt:lpstr>
      <vt:lpstr>Protecting the SECRET_KEY</vt:lpstr>
      <vt:lpstr>Absolute paths locate the templates directory</vt:lpstr>
      <vt:lpstr>Create a Django App in the Project</vt:lpstr>
      <vt:lpstr>Using Virtual Environments</vt:lpstr>
      <vt:lpstr>About Websites, Web Apps and Content Management Systems</vt:lpstr>
      <vt:lpstr>Django Projects and Apps</vt:lpstr>
      <vt:lpstr>Creating a Django Project</vt:lpstr>
      <vt:lpstr>Creating an App and Views in a Django Project</vt:lpstr>
      <vt:lpstr>Project Workflow</vt:lpstr>
      <vt:lpstr>Gathering Requirements</vt:lpstr>
      <vt:lpstr>Views</vt:lpstr>
      <vt:lpstr>Creating templates for views </vt:lpstr>
      <vt:lpstr>Using class-based views </vt:lpstr>
      <vt:lpstr>Staticfiles Template</vt:lpstr>
      <vt:lpstr>Customising the Welcome Page</vt:lpstr>
      <vt:lpstr>Django on Apache</vt:lpstr>
      <vt:lpstr>Models and Databases</vt:lpstr>
      <vt:lpstr>Object-relational mapper</vt:lpstr>
      <vt:lpstr>Django and Databases</vt:lpstr>
      <vt:lpstr>Python Database Bindings</vt:lpstr>
      <vt:lpstr>Grant Django Database Permissions</vt:lpstr>
      <vt:lpstr>Models</vt:lpstr>
      <vt:lpstr>Fields</vt:lpstr>
      <vt:lpstr>Field options</vt:lpstr>
      <vt:lpstr>How To Configure A Database</vt:lpstr>
      <vt:lpstr>MySQL</vt:lpstr>
      <vt:lpstr>PostgreSQL</vt:lpstr>
      <vt:lpstr>SQLite</vt:lpstr>
      <vt:lpstr>Database setup</vt:lpstr>
      <vt:lpstr>Creating models</vt:lpstr>
      <vt:lpstr>Registering Migrations</vt:lpstr>
      <vt:lpstr>Restrictions on model field names</vt:lpstr>
      <vt:lpstr>Creating a Database Management super-user</vt:lpstr>
      <vt:lpstr>The Django Shell API</vt:lpstr>
      <vt:lpstr>The Admin Interface</vt:lpstr>
      <vt:lpstr>Plural vs. Singular Spellings</vt:lpstr>
      <vt:lpstr>When QuerySets are evaluated </vt:lpstr>
      <vt:lpstr>Models, Templates and Views</vt:lpstr>
      <vt:lpstr>Simple Forms</vt:lpstr>
      <vt:lpstr>Form handling functionality</vt:lpstr>
      <vt:lpstr>Forms Workflow</vt:lpstr>
      <vt:lpstr>ModelForm Classes</vt:lpstr>
      <vt:lpstr>Working with Templates</vt:lpstr>
      <vt:lpstr>The render() Method and the request Context</vt:lpstr>
      <vt:lpstr>Authorization and Authentication</vt:lpstr>
      <vt:lpstr>User Authentication</vt:lpstr>
      <vt:lpstr>Settings</vt:lpstr>
      <vt:lpstr>Hashers and Validators</vt:lpstr>
      <vt:lpstr>The User Model</vt:lpstr>
      <vt:lpstr>Handling Profile Images</vt:lpstr>
      <vt:lpstr>Python Image Library (pillow)</vt:lpstr>
      <vt:lpstr>Restricting Access</vt:lpstr>
      <vt:lpstr>Sessions and cookies</vt:lpstr>
      <vt:lpstr>All cookie values are returned as strings</vt:lpstr>
      <vt:lpstr>Session Data</vt:lpstr>
      <vt:lpstr>Storing Session Data Server Side</vt:lpstr>
      <vt:lpstr>Browser-Length and Persistent Sessions</vt:lpstr>
      <vt:lpstr>Authentication with Django-Registration-Redux</vt:lpstr>
      <vt:lpstr>settings.py</vt:lpstr>
      <vt:lpstr>Functionality and URL mapping</vt:lpstr>
      <vt:lpstr>Activating accounts in a two stage process</vt:lpstr>
      <vt:lpstr>Using Bootstrap for Styles in Django</vt:lpstr>
      <vt:lpstr>Production Deployment</vt:lpstr>
      <vt:lpstr>Web Server Gateway Interface (WSGI)</vt:lpstr>
      <vt:lpstr>Django WSGI interface</vt:lpstr>
      <vt:lpstr>Other Topics</vt:lpstr>
      <vt:lpstr>How pagination works</vt:lpstr>
      <vt:lpstr>Review Exercise</vt:lpstr>
      <vt:lpstr>Testing Websites</vt:lpstr>
      <vt:lpstr>Unit and e2e Testing</vt:lpstr>
      <vt:lpstr>Protractor</vt:lpstr>
      <vt:lpstr>Using npm to install Testing Tools (requires Java SDK)</vt:lpstr>
      <vt:lpstr>End to End Test-Driven Development</vt:lpstr>
      <vt:lpstr>Assemble, Act, and Assert</vt:lpstr>
      <vt:lpstr>Locators</vt:lpstr>
      <vt:lpstr>Actions on locators</vt:lpstr>
      <vt:lpstr>Finding Multiple Elements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rf711</dc:creator>
  <cp:lastModifiedBy>Lisa Dussek</cp:lastModifiedBy>
  <cp:revision>382</cp:revision>
  <dcterms:created xsi:type="dcterms:W3CDTF">2016-07-10T18:55:51Z</dcterms:created>
  <dcterms:modified xsi:type="dcterms:W3CDTF">2020-10-21T13:51:40Z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FC0D8613-7B6B-42EF-B562-D542B01818F3</vt:lpwstr>
  </property>
  <property fmtid="{D5CDD505-2E9C-101B-9397-08002B2CF9AE}" pid="3" name="ArticulatePath">
    <vt:lpwstr>DjangoPreso</vt:lpwstr>
  </property>
</Properties>
</file>