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306" r:id="rId6"/>
    <p:sldId id="281" r:id="rId7"/>
    <p:sldId id="310" r:id="rId8"/>
    <p:sldId id="258" r:id="rId9"/>
    <p:sldId id="269" r:id="rId10"/>
    <p:sldId id="267" r:id="rId11"/>
    <p:sldId id="288" r:id="rId12"/>
    <p:sldId id="266" r:id="rId13"/>
    <p:sldId id="313" r:id="rId14"/>
    <p:sldId id="314" r:id="rId15"/>
    <p:sldId id="307" r:id="rId16"/>
    <p:sldId id="308" r:id="rId17"/>
    <p:sldId id="259" r:id="rId18"/>
    <p:sldId id="260" r:id="rId19"/>
    <p:sldId id="262" r:id="rId20"/>
    <p:sldId id="289" r:id="rId21"/>
    <p:sldId id="290" r:id="rId22"/>
    <p:sldId id="291" r:id="rId23"/>
    <p:sldId id="265" r:id="rId24"/>
    <p:sldId id="264" r:id="rId25"/>
    <p:sldId id="312" r:id="rId26"/>
    <p:sldId id="270" r:id="rId27"/>
    <p:sldId id="272" r:id="rId28"/>
    <p:sldId id="263" r:id="rId29"/>
    <p:sldId id="271" r:id="rId30"/>
    <p:sldId id="273" r:id="rId31"/>
    <p:sldId id="275" r:id="rId32"/>
    <p:sldId id="274" r:id="rId33"/>
    <p:sldId id="284" r:id="rId34"/>
    <p:sldId id="276" r:id="rId35"/>
    <p:sldId id="277" r:id="rId36"/>
    <p:sldId id="294" r:id="rId37"/>
    <p:sldId id="295" r:id="rId38"/>
    <p:sldId id="296" r:id="rId39"/>
    <p:sldId id="298" r:id="rId40"/>
    <p:sldId id="299" r:id="rId41"/>
    <p:sldId id="300" r:id="rId42"/>
    <p:sldId id="283" r:id="rId43"/>
    <p:sldId id="301" r:id="rId44"/>
    <p:sldId id="302" r:id="rId45"/>
    <p:sldId id="303" r:id="rId46"/>
    <p:sldId id="309" r:id="rId47"/>
    <p:sldId id="3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9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4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8505-2AAB-464C-B6C4-9D7F104CA42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lpython.com/copying-python-objec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eintopython3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</a:t>
            </a:r>
            <a:r>
              <a:rPr lang="en-GB" dirty="0" err="1"/>
              <a:t>Dussek</a:t>
            </a:r>
            <a:endParaRPr lang="en-GB" dirty="0"/>
          </a:p>
          <a:p>
            <a:r>
              <a:rPr lang="en-GB"/>
              <a:t>November </a:t>
            </a:r>
            <a:r>
              <a:rPr lang="en-GB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3754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built-in types:</a:t>
            </a:r>
          </a:p>
          <a:p>
            <a:pPr lvl="1"/>
            <a:r>
              <a:rPr lang="en-GB" dirty="0" err="1"/>
              <a:t>boolean</a:t>
            </a:r>
            <a:endParaRPr lang="en-GB" dirty="0"/>
          </a:p>
          <a:p>
            <a:pPr lvl="1"/>
            <a:r>
              <a:rPr lang="en-GB" dirty="0"/>
              <a:t>integer</a:t>
            </a:r>
          </a:p>
          <a:p>
            <a:pPr lvl="1"/>
            <a:r>
              <a:rPr lang="en-GB" dirty="0"/>
              <a:t>float</a:t>
            </a:r>
          </a:p>
          <a:p>
            <a:pPr lvl="1"/>
            <a:r>
              <a:rPr lang="en-GB" dirty="0"/>
              <a:t>string</a:t>
            </a:r>
          </a:p>
          <a:p>
            <a:r>
              <a:rPr lang="en-GB" dirty="0"/>
              <a:t>‘long’ type from Python 2 has gone in Python 3</a:t>
            </a:r>
          </a:p>
        </p:txBody>
      </p:sp>
    </p:spTree>
    <p:extLst>
      <p:ext uri="{BB962C8B-B14F-4D97-AF65-F5344CB8AC3E}">
        <p14:creationId xmlns:p14="http://schemas.microsoft.com/office/powerpoint/2010/main" val="11835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in Python is implemented as an object</a:t>
            </a:r>
          </a:p>
          <a:p>
            <a:pPr lvl="1"/>
            <a:r>
              <a:rPr lang="en-GB" dirty="0"/>
              <a:t>This includes </a:t>
            </a:r>
            <a:r>
              <a:rPr lang="en-GB" dirty="0" err="1"/>
              <a:t>booleans</a:t>
            </a:r>
            <a:r>
              <a:rPr lang="en-GB" dirty="0"/>
              <a:t>, integers, floats, strings, large data structures, functions, and programs </a:t>
            </a:r>
          </a:p>
          <a:p>
            <a:r>
              <a:rPr lang="en-GB" dirty="0"/>
              <a:t>if you want to know the type of anything use </a:t>
            </a:r>
          </a:p>
          <a:p>
            <a:pPr lvl="1"/>
            <a:r>
              <a:rPr lang="en-GB" dirty="0"/>
              <a:t>type( thing 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6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920"/>
          </a:xfrm>
        </p:spPr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string</a:t>
            </a:r>
          </a:p>
          <a:p>
            <a:pPr lvl="1"/>
            <a:r>
              <a:rPr lang="en-GB" dirty="0"/>
              <a:t>w = "hello“</a:t>
            </a:r>
          </a:p>
          <a:p>
            <a:pPr lvl="1"/>
            <a:r>
              <a:rPr lang="en-GB" dirty="0"/>
              <a:t>Immutable sequence of characters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n = [1,2,3,4]</a:t>
            </a:r>
          </a:p>
          <a:p>
            <a:pPr lvl="1"/>
            <a:r>
              <a:rPr lang="en-GB" dirty="0"/>
              <a:t>Mutable sequence of any values, accessed by their offset from 0</a:t>
            </a:r>
          </a:p>
          <a:p>
            <a:r>
              <a:rPr lang="en-GB" dirty="0"/>
              <a:t>tuple</a:t>
            </a:r>
          </a:p>
          <a:p>
            <a:pPr lvl="1"/>
            <a:r>
              <a:rPr lang="en-GB" dirty="0"/>
              <a:t>t = 1,2,3,4</a:t>
            </a:r>
          </a:p>
          <a:p>
            <a:pPr lvl="1"/>
            <a:r>
              <a:rPr lang="en-GB" dirty="0"/>
              <a:t>t = (1,2,3,4)</a:t>
            </a:r>
          </a:p>
          <a:p>
            <a:pPr lvl="1"/>
            <a:r>
              <a:rPr lang="en-GB" dirty="0"/>
              <a:t>Immutable sequence of any values, accessed by their offset from 0</a:t>
            </a:r>
          </a:p>
          <a:p>
            <a:r>
              <a:rPr lang="en-GB" dirty="0"/>
              <a:t>dictionary	</a:t>
            </a:r>
          </a:p>
          <a:p>
            <a:pPr lvl="1"/>
            <a:r>
              <a:rPr lang="en-GB" dirty="0"/>
              <a:t>d = {"Moe": "huh?",   "Larry": “ow!",   "Curly": “</a:t>
            </a:r>
            <a:r>
              <a:rPr lang="en-GB" dirty="0" err="1"/>
              <a:t>nyuk</a:t>
            </a:r>
            <a:r>
              <a:rPr lang="en-GB" dirty="0"/>
              <a:t>!",}</a:t>
            </a:r>
          </a:p>
          <a:p>
            <a:pPr lvl="1"/>
            <a:r>
              <a:rPr lang="en-GB" dirty="0"/>
              <a:t>Unordered collection of unique keys and associated values of any type</a:t>
            </a:r>
          </a:p>
          <a:p>
            <a:r>
              <a:rPr lang="en-GB" dirty="0"/>
              <a:t>set	</a:t>
            </a:r>
          </a:p>
          <a:p>
            <a:pPr lvl="1"/>
            <a:r>
              <a:rPr lang="en-GB" dirty="0"/>
              <a:t>b = {"Moe", "Larry", "Curly"}</a:t>
            </a:r>
          </a:p>
          <a:p>
            <a:pPr lvl="1"/>
            <a:r>
              <a:rPr lang="en-GB" dirty="0"/>
              <a:t>Unordered collection of unique keys without associated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60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FB54-1387-4B91-AE92-018360FD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Reference or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9F55-3D73-489A-8ED3-0CD9F694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simple variables are handled by value</a:t>
            </a:r>
          </a:p>
          <a:p>
            <a:pPr lvl="1"/>
            <a:r>
              <a:rPr lang="en-GB" dirty="0"/>
              <a:t>a = 1</a:t>
            </a:r>
          </a:p>
          <a:p>
            <a:pPr lvl="1"/>
            <a:r>
              <a:rPr lang="en-GB" dirty="0"/>
              <a:t>b = a        # b now has the value 1</a:t>
            </a:r>
          </a:p>
          <a:p>
            <a:r>
              <a:rPr lang="en-GB" dirty="0"/>
              <a:t>All other structures are handled by reference</a:t>
            </a:r>
          </a:p>
          <a:p>
            <a:pPr lvl="1"/>
            <a:r>
              <a:rPr lang="en-GB" dirty="0"/>
              <a:t>t1 = (5,4,3)</a:t>
            </a:r>
          </a:p>
          <a:p>
            <a:pPr lvl="1"/>
            <a:r>
              <a:rPr lang="en-GB" dirty="0"/>
              <a:t>t2 = t1      # t1 and t2 refer to the SAME tuple, containing 5, 4, 3</a:t>
            </a:r>
          </a:p>
        </p:txBody>
      </p:sp>
    </p:spTree>
    <p:extLst>
      <p:ext uri="{BB962C8B-B14F-4D97-AF65-F5344CB8AC3E}">
        <p14:creationId xmlns:p14="http://schemas.microsoft.com/office/powerpoint/2010/main" val="385049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802-3A03-4AC3-B543-084EFA07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52"/>
          </a:xfrm>
        </p:spPr>
        <p:txBody>
          <a:bodyPr>
            <a:normAutofit fontScale="90000"/>
          </a:bodyPr>
          <a:lstStyle/>
          <a:p>
            <a:r>
              <a:rPr lang="en-GB" dirty="0"/>
              <a:t>Shallow and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8845-C4F6-4910-8F9C-0EEC6E96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29" y="6273774"/>
            <a:ext cx="10149084" cy="667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https://realpython.com/copying-python-objects/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1CA6E-5604-4E5E-B1AC-5770AFC39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6" t="4082" r="20755" b="16755"/>
          <a:stretch/>
        </p:blipFill>
        <p:spPr>
          <a:xfrm>
            <a:off x="997526" y="1125997"/>
            <a:ext cx="7757967" cy="4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Equality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= for assignment</a:t>
            </a:r>
          </a:p>
          <a:p>
            <a:r>
              <a:rPr lang="en-GB" dirty="0"/>
              <a:t>For testing equality use ==</a:t>
            </a:r>
          </a:p>
        </p:txBody>
      </p:sp>
    </p:spTree>
    <p:extLst>
      <p:ext uri="{BB962C8B-B14F-4D97-AF65-F5344CB8AC3E}">
        <p14:creationId xmlns:p14="http://schemas.microsoft.com/office/powerpoint/2010/main" val="95889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&gt;&gt;&gt; type(58)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int</a:t>
            </a:r>
            <a:r>
              <a:rPr lang="en-GB" dirty="0"/>
              <a:t>'&gt;</a:t>
            </a:r>
          </a:p>
          <a:p>
            <a:r>
              <a:rPr lang="en-GB" dirty="0"/>
              <a:t>&gt;&gt;&gt; type(99.9)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/>
              <a:t>float</a:t>
            </a:r>
            <a:r>
              <a:rPr lang="en-GB" dirty="0"/>
              <a:t>'&gt;</a:t>
            </a:r>
          </a:p>
          <a:p>
            <a:r>
              <a:rPr lang="en-GB" dirty="0"/>
              <a:t>&gt;&gt;&gt; type('</a:t>
            </a:r>
            <a:r>
              <a:rPr lang="en-GB" dirty="0" err="1"/>
              <a:t>abc</a:t>
            </a:r>
            <a:r>
              <a:rPr lang="en-GB" dirty="0"/>
              <a:t>')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str</a:t>
            </a:r>
            <a:r>
              <a:rPr lang="en-GB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78426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in Python 2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792589"/>
              </p:ext>
            </p:extLst>
          </p:nvPr>
        </p:nvGraphicFramePr>
        <p:xfrm>
          <a:off x="820882" y="1825625"/>
          <a:ext cx="10532918" cy="386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+ 8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90 - 10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*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 , 6.0/3.0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3 , 2.0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(truncating)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//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modulus (remainder)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7 %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**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0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Truthy</a:t>
            </a:r>
            <a:r>
              <a:rPr lang="en-GB" dirty="0"/>
              <a:t> and </a:t>
            </a:r>
            <a:r>
              <a:rPr lang="en-GB" dirty="0" err="1"/>
              <a:t>Falsy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014200"/>
              </p:ext>
            </p:extLst>
          </p:nvPr>
        </p:nvGraphicFramePr>
        <p:xfrm>
          <a:off x="2707663" y="1278078"/>
          <a:ext cx="6923809" cy="43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 are all considered 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30656" y="5837958"/>
            <a:ext cx="507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…anything else is considered True</a:t>
            </a:r>
          </a:p>
        </p:txBody>
      </p:sp>
    </p:spTree>
    <p:extLst>
      <p:ext uri="{BB962C8B-B14F-4D97-AF65-F5344CB8AC3E}">
        <p14:creationId xmlns:p14="http://schemas.microsoft.com/office/powerpoint/2010/main" val="234332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are good at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Real numbers are a problem, but Python is unusual in handling really huge numbers well</a:t>
            </a:r>
          </a:p>
          <a:p>
            <a:r>
              <a:rPr lang="en-GB" dirty="0"/>
              <a:t>Can express literal integers in three bases besides decimal:</a:t>
            </a:r>
          </a:p>
          <a:p>
            <a:pPr lvl="1"/>
            <a:r>
              <a:rPr lang="en-GB" dirty="0"/>
              <a:t>0b or 0B for binary (base 2)</a:t>
            </a:r>
          </a:p>
          <a:p>
            <a:pPr lvl="1"/>
            <a:r>
              <a:rPr lang="en-GB" dirty="0"/>
              <a:t>0o or 0O for octal (base 8)</a:t>
            </a:r>
          </a:p>
          <a:p>
            <a:pPr lvl="1"/>
            <a:r>
              <a:rPr lang="en-GB" dirty="0"/>
              <a:t>0x or 0X for hex (base 16)</a:t>
            </a:r>
          </a:p>
          <a:p>
            <a:r>
              <a:rPr lang="en-GB" dirty="0"/>
              <a:t>How big is an </a:t>
            </a:r>
            <a:r>
              <a:rPr lang="en-GB" dirty="0" err="1"/>
              <a:t>int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dirty="0" err="1"/>
              <a:t>int</a:t>
            </a:r>
            <a:r>
              <a:rPr lang="en-GB" dirty="0"/>
              <a:t> can be any size</a:t>
            </a:r>
          </a:p>
          <a:p>
            <a:pPr lvl="1"/>
            <a:r>
              <a:rPr lang="en-GB" dirty="0"/>
              <a:t>Even greater than 64 bits e.g. googol = 10**100</a:t>
            </a:r>
          </a:p>
          <a:p>
            <a:r>
              <a:rPr lang="en-GB" dirty="0"/>
              <a:t>There is a Math package too</a:t>
            </a:r>
          </a:p>
        </p:txBody>
      </p:sp>
    </p:spTree>
    <p:extLst>
      <p:ext uri="{BB962C8B-B14F-4D97-AF65-F5344CB8AC3E}">
        <p14:creationId xmlns:p14="http://schemas.microsoft.com/office/powerpoint/2010/main" val="131524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9:30 start</a:t>
            </a:r>
          </a:p>
          <a:p>
            <a:r>
              <a:rPr lang="en-GB" dirty="0"/>
              <a:t>11:00 coffee</a:t>
            </a:r>
          </a:p>
          <a:p>
            <a:r>
              <a:rPr lang="en-GB" dirty="0"/>
              <a:t>12:30-1:30 lunch</a:t>
            </a:r>
          </a:p>
          <a:p>
            <a:r>
              <a:rPr lang="en-GB" dirty="0"/>
              <a:t>  3:00 tea</a:t>
            </a:r>
          </a:p>
          <a:p>
            <a:r>
              <a:rPr lang="en-GB" dirty="0"/>
              <a:t>  4:30 end</a:t>
            </a:r>
          </a:p>
        </p:txBody>
      </p:sp>
    </p:spTree>
    <p:extLst>
      <p:ext uri="{BB962C8B-B14F-4D97-AF65-F5344CB8AC3E}">
        <p14:creationId xmlns:p14="http://schemas.microsoft.com/office/powerpoint/2010/main" val="363779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Python’s simplest data type is the </a:t>
            </a:r>
            <a:r>
              <a:rPr lang="en-GB" dirty="0" err="1"/>
              <a:t>boolean</a:t>
            </a:r>
            <a:r>
              <a:rPr lang="en-GB" dirty="0"/>
              <a:t>, which has only the values True and False (note the case)</a:t>
            </a:r>
          </a:p>
          <a:p>
            <a:r>
              <a:rPr lang="en-GB" dirty="0"/>
              <a:t>When converted to integers, they represent the values 1 and 0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(True)</a:t>
            </a:r>
          </a:p>
          <a:p>
            <a:pPr lvl="1"/>
            <a:r>
              <a:rPr lang="en-GB" dirty="0"/>
              <a:t>1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(False)</a:t>
            </a:r>
          </a:p>
          <a:p>
            <a:pPr lvl="1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210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change other Python data types to an integer use the </a:t>
            </a:r>
            <a:r>
              <a:rPr lang="en-GB" dirty="0" err="1"/>
              <a:t>int</a:t>
            </a:r>
            <a:r>
              <a:rPr lang="en-GB" dirty="0"/>
              <a:t>() function</a:t>
            </a:r>
          </a:p>
          <a:p>
            <a:r>
              <a:rPr lang="en-GB" dirty="0"/>
              <a:t>This will keep the whole number and discard any fractional part</a:t>
            </a:r>
          </a:p>
          <a:p>
            <a:r>
              <a:rPr lang="en-GB" dirty="0"/>
              <a:t>Converting a floating-point number to an integer just lops off everything after the decimal point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(98.6)</a:t>
            </a:r>
          </a:p>
          <a:p>
            <a:pPr lvl="1"/>
            <a:r>
              <a:rPr lang="en-GB" dirty="0"/>
              <a:t>98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(1.0e4)</a:t>
            </a:r>
          </a:p>
          <a:p>
            <a:pPr lvl="1"/>
            <a:r>
              <a:rPr lang="en-GB" dirty="0"/>
              <a:t>10000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7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a text string containing only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int</a:t>
            </a:r>
            <a:r>
              <a:rPr lang="en-GB" dirty="0"/>
              <a:t>() will make integers from floats or strings of digits, but won’t handle strings containing decimal points or exponents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('99')</a:t>
            </a:r>
          </a:p>
          <a:p>
            <a:pPr lvl="1"/>
            <a:r>
              <a:rPr lang="en-GB" dirty="0"/>
              <a:t>99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('-23')</a:t>
            </a:r>
          </a:p>
          <a:p>
            <a:pPr lvl="1"/>
            <a:r>
              <a:rPr lang="en-GB" dirty="0"/>
              <a:t>-23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('+12')</a:t>
            </a:r>
          </a:p>
          <a:p>
            <a:pPr lvl="1"/>
            <a:r>
              <a:rPr lang="en-GB" dirty="0"/>
              <a:t>12</a:t>
            </a:r>
          </a:p>
          <a:p>
            <a:r>
              <a:rPr lang="en-GB" dirty="0"/>
              <a:t>If you try to convert something that doesn’t look like a number, you’ll get an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9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a terminal via an interactive interpreter</a:t>
            </a:r>
          </a:p>
          <a:p>
            <a:pPr lvl="1"/>
            <a:r>
              <a:rPr lang="en-GB" dirty="0"/>
              <a:t>Comes with Python </a:t>
            </a:r>
          </a:p>
          <a:p>
            <a:pPr lvl="1"/>
            <a:r>
              <a:rPr lang="en-GB" dirty="0"/>
              <a:t>Enter commands line by line and see the results immediately</a:t>
            </a:r>
          </a:p>
          <a:p>
            <a:r>
              <a:rPr lang="en-GB" dirty="0"/>
              <a:t>In an IDE</a:t>
            </a:r>
          </a:p>
          <a:p>
            <a:pPr lvl="1"/>
            <a:r>
              <a:rPr lang="en-GB" dirty="0"/>
              <a:t>IDLE</a:t>
            </a:r>
          </a:p>
          <a:p>
            <a:pPr lvl="1"/>
            <a:r>
              <a:rPr lang="en-GB" dirty="0" err="1"/>
              <a:t>PyCharm</a:t>
            </a:r>
            <a:endParaRPr lang="en-GB" dirty="0"/>
          </a:p>
          <a:p>
            <a:r>
              <a:rPr lang="en-GB" dirty="0"/>
              <a:t>Anaconda</a:t>
            </a:r>
          </a:p>
          <a:p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21685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Python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See what’s installed already</a:t>
            </a:r>
          </a:p>
          <a:p>
            <a:pPr lvl="1"/>
            <a:r>
              <a:rPr lang="en-GB" dirty="0"/>
              <a:t>At a Python prompt, type help() then type modules</a:t>
            </a:r>
          </a:p>
          <a:p>
            <a:pPr lvl="1"/>
            <a:r>
              <a:rPr lang="en-GB" dirty="0"/>
              <a:t>if Anaconda is installed, type </a:t>
            </a:r>
            <a:r>
              <a:rPr lang="en-GB" dirty="0" err="1"/>
              <a:t>conda</a:t>
            </a:r>
            <a:r>
              <a:rPr lang="en-GB" dirty="0"/>
              <a:t> list</a:t>
            </a:r>
          </a:p>
          <a:p>
            <a:r>
              <a:rPr lang="en-GB" dirty="0"/>
              <a:t>Make sure pip is installed</a:t>
            </a:r>
          </a:p>
          <a:p>
            <a:pPr lvl="1"/>
            <a:r>
              <a:rPr lang="en-GB" dirty="0"/>
              <a:t>At a command prompt type python -m </a:t>
            </a:r>
            <a:r>
              <a:rPr lang="en-GB" dirty="0" err="1"/>
              <a:t>ensurepip</a:t>
            </a:r>
            <a:endParaRPr lang="en-GB" dirty="0"/>
          </a:p>
          <a:p>
            <a:r>
              <a:rPr lang="en-GB" dirty="0"/>
              <a:t>Pip might need to be run from the scripts folder</a:t>
            </a:r>
          </a:p>
          <a:p>
            <a:pPr lvl="1"/>
            <a:r>
              <a:rPr lang="en-GB" dirty="0"/>
              <a:t>E.g. c:/python37/scripts</a:t>
            </a:r>
          </a:p>
          <a:p>
            <a:r>
              <a:rPr lang="en-GB" dirty="0"/>
              <a:t>Add more packages as needed</a:t>
            </a:r>
          </a:p>
          <a:p>
            <a:pPr lvl="1"/>
            <a:r>
              <a:rPr lang="en-GB" dirty="0"/>
              <a:t>E.g. at a command prompt type python –m pip install requests</a:t>
            </a:r>
          </a:p>
          <a:p>
            <a:r>
              <a:rPr lang="en-GB" dirty="0"/>
              <a:t>Many scientific and mathematical packages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 err="1"/>
              <a:t>SciPy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9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883-4B0C-4336-A51B-CFE98178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F87B-FE94-4156-8224-3F7B3C38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 self-contained place to install packages and run Python</a:t>
            </a:r>
          </a:p>
          <a:p>
            <a:pPr lvl="1"/>
            <a:r>
              <a:rPr lang="en-GB" dirty="0"/>
              <a:t>python -m </a:t>
            </a:r>
            <a:r>
              <a:rPr lang="en-GB" dirty="0" err="1"/>
              <a:t>venv</a:t>
            </a:r>
            <a:r>
              <a:rPr lang="en-GB" dirty="0"/>
              <a:t> playground</a:t>
            </a:r>
          </a:p>
          <a:p>
            <a:r>
              <a:rPr lang="en-GB" dirty="0"/>
              <a:t>Invoke the environment</a:t>
            </a:r>
          </a:p>
          <a:p>
            <a:pPr lvl="1"/>
            <a:r>
              <a:rPr lang="en-GB" dirty="0"/>
              <a:t>playground\scripts\activate.bat      (on Windows)</a:t>
            </a:r>
          </a:p>
          <a:p>
            <a:pPr lvl="1"/>
            <a:r>
              <a:rPr lang="en-GB" dirty="0"/>
              <a:t>source playground/bin/activate      (on Mac and Linux)</a:t>
            </a:r>
          </a:p>
          <a:p>
            <a:r>
              <a:rPr lang="en-GB" dirty="0"/>
              <a:t>You then have a virtual environment where you can install packages</a:t>
            </a:r>
          </a:p>
          <a:p>
            <a:pPr lvl="1"/>
            <a:r>
              <a:rPr lang="en-GB" dirty="0"/>
              <a:t>(playground) $ pip list		      (on Mac and Linux)</a:t>
            </a:r>
          </a:p>
          <a:p>
            <a:pPr lvl="1"/>
            <a:r>
              <a:rPr lang="en-GB" dirty="0"/>
              <a:t>(playground) C:\Python39&gt; pip list (on Windows)</a:t>
            </a:r>
          </a:p>
          <a:p>
            <a:r>
              <a:rPr lang="en-GB" dirty="0"/>
              <a:t>This environment is entirely separate from any other Python installs and packages elsewhere on your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41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white space to define program structure</a:t>
            </a:r>
          </a:p>
          <a:p>
            <a:pPr lvl="1"/>
            <a:r>
              <a:rPr lang="en-GB" dirty="0"/>
              <a:t>Usually four spaces for indentation</a:t>
            </a:r>
          </a:p>
          <a:p>
            <a:r>
              <a:rPr lang="en-GB" dirty="0"/>
              <a:t>Comment with #</a:t>
            </a:r>
          </a:p>
          <a:p>
            <a:r>
              <a:rPr lang="en-GB" dirty="0"/>
              <a:t>Continue Lines with \</a:t>
            </a:r>
          </a:p>
          <a:p>
            <a:r>
              <a:rPr lang="en-GB" dirty="0"/>
              <a:t>White-space problems will stop your code working</a:t>
            </a:r>
          </a:p>
        </p:txBody>
      </p:sp>
    </p:spTree>
    <p:extLst>
      <p:ext uri="{BB962C8B-B14F-4D97-AF65-F5344CB8AC3E}">
        <p14:creationId xmlns:p14="http://schemas.microsoft.com/office/powerpoint/2010/main" val="141889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and colon</a:t>
            </a:r>
          </a:p>
          <a:p>
            <a:r>
              <a:rPr lang="en-GB" dirty="0"/>
              <a:t>Loops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327221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include a shebang line at the top of the script to tell the operating system where to locate the correct Python interpreter</a:t>
            </a:r>
          </a:p>
          <a:p>
            <a:pPr lvl="1"/>
            <a:r>
              <a:rPr lang="en-GB" dirty="0"/>
              <a:t>#! /</a:t>
            </a:r>
            <a:r>
              <a:rPr lang="en-GB" dirty="0" err="1"/>
              <a:t>usr</a:t>
            </a:r>
            <a:r>
              <a:rPr lang="en-GB" dirty="0"/>
              <a:t>/bin/python3	- </a:t>
            </a:r>
            <a:r>
              <a:rPr lang="en-GB" dirty="0" err="1"/>
              <a:t>linux</a:t>
            </a:r>
            <a:endParaRPr lang="en-GB" dirty="0"/>
          </a:p>
          <a:p>
            <a:r>
              <a:rPr lang="en-GB" dirty="0"/>
              <a:t>Save the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r>
              <a:rPr lang="en-GB" i="1" dirty="0"/>
              <a:t> </a:t>
            </a:r>
            <a:r>
              <a:rPr lang="en-GB" dirty="0"/>
              <a:t>file to a home folder </a:t>
            </a:r>
          </a:p>
          <a:p>
            <a:r>
              <a:rPr lang="en-GB" dirty="0"/>
              <a:t>Change the file permissions to make it executable:</a:t>
            </a:r>
          </a:p>
          <a:p>
            <a:pPr lvl="1"/>
            <a:r>
              <a:rPr lang="en-GB" dirty="0" err="1"/>
              <a:t>chmod</a:t>
            </a:r>
            <a:r>
              <a:rPr lang="en-GB" dirty="0"/>
              <a:t> +x pythonScript.py</a:t>
            </a:r>
          </a:p>
          <a:p>
            <a:r>
              <a:rPr lang="en-GB" dirty="0"/>
              <a:t>Run your script from a Terminal window:</a:t>
            </a:r>
          </a:p>
          <a:p>
            <a:pPr lvl="1"/>
            <a:r>
              <a:rPr lang="en-GB" dirty="0"/>
              <a:t>./python Script.py</a:t>
            </a:r>
          </a:p>
          <a:p>
            <a:r>
              <a:rPr lang="en-GB" dirty="0"/>
              <a:t>Open a program in the interactive interpreter</a:t>
            </a:r>
          </a:p>
          <a:p>
            <a:pPr lvl="1"/>
            <a:r>
              <a:rPr lang="en-GB" dirty="0"/>
              <a:t>python -</a:t>
            </a:r>
            <a:r>
              <a:rPr lang="en-GB" dirty="0" err="1"/>
              <a:t>i</a:t>
            </a:r>
            <a:r>
              <a:rPr lang="en-GB" dirty="0"/>
              <a:t> filename.py</a:t>
            </a:r>
          </a:p>
        </p:txBody>
      </p:sp>
    </p:spTree>
    <p:extLst>
      <p:ext uri="{BB962C8B-B14F-4D97-AF65-F5344CB8AC3E}">
        <p14:creationId xmlns:p14="http://schemas.microsoft.com/office/powerpoint/2010/main" val="3082202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comprehension is a compact way to create a data structure from one or more iterators</a:t>
            </a:r>
          </a:p>
          <a:p>
            <a:r>
              <a:rPr lang="en-GB" dirty="0"/>
              <a:t>Comprehensions make it possible to combine loops and conditional tests with less verbose syntax</a:t>
            </a:r>
          </a:p>
        </p:txBody>
      </p:sp>
    </p:spTree>
    <p:extLst>
      <p:ext uri="{BB962C8B-B14F-4D97-AF65-F5344CB8AC3E}">
        <p14:creationId xmlns:p14="http://schemas.microsoft.com/office/powerpoint/2010/main" val="144524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Experience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 currently know</a:t>
            </a:r>
          </a:p>
          <a:p>
            <a:pPr lvl="1"/>
            <a:r>
              <a:rPr lang="en-GB" dirty="0"/>
              <a:t>coding experience</a:t>
            </a:r>
          </a:p>
          <a:p>
            <a:r>
              <a:rPr lang="en-GB" dirty="0"/>
              <a:t>What you need to know</a:t>
            </a:r>
          </a:p>
          <a:p>
            <a:pPr lvl="1"/>
            <a:r>
              <a:rPr lang="en-GB" dirty="0"/>
              <a:t>What you want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321383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Comprehension</a:t>
            </a:r>
          </a:p>
          <a:p>
            <a:r>
              <a:rPr lang="en-GB" dirty="0"/>
              <a:t>Dictionary Comprehension</a:t>
            </a:r>
          </a:p>
          <a:p>
            <a:r>
              <a:rPr lang="en-GB" dirty="0"/>
              <a:t>Generators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generator functions</a:t>
            </a:r>
          </a:p>
        </p:txBody>
      </p:sp>
    </p:spTree>
    <p:extLst>
      <p:ext uri="{BB962C8B-B14F-4D97-AF65-F5344CB8AC3E}">
        <p14:creationId xmlns:p14="http://schemas.microsoft.com/office/powerpoint/2010/main" val="24171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</a:t>
            </a:r>
            <a:r>
              <a:rPr lang="en-GB" dirty="0" err="1"/>
              <a:t>namespacing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always a global scope</a:t>
            </a:r>
          </a:p>
          <a:p>
            <a:r>
              <a:rPr lang="en-GB" dirty="0"/>
              <a:t>Every code block creates it’s own scope</a:t>
            </a:r>
          </a:p>
          <a:p>
            <a:r>
              <a:rPr lang="en-GB" dirty="0"/>
              <a:t>Must state which </a:t>
            </a:r>
            <a:r>
              <a:rPr lang="en-GB" dirty="0" err="1"/>
              <a:t>globals</a:t>
            </a:r>
            <a:r>
              <a:rPr lang="en-GB" dirty="0"/>
              <a:t> will be available within another scope</a:t>
            </a:r>
          </a:p>
          <a:p>
            <a:pPr lvl="1"/>
            <a:r>
              <a:rPr lang="en-GB" dirty="0"/>
              <a:t>Use ‘global’ keyword</a:t>
            </a:r>
          </a:p>
        </p:txBody>
      </p:sp>
    </p:spTree>
    <p:extLst>
      <p:ext uri="{BB962C8B-B14F-4D97-AF65-F5344CB8AC3E}">
        <p14:creationId xmlns:p14="http://schemas.microsoft.com/office/powerpoint/2010/main" val="2815516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and call</a:t>
            </a:r>
          </a:p>
          <a:p>
            <a:r>
              <a:rPr lang="en-GB" dirty="0"/>
              <a:t>Optional parameters</a:t>
            </a:r>
          </a:p>
          <a:p>
            <a:r>
              <a:rPr lang="en-GB" dirty="0"/>
              <a:t>Return value (or None)</a:t>
            </a:r>
          </a:p>
        </p:txBody>
      </p:sp>
    </p:spTree>
    <p:extLst>
      <p:ext uri="{BB962C8B-B14F-4D97-AF65-F5344CB8AC3E}">
        <p14:creationId xmlns:p14="http://schemas.microsoft.com/office/powerpoint/2010/main" val="192596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Collects any keyword arguments passed into the method that were not explicitly listed in the parameter list</a:t>
            </a:r>
          </a:p>
          <a:p>
            <a:r>
              <a:rPr lang="en-GB" dirty="0"/>
              <a:t>These arguments are stored in a dictionary named </a:t>
            </a:r>
            <a:r>
              <a:rPr lang="en-GB" dirty="0" err="1"/>
              <a:t>kwargs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Can call the variable whatever we like, </a:t>
            </a:r>
            <a:r>
              <a:rPr lang="en-GB" dirty="0" err="1"/>
              <a:t>conventionionally</a:t>
            </a:r>
            <a:r>
              <a:rPr lang="en-GB" dirty="0"/>
              <a:t> </a:t>
            </a:r>
            <a:r>
              <a:rPr lang="en-GB" dirty="0" err="1"/>
              <a:t>kwargs</a:t>
            </a:r>
            <a:endParaRPr lang="en-GB" dirty="0"/>
          </a:p>
          <a:p>
            <a:r>
              <a:rPr lang="en-GB" dirty="0"/>
              <a:t>When we call a different method (e.g. super().__</a:t>
            </a:r>
            <a:r>
              <a:rPr lang="en-GB" dirty="0" err="1"/>
              <a:t>init</a:t>
            </a:r>
            <a:r>
              <a:rPr lang="en-GB" dirty="0"/>
              <a:t>__) with a **</a:t>
            </a:r>
            <a:r>
              <a:rPr lang="en-GB" dirty="0" err="1"/>
              <a:t>kwargs</a:t>
            </a:r>
            <a:r>
              <a:rPr lang="en-GB" dirty="0"/>
              <a:t> syntax, it unpacks the dictionary and passes the results to the method as normal keyword arguments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568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Programs and Modules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5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534625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go in classes, which go in modules, which go in 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be defined anywhere</a:t>
            </a:r>
          </a:p>
          <a:p>
            <a:r>
              <a:rPr lang="en-GB" dirty="0"/>
              <a:t>They are typically defined at the module level, but they can also be defined inside a function or method </a:t>
            </a:r>
          </a:p>
        </p:txBody>
      </p:sp>
    </p:spTree>
    <p:extLst>
      <p:ext uri="{BB962C8B-B14F-4D97-AF65-F5344CB8AC3E}">
        <p14:creationId xmlns:p14="http://schemas.microsoft.com/office/powerpoint/2010/main" val="925992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class methods have one required argument, conventionally named self</a:t>
            </a:r>
          </a:p>
        </p:txBody>
      </p:sp>
    </p:spTree>
    <p:extLst>
      <p:ext uri="{BB962C8B-B14F-4D97-AF65-F5344CB8AC3E}">
        <p14:creationId xmlns:p14="http://schemas.microsoft.com/office/powerpoint/2010/main" val="2948966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Python initialization method is the same as any other method, except it has a special name,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  <a:p>
            <a:r>
              <a:rPr lang="en-GB" dirty="0"/>
              <a:t>The leading and trailing double underscores mean this is a special method that the Python interpreter will treat as a special case </a:t>
            </a:r>
          </a:p>
          <a:p>
            <a:r>
              <a:rPr lang="en-GB" dirty="0"/>
              <a:t>Can use the same syntax Python functions use to provide default arguments</a:t>
            </a:r>
          </a:p>
          <a:p>
            <a:r>
              <a:rPr lang="en-GB" dirty="0"/>
              <a:t>The keyword argument syntax appends an equals sign after each variable name</a:t>
            </a:r>
          </a:p>
          <a:p>
            <a:r>
              <a:rPr lang="en-GB" dirty="0"/>
              <a:t>If the calling object does not provide this argument, then the default argument is used instead</a:t>
            </a:r>
          </a:p>
          <a:p>
            <a:r>
              <a:rPr lang="en-GB" dirty="0"/>
              <a:t>The variables will still be available to the function, but they will have the values specified in the argument list</a:t>
            </a:r>
          </a:p>
          <a:p>
            <a:r>
              <a:rPr lang="en-GB" dirty="0"/>
              <a:t>E.g.</a:t>
            </a:r>
          </a:p>
          <a:p>
            <a:pPr lvl="1"/>
            <a:r>
              <a:rPr lang="en-GB" dirty="0"/>
              <a:t>class Point: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init</a:t>
            </a:r>
            <a:r>
              <a:rPr lang="en-GB" dirty="0"/>
              <a:t>__(self, x=0, y=0):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self.move</a:t>
            </a:r>
            <a:r>
              <a:rPr lang="en-GB" dirty="0"/>
              <a:t>(x, y) </a:t>
            </a:r>
          </a:p>
        </p:txBody>
      </p:sp>
    </p:spTree>
    <p:extLst>
      <p:ext uri="{BB962C8B-B14F-4D97-AF65-F5344CB8AC3E}">
        <p14:creationId xmlns:p14="http://schemas.microsoft.com/office/powerpoint/2010/main" val="2361063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triple-quotes at the top of a class to give the class some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334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Introducing Python 2 and 3</a:t>
            </a:r>
          </a:p>
          <a:p>
            <a:r>
              <a:rPr lang="en-GB" dirty="0"/>
              <a:t>Numbers, Strings, Variables and Data Structures</a:t>
            </a:r>
            <a:endParaRPr lang="en-GB" sz="3200" dirty="0"/>
          </a:p>
          <a:p>
            <a:r>
              <a:rPr lang="en-GB" dirty="0"/>
              <a:t>Code Structures</a:t>
            </a:r>
            <a:endParaRPr lang="en-GB" sz="3200" dirty="0"/>
          </a:p>
          <a:p>
            <a:pPr lvl="0"/>
            <a:r>
              <a:rPr lang="en-GB" dirty="0"/>
              <a:t>Functions </a:t>
            </a:r>
            <a:endParaRPr lang="en-GB" sz="3200" dirty="0"/>
          </a:p>
          <a:p>
            <a:pPr lvl="0"/>
            <a:r>
              <a:rPr lang="en-GB" dirty="0"/>
              <a:t>Namespaces and Scope </a:t>
            </a:r>
            <a:endParaRPr lang="en-GB" sz="3200" dirty="0"/>
          </a:p>
          <a:p>
            <a:r>
              <a:rPr lang="en-GB" dirty="0"/>
              <a:t>Packages and Programs</a:t>
            </a:r>
            <a:endParaRPr lang="en-GB" sz="3200" dirty="0"/>
          </a:p>
          <a:p>
            <a:r>
              <a:rPr lang="en-GB" dirty="0"/>
              <a:t>Objects and Classes</a:t>
            </a:r>
            <a:endParaRPr lang="en-GB" sz="3200" dirty="0"/>
          </a:p>
          <a:p>
            <a:r>
              <a:rPr lang="en-GB" dirty="0"/>
              <a:t>Data Files</a:t>
            </a:r>
            <a:endParaRPr lang="en-GB" sz="3200" dirty="0"/>
          </a:p>
          <a:p>
            <a:r>
              <a:rPr lang="en-GB" dirty="0"/>
              <a:t>Brief Overview of Python in Use</a:t>
            </a:r>
          </a:p>
        </p:txBody>
      </p:sp>
    </p:spTree>
    <p:extLst>
      <p:ext uri="{BB962C8B-B14F-4D97-AF65-F5344CB8AC3E}">
        <p14:creationId xmlns:p14="http://schemas.microsoft.com/office/powerpoint/2010/main" val="247757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__init__.py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required in older versions of Python</a:t>
            </a:r>
          </a:p>
          <a:p>
            <a:r>
              <a:rPr lang="en-GB" dirty="0"/>
              <a:t>Use it to import from other modules in this package</a:t>
            </a:r>
          </a:p>
          <a:p>
            <a:r>
              <a:rPr lang="en-GB" dirty="0"/>
              <a:t>Write an initialize method to avoid creating classes as soon as imported</a:t>
            </a:r>
          </a:p>
        </p:txBody>
      </p:sp>
    </p:spTree>
    <p:extLst>
      <p:ext uri="{BB962C8B-B14F-4D97-AF65-F5344CB8AC3E}">
        <p14:creationId xmlns:p14="http://schemas.microsoft.com/office/powerpoint/2010/main" val="2560270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soon as it’s imported, any code at the module level is immediately executed</a:t>
            </a:r>
          </a:p>
          <a:p>
            <a:r>
              <a:rPr lang="en-GB" dirty="0"/>
              <a:t>Can end up running the first program when we really only meant to access a couple functions inside that module</a:t>
            </a:r>
          </a:p>
          <a:p>
            <a:r>
              <a:rPr lang="en-GB" dirty="0"/>
              <a:t>To solve this, we should always put </a:t>
            </a:r>
            <a:r>
              <a:rPr lang="en-GB" dirty="0" err="1"/>
              <a:t>startup</a:t>
            </a:r>
            <a:r>
              <a:rPr lang="en-GB" dirty="0"/>
              <a:t> code in __main__ function </a:t>
            </a:r>
          </a:p>
          <a:p>
            <a:r>
              <a:rPr lang="en-GB" dirty="0"/>
              <a:t>Only execute that function when we know we are running the module as a script </a:t>
            </a:r>
          </a:p>
          <a:p>
            <a:pPr lvl="1"/>
            <a:r>
              <a:rPr lang="en-GB" dirty="0"/>
              <a:t>if __name__ == "__main__": </a:t>
            </a:r>
          </a:p>
          <a:p>
            <a:pPr lvl="1"/>
            <a:r>
              <a:rPr lang="en-GB" dirty="0"/>
              <a:t>    main() </a:t>
            </a:r>
          </a:p>
        </p:txBody>
      </p:sp>
    </p:spTree>
    <p:extLst>
      <p:ext uri="{BB962C8B-B14F-4D97-AF65-F5344CB8AC3E}">
        <p14:creationId xmlns:p14="http://schemas.microsoft.com/office/powerpoint/2010/main" val="1533444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class we create uses inheritance</a:t>
            </a:r>
          </a:p>
          <a:p>
            <a:r>
              <a:rPr lang="en-GB" dirty="0"/>
              <a:t>All Python classes are subclasses of the object class</a:t>
            </a:r>
          </a:p>
          <a:p>
            <a:r>
              <a:rPr lang="en-GB" dirty="0"/>
              <a:t>If we don't explicitly inherit from a different class, classes will automatically inherit from object </a:t>
            </a:r>
          </a:p>
        </p:txBody>
      </p:sp>
    </p:spTree>
    <p:extLst>
      <p:ext uri="{BB962C8B-B14F-4D97-AF65-F5344CB8AC3E}">
        <p14:creationId xmlns:p14="http://schemas.microsoft.com/office/powerpoint/2010/main" val="158887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private/protected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doesn't enforce laws that might someday get in your way</a:t>
            </a:r>
          </a:p>
          <a:p>
            <a:r>
              <a:rPr lang="en-GB" dirty="0"/>
              <a:t>Instead, it provides unenforced guidelines and best practices</a:t>
            </a:r>
          </a:p>
          <a:p>
            <a:r>
              <a:rPr lang="en-GB" dirty="0"/>
              <a:t>Technically, all methods and attributes on a class are publicly available</a:t>
            </a:r>
          </a:p>
          <a:p>
            <a:pPr lvl="1"/>
            <a:r>
              <a:rPr lang="en-GB" dirty="0"/>
              <a:t>If we want to suggest that a method should not be used publicly, we can put a note in </a:t>
            </a:r>
            <a:r>
              <a:rPr lang="en-GB" dirty="0" err="1"/>
              <a:t>docstrings</a:t>
            </a:r>
            <a:r>
              <a:rPr lang="en-GB" dirty="0"/>
              <a:t> indicating that the method is meant for internal use only </a:t>
            </a:r>
          </a:p>
          <a:p>
            <a:pPr lvl="1"/>
            <a:r>
              <a:rPr lang="en-GB" dirty="0"/>
              <a:t>By convention also prefix with an underscore character _</a:t>
            </a:r>
          </a:p>
          <a:p>
            <a:pPr lvl="1"/>
            <a:r>
              <a:rPr lang="en-GB" dirty="0"/>
              <a:t>Prefix with a double underscore __ performs name mangling on the attribute in question </a:t>
            </a:r>
          </a:p>
          <a:p>
            <a:pPr lvl="1"/>
            <a:r>
              <a:rPr lang="en-GB" dirty="0"/>
              <a:t>There are very few good reasons to use a name-mangled variable in Python </a:t>
            </a:r>
          </a:p>
        </p:txBody>
      </p:sp>
    </p:spTree>
    <p:extLst>
      <p:ext uri="{BB962C8B-B14F-4D97-AF65-F5344CB8AC3E}">
        <p14:creationId xmlns:p14="http://schemas.microsoft.com/office/powerpoint/2010/main" val="15037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Members defined in the class are part of the class definition, shared by all instances of this class </a:t>
            </a:r>
          </a:p>
          <a:p>
            <a:pPr lvl="1"/>
            <a:r>
              <a:rPr lang="en-GB" dirty="0"/>
              <a:t>If you set</a:t>
            </a:r>
            <a:r>
              <a:rPr lang="en-GB" i="1" dirty="0"/>
              <a:t> </a:t>
            </a:r>
            <a:r>
              <a:rPr lang="en-GB" dirty="0"/>
              <a:t>the variable using </a:t>
            </a:r>
            <a:r>
              <a:rPr lang="en-GB" dirty="0" err="1"/>
              <a:t>self.some_variable</a:t>
            </a:r>
            <a:r>
              <a:rPr lang="en-GB" dirty="0"/>
              <a:t>, you will actually be creating a new</a:t>
            </a:r>
            <a:r>
              <a:rPr lang="en-GB" b="1" dirty="0"/>
              <a:t> </a:t>
            </a:r>
            <a:r>
              <a:rPr lang="en-GB" dirty="0"/>
              <a:t>instance variable (associated only with that object)</a:t>
            </a:r>
          </a:p>
          <a:p>
            <a:pPr lvl="1"/>
            <a:r>
              <a:rPr lang="en-GB" dirty="0"/>
              <a:t>The class variable will still be unchanged</a:t>
            </a:r>
          </a:p>
        </p:txBody>
      </p:sp>
    </p:spTree>
    <p:extLst>
      <p:ext uri="{BB962C8B-B14F-4D97-AF65-F5344CB8AC3E}">
        <p14:creationId xmlns:p14="http://schemas.microsoft.com/office/powerpoint/2010/main" val="564272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Ultimately extends the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the list extends the object class: 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isinstance</a:t>
            </a:r>
            <a:r>
              <a:rPr lang="en-GB" dirty="0"/>
              <a:t>([], object) </a:t>
            </a:r>
          </a:p>
          <a:p>
            <a:pPr lvl="1"/>
            <a:r>
              <a:rPr lang="en-GB" dirty="0"/>
              <a:t>True </a:t>
            </a:r>
          </a:p>
          <a:p>
            <a:r>
              <a:rPr lang="en-GB" dirty="0"/>
              <a:t>Most built-in types can be similarly extended</a:t>
            </a:r>
          </a:p>
          <a:p>
            <a:r>
              <a:rPr lang="en-GB" dirty="0"/>
              <a:t>Commonly extended built-ins are object, list, set, </a:t>
            </a:r>
            <a:r>
              <a:rPr lang="en-GB" dirty="0" err="1"/>
              <a:t>dict</a:t>
            </a:r>
            <a:r>
              <a:rPr lang="en-GB" dirty="0"/>
              <a:t>, file, and str</a:t>
            </a:r>
          </a:p>
        </p:txBody>
      </p:sp>
    </p:spTree>
    <p:extLst>
      <p:ext uri="{BB962C8B-B14F-4D97-AF65-F5344CB8AC3E}">
        <p14:creationId xmlns:p14="http://schemas.microsoft.com/office/powerpoint/2010/main" val="3033899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Maintains a virtual environment for each project</a:t>
            </a:r>
          </a:p>
          <a:p>
            <a:r>
              <a:rPr lang="en-GB" dirty="0"/>
              <a:t>To add a package</a:t>
            </a:r>
          </a:p>
          <a:p>
            <a:pPr lvl="1"/>
            <a:r>
              <a:rPr lang="en-GB" dirty="0"/>
              <a:t>File-&gt;settings</a:t>
            </a:r>
          </a:p>
          <a:p>
            <a:pPr lvl="1"/>
            <a:r>
              <a:rPr lang="en-GB" dirty="0"/>
              <a:t>Search for your project</a:t>
            </a:r>
          </a:p>
          <a:p>
            <a:pPr lvl="1"/>
            <a:r>
              <a:rPr lang="en-GB" dirty="0"/>
              <a:t>Choose ‘Project Interpreter’</a:t>
            </a:r>
          </a:p>
          <a:p>
            <a:pPr lvl="1"/>
            <a:r>
              <a:rPr lang="en-GB" dirty="0"/>
              <a:t>Use the + sign (top right corner) to add a package</a:t>
            </a:r>
          </a:p>
          <a:p>
            <a:pPr lvl="1"/>
            <a:r>
              <a:rPr lang="en-GB" dirty="0"/>
              <a:t>Type or find the name</a:t>
            </a:r>
          </a:p>
          <a:p>
            <a:pPr lvl="1"/>
            <a:r>
              <a:rPr lang="en-GB" dirty="0"/>
              <a:t>Click ‘Install Package’</a:t>
            </a:r>
          </a:p>
        </p:txBody>
      </p:sp>
    </p:spTree>
    <p:extLst>
      <p:ext uri="{BB962C8B-B14F-4D97-AF65-F5344CB8AC3E}">
        <p14:creationId xmlns:p14="http://schemas.microsoft.com/office/powerpoint/2010/main" val="2765989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pandas</a:t>
            </a:r>
          </a:p>
          <a:p>
            <a:pPr lvl="1"/>
            <a:r>
              <a:rPr lang="en-GB" dirty="0" err="1"/>
              <a:t>MatPlotLab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Sonic Pi</a:t>
            </a:r>
          </a:p>
        </p:txBody>
      </p:sp>
    </p:spTree>
    <p:extLst>
      <p:ext uri="{BB962C8B-B14F-4D97-AF65-F5344CB8AC3E}">
        <p14:creationId xmlns:p14="http://schemas.microsoft.com/office/powerpoint/2010/main" val="18044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Documentation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</a:t>
            </a:r>
            <a:endParaRPr lang="en-GB" dirty="0"/>
          </a:p>
          <a:p>
            <a:r>
              <a:rPr lang="en-GB" dirty="0"/>
              <a:t>Python coding style guide</a:t>
            </a:r>
            <a:br>
              <a:rPr lang="en-GB" dirty="0"/>
            </a:br>
            <a:r>
              <a:rPr lang="en-GB" dirty="0">
                <a:hlinkClick r:id="rId3"/>
              </a:rPr>
              <a:t>https://www.python.org/dev/peps/pep-0008/</a:t>
            </a:r>
            <a:endParaRPr lang="en-GB" dirty="0"/>
          </a:p>
          <a:p>
            <a:r>
              <a:rPr lang="en-GB" dirty="0"/>
              <a:t>Pretty good online book</a:t>
            </a:r>
            <a:br>
              <a:rPr lang="en-GB" dirty="0"/>
            </a:br>
            <a:r>
              <a:rPr lang="en-GB" dirty="0">
                <a:hlinkClick r:id="rId4"/>
              </a:rPr>
              <a:t>https://diveintopython3.net/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1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a command prompt, just type python</a:t>
            </a:r>
          </a:p>
          <a:p>
            <a:pPr lvl="1"/>
            <a:r>
              <a:rPr lang="en-GB" dirty="0"/>
              <a:t>Should show a version number</a:t>
            </a:r>
          </a:p>
          <a:p>
            <a:pPr lvl="1"/>
            <a:r>
              <a:rPr lang="en-GB" dirty="0"/>
              <a:t>Also shows a python prompt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Ctrl-Z to exit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247513"/>
            <a:ext cx="11096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&gt;&gt;&gt; import this (The Zen of Python, by Tim Peters)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GB" sz="2000" dirty="0"/>
              <a:t>Beautiful is better than ugly.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Explicit is better than implicit.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Simple is better than complex.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Complex is better than complicated.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Flat is better than nested.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Sparse is better than dense.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Readability counts.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Special cases aren't special enough to break the rules.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Although practicality beats purity.</a:t>
            </a:r>
          </a:p>
          <a:p>
            <a:r>
              <a:rPr lang="en-GB" sz="2000" dirty="0"/>
              <a:t>Errors should never pass silently.</a:t>
            </a:r>
          </a:p>
          <a:p>
            <a:r>
              <a:rPr lang="en-GB" sz="2000" dirty="0"/>
              <a:t>Unless explicitly silenced.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the face of ambiguity, refuse the temptation to guess.</a:t>
            </a:r>
          </a:p>
          <a:p>
            <a:r>
              <a:rPr lang="en-GB" dirty="0"/>
              <a:t>There should be one--and preferably only one--obvious way to do it.</a:t>
            </a:r>
          </a:p>
          <a:p>
            <a:r>
              <a:rPr lang="en-GB" dirty="0"/>
              <a:t>Although that way may not be obvious at first unless you're Dutch.</a:t>
            </a:r>
          </a:p>
          <a:p>
            <a:r>
              <a:rPr lang="en-GB" dirty="0"/>
              <a:t>Now is better than never.</a:t>
            </a:r>
          </a:p>
          <a:p>
            <a:r>
              <a:rPr lang="en-GB" dirty="0"/>
              <a:t>Although never is often better than *right* now.</a:t>
            </a:r>
          </a:p>
          <a:p>
            <a:r>
              <a:rPr lang="en-GB" dirty="0"/>
              <a:t>If the implementation is hard to explain, it's a bad idea.</a:t>
            </a:r>
          </a:p>
          <a:p>
            <a:r>
              <a:rPr lang="en-GB" dirty="0"/>
              <a:t>If the implementation is easy to explain, it may be a good idea.</a:t>
            </a:r>
          </a:p>
          <a:p>
            <a:r>
              <a:rPr lang="en-GB" dirty="0"/>
              <a:t>Namespaces are one honking great idea--let's do more of those!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variables are just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does not copy a value, it just attaches a name to the object that contains the data</a:t>
            </a:r>
          </a:p>
          <a:p>
            <a:r>
              <a:rPr lang="en-GB" dirty="0"/>
              <a:t>The name is a reference to a thing rather than the thing itself</a:t>
            </a:r>
          </a:p>
          <a:p>
            <a:r>
              <a:rPr lang="en-GB" dirty="0"/>
              <a:t>Variable names cannot begin with a digit and can be made up of</a:t>
            </a:r>
          </a:p>
          <a:p>
            <a:pPr lvl="1"/>
            <a:r>
              <a:rPr lang="en-GB" dirty="0"/>
              <a:t>Lowercase letters a to z</a:t>
            </a:r>
          </a:p>
          <a:p>
            <a:pPr lvl="1"/>
            <a:r>
              <a:rPr lang="en-GB" dirty="0"/>
              <a:t>Uppercase letters A to Z</a:t>
            </a:r>
          </a:p>
          <a:p>
            <a:pPr lvl="1"/>
            <a:r>
              <a:rPr lang="en-GB" dirty="0"/>
              <a:t>Digits 0 to 9</a:t>
            </a:r>
          </a:p>
          <a:p>
            <a:pPr lvl="1"/>
            <a:r>
              <a:rPr lang="en-GB" dirty="0"/>
              <a:t>Underscore _</a:t>
            </a:r>
          </a:p>
        </p:txBody>
      </p:sp>
    </p:spTree>
    <p:extLst>
      <p:ext uri="{BB962C8B-B14F-4D97-AF65-F5344CB8AC3E}">
        <p14:creationId xmlns:p14="http://schemas.microsoft.com/office/powerpoint/2010/main" val="34903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Python Reserved 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97" y="2348345"/>
            <a:ext cx="8179505" cy="27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12995</TotalTime>
  <Words>2135</Words>
  <Application>Microsoft Office PowerPoint</Application>
  <PresentationFormat>Widescreen</PresentationFormat>
  <Paragraphs>338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Python</vt:lpstr>
      <vt:lpstr>Course Times</vt:lpstr>
      <vt:lpstr>Your Experience and Expectations</vt:lpstr>
      <vt:lpstr>Python Introduction</vt:lpstr>
      <vt:lpstr>Useful URLs</vt:lpstr>
      <vt:lpstr>Starting Python Interpreter</vt:lpstr>
      <vt:lpstr>&gt;&gt;&gt; import this (The Zen of Python, by Tim Peters)</vt:lpstr>
      <vt:lpstr>Python variables are just names</vt:lpstr>
      <vt:lpstr>Some Python Reserved Words</vt:lpstr>
      <vt:lpstr>Python Types</vt:lpstr>
      <vt:lpstr>Everything is an Object</vt:lpstr>
      <vt:lpstr>Structures</vt:lpstr>
      <vt:lpstr>By Reference or By Value</vt:lpstr>
      <vt:lpstr>Shallow and Deep</vt:lpstr>
      <vt:lpstr>Equality and Assignment</vt:lpstr>
      <vt:lpstr>Type</vt:lpstr>
      <vt:lpstr>Operators in Python 2</vt:lpstr>
      <vt:lpstr>Truthy and Falsy</vt:lpstr>
      <vt:lpstr>Computers are good at binary</vt:lpstr>
      <vt:lpstr>Boolean</vt:lpstr>
      <vt:lpstr>Type Conversions</vt:lpstr>
      <vt:lpstr>Converting a text string containing only digits</vt:lpstr>
      <vt:lpstr>Writing Python Code</vt:lpstr>
      <vt:lpstr>Adding Python Packages</vt:lpstr>
      <vt:lpstr>Virtual Environments</vt:lpstr>
      <vt:lpstr>Python</vt:lpstr>
      <vt:lpstr>Code Structures</vt:lpstr>
      <vt:lpstr>Running Programs</vt:lpstr>
      <vt:lpstr>Comprehensions</vt:lpstr>
      <vt:lpstr>Comprehensions</vt:lpstr>
      <vt:lpstr>Scope and namespacing</vt:lpstr>
      <vt:lpstr>Functions</vt:lpstr>
      <vt:lpstr>**kwargs syntax</vt:lpstr>
      <vt:lpstr>Creating Programs and Modules</vt:lpstr>
      <vt:lpstr>The Python Standard Library</vt:lpstr>
      <vt:lpstr>methods go in classes, which go in modules, which go in packages </vt:lpstr>
      <vt:lpstr>Methods</vt:lpstr>
      <vt:lpstr>__init__</vt:lpstr>
      <vt:lpstr>Docstrings</vt:lpstr>
      <vt:lpstr>__init__.py</vt:lpstr>
      <vt:lpstr>Using main</vt:lpstr>
      <vt:lpstr>Basic inheritance</vt:lpstr>
      <vt:lpstr>No private/protected members</vt:lpstr>
      <vt:lpstr>Class Variables</vt:lpstr>
      <vt:lpstr>Everything Ultimately extends the object </vt:lpstr>
      <vt:lpstr>PyCharm</vt:lpstr>
      <vt:lpstr>Python in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rb17</cp:lastModifiedBy>
  <cp:revision>226</cp:revision>
  <dcterms:created xsi:type="dcterms:W3CDTF">2016-02-20T19:30:47Z</dcterms:created>
  <dcterms:modified xsi:type="dcterms:W3CDTF">2021-11-23T11:01:53Z</dcterms:modified>
</cp:coreProperties>
</file>