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Mond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Monda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Monda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b32809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9b32809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9b328094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9b328094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ce093b26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ce093b26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ce093b2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ce093b2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ce093b26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ce093b26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ce093b2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ce093b2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ce093b26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ce093b26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ce093b26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ce093b26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e093b26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e093b26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ce093b26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ce093b26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9b328094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9b328094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b32809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9b32809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ce093b26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ce093b26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ce093b26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ce093b26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9b328094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9b328094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9b328094e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9b328094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ce093b26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ce093b26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9b328094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9b328094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9b328094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9b328094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ce093b26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ce093b26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9b328094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9b328094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9b328094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9b328094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 me. This is the end of presentation. I would like to answer you questions about serverless or Thundra if you have.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53773a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53773a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ce093b26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ce093b26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bb49a9d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bb49a9d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d51301ac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d51301ac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d51301a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d51301a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d51301ac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d51301ac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bb49a9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cbb49a9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277" y="4568872"/>
            <a:ext cx="590269" cy="48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277" y="4568872"/>
            <a:ext cx="590269" cy="48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277" y="4568872"/>
            <a:ext cx="590269" cy="48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277" y="4568872"/>
            <a:ext cx="590269" cy="48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277" y="4568872"/>
            <a:ext cx="590269" cy="48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277" y="4568872"/>
            <a:ext cx="590269" cy="48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277" y="4568872"/>
            <a:ext cx="590269" cy="48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7" y="4568872"/>
            <a:ext cx="590269" cy="48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1071350" y="438063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277" y="4568872"/>
            <a:ext cx="590269" cy="48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277" y="4568872"/>
            <a:ext cx="590269" cy="48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277" y="4568872"/>
            <a:ext cx="590269" cy="48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2" name="Google Shape;11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11823"/>
            <a:ext cx="548700" cy="38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11823"/>
            <a:ext cx="548700" cy="38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11823"/>
            <a:ext cx="548700" cy="38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5" name="Google Shape;13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11823"/>
            <a:ext cx="548700" cy="38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9" name="Google Shape;13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11823"/>
            <a:ext cx="548700" cy="38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11823"/>
            <a:ext cx="548700" cy="38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/>
          <p:nvPr>
            <p:ph idx="1" type="body"/>
          </p:nvPr>
        </p:nvSpPr>
        <p:spPr>
          <a:xfrm>
            <a:off x="1071350" y="438063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0" name="Google Shape;15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11823"/>
            <a:ext cx="548700" cy="38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11823"/>
            <a:ext cx="548700" cy="38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11823"/>
            <a:ext cx="548700" cy="38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173F"/>
              </a:buClr>
              <a:buSzPts val="2800"/>
              <a:buFont typeface="Monda"/>
              <a:buNone/>
              <a:defRPr b="1" sz="28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da"/>
              <a:buChar char="●"/>
              <a:defRPr sz="1800" u="sng">
                <a:latin typeface="Monda"/>
                <a:ea typeface="Monda"/>
                <a:cs typeface="Monda"/>
                <a:sym typeface="Mond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173F"/>
              </a:buClr>
              <a:buSzPts val="1400"/>
              <a:buFont typeface="Monda"/>
              <a:buChar char="○"/>
              <a:defRPr u="sng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173F"/>
              </a:buClr>
              <a:buSzPts val="1400"/>
              <a:buFont typeface="Monda"/>
              <a:buChar char="■"/>
              <a:defRPr u="sng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173F"/>
              </a:buClr>
              <a:buSzPts val="1400"/>
              <a:buFont typeface="Monda"/>
              <a:buChar char="●"/>
              <a:defRPr u="sng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173F"/>
              </a:buClr>
              <a:buSzPts val="1400"/>
              <a:buFont typeface="Monda"/>
              <a:buChar char="○"/>
              <a:defRPr u="sng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173F"/>
              </a:buClr>
              <a:buSzPts val="1400"/>
              <a:buFont typeface="Monda"/>
              <a:buChar char="■"/>
              <a:defRPr u="sng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173F"/>
              </a:buClr>
              <a:buSzPts val="1400"/>
              <a:buFont typeface="Monda"/>
              <a:buChar char="●"/>
              <a:defRPr u="sng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173F"/>
              </a:buClr>
              <a:buSzPts val="1400"/>
              <a:buFont typeface="Monda"/>
              <a:buChar char="○"/>
              <a:defRPr u="sng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2173F"/>
              </a:buClr>
              <a:buSzPts val="1400"/>
              <a:buFont typeface="Monda"/>
              <a:buChar char="■"/>
              <a:defRPr u="sng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173F"/>
              </a:buClr>
              <a:buSzPts val="2800"/>
              <a:buFont typeface="Monda"/>
              <a:buNone/>
              <a:defRPr b="1" sz="28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173F"/>
              </a:buClr>
              <a:buSzPts val="1800"/>
              <a:buFont typeface="Monda"/>
              <a:buChar char="●"/>
              <a:defRPr sz="1800" u="sng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173F"/>
              </a:buClr>
              <a:buSzPts val="1400"/>
              <a:buFont typeface="Monda"/>
              <a:buChar char="○"/>
              <a:defRPr u="sng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173F"/>
              </a:buClr>
              <a:buSzPts val="1400"/>
              <a:buFont typeface="Monda"/>
              <a:buChar char="■"/>
              <a:defRPr u="sng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173F"/>
              </a:buClr>
              <a:buSzPts val="1400"/>
              <a:buFont typeface="Monda"/>
              <a:buChar char="●"/>
              <a:defRPr u="sng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173F"/>
              </a:buClr>
              <a:buSzPts val="1400"/>
              <a:buFont typeface="Monda"/>
              <a:buChar char="○"/>
              <a:defRPr u="sng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173F"/>
              </a:buClr>
              <a:buSzPts val="1400"/>
              <a:buFont typeface="Monda"/>
              <a:buChar char="■"/>
              <a:defRPr u="sng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173F"/>
              </a:buClr>
              <a:buSzPts val="1400"/>
              <a:buFont typeface="Monda"/>
              <a:buChar char="●"/>
              <a:defRPr u="sng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173F"/>
              </a:buClr>
              <a:buSzPts val="1400"/>
              <a:buFont typeface="Monda"/>
              <a:buChar char="○"/>
              <a:defRPr u="sng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2173F"/>
              </a:buClr>
              <a:buSzPts val="1400"/>
              <a:buFont typeface="Monda"/>
              <a:buChar char="■"/>
              <a:defRPr u="sng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Relationship Id="rId6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opentracing/specification/blob/master/specification.md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github.com/thundra-io/serverless-blog-site-workshop" TargetMode="External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 txBox="1"/>
          <p:nvPr>
            <p:ph type="ctrTitle"/>
          </p:nvPr>
        </p:nvSpPr>
        <p:spPr>
          <a:xfrm>
            <a:off x="311700" y="1234075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Building 100% Serverless Blog Site Application with Right Observability</a:t>
            </a:r>
            <a:endParaRPr sz="3600"/>
          </a:p>
        </p:txBody>
      </p:sp>
      <p:sp>
        <p:nvSpPr>
          <p:cNvPr id="165" name="Google Shape;165;p37"/>
          <p:cNvSpPr txBox="1"/>
          <p:nvPr>
            <p:ph idx="1" type="subTitle"/>
          </p:nvPr>
        </p:nvSpPr>
        <p:spPr>
          <a:xfrm>
            <a:off x="311700" y="2949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</a:t>
            </a:r>
            <a:r>
              <a:rPr lang="en"/>
              <a:t> 10, 2019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none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none"/>
              <a:t>Serkan ÖZAL</a:t>
            </a:r>
            <a:endParaRPr u="none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none"/>
          </a:p>
        </p:txBody>
      </p:sp>
      <p:pic>
        <p:nvPicPr>
          <p:cNvPr id="166" name="Google Shape;1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125" y="247197"/>
            <a:ext cx="5509023" cy="12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4063"/>
            <a:ext cx="8839200" cy="32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4063"/>
            <a:ext cx="8839200" cy="32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7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Send</a:t>
            </a:r>
            <a:r>
              <a:rPr b="1" lang="en" sz="36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 Blog Post</a:t>
            </a:r>
            <a:endParaRPr b="1" sz="36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cxnSp>
        <p:nvCxnSpPr>
          <p:cNvPr id="231" name="Google Shape;231;p47"/>
          <p:cNvCxnSpPr/>
          <p:nvPr/>
        </p:nvCxnSpPr>
        <p:spPr>
          <a:xfrm>
            <a:off x="152400" y="987975"/>
            <a:ext cx="2199900" cy="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47"/>
          <p:cNvCxnSpPr/>
          <p:nvPr/>
        </p:nvCxnSpPr>
        <p:spPr>
          <a:xfrm>
            <a:off x="152400" y="987975"/>
            <a:ext cx="0" cy="338160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47"/>
          <p:cNvCxnSpPr/>
          <p:nvPr/>
        </p:nvCxnSpPr>
        <p:spPr>
          <a:xfrm>
            <a:off x="2342575" y="987950"/>
            <a:ext cx="641700" cy="154830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47"/>
          <p:cNvCxnSpPr/>
          <p:nvPr/>
        </p:nvCxnSpPr>
        <p:spPr>
          <a:xfrm flipH="1" rot="10800000">
            <a:off x="152400" y="4359375"/>
            <a:ext cx="8036400" cy="1020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47"/>
          <p:cNvCxnSpPr/>
          <p:nvPr/>
        </p:nvCxnSpPr>
        <p:spPr>
          <a:xfrm>
            <a:off x="8168500" y="3065725"/>
            <a:ext cx="20400" cy="129360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47"/>
          <p:cNvCxnSpPr/>
          <p:nvPr/>
        </p:nvCxnSpPr>
        <p:spPr>
          <a:xfrm flipH="1" rot="10800000">
            <a:off x="2984275" y="2535950"/>
            <a:ext cx="2770200" cy="30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47"/>
          <p:cNvCxnSpPr/>
          <p:nvPr/>
        </p:nvCxnSpPr>
        <p:spPr>
          <a:xfrm flipH="1" rot="10800000">
            <a:off x="5734250" y="3065675"/>
            <a:ext cx="2434200" cy="4080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47"/>
          <p:cNvCxnSpPr/>
          <p:nvPr/>
        </p:nvCxnSpPr>
        <p:spPr>
          <a:xfrm>
            <a:off x="5744575" y="2536250"/>
            <a:ext cx="9900" cy="580500"/>
          </a:xfrm>
          <a:prstGeom prst="straightConnector1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4063"/>
            <a:ext cx="8839200" cy="32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8"/>
          <p:cNvSpPr/>
          <p:nvPr/>
        </p:nvSpPr>
        <p:spPr>
          <a:xfrm>
            <a:off x="3829600" y="1150925"/>
            <a:ext cx="1609200" cy="2057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8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Get Blog Post</a:t>
            </a:r>
            <a:endParaRPr b="1" sz="36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4063"/>
            <a:ext cx="8839200" cy="32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9"/>
          <p:cNvSpPr/>
          <p:nvPr/>
        </p:nvSpPr>
        <p:spPr>
          <a:xfrm>
            <a:off x="7281325" y="924075"/>
            <a:ext cx="1763100" cy="20574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9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Search</a:t>
            </a:r>
            <a:r>
              <a:rPr b="1" lang="en" sz="36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 Blog Post</a:t>
            </a:r>
            <a:endParaRPr b="1" sz="36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4063"/>
            <a:ext cx="8839200" cy="32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0"/>
          <p:cNvSpPr/>
          <p:nvPr/>
        </p:nvSpPr>
        <p:spPr>
          <a:xfrm>
            <a:off x="2962800" y="1100000"/>
            <a:ext cx="1609200" cy="20574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0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Delete</a:t>
            </a:r>
            <a:r>
              <a:rPr b="1" lang="en" sz="36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 Blog Post</a:t>
            </a:r>
            <a:endParaRPr b="1" sz="36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6000" u="none"/>
              <a:t>MONITORING WITH CLOUDWATCH</a:t>
            </a:r>
            <a:endParaRPr b="1" sz="6000" u="non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 What?</a:t>
            </a:r>
            <a:endParaRPr sz="3600"/>
          </a:p>
        </p:txBody>
      </p:sp>
      <p:pic>
        <p:nvPicPr>
          <p:cNvPr id="270" name="Google Shape;27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6950"/>
            <a:ext cx="9144001" cy="2797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Finding Needles in Haystacks</a:t>
            </a:r>
            <a:endParaRPr sz="3600"/>
          </a:p>
        </p:txBody>
      </p:sp>
      <p:pic>
        <p:nvPicPr>
          <p:cNvPr id="276" name="Google Shape;2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0712"/>
            <a:ext cx="9143999" cy="2977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6000" u="none"/>
              <a:t>MONITORING WITH THUNDRA</a:t>
            </a:r>
            <a:endParaRPr b="1" sz="6000" u="non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to Setup</a:t>
            </a:r>
            <a:endParaRPr sz="3600"/>
          </a:p>
        </p:txBody>
      </p:sp>
      <p:sp>
        <p:nvSpPr>
          <p:cNvPr id="287" name="Google Shape;28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u="none"/>
              <a:t>Add Thundra layer</a:t>
            </a:r>
            <a:endParaRPr sz="2400" u="none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 u="none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 u="none"/>
              <a:t>Get and set Thundra API key</a:t>
            </a:r>
            <a:endParaRPr sz="2400" u="none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u="none"/>
              <a:t>Happy monitoring!!!</a:t>
            </a:r>
            <a:endParaRPr sz="2400" u="none"/>
          </a:p>
        </p:txBody>
      </p:sp>
      <p:pic>
        <p:nvPicPr>
          <p:cNvPr id="288" name="Google Shape;28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062" y="2738628"/>
            <a:ext cx="3961753" cy="2379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557" y="3098400"/>
            <a:ext cx="4572018" cy="147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5"/>
          <p:cNvPicPr preferRelativeResize="0"/>
          <p:nvPr/>
        </p:nvPicPr>
        <p:blipFill rotWithShape="1">
          <a:blip r:embed="rId5">
            <a:alphaModFix/>
          </a:blip>
          <a:srcRect b="0" l="0" r="0" t="5249"/>
          <a:stretch/>
        </p:blipFill>
        <p:spPr>
          <a:xfrm>
            <a:off x="852575" y="1642776"/>
            <a:ext cx="7915424" cy="49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55"/>
          <p:cNvPicPr preferRelativeResize="0"/>
          <p:nvPr/>
        </p:nvPicPr>
        <p:blipFill rotWithShape="1">
          <a:blip r:embed="rId6">
            <a:alphaModFix/>
          </a:blip>
          <a:srcRect b="0" l="0" r="0" t="8147"/>
          <a:stretch/>
        </p:blipFill>
        <p:spPr>
          <a:xfrm>
            <a:off x="5103882" y="2190712"/>
            <a:ext cx="3664117" cy="4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WHO AM I?</a:t>
            </a:r>
            <a:endParaRPr b="1" sz="36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172" name="Google Shape;172;p3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800"/>
              <a:buFont typeface="Monda"/>
              <a:buChar char="●"/>
            </a:pPr>
            <a:r>
              <a:rPr lang="en" sz="28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Founder &amp; CEO/CTO @ </a:t>
            </a:r>
            <a:r>
              <a:rPr lang="en" sz="28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Thundra</a:t>
            </a:r>
            <a:endParaRPr sz="28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800"/>
              <a:buFont typeface="Monda"/>
              <a:buChar char="●"/>
            </a:pPr>
            <a:r>
              <a:rPr lang="en" sz="28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Co-organizer of </a:t>
            </a:r>
            <a:endParaRPr sz="28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1800"/>
              <a:buFont typeface="Monda"/>
              <a:buChar char="○"/>
            </a:pPr>
            <a:r>
              <a:rPr lang="en" sz="18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Serverless Turkey Meetup</a:t>
            </a:r>
            <a:endParaRPr sz="18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1800"/>
              <a:buFont typeface="Monda"/>
              <a:buChar char="○"/>
            </a:pPr>
            <a:r>
              <a:rPr lang="en" sz="18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ServerlessDays İstanbul 2019 (3rd of October)</a:t>
            </a:r>
            <a:endParaRPr sz="18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800"/>
              <a:buFont typeface="Monda"/>
              <a:buChar char="●"/>
            </a:pPr>
            <a:r>
              <a:rPr lang="en" sz="28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Oracle Open Source Contributor </a:t>
            </a:r>
            <a:endParaRPr sz="28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800"/>
              <a:buFont typeface="Monda"/>
              <a:buChar char="●"/>
            </a:pPr>
            <a:r>
              <a:rPr lang="en" sz="28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In serverless era since 3 years</a:t>
            </a:r>
            <a:endParaRPr sz="28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800"/>
              <a:buFont typeface="Monda"/>
              <a:buChar char="●"/>
            </a:pPr>
            <a:r>
              <a:rPr lang="en" sz="28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PhD candidate </a:t>
            </a:r>
            <a:endParaRPr sz="28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pic>
        <p:nvPicPr>
          <p:cNvPr id="173" name="Google Shape;17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24" y="4091825"/>
            <a:ext cx="636075" cy="4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8"/>
          <p:cNvSpPr txBox="1"/>
          <p:nvPr/>
        </p:nvSpPr>
        <p:spPr>
          <a:xfrm>
            <a:off x="1015900" y="4091850"/>
            <a:ext cx="182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da"/>
                <a:ea typeface="Monda"/>
                <a:cs typeface="Monda"/>
                <a:sym typeface="Monda"/>
              </a:rPr>
              <a:t>@serkan_ozal</a:t>
            </a:r>
            <a:endParaRPr b="1">
              <a:latin typeface="Monda"/>
              <a:ea typeface="Monda"/>
              <a:cs typeface="Monda"/>
              <a:sym typeface="Monda"/>
            </a:endParaRPr>
          </a:p>
        </p:txBody>
      </p:sp>
      <p:pic>
        <p:nvPicPr>
          <p:cNvPr id="175" name="Google Shape;17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8225" y="3960375"/>
            <a:ext cx="636075" cy="63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8"/>
          <p:cNvSpPr txBox="1"/>
          <p:nvPr/>
        </p:nvSpPr>
        <p:spPr>
          <a:xfrm>
            <a:off x="3614300" y="4091838"/>
            <a:ext cx="182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da"/>
                <a:ea typeface="Monda"/>
                <a:cs typeface="Monda"/>
                <a:sym typeface="Monda"/>
              </a:rPr>
              <a:t>serkan-ozal</a:t>
            </a:r>
            <a:endParaRPr b="1">
              <a:latin typeface="Monda"/>
              <a:ea typeface="Monda"/>
              <a:cs typeface="Monda"/>
              <a:sym typeface="Monda"/>
            </a:endParaRPr>
          </a:p>
        </p:txBody>
      </p:sp>
      <p:pic>
        <p:nvPicPr>
          <p:cNvPr id="177" name="Google Shape;177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1025" y="1203000"/>
            <a:ext cx="2236275" cy="22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 Tracing</a:t>
            </a:r>
            <a:endParaRPr sz="3600"/>
          </a:p>
        </p:txBody>
      </p:sp>
      <p:pic>
        <p:nvPicPr>
          <p:cNvPr id="297" name="Google Shape;29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484" y="1695525"/>
            <a:ext cx="6203518" cy="33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02325"/>
            <a:ext cx="9143998" cy="5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Distributed</a:t>
            </a:r>
            <a:r>
              <a:rPr lang="en" sz="3600"/>
              <a:t> Tracing</a:t>
            </a:r>
            <a:endParaRPr sz="3600"/>
          </a:p>
        </p:txBody>
      </p:sp>
      <p:sp>
        <p:nvSpPr>
          <p:cNvPr id="304" name="Google Shape;304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u="none"/>
              <a:t>Integrated with all of the most used AWS services</a:t>
            </a:r>
            <a:endParaRPr sz="2400" u="none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u="none"/>
              <a:t>Supports multiple upstream transaction</a:t>
            </a:r>
            <a:endParaRPr sz="2400" u="none"/>
          </a:p>
        </p:txBody>
      </p:sp>
      <p:pic>
        <p:nvPicPr>
          <p:cNvPr id="305" name="Google Shape;30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000" y="2089775"/>
            <a:ext cx="5939577" cy="28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Invocation Tagging</a:t>
            </a:r>
            <a:endParaRPr sz="3600"/>
          </a:p>
        </p:txBody>
      </p:sp>
      <p:sp>
        <p:nvSpPr>
          <p:cNvPr id="311" name="Google Shape;31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50" y="1367938"/>
            <a:ext cx="6901424" cy="68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8278" y="2376200"/>
            <a:ext cx="7542922" cy="24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Async monitoring</a:t>
            </a:r>
            <a:endParaRPr sz="3600"/>
          </a:p>
        </p:txBody>
      </p:sp>
      <p:sp>
        <p:nvSpPr>
          <p:cNvPr id="319" name="Google Shape;31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u="none"/>
              <a:t>No network delay</a:t>
            </a:r>
            <a:endParaRPr sz="2400" u="none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u="none"/>
              <a:t>Even works in VPC</a:t>
            </a:r>
            <a:endParaRPr sz="2400" u="none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u="none"/>
              <a:t>Add Thundra Serverless CloudWatch plugin</a:t>
            </a:r>
            <a:endParaRPr sz="2400" u="none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 u="none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 u="none"/>
              <a:t>Enable CloudWatch based reporting</a:t>
            </a:r>
            <a:endParaRPr sz="2400" u="none"/>
          </a:p>
        </p:txBody>
      </p:sp>
      <p:pic>
        <p:nvPicPr>
          <p:cNvPr id="320" name="Google Shape;320;p59"/>
          <p:cNvPicPr preferRelativeResize="0"/>
          <p:nvPr/>
        </p:nvPicPr>
        <p:blipFill rotWithShape="1">
          <a:blip r:embed="rId3">
            <a:alphaModFix/>
          </a:blip>
          <a:srcRect b="0" l="0" r="54830" t="0"/>
          <a:stretch/>
        </p:blipFill>
        <p:spPr>
          <a:xfrm>
            <a:off x="823025" y="2499100"/>
            <a:ext cx="6086777" cy="7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59"/>
          <p:cNvPicPr preferRelativeResize="0"/>
          <p:nvPr/>
        </p:nvPicPr>
        <p:blipFill rotWithShape="1">
          <a:blip r:embed="rId4">
            <a:alphaModFix/>
          </a:blip>
          <a:srcRect b="14784" l="0" r="0" t="13929"/>
          <a:stretch/>
        </p:blipFill>
        <p:spPr>
          <a:xfrm>
            <a:off x="823025" y="3748150"/>
            <a:ext cx="7274150" cy="6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6000" u="none"/>
              <a:t>MORE THUNDRA FEATURES</a:t>
            </a:r>
            <a:endParaRPr b="1" sz="6000" u="non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OpenTracing API/Spec Compatible</a:t>
            </a:r>
            <a:endParaRPr sz="3600">
              <a:solidFill>
                <a:srgbClr val="22173F"/>
              </a:solidFill>
            </a:endParaRPr>
          </a:p>
        </p:txBody>
      </p:sp>
      <p:sp>
        <p:nvSpPr>
          <p:cNvPr id="332" name="Google Shape;332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400"/>
              <a:buFont typeface="Monda"/>
              <a:buChar char="●"/>
            </a:pPr>
            <a:r>
              <a:rPr lang="en" sz="2400" u="none"/>
              <a:t>OpenTracing compatible API</a:t>
            </a:r>
            <a:endParaRPr sz="2400" u="none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400"/>
              <a:buChar char="●"/>
            </a:pPr>
            <a:r>
              <a:rPr lang="en" sz="2400" u="none"/>
              <a:t>OpenTracing specification compatible data model</a:t>
            </a:r>
            <a:endParaRPr sz="2400" u="none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400"/>
              <a:buChar char="●"/>
            </a:pPr>
            <a:r>
              <a:rPr lang="en" sz="2400" u="none"/>
              <a:t>Easy to integrate with other APM solutions</a:t>
            </a:r>
            <a:endParaRPr sz="2400" u="none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u="none"/>
              <a:t>Honeycomb</a:t>
            </a:r>
            <a:endParaRPr sz="2400" u="non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github.com/opentracing/specification/blob/master/specification.md</a:t>
            </a:r>
            <a:endParaRPr u="non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Intelligent Sampling</a:t>
            </a:r>
            <a:endParaRPr sz="3600">
              <a:solidFill>
                <a:srgbClr val="22173F"/>
              </a:solidFill>
            </a:endParaRPr>
          </a:p>
        </p:txBody>
      </p:sp>
      <p:sp>
        <p:nvSpPr>
          <p:cNvPr id="338" name="Google Shape;338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400"/>
              <a:buChar char="●"/>
            </a:pPr>
            <a:r>
              <a:rPr lang="en" sz="2400" u="none"/>
              <a:t>Samples periodically at every</a:t>
            </a:r>
            <a:endParaRPr sz="2400" u="none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u="none"/>
              <a:t>N invocation</a:t>
            </a:r>
            <a:endParaRPr sz="2400" u="none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u="none"/>
              <a:t>N seconds/minutes</a:t>
            </a:r>
            <a:endParaRPr sz="2400" u="none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400"/>
              <a:buChar char="●"/>
            </a:pPr>
            <a:r>
              <a:rPr lang="en" sz="2400" u="none"/>
              <a:t>Samples when</a:t>
            </a:r>
            <a:endParaRPr sz="2400" u="none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u="none"/>
              <a:t>duration exceeds given threshold</a:t>
            </a:r>
            <a:endParaRPr sz="2400" u="none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u="none"/>
              <a:t>invocation fails with any (or specific) error</a:t>
            </a:r>
            <a:endParaRPr sz="2400" u="none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u="none"/>
              <a:t>CPU/Memory usage exceeds threshold</a:t>
            </a:r>
            <a:endParaRPr sz="2400" u="none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400"/>
              <a:buChar char="●"/>
            </a:pPr>
            <a:r>
              <a:rPr lang="en" sz="2400" u="none"/>
              <a:t>Custom: Implement your own sampler</a:t>
            </a:r>
            <a:endParaRPr sz="2400" u="none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 u="none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 u="non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Alerting</a:t>
            </a:r>
            <a:endParaRPr sz="3600">
              <a:solidFill>
                <a:srgbClr val="22173F"/>
              </a:solidFill>
            </a:endParaRPr>
          </a:p>
        </p:txBody>
      </p:sp>
      <p:sp>
        <p:nvSpPr>
          <p:cNvPr id="344" name="Google Shape;344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400"/>
              <a:buChar char="●"/>
            </a:pPr>
            <a:r>
              <a:rPr lang="en" sz="2400" u="none"/>
              <a:t>Highly customizable alerts to create your own way of keeping eye on your system.</a:t>
            </a:r>
            <a:endParaRPr sz="2400" u="none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400"/>
              <a:buChar char="●"/>
            </a:pPr>
            <a:r>
              <a:rPr lang="en" sz="2400" u="none"/>
              <a:t>Actionable insights to reduce the MTTR</a:t>
            </a:r>
            <a:endParaRPr sz="2400" u="none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400"/>
              <a:buChar char="●"/>
            </a:pPr>
            <a:r>
              <a:rPr lang="en" sz="2400" u="none"/>
              <a:t>Customizable notification rules to your preferred channel and channels</a:t>
            </a:r>
            <a:endParaRPr sz="2400" u="none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400"/>
              <a:buChar char="●"/>
            </a:pPr>
            <a:r>
              <a:rPr lang="en" sz="2400" u="none"/>
              <a:t>Different severity levels to prevent the alert fatigue in your organization</a:t>
            </a:r>
            <a:endParaRPr sz="2400" u="none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 u="none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 u="none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Your Data at Your Instance</a:t>
            </a:r>
            <a:endParaRPr sz="3600">
              <a:solidFill>
                <a:srgbClr val="22173F"/>
              </a:solidFill>
            </a:endParaRPr>
          </a:p>
        </p:txBody>
      </p:sp>
      <p:sp>
        <p:nvSpPr>
          <p:cNvPr id="350" name="Google Shape;350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400"/>
              <a:buChar char="●"/>
            </a:pPr>
            <a:r>
              <a:rPr lang="en" sz="2400" u="none"/>
              <a:t>Thundra never see your data</a:t>
            </a:r>
            <a:endParaRPr sz="2400" u="none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400"/>
              <a:buChar char="●"/>
            </a:pPr>
            <a:r>
              <a:rPr lang="en" sz="2400" u="none"/>
              <a:t>Splunk</a:t>
            </a:r>
            <a:endParaRPr sz="2400" u="none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none"/>
              <a:t>stored at your Splunk deployment</a:t>
            </a:r>
            <a:endParaRPr sz="1800" u="none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none"/>
              <a:t>Thundra provides Splunk App to visualize your data </a:t>
            </a:r>
            <a:endParaRPr sz="1800" u="none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none"/>
              <a:t>or run your own queries</a:t>
            </a:r>
            <a:endParaRPr sz="1800" u="none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400"/>
              <a:buChar char="●"/>
            </a:pPr>
            <a:r>
              <a:rPr lang="en" sz="2400" u="none"/>
              <a:t>Elasticsearch</a:t>
            </a:r>
            <a:endParaRPr sz="2400" u="none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none"/>
              <a:t>stored at your Elasticsearch instance/clıster</a:t>
            </a:r>
            <a:endParaRPr sz="1800" u="none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none"/>
              <a:t>Thundra provides Kibana plugin to visualize your data</a:t>
            </a:r>
            <a:endParaRPr sz="1800" u="none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none"/>
              <a:t>or run your own queries</a:t>
            </a:r>
            <a:endParaRPr sz="1800" u="none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 u="non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5"/>
          <p:cNvSpPr txBox="1"/>
          <p:nvPr>
            <p:ph type="title"/>
          </p:nvPr>
        </p:nvSpPr>
        <p:spPr>
          <a:xfrm>
            <a:off x="311700" y="31220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173F"/>
                </a:solidFill>
              </a:rPr>
              <a:t>Thank you !</a:t>
            </a:r>
            <a:endParaRPr>
              <a:solidFill>
                <a:srgbClr val="22173F"/>
              </a:solidFill>
            </a:endParaRPr>
          </a:p>
        </p:txBody>
      </p:sp>
      <p:pic>
        <p:nvPicPr>
          <p:cNvPr id="356" name="Google Shape;35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223" y="1266100"/>
            <a:ext cx="1751550" cy="14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AGENDA</a:t>
            </a:r>
            <a:endParaRPr b="1" sz="36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183" name="Google Shape;183;p3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800"/>
              <a:buFont typeface="Monda"/>
              <a:buChar char="●"/>
            </a:pPr>
            <a:r>
              <a:rPr lang="en" sz="28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What We Gonna Do?</a:t>
            </a:r>
            <a:endParaRPr sz="28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800"/>
              <a:buFont typeface="Monda"/>
              <a:buChar char="●"/>
            </a:pPr>
            <a:r>
              <a:rPr lang="en" sz="28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What We Gonna Use?</a:t>
            </a:r>
            <a:endParaRPr sz="28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800"/>
              <a:buFont typeface="Monda"/>
              <a:buChar char="●"/>
            </a:pPr>
            <a:r>
              <a:rPr lang="en" sz="28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The Architecture</a:t>
            </a:r>
            <a:endParaRPr sz="28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800"/>
              <a:buFont typeface="Monda"/>
              <a:buChar char="●"/>
            </a:pPr>
            <a:r>
              <a:rPr lang="en" sz="28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Monitoring with CloudWatch</a:t>
            </a:r>
            <a:endParaRPr sz="28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800"/>
              <a:buFont typeface="Monda"/>
              <a:buChar char="●"/>
            </a:pPr>
            <a:r>
              <a:rPr lang="en" sz="28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Monitoring with Thundra</a:t>
            </a:r>
            <a:endParaRPr sz="28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173F"/>
              </a:buClr>
              <a:buSzPts val="1800"/>
              <a:buFont typeface="Monda"/>
              <a:buChar char="○"/>
            </a:pPr>
            <a:r>
              <a:rPr lang="en" sz="18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How to Setup</a:t>
            </a:r>
            <a:endParaRPr sz="18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173F"/>
              </a:buClr>
              <a:buSzPts val="1800"/>
              <a:buFont typeface="Monda"/>
              <a:buChar char="○"/>
            </a:pPr>
            <a:r>
              <a:rPr lang="en" sz="18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Local &amp; Distributed Tracing</a:t>
            </a:r>
            <a:endParaRPr sz="18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173F"/>
              </a:buClr>
              <a:buSzPts val="1800"/>
              <a:buFont typeface="Monda"/>
              <a:buChar char="○"/>
            </a:pPr>
            <a:r>
              <a:rPr lang="en" sz="18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Invocation Tagging</a:t>
            </a:r>
            <a:endParaRPr sz="18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173F"/>
              </a:buClr>
              <a:buSzPts val="1800"/>
              <a:buFont typeface="Monda"/>
              <a:buChar char="○"/>
            </a:pPr>
            <a:r>
              <a:rPr lang="en" sz="18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Async Monitoring</a:t>
            </a:r>
            <a:endParaRPr sz="18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A2ADC"/>
              </a:buClr>
              <a:buSzPts val="2800"/>
              <a:buFont typeface="Monda"/>
              <a:buChar char="●"/>
            </a:pPr>
            <a:r>
              <a:rPr lang="en" sz="28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More Thundra Features</a:t>
            </a:r>
            <a:endParaRPr sz="28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6000" u="none"/>
              <a:t>WHAT WE GONNA DO?</a:t>
            </a:r>
            <a:endParaRPr b="1" sz="6000" u="non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Blog Site Application</a:t>
            </a:r>
            <a:endParaRPr sz="3600"/>
          </a:p>
        </p:txBody>
      </p:sp>
      <p:sp>
        <p:nvSpPr>
          <p:cNvPr id="194" name="Google Shape;19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u="none"/>
              <a:t>Send Blog Post</a:t>
            </a:r>
            <a:endParaRPr sz="2400" u="none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u="none"/>
              <a:t>Get Blog Post</a:t>
            </a:r>
            <a:endParaRPr sz="2400" u="none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u="none"/>
              <a:t>Search Blog Post</a:t>
            </a:r>
            <a:endParaRPr sz="2400" u="none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u="none"/>
              <a:t>Delete Blog Post</a:t>
            </a:r>
            <a:endParaRPr sz="2400" u="non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2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2173F"/>
                </a:solidFill>
                <a:latin typeface="Monda"/>
                <a:ea typeface="Monda"/>
                <a:cs typeface="Monda"/>
                <a:sym typeface="Monda"/>
              </a:rPr>
              <a:t>Reference implementation available at</a:t>
            </a:r>
            <a:endParaRPr sz="28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0" lvl="0" marL="457200" rtl="0" algn="ctr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  <a:p>
            <a:pPr indent="0" lvl="0" marL="457200" rtl="0" algn="ctr"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github.com/thundra-io/serverless-blog-site-workshop</a:t>
            </a:r>
            <a:endParaRPr sz="2400">
              <a:solidFill>
                <a:srgbClr val="22173F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pic>
        <p:nvPicPr>
          <p:cNvPr id="200" name="Google Shape;200;p42"/>
          <p:cNvPicPr preferRelativeResize="0"/>
          <p:nvPr/>
        </p:nvPicPr>
        <p:blipFill rotWithShape="1">
          <a:blip r:embed="rId5">
            <a:alphaModFix/>
          </a:blip>
          <a:srcRect b="5826" l="3642" r="0" t="9240"/>
          <a:stretch/>
        </p:blipFill>
        <p:spPr>
          <a:xfrm>
            <a:off x="7695600" y="1516575"/>
            <a:ext cx="929750" cy="81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6000" u="none"/>
              <a:t>WHAT WE GONNA USE?</a:t>
            </a:r>
            <a:endParaRPr b="1" sz="6000" u="non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none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 u="none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 u="none"/>
          </a:p>
        </p:txBody>
      </p:sp>
      <p:pic>
        <p:nvPicPr>
          <p:cNvPr id="211" name="Google Shape;2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25" y="2211400"/>
            <a:ext cx="1724675" cy="10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4"/>
          <p:cNvPicPr preferRelativeResize="0"/>
          <p:nvPr/>
        </p:nvPicPr>
        <p:blipFill rotWithShape="1">
          <a:blip r:embed="rId4">
            <a:alphaModFix/>
          </a:blip>
          <a:srcRect b="21056" l="10321" r="11900" t="12749"/>
          <a:stretch/>
        </p:blipFill>
        <p:spPr>
          <a:xfrm>
            <a:off x="2925100" y="2211400"/>
            <a:ext cx="2719000" cy="8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5680" y="2211396"/>
            <a:ext cx="2784891" cy="8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4"/>
          <p:cNvPicPr preferRelativeResize="0"/>
          <p:nvPr/>
        </p:nvPicPr>
        <p:blipFill rotWithShape="1">
          <a:blip r:embed="rId6">
            <a:alphaModFix/>
          </a:blip>
          <a:srcRect b="22533" l="0" r="0" t="22168"/>
          <a:stretch/>
        </p:blipFill>
        <p:spPr>
          <a:xfrm>
            <a:off x="2817750" y="3321075"/>
            <a:ext cx="2933700" cy="8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6000" u="none"/>
              <a:t> THE ARCHITECTURE</a:t>
            </a:r>
            <a:endParaRPr b="1" sz="6000" u="non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undra-presentation-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undra-presentation-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