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4"/>
  </p:notesMasterIdLst>
  <p:sldIdLst>
    <p:sldId id="351" r:id="rId2"/>
    <p:sldId id="353" r:id="rId3"/>
    <p:sldId id="354" r:id="rId4"/>
    <p:sldId id="369" r:id="rId5"/>
    <p:sldId id="370" r:id="rId6"/>
    <p:sldId id="256" r:id="rId7"/>
    <p:sldId id="258" r:id="rId8"/>
    <p:sldId id="349" r:id="rId9"/>
    <p:sldId id="267" r:id="rId10"/>
    <p:sldId id="288" r:id="rId11"/>
    <p:sldId id="350" r:id="rId12"/>
    <p:sldId id="270" r:id="rId13"/>
    <p:sldId id="355" r:id="rId14"/>
    <p:sldId id="358" r:id="rId15"/>
    <p:sldId id="361" r:id="rId16"/>
    <p:sldId id="360" r:id="rId17"/>
    <p:sldId id="359" r:id="rId18"/>
    <p:sldId id="362" r:id="rId19"/>
    <p:sldId id="356" r:id="rId20"/>
    <p:sldId id="363" r:id="rId21"/>
    <p:sldId id="364" r:id="rId22"/>
    <p:sldId id="365" r:id="rId23"/>
    <p:sldId id="289" r:id="rId24"/>
    <p:sldId id="371" r:id="rId25"/>
    <p:sldId id="366" r:id="rId26"/>
    <p:sldId id="372" r:id="rId27"/>
    <p:sldId id="277" r:id="rId28"/>
    <p:sldId id="305" r:id="rId29"/>
    <p:sldId id="306" r:id="rId30"/>
    <p:sldId id="307" r:id="rId31"/>
    <p:sldId id="290" r:id="rId32"/>
    <p:sldId id="373" r:id="rId33"/>
    <p:sldId id="374" r:id="rId34"/>
    <p:sldId id="375" r:id="rId35"/>
    <p:sldId id="376" r:id="rId36"/>
    <p:sldId id="377" r:id="rId37"/>
    <p:sldId id="381" r:id="rId38"/>
    <p:sldId id="308" r:id="rId39"/>
    <p:sldId id="295" r:id="rId40"/>
    <p:sldId id="378" r:id="rId41"/>
    <p:sldId id="379" r:id="rId42"/>
    <p:sldId id="309" r:id="rId43"/>
    <p:sldId id="310" r:id="rId44"/>
    <p:sldId id="311" r:id="rId45"/>
    <p:sldId id="312" r:id="rId46"/>
    <p:sldId id="313" r:id="rId47"/>
    <p:sldId id="314" r:id="rId48"/>
    <p:sldId id="315" r:id="rId49"/>
    <p:sldId id="380"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7" r:id="rId77"/>
    <p:sldId id="348" r:id="rId78"/>
    <p:sldId id="344" r:id="rId79"/>
    <p:sldId id="345" r:id="rId80"/>
    <p:sldId id="346" r:id="rId81"/>
    <p:sldId id="382" r:id="rId82"/>
    <p:sldId id="304"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BB68BFB-BD87-4BD9-90C0-829FA4052A44}">
          <p14:sldIdLst>
            <p14:sldId id="351"/>
            <p14:sldId id="353"/>
            <p14:sldId id="354"/>
            <p14:sldId id="369"/>
            <p14:sldId id="370"/>
            <p14:sldId id="256"/>
            <p14:sldId id="258"/>
            <p14:sldId id="349"/>
          </p14:sldIdLst>
        </p14:section>
        <p14:section name="机器学习简介" id="{FF40BF07-4D41-4FE4-A506-F6F0D2B7E67F}">
          <p14:sldIdLst>
            <p14:sldId id="267"/>
            <p14:sldId id="288"/>
            <p14:sldId id="350"/>
            <p14:sldId id="270"/>
            <p14:sldId id="355"/>
            <p14:sldId id="358"/>
            <p14:sldId id="361"/>
            <p14:sldId id="360"/>
            <p14:sldId id="359"/>
            <p14:sldId id="362"/>
            <p14:sldId id="356"/>
            <p14:sldId id="363"/>
            <p14:sldId id="364"/>
            <p14:sldId id="365"/>
            <p14:sldId id="289"/>
            <p14:sldId id="371"/>
            <p14:sldId id="366"/>
            <p14:sldId id="372"/>
            <p14:sldId id="277"/>
            <p14:sldId id="305"/>
            <p14:sldId id="306"/>
            <p14:sldId id="307"/>
            <p14:sldId id="290"/>
            <p14:sldId id="373"/>
            <p14:sldId id="374"/>
            <p14:sldId id="375"/>
            <p14:sldId id="376"/>
            <p14:sldId id="377"/>
            <p14:sldId id="381"/>
          </p14:sldIdLst>
        </p14:section>
        <p14:section name="使用机器学习解决问题的一般流程" id="{235E624D-B685-4FCB-A808-296D897121C2}">
          <p14:sldIdLst>
            <p14:sldId id="308"/>
            <p14:sldId id="295"/>
            <p14:sldId id="378"/>
            <p14:sldId id="379"/>
            <p14:sldId id="309"/>
            <p14:sldId id="310"/>
            <p14:sldId id="311"/>
            <p14:sldId id="312"/>
            <p14:sldId id="313"/>
            <p14:sldId id="314"/>
            <p14:sldId id="315"/>
            <p14:sldId id="380"/>
            <p14:sldId id="316"/>
            <p14:sldId id="317"/>
            <p14:sldId id="318"/>
            <p14:sldId id="319"/>
            <p14:sldId id="320"/>
            <p14:sldId id="321"/>
            <p14:sldId id="322"/>
            <p14:sldId id="323"/>
            <p14:sldId id="324"/>
            <p14:sldId id="325"/>
            <p14:sldId id="326"/>
            <p14:sldId id="327"/>
            <p14:sldId id="328"/>
            <p14:sldId id="331"/>
            <p14:sldId id="332"/>
            <p14:sldId id="333"/>
            <p14:sldId id="334"/>
            <p14:sldId id="335"/>
            <p14:sldId id="336"/>
            <p14:sldId id="337"/>
            <p14:sldId id="338"/>
            <p14:sldId id="339"/>
            <p14:sldId id="340"/>
            <p14:sldId id="341"/>
            <p14:sldId id="342"/>
            <p14:sldId id="343"/>
            <p14:sldId id="347"/>
            <p14:sldId id="348"/>
            <p14:sldId id="344"/>
            <p14:sldId id="345"/>
            <p14:sldId id="346"/>
            <p14:sldId id="382"/>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2" autoAdjust="0"/>
    <p:restoredTop sz="89965" autoAdjust="0"/>
  </p:normalViewPr>
  <p:slideViewPr>
    <p:cSldViewPr snapToGrid="0">
      <p:cViewPr varScale="1">
        <p:scale>
          <a:sx n="62" d="100"/>
          <a:sy n="62"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07E02-0E84-49F2-B955-C038CDB817ED}" type="datetimeFigureOut">
              <a:rPr lang="zh-CN" altLang="en-US" smtClean="0"/>
              <a:t>2022/7/1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44887-FDFD-47DC-BCF7-5B071AF27820}" type="slidenum">
              <a:rPr lang="zh-CN" altLang="en-US" smtClean="0"/>
              <a:t>‹#›</a:t>
            </a:fld>
            <a:endParaRPr lang="zh-CN" altLang="en-US"/>
          </a:p>
        </p:txBody>
      </p:sp>
    </p:spTree>
    <p:extLst>
      <p:ext uri="{BB962C8B-B14F-4D97-AF65-F5344CB8AC3E}">
        <p14:creationId xmlns:p14="http://schemas.microsoft.com/office/powerpoint/2010/main" val="417033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044887-FDFD-47DC-BCF7-5B071AF27820}" type="slidenum">
              <a:rPr lang="zh-CN" altLang="en-US" smtClean="0"/>
              <a:t>6</a:t>
            </a:fld>
            <a:endParaRPr lang="zh-CN" altLang="en-US"/>
          </a:p>
        </p:txBody>
      </p:sp>
    </p:spTree>
    <p:extLst>
      <p:ext uri="{BB962C8B-B14F-4D97-AF65-F5344CB8AC3E}">
        <p14:creationId xmlns:p14="http://schemas.microsoft.com/office/powerpoint/2010/main" val="172069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周志华</a:t>
            </a:r>
            <a:r>
              <a:rPr lang="en-US" altLang="zh-CN" dirty="0"/>
              <a:t>《</a:t>
            </a:r>
            <a:r>
              <a:rPr lang="zh-CN" altLang="en-US" dirty="0"/>
              <a:t>西瓜书</a:t>
            </a:r>
            <a:r>
              <a:rPr lang="en-US" altLang="zh-CN" dirty="0"/>
              <a:t>》</a:t>
            </a:r>
          </a:p>
          <a:p>
            <a:r>
              <a:rPr lang="zh-CN" altLang="en-US" b="1" i="0" dirty="0">
                <a:solidFill>
                  <a:srgbClr val="121212"/>
                </a:solidFill>
                <a:effectLst/>
                <a:latin typeface="-apple-system"/>
              </a:rPr>
              <a:t>训练集</a:t>
            </a:r>
            <a:r>
              <a:rPr lang="zh-CN" altLang="en-US" b="0" i="0" dirty="0">
                <a:solidFill>
                  <a:srgbClr val="121212"/>
                </a:solidFill>
                <a:effectLst/>
                <a:latin typeface="-apple-system"/>
              </a:rPr>
              <a:t>是用来训练模型</a:t>
            </a:r>
            <a:r>
              <a:rPr lang="en-US" altLang="zh-CN" b="0" i="0" dirty="0">
                <a:solidFill>
                  <a:srgbClr val="121212"/>
                </a:solidFill>
                <a:effectLst/>
                <a:latin typeface="-apple-system"/>
              </a:rPr>
              <a:t>(fit model)</a:t>
            </a:r>
            <a:r>
              <a:rPr lang="zh-CN" altLang="en-US" b="0" i="0" dirty="0">
                <a:solidFill>
                  <a:srgbClr val="121212"/>
                </a:solidFill>
                <a:effectLst/>
                <a:latin typeface="-apple-system"/>
              </a:rPr>
              <a:t>的；</a:t>
            </a:r>
            <a:r>
              <a:rPr lang="zh-CN" altLang="en-US" b="1" i="0" dirty="0">
                <a:solidFill>
                  <a:srgbClr val="121212"/>
                </a:solidFill>
                <a:effectLst/>
                <a:latin typeface="-apple-system"/>
              </a:rPr>
              <a:t>验证集</a:t>
            </a:r>
            <a:r>
              <a:rPr lang="zh-CN" altLang="en-US" b="0" i="0" dirty="0">
                <a:solidFill>
                  <a:srgbClr val="121212"/>
                </a:solidFill>
                <a:effectLst/>
                <a:latin typeface="-apple-system"/>
              </a:rPr>
              <a:t>是来调整模型</a:t>
            </a:r>
            <a:r>
              <a:rPr lang="en-US" altLang="zh-CN" b="0" i="0" dirty="0">
                <a:solidFill>
                  <a:srgbClr val="121212"/>
                </a:solidFill>
                <a:effectLst/>
                <a:latin typeface="-apple-system"/>
              </a:rPr>
              <a:t>(tune</a:t>
            </a:r>
            <a:r>
              <a:rPr lang="zh-CN" altLang="en-US" b="0" i="0" dirty="0">
                <a:solidFill>
                  <a:srgbClr val="121212"/>
                </a:solidFill>
                <a:effectLst/>
                <a:latin typeface="-apple-system"/>
              </a:rPr>
              <a:t> </a:t>
            </a:r>
            <a:r>
              <a:rPr lang="en-US" altLang="zh-CN" b="0" i="0" dirty="0">
                <a:solidFill>
                  <a:srgbClr val="121212"/>
                </a:solidFill>
                <a:effectLst/>
                <a:latin typeface="-apple-system"/>
              </a:rPr>
              <a:t>model)</a:t>
            </a:r>
            <a:r>
              <a:rPr lang="zh-CN" altLang="en-US" b="0" i="0" dirty="0">
                <a:solidFill>
                  <a:srgbClr val="121212"/>
                </a:solidFill>
                <a:effectLst/>
                <a:latin typeface="-apple-system"/>
              </a:rPr>
              <a:t>的；</a:t>
            </a:r>
            <a:r>
              <a:rPr lang="zh-CN" altLang="en-US" b="1" i="0" dirty="0">
                <a:solidFill>
                  <a:srgbClr val="121212"/>
                </a:solidFill>
                <a:effectLst/>
                <a:latin typeface="-apple-system"/>
              </a:rPr>
              <a:t>测试集</a:t>
            </a:r>
            <a:r>
              <a:rPr lang="zh-CN" altLang="en-US" b="0" i="0" dirty="0">
                <a:solidFill>
                  <a:srgbClr val="121212"/>
                </a:solidFill>
                <a:effectLst/>
                <a:latin typeface="-apple-system"/>
              </a:rPr>
              <a:t>是来部署模型</a:t>
            </a:r>
            <a:r>
              <a:rPr lang="en-US" altLang="zh-CN" b="0" i="0" dirty="0">
                <a:solidFill>
                  <a:srgbClr val="121212"/>
                </a:solidFill>
                <a:effectLst/>
                <a:latin typeface="-apple-system"/>
              </a:rPr>
              <a:t>(deploy</a:t>
            </a:r>
            <a:r>
              <a:rPr lang="zh-CN" altLang="en-US" b="0" i="0" dirty="0">
                <a:solidFill>
                  <a:srgbClr val="121212"/>
                </a:solidFill>
                <a:effectLst/>
                <a:latin typeface="-apple-system"/>
              </a:rPr>
              <a:t> </a:t>
            </a:r>
            <a:r>
              <a:rPr lang="en-US" altLang="zh-CN" b="0" i="0" dirty="0">
                <a:solidFill>
                  <a:srgbClr val="121212"/>
                </a:solidFill>
                <a:effectLst/>
                <a:latin typeface="-apple-system"/>
              </a:rPr>
              <a:t>model)</a:t>
            </a:r>
            <a:r>
              <a:rPr lang="zh-CN" altLang="en-US" b="0" i="0" dirty="0">
                <a:solidFill>
                  <a:srgbClr val="121212"/>
                </a:solidFill>
                <a:effectLst/>
                <a:latin typeface="-apple-system"/>
              </a:rPr>
              <a:t>的。</a:t>
            </a:r>
            <a:endParaRPr lang="zh-CN" altLang="en-US" dirty="0"/>
          </a:p>
        </p:txBody>
      </p:sp>
      <p:sp>
        <p:nvSpPr>
          <p:cNvPr id="4" name="灯片编号占位符 3"/>
          <p:cNvSpPr>
            <a:spLocks noGrp="1"/>
          </p:cNvSpPr>
          <p:nvPr>
            <p:ph type="sldNum" sz="quarter" idx="5"/>
          </p:nvPr>
        </p:nvSpPr>
        <p:spPr/>
        <p:txBody>
          <a:bodyPr/>
          <a:lstStyle/>
          <a:p>
            <a:fld id="{CB044887-FDFD-47DC-BCF7-5B071AF27820}" type="slidenum">
              <a:rPr lang="zh-CN" altLang="en-US" smtClean="0"/>
              <a:t>13</a:t>
            </a:fld>
            <a:endParaRPr lang="zh-CN" altLang="en-US"/>
          </a:p>
        </p:txBody>
      </p:sp>
    </p:spTree>
    <p:extLst>
      <p:ext uri="{BB962C8B-B14F-4D97-AF65-F5344CB8AC3E}">
        <p14:creationId xmlns:p14="http://schemas.microsoft.com/office/powerpoint/2010/main" val="233972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无偏估计：估计量的均值等于真实值，即具体每一次估计值可能大于真实值，也可能小于真实值，而不能总是大于或小于真实值（因为这就产生了系统误差）</a:t>
            </a:r>
          </a:p>
        </p:txBody>
      </p:sp>
      <p:sp>
        <p:nvSpPr>
          <p:cNvPr id="4" name="灯片编号占位符 3"/>
          <p:cNvSpPr>
            <a:spLocks noGrp="1"/>
          </p:cNvSpPr>
          <p:nvPr>
            <p:ph type="sldNum" sz="quarter" idx="5"/>
          </p:nvPr>
        </p:nvSpPr>
        <p:spPr/>
        <p:txBody>
          <a:bodyPr/>
          <a:lstStyle/>
          <a:p>
            <a:fld id="{CB044887-FDFD-47DC-BCF7-5B071AF27820}" type="slidenum">
              <a:rPr lang="zh-CN" altLang="en-US" smtClean="0"/>
              <a:t>14</a:t>
            </a:fld>
            <a:endParaRPr lang="zh-CN" altLang="en-US"/>
          </a:p>
        </p:txBody>
      </p:sp>
    </p:spTree>
    <p:extLst>
      <p:ext uri="{BB962C8B-B14F-4D97-AF65-F5344CB8AC3E}">
        <p14:creationId xmlns:p14="http://schemas.microsoft.com/office/powerpoint/2010/main" val="138767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模型训练的过程其实就是在求</a:t>
            </a:r>
            <a:r>
              <a:rPr lang="en-US" altLang="zh-CN" dirty="0"/>
              <a:t>【</a:t>
            </a:r>
            <a:r>
              <a:rPr lang="zh-CN" altLang="en-US" dirty="0"/>
              <a:t>参数</a:t>
            </a:r>
            <a:r>
              <a:rPr lang="en-US" altLang="zh-CN" dirty="0"/>
              <a:t>】</a:t>
            </a:r>
            <a:r>
              <a:rPr lang="zh-CN" altLang="en-US" dirty="0"/>
              <a:t>的过程。</a:t>
            </a:r>
          </a:p>
          <a:p>
            <a:r>
              <a:rPr lang="zh-CN" altLang="en-US" dirty="0"/>
              <a:t>先假设某类模型，然后用训练集来训练，学习到对应的最优的</a:t>
            </a:r>
            <a:r>
              <a:rPr lang="en-US" altLang="zh-CN" dirty="0"/>
              <a:t>【</a:t>
            </a:r>
            <a:r>
              <a:rPr lang="zh-CN" altLang="en-US" dirty="0"/>
              <a:t>参数</a:t>
            </a:r>
            <a:r>
              <a:rPr lang="en-US" altLang="zh-CN" dirty="0"/>
              <a:t>】</a:t>
            </a:r>
            <a:r>
              <a:rPr lang="zh-CN" altLang="en-US" dirty="0"/>
              <a:t>。</a:t>
            </a:r>
          </a:p>
          <a:p>
            <a:r>
              <a:rPr lang="zh-CN" altLang="en-US" dirty="0"/>
              <a:t>或者：</a:t>
            </a:r>
          </a:p>
          <a:p>
            <a:r>
              <a:rPr lang="zh-CN" altLang="en-US" dirty="0"/>
              <a:t>先假设模型的某个</a:t>
            </a:r>
            <a:r>
              <a:rPr lang="en-US" altLang="zh-CN" dirty="0"/>
              <a:t>【</a:t>
            </a:r>
            <a:r>
              <a:rPr lang="zh-CN" altLang="en-US" dirty="0"/>
              <a:t>超参数</a:t>
            </a:r>
            <a:r>
              <a:rPr lang="en-US" altLang="zh-CN" dirty="0"/>
              <a:t>】</a:t>
            </a:r>
            <a:r>
              <a:rPr lang="zh-CN" altLang="en-US" dirty="0"/>
              <a:t>，然后用训练集来训练，学习到对应的最优的</a:t>
            </a:r>
            <a:r>
              <a:rPr lang="en-US" altLang="zh-CN" dirty="0"/>
              <a:t>【</a:t>
            </a:r>
            <a:r>
              <a:rPr lang="zh-CN" altLang="en-US" dirty="0"/>
              <a:t>参数</a:t>
            </a:r>
            <a:r>
              <a:rPr lang="en-US" altLang="zh-CN" dirty="0"/>
              <a:t>】</a:t>
            </a:r>
            <a:r>
              <a:rPr lang="zh-CN" altLang="en-US" dirty="0"/>
              <a:t>。</a:t>
            </a:r>
          </a:p>
          <a:p>
            <a:endParaRPr lang="zh-CN" altLang="en-US" dirty="0"/>
          </a:p>
          <a:p>
            <a:r>
              <a:rPr lang="zh-CN" altLang="en-US" dirty="0"/>
              <a:t>但是问题在于，没有办法保证假设的哪个</a:t>
            </a:r>
            <a:r>
              <a:rPr lang="en-US" altLang="zh-CN" dirty="0"/>
              <a:t>【</a:t>
            </a:r>
            <a:r>
              <a:rPr lang="zh-CN" altLang="en-US" dirty="0"/>
              <a:t>模型</a:t>
            </a:r>
            <a:r>
              <a:rPr lang="en-US" altLang="zh-CN" dirty="0"/>
              <a:t>】/【</a:t>
            </a:r>
            <a:r>
              <a:rPr lang="zh-CN" altLang="en-US" dirty="0"/>
              <a:t>超参数</a:t>
            </a:r>
            <a:r>
              <a:rPr lang="en-US" altLang="zh-CN" dirty="0"/>
              <a:t>】</a:t>
            </a:r>
            <a:r>
              <a:rPr lang="zh-CN" altLang="en-US" dirty="0"/>
              <a:t>是最优的，极有可能假设错误。那怎么办呢？</a:t>
            </a:r>
          </a:p>
          <a:p>
            <a:endParaRPr lang="zh-CN" altLang="en-US" dirty="0"/>
          </a:p>
          <a:p>
            <a:r>
              <a:rPr lang="zh-CN" altLang="en-US" dirty="0"/>
              <a:t>解决方案就是假设多个的模型</a:t>
            </a:r>
            <a:r>
              <a:rPr lang="en-US" altLang="zh-CN" dirty="0"/>
              <a:t>/【</a:t>
            </a:r>
            <a:r>
              <a:rPr lang="zh-CN" altLang="en-US" dirty="0"/>
              <a:t>超参数</a:t>
            </a:r>
            <a:r>
              <a:rPr lang="en-US" altLang="zh-CN" dirty="0"/>
              <a:t>】</a:t>
            </a:r>
            <a:r>
              <a:rPr lang="zh-CN" altLang="en-US" dirty="0"/>
              <a:t>，然后用训练集分别对这些模型来进行训练，学习到每一个模型中分别对应的参数</a:t>
            </a:r>
            <a:r>
              <a:rPr lang="en-US" altLang="zh-CN" dirty="0"/>
              <a:t>——</a:t>
            </a:r>
            <a:r>
              <a:rPr lang="zh-CN" altLang="en-US" dirty="0"/>
              <a:t>这是第一步，就是训练集的任务。</a:t>
            </a:r>
          </a:p>
          <a:p>
            <a:r>
              <a:rPr lang="zh-CN" altLang="en-US" dirty="0"/>
              <a:t>已经学习到了多个的不同的模型</a:t>
            </a:r>
            <a:r>
              <a:rPr lang="en-US" altLang="zh-CN" dirty="0"/>
              <a:t>/</a:t>
            </a:r>
            <a:r>
              <a:rPr lang="zh-CN" altLang="en-US" dirty="0"/>
              <a:t>同一个模型的多个</a:t>
            </a:r>
            <a:r>
              <a:rPr lang="en-US" altLang="zh-CN" dirty="0"/>
              <a:t>【</a:t>
            </a:r>
            <a:r>
              <a:rPr lang="zh-CN" altLang="en-US" dirty="0"/>
              <a:t>超参数</a:t>
            </a:r>
            <a:r>
              <a:rPr lang="en-US" altLang="zh-CN" dirty="0"/>
              <a:t>】</a:t>
            </a:r>
            <a:r>
              <a:rPr lang="zh-CN" altLang="en-US" dirty="0"/>
              <a:t>，哪一个模型</a:t>
            </a:r>
            <a:r>
              <a:rPr lang="en-US" altLang="zh-CN" dirty="0"/>
              <a:t>/【</a:t>
            </a:r>
            <a:r>
              <a:rPr lang="zh-CN" altLang="en-US" dirty="0"/>
              <a:t>超参数</a:t>
            </a:r>
            <a:r>
              <a:rPr lang="en-US" altLang="zh-CN" dirty="0"/>
              <a:t>】</a:t>
            </a:r>
            <a:r>
              <a:rPr lang="zh-CN" altLang="en-US" dirty="0"/>
              <a:t>是最好的呢？</a:t>
            </a:r>
          </a:p>
          <a:p>
            <a:endParaRPr lang="zh-CN" altLang="en-US" dirty="0"/>
          </a:p>
          <a:p>
            <a:r>
              <a:rPr lang="zh-CN" altLang="en-US" dirty="0"/>
              <a:t>需要来评估不同的模型</a:t>
            </a:r>
            <a:r>
              <a:rPr lang="en-US" altLang="zh-CN" dirty="0"/>
              <a:t>/【</a:t>
            </a:r>
            <a:r>
              <a:rPr lang="zh-CN" altLang="en-US" dirty="0"/>
              <a:t>超参数</a:t>
            </a:r>
            <a:r>
              <a:rPr lang="en-US" altLang="zh-CN" dirty="0"/>
              <a:t>】</a:t>
            </a:r>
            <a:r>
              <a:rPr lang="zh-CN" altLang="en-US" dirty="0"/>
              <a:t>在新的不同于训练集的数据集上的优劣程度。</a:t>
            </a:r>
          </a:p>
          <a:p>
            <a:r>
              <a:rPr lang="zh-CN" altLang="en-US" dirty="0"/>
              <a:t>即：使用验证集来选择具体使用哪个模型</a:t>
            </a:r>
            <a:r>
              <a:rPr lang="en-US" altLang="zh-CN" dirty="0"/>
              <a:t>/【</a:t>
            </a:r>
            <a:r>
              <a:rPr lang="zh-CN" altLang="en-US" dirty="0"/>
              <a:t>超参数</a:t>
            </a:r>
            <a:r>
              <a:rPr lang="en-US" altLang="zh-CN" dirty="0"/>
              <a:t>】</a:t>
            </a:r>
            <a:r>
              <a:rPr lang="zh-CN" altLang="en-US" dirty="0"/>
              <a:t>。这是第二步，就是验证集的任务，也通常称之为</a:t>
            </a:r>
            <a:r>
              <a:rPr lang="en-US" altLang="zh-CN" dirty="0"/>
              <a:t>【</a:t>
            </a:r>
            <a:r>
              <a:rPr lang="zh-CN" altLang="en-US" dirty="0"/>
              <a:t>调参</a:t>
            </a:r>
            <a:r>
              <a:rPr lang="en-US" altLang="zh-CN" dirty="0"/>
              <a:t>】</a:t>
            </a:r>
            <a:r>
              <a:rPr lang="zh-CN" altLang="en-US" dirty="0"/>
              <a:t>。</a:t>
            </a:r>
          </a:p>
          <a:p>
            <a:endParaRPr lang="zh-CN" altLang="en-US" dirty="0"/>
          </a:p>
          <a:p>
            <a:r>
              <a:rPr lang="zh-CN" altLang="en-US" dirty="0"/>
              <a:t>最后，当模型学习到了</a:t>
            </a:r>
            <a:r>
              <a:rPr lang="en-US" altLang="zh-CN" dirty="0"/>
              <a:t>【</a:t>
            </a:r>
            <a:r>
              <a:rPr lang="zh-CN" altLang="en-US" dirty="0"/>
              <a:t>参数</a:t>
            </a:r>
            <a:r>
              <a:rPr lang="en-US" altLang="zh-CN" dirty="0"/>
              <a:t>】</a:t>
            </a:r>
            <a:r>
              <a:rPr lang="zh-CN" altLang="en-US" dirty="0"/>
              <a:t>，并确定具体要采用哪个模型</a:t>
            </a:r>
            <a:r>
              <a:rPr lang="en-US" altLang="zh-CN" dirty="0"/>
              <a:t>/【</a:t>
            </a:r>
            <a:r>
              <a:rPr lang="zh-CN" altLang="en-US" dirty="0"/>
              <a:t>超参数</a:t>
            </a:r>
            <a:r>
              <a:rPr lang="en-US" altLang="zh-CN" dirty="0"/>
              <a:t>】</a:t>
            </a:r>
            <a:r>
              <a:rPr lang="zh-CN" altLang="en-US" dirty="0"/>
              <a:t>后，就确定了具体的模型</a:t>
            </a:r>
            <a:r>
              <a:rPr lang="en-US" altLang="zh-CN" dirty="0"/>
              <a:t>/</a:t>
            </a:r>
            <a:r>
              <a:rPr lang="zh-CN" altLang="en-US" dirty="0"/>
              <a:t>模型结构，需要再用一些新的数据来测试这个模型在新的数据上的效果。</a:t>
            </a:r>
          </a:p>
          <a:p>
            <a:r>
              <a:rPr lang="zh-CN" altLang="en-US" dirty="0"/>
              <a:t>不能够使用之前已经使用过训练集和验证集，而要选择一个全新的数据集，就是测试集。</a:t>
            </a:r>
          </a:p>
          <a:p>
            <a:endParaRPr lang="zh-CN" altLang="en-US" dirty="0"/>
          </a:p>
          <a:p>
            <a:r>
              <a:rPr lang="zh-CN" altLang="en-US" dirty="0"/>
              <a:t>如果评估的结果很好，一切顺利。</a:t>
            </a:r>
          </a:p>
          <a:p>
            <a:r>
              <a:rPr lang="zh-CN" altLang="en-US" dirty="0"/>
              <a:t>如果结果很差，其中可能的一个原因就是选择的模型并不是适合来分析这类数据。</a:t>
            </a:r>
          </a:p>
          <a:p>
            <a:endParaRPr lang="zh-CN" altLang="en-US" dirty="0"/>
          </a:p>
        </p:txBody>
      </p:sp>
      <p:sp>
        <p:nvSpPr>
          <p:cNvPr id="4" name="灯片编号占位符 3"/>
          <p:cNvSpPr>
            <a:spLocks noGrp="1"/>
          </p:cNvSpPr>
          <p:nvPr>
            <p:ph type="sldNum" sz="quarter" idx="5"/>
          </p:nvPr>
        </p:nvSpPr>
        <p:spPr/>
        <p:txBody>
          <a:bodyPr/>
          <a:lstStyle/>
          <a:p>
            <a:fld id="{CB044887-FDFD-47DC-BCF7-5B071AF27820}" type="slidenum">
              <a:rPr lang="zh-CN" altLang="en-US" smtClean="0"/>
              <a:t>15</a:t>
            </a:fld>
            <a:endParaRPr lang="zh-CN" altLang="en-US"/>
          </a:p>
        </p:txBody>
      </p:sp>
    </p:spTree>
    <p:extLst>
      <p:ext uri="{BB962C8B-B14F-4D97-AF65-F5344CB8AC3E}">
        <p14:creationId xmlns:p14="http://schemas.microsoft.com/office/powerpoint/2010/main" val="418923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为什么要划分？</a:t>
            </a:r>
            <a:endParaRPr lang="en-US" altLang="zh-CN" dirty="0"/>
          </a:p>
          <a:p>
            <a:r>
              <a:rPr lang="zh-CN" altLang="en-US" dirty="0"/>
              <a:t>使用相同的数据集训练和测试模型存在方法论的错误：</a:t>
            </a:r>
          </a:p>
          <a:p>
            <a:r>
              <a:rPr lang="zh-CN" altLang="en-US" dirty="0"/>
              <a:t>一个模型只会重复它刚刚看到的样本的标签，会获得完美的分数，但无法很好地预测它没见过的数据，这就是过拟合。</a:t>
            </a:r>
          </a:p>
          <a:p>
            <a:r>
              <a:rPr lang="zh-CN" altLang="en-US" dirty="0"/>
              <a:t>于是将数据集划分成完全独立的两部分</a:t>
            </a:r>
            <a:r>
              <a:rPr lang="en-US" altLang="zh-CN" dirty="0"/>
              <a:t>—</a:t>
            </a:r>
            <a:r>
              <a:rPr lang="zh-CN" altLang="en-US" dirty="0"/>
              <a:t>训练集和测试集。</a:t>
            </a:r>
          </a:p>
          <a:p>
            <a:r>
              <a:rPr lang="zh-CN" altLang="en-US" dirty="0"/>
              <a:t>在训练集上训练，通常会多次调整模型超参数然后进行训练，得到多个训练后的模型，然后用测试集评估这些模型，并根据评估结果选择“最优”的模型。</a:t>
            </a:r>
          </a:p>
          <a:p>
            <a:r>
              <a:rPr lang="zh-CN" altLang="en-US" dirty="0"/>
              <a:t>但是，当根据测试集的评估效果去选择模型时，实质上是主观上想让模型对测试集也更好地拟合，这就导致了测试集发生“数据泄露”，即模型在测试集上也有一定程度的过拟合，虽然这种过拟合可能并没有在训练数据上的过拟合严重。但这是用人工选出来的测试集上的最优评估指标已经不能再客观地评价模型地好坏了，那这个指标来跟别人的模型做对比显然是不合适的。</a:t>
            </a:r>
          </a:p>
          <a:p>
            <a:r>
              <a:rPr lang="zh-CN" altLang="en-US" dirty="0"/>
              <a:t>于是</a:t>
            </a:r>
            <a:r>
              <a:rPr lang="en-US" altLang="zh-CN" dirty="0"/>
              <a:t>/</a:t>
            </a:r>
            <a:r>
              <a:rPr lang="zh-CN" altLang="en-US" dirty="0"/>
              <a:t>所以才将数据划分成三部分</a:t>
            </a:r>
            <a:r>
              <a:rPr lang="en-US" altLang="zh-CN" dirty="0"/>
              <a:t>——</a:t>
            </a:r>
            <a:r>
              <a:rPr lang="zh-CN" altLang="en-US" dirty="0"/>
              <a:t>训练集、验证集、测试集。用这里的验证集代替上面所说的“测试集”来选择最优模型，然后再用测试集评估选择出来的模型，得到一个客观的评价指标。</a:t>
            </a:r>
          </a:p>
        </p:txBody>
      </p:sp>
      <p:sp>
        <p:nvSpPr>
          <p:cNvPr id="4" name="灯片编号占位符 3"/>
          <p:cNvSpPr>
            <a:spLocks noGrp="1"/>
          </p:cNvSpPr>
          <p:nvPr>
            <p:ph type="sldNum" sz="quarter" idx="5"/>
          </p:nvPr>
        </p:nvSpPr>
        <p:spPr/>
        <p:txBody>
          <a:bodyPr/>
          <a:lstStyle/>
          <a:p>
            <a:fld id="{CB044887-FDFD-47DC-BCF7-5B071AF27820}" type="slidenum">
              <a:rPr lang="zh-CN" altLang="en-US" smtClean="0"/>
              <a:t>16</a:t>
            </a:fld>
            <a:endParaRPr lang="zh-CN" altLang="en-US"/>
          </a:p>
        </p:txBody>
      </p:sp>
    </p:spTree>
    <p:extLst>
      <p:ext uri="{BB962C8B-B14F-4D97-AF65-F5344CB8AC3E}">
        <p14:creationId xmlns:p14="http://schemas.microsoft.com/office/powerpoint/2010/main" val="316949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sklearn</a:t>
            </a:r>
            <a:r>
              <a:rPr lang="zh-CN" altLang="en-US" dirty="0"/>
              <a:t>是机器学习中使用非常广泛的一个第三方模块，它本身封装了很多常用的机器学习算法，同时它还有很多数据处理和特征提取相关的方法。</a:t>
            </a:r>
          </a:p>
        </p:txBody>
      </p:sp>
      <p:sp>
        <p:nvSpPr>
          <p:cNvPr id="4" name="灯片编号占位符 3"/>
          <p:cNvSpPr>
            <a:spLocks noGrp="1"/>
          </p:cNvSpPr>
          <p:nvPr>
            <p:ph type="sldNum" sz="quarter" idx="5"/>
          </p:nvPr>
        </p:nvSpPr>
        <p:spPr/>
        <p:txBody>
          <a:bodyPr/>
          <a:lstStyle/>
          <a:p>
            <a:fld id="{CB044887-FDFD-47DC-BCF7-5B071AF27820}" type="slidenum">
              <a:rPr lang="zh-CN" altLang="en-US" smtClean="0"/>
              <a:t>31</a:t>
            </a:fld>
            <a:endParaRPr lang="zh-CN" altLang="en-US"/>
          </a:p>
        </p:txBody>
      </p:sp>
    </p:spTree>
    <p:extLst>
      <p:ext uri="{BB962C8B-B14F-4D97-AF65-F5344CB8AC3E}">
        <p14:creationId xmlns:p14="http://schemas.microsoft.com/office/powerpoint/2010/main" val="195878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PingFang SC"/>
              </a:rPr>
              <a:t>one-hot</a:t>
            </a:r>
            <a:r>
              <a:rPr lang="zh-CN" altLang="en-US" b="0" i="0" dirty="0">
                <a:solidFill>
                  <a:srgbClr val="333333"/>
                </a:solidFill>
                <a:effectLst/>
                <a:latin typeface="PingFang SC"/>
              </a:rPr>
              <a:t>的基本思想：将离散型特征的每一种取值都看成一种状态，若这一特征中有</a:t>
            </a:r>
            <a:r>
              <a:rPr lang="en-US" altLang="zh-CN" b="0" i="0" dirty="0">
                <a:solidFill>
                  <a:srgbClr val="333333"/>
                </a:solidFill>
                <a:effectLst/>
                <a:latin typeface="PingFang SC"/>
              </a:rPr>
              <a:t>N</a:t>
            </a:r>
            <a:r>
              <a:rPr lang="zh-CN" altLang="en-US" b="0" i="0" dirty="0">
                <a:solidFill>
                  <a:srgbClr val="333333"/>
                </a:solidFill>
                <a:effectLst/>
                <a:latin typeface="PingFang SC"/>
              </a:rPr>
              <a:t>个不相同的取值，那么就可以将该特征抽象成</a:t>
            </a:r>
            <a:r>
              <a:rPr lang="en-US" altLang="zh-CN" b="0" i="0" dirty="0">
                <a:solidFill>
                  <a:srgbClr val="333333"/>
                </a:solidFill>
                <a:effectLst/>
                <a:latin typeface="PingFang SC"/>
              </a:rPr>
              <a:t>N</a:t>
            </a:r>
            <a:r>
              <a:rPr lang="zh-CN" altLang="en-US" b="0" i="0" dirty="0">
                <a:solidFill>
                  <a:srgbClr val="333333"/>
                </a:solidFill>
                <a:effectLst/>
                <a:latin typeface="PingFang SC"/>
              </a:rPr>
              <a:t>种不同的状态，</a:t>
            </a:r>
            <a:r>
              <a:rPr lang="en-US" altLang="zh-CN" b="0" i="0" dirty="0">
                <a:solidFill>
                  <a:srgbClr val="333333"/>
                </a:solidFill>
                <a:effectLst/>
                <a:latin typeface="PingFang SC"/>
              </a:rPr>
              <a:t>one-hot</a:t>
            </a:r>
            <a:r>
              <a:rPr lang="zh-CN" altLang="en-US" b="0" i="0" dirty="0">
                <a:solidFill>
                  <a:srgbClr val="333333"/>
                </a:solidFill>
                <a:effectLst/>
                <a:latin typeface="PingFang SC"/>
              </a:rPr>
              <a:t>编码保证了每一个取值只会使得一种状态处于“激活态”，也就是说这</a:t>
            </a:r>
            <a:r>
              <a:rPr lang="en-US" altLang="zh-CN" b="0" i="0" dirty="0">
                <a:solidFill>
                  <a:srgbClr val="333333"/>
                </a:solidFill>
                <a:effectLst/>
                <a:latin typeface="PingFang SC"/>
              </a:rPr>
              <a:t>N</a:t>
            </a:r>
            <a:r>
              <a:rPr lang="zh-CN" altLang="en-US" b="0" i="0" dirty="0">
                <a:solidFill>
                  <a:srgbClr val="333333"/>
                </a:solidFill>
                <a:effectLst/>
                <a:latin typeface="PingFang SC"/>
              </a:rPr>
              <a:t>种状态中只有一个状态位值为</a:t>
            </a:r>
            <a:r>
              <a:rPr lang="en-US" altLang="zh-CN" b="0" i="0" dirty="0">
                <a:solidFill>
                  <a:srgbClr val="333333"/>
                </a:solidFill>
                <a:effectLst/>
                <a:latin typeface="PingFang SC"/>
              </a:rPr>
              <a:t>1</a:t>
            </a:r>
            <a:r>
              <a:rPr lang="zh-CN" altLang="en-US" b="0" i="0" dirty="0">
                <a:solidFill>
                  <a:srgbClr val="333333"/>
                </a:solidFill>
                <a:effectLst/>
                <a:latin typeface="PingFang SC"/>
              </a:rPr>
              <a:t>，其他状态位都是</a:t>
            </a:r>
            <a:r>
              <a:rPr lang="en-US" altLang="zh-CN" b="0" i="0" dirty="0">
                <a:solidFill>
                  <a:srgbClr val="333333"/>
                </a:solidFill>
                <a:effectLst/>
                <a:latin typeface="PingFang SC"/>
              </a:rPr>
              <a:t>0</a:t>
            </a:r>
            <a:r>
              <a:rPr lang="zh-CN" altLang="en-US" b="0" i="0" dirty="0">
                <a:solidFill>
                  <a:srgbClr val="333333"/>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CB044887-FDFD-47DC-BCF7-5B071AF27820}" type="slidenum">
              <a:rPr lang="zh-CN" altLang="en-US" smtClean="0"/>
              <a:t>48</a:t>
            </a:fld>
            <a:endParaRPr lang="zh-CN" altLang="en-US"/>
          </a:p>
        </p:txBody>
      </p:sp>
    </p:spTree>
    <p:extLst>
      <p:ext uri="{BB962C8B-B14F-4D97-AF65-F5344CB8AC3E}">
        <p14:creationId xmlns:p14="http://schemas.microsoft.com/office/powerpoint/2010/main" val="230707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 过滤式</a:t>
            </a:r>
          </a:p>
          <a:p>
            <a:endParaRPr lang="zh-CN" altLang="en-US" dirty="0"/>
          </a:p>
          <a:p>
            <a:r>
              <a:rPr lang="zh-CN" altLang="en-US" dirty="0"/>
              <a:t>过滤式特征选择一般是通过统计度量的方法评估每个特征和结果的相关性，来对特征进行筛选，留下相关性较强的特征。其核心思想是：先对数据集进行特征选择，然后再进行模型的训练。即过滤式特征选择是独立于特定的学习算法的。也正因如此，过滤式特征选择拥有较高的通用性，可适用于大规模数据集。同样地，正是由于其独立于特定的学习算法，也造成了其在后面的模型表现即分类准确率方面可能会表现欠佳。常用的过滤式特征选择方法有</a:t>
            </a:r>
            <a:r>
              <a:rPr lang="en-US" altLang="zh-CN" dirty="0"/>
              <a:t>Pearson</a:t>
            </a:r>
            <a:r>
              <a:rPr lang="zh-CN" altLang="en-US" dirty="0"/>
              <a:t>相关系数法、方差选择法、假设检验、互信息法等。这些方法通常是单变量的。</a:t>
            </a:r>
          </a:p>
          <a:p>
            <a:endParaRPr lang="zh-CN" altLang="en-US" dirty="0"/>
          </a:p>
          <a:p>
            <a:r>
              <a:rPr lang="zh-CN" altLang="en-US" dirty="0"/>
              <a:t>② 包裹式</a:t>
            </a:r>
          </a:p>
          <a:p>
            <a:endParaRPr lang="zh-CN" altLang="en-US" dirty="0"/>
          </a:p>
          <a:p>
            <a:r>
              <a:rPr lang="zh-CN" altLang="en-US" dirty="0"/>
              <a:t>包裹式特征选择通常是把最终机器学习模型的表现作为特征选择的重要依据，一步步筛选特征。这种一步步筛选特征的过程可以看作是目标特征组合的搜索过程，这种搜索过程可以是最佳优先搜索、随机爬山算法等。目前比较常用的一种包裹式特征选择法为递归特征消除法，其原理是使用一个基模型（如：随机森林、逻辑回归等）进行多轮训练，每轮训练结束后，消除若干权值系数较低的特征，再基于新的特征集进行新的一轮训练。</a:t>
            </a:r>
          </a:p>
          <a:p>
            <a:endParaRPr lang="zh-CN" altLang="en-US" dirty="0"/>
          </a:p>
          <a:p>
            <a:r>
              <a:rPr lang="zh-CN" altLang="en-US" dirty="0"/>
              <a:t>正是由于包裹式特征选择是根据最终的模型表现来选择特征的，故通常其要比前文提到的过滤式特征选择有着更好的模型表现。同样的，由于训练过程时间久，系统的开销也更大，一般来说不太适用于大规模数据集。</a:t>
            </a:r>
          </a:p>
          <a:p>
            <a:endParaRPr lang="zh-CN" altLang="en-US" dirty="0"/>
          </a:p>
          <a:p>
            <a:r>
              <a:rPr lang="zh-CN" altLang="en-US" dirty="0"/>
              <a:t>③ 嵌入式</a:t>
            </a:r>
          </a:p>
          <a:p>
            <a:endParaRPr lang="zh-CN" altLang="en-US" dirty="0"/>
          </a:p>
          <a:p>
            <a:r>
              <a:rPr lang="zh-CN" altLang="en-US" dirty="0"/>
              <a:t>嵌入式特征选择同样是根据机器学习的算法、模型来分析特征的重要性，从而选择比较重要的</a:t>
            </a:r>
            <a:r>
              <a:rPr lang="en-US" altLang="zh-CN" dirty="0"/>
              <a:t>N</a:t>
            </a:r>
            <a:r>
              <a:rPr lang="zh-CN" altLang="en-US" dirty="0"/>
              <a:t>个特征。与包裹式特征选择法最大的不同是，嵌入式方法是将特征选择过程与模型的训练过程结合为一体，这样就可以快速地找到最佳的特征集合，更加高效、快捷。简而言之，嵌入式特征选择是将全部的数据一起输入模型中进行训练和评测，而包裹式特征选择一般是一步步筛选特征，一步步减少特征进而得到所需要的特征维度。常用的嵌入式特征选择方法有基于正则化项的特征选择法（如：</a:t>
            </a:r>
            <a:r>
              <a:rPr lang="en-US" altLang="zh-CN" dirty="0"/>
              <a:t>Lasso</a:t>
            </a:r>
            <a:r>
              <a:rPr lang="zh-CN" altLang="en-US" dirty="0"/>
              <a:t>）和基于树模型的特征选择法（如：</a:t>
            </a:r>
            <a:r>
              <a:rPr lang="en-US" altLang="zh-CN" dirty="0"/>
              <a:t>GBDT</a:t>
            </a:r>
            <a:r>
              <a:rPr lang="zh-CN" altLang="en-US" dirty="0"/>
              <a:t>）。</a:t>
            </a:r>
          </a:p>
        </p:txBody>
      </p:sp>
      <p:sp>
        <p:nvSpPr>
          <p:cNvPr id="4" name="灯片编号占位符 3"/>
          <p:cNvSpPr>
            <a:spLocks noGrp="1"/>
          </p:cNvSpPr>
          <p:nvPr>
            <p:ph type="sldNum" sz="quarter" idx="5"/>
          </p:nvPr>
        </p:nvSpPr>
        <p:spPr/>
        <p:txBody>
          <a:bodyPr/>
          <a:lstStyle/>
          <a:p>
            <a:fld id="{CB044887-FDFD-47DC-BCF7-5B071AF27820}" type="slidenum">
              <a:rPr lang="zh-CN" altLang="en-US" smtClean="0"/>
              <a:t>57</a:t>
            </a:fld>
            <a:endParaRPr lang="zh-CN" altLang="en-US"/>
          </a:p>
        </p:txBody>
      </p:sp>
    </p:spTree>
    <p:extLst>
      <p:ext uri="{BB962C8B-B14F-4D97-AF65-F5344CB8AC3E}">
        <p14:creationId xmlns:p14="http://schemas.microsoft.com/office/powerpoint/2010/main" val="221232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精确率（</a:t>
            </a:r>
            <a:r>
              <a:rPr lang="en-US" altLang="zh-CN" dirty="0"/>
              <a:t>precision</a:t>
            </a:r>
            <a:r>
              <a:rPr lang="zh-CN" altLang="en-US" dirty="0"/>
              <a:t>）</a:t>
            </a:r>
            <a:r>
              <a:rPr lang="en-US" altLang="zh-CN" dirty="0"/>
              <a:t>=</a:t>
            </a:r>
            <a:r>
              <a:rPr lang="en-US" altLang="zh-CN" baseline="0" dirty="0"/>
              <a:t> </a:t>
            </a:r>
            <a:r>
              <a:rPr lang="zh-CN" altLang="en-US" baseline="0" dirty="0"/>
              <a:t>（</a:t>
            </a:r>
            <a:r>
              <a:rPr lang="en-US" altLang="zh-CN" baseline="0" dirty="0"/>
              <a:t>TP</a:t>
            </a:r>
            <a:r>
              <a:rPr lang="zh-CN" altLang="en-US" baseline="0" dirty="0"/>
              <a:t>）</a:t>
            </a:r>
            <a:r>
              <a:rPr lang="en-US" altLang="zh-CN" baseline="0" dirty="0"/>
              <a:t>/</a:t>
            </a:r>
            <a:r>
              <a:rPr lang="zh-CN" altLang="en-US" baseline="0" dirty="0"/>
              <a:t>（</a:t>
            </a:r>
            <a:r>
              <a:rPr lang="en-US" altLang="zh-CN" baseline="0" dirty="0"/>
              <a:t>TP+FP</a:t>
            </a:r>
            <a:r>
              <a:rPr lang="zh-CN" altLang="en-US" baseline="0"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B044887-FDFD-47DC-BCF7-5B071AF27820}" type="slidenum">
              <a:rPr lang="zh-CN" altLang="en-US" smtClean="0"/>
              <a:t>81</a:t>
            </a:fld>
            <a:endParaRPr lang="zh-CN" altLang="en-US"/>
          </a:p>
        </p:txBody>
      </p:sp>
    </p:spTree>
    <p:extLst>
      <p:ext uri="{BB962C8B-B14F-4D97-AF65-F5344CB8AC3E}">
        <p14:creationId xmlns:p14="http://schemas.microsoft.com/office/powerpoint/2010/main" val="352134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7EEFEB-6756-4D3E-8185-A2DE2229D1B8}" type="datetime1">
              <a:rPr lang="zh-CN" altLang="en-US" smtClean="0"/>
              <a:t>2022/7/1</a:t>
            </a:fld>
            <a:endParaRPr lang="zh-CN" altLang="en-US"/>
          </a:p>
        </p:txBody>
      </p:sp>
      <p:sp>
        <p:nvSpPr>
          <p:cNvPr id="5" name="页脚占位符 4"/>
          <p:cNvSpPr>
            <a:spLocks noGrp="1"/>
          </p:cNvSpPr>
          <p:nvPr>
            <p:ph type="ftr" sz="quarter" idx="11"/>
          </p:nvPr>
        </p:nvSpPr>
        <p:spPr/>
        <p:txBody>
          <a:bodyPr/>
          <a:lstStyle/>
          <a:p>
            <a:r>
              <a:rPr lang="zh-CN" altLang="en-US"/>
              <a:t>机器学习基础</a:t>
            </a:r>
          </a:p>
        </p:txBody>
      </p:sp>
      <p:sp>
        <p:nvSpPr>
          <p:cNvPr id="6" name="灯片编号占位符 5"/>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42481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13CD4C-379F-4A3B-92F0-FD911DEC6A19}" type="datetime1">
              <a:rPr lang="zh-CN" altLang="en-US" smtClean="0"/>
              <a:t>2022/7/1</a:t>
            </a:fld>
            <a:endParaRPr lang="zh-CN" altLang="en-US"/>
          </a:p>
        </p:txBody>
      </p:sp>
      <p:sp>
        <p:nvSpPr>
          <p:cNvPr id="5" name="页脚占位符 4"/>
          <p:cNvSpPr>
            <a:spLocks noGrp="1"/>
          </p:cNvSpPr>
          <p:nvPr>
            <p:ph type="ftr" sz="quarter" idx="11"/>
          </p:nvPr>
        </p:nvSpPr>
        <p:spPr/>
        <p:txBody>
          <a:bodyPr/>
          <a:lstStyle/>
          <a:p>
            <a:r>
              <a:rPr lang="zh-CN" altLang="en-US"/>
              <a:t>机器学习基础</a:t>
            </a:r>
          </a:p>
        </p:txBody>
      </p:sp>
      <p:sp>
        <p:nvSpPr>
          <p:cNvPr id="6" name="灯片编号占位符 5"/>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136084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3C7E31-D099-4056-80B8-6A34CA14F9B1}" type="datetime1">
              <a:rPr lang="zh-CN" altLang="en-US" smtClean="0"/>
              <a:t>2022/7/1</a:t>
            </a:fld>
            <a:endParaRPr lang="zh-CN" altLang="en-US"/>
          </a:p>
        </p:txBody>
      </p:sp>
      <p:sp>
        <p:nvSpPr>
          <p:cNvPr id="5" name="页脚占位符 4"/>
          <p:cNvSpPr>
            <a:spLocks noGrp="1"/>
          </p:cNvSpPr>
          <p:nvPr>
            <p:ph type="ftr" sz="quarter" idx="11"/>
          </p:nvPr>
        </p:nvSpPr>
        <p:spPr/>
        <p:txBody>
          <a:bodyPr/>
          <a:lstStyle/>
          <a:p>
            <a:r>
              <a:rPr lang="zh-CN" altLang="en-US"/>
              <a:t>机器学习基础</a:t>
            </a:r>
          </a:p>
        </p:txBody>
      </p:sp>
      <p:sp>
        <p:nvSpPr>
          <p:cNvPr id="6" name="灯片编号占位符 5"/>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85650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defRPr>
                <a:latin typeface="微软雅黑" panose="020B0503020204020204" pitchFamily="34" charset="-122"/>
                <a:ea typeface="微软雅黑" panose="020B0503020204020204" pitchFamily="34" charset="-122"/>
              </a:defRPr>
            </a:lvl1pPr>
            <a:lvl2pPr>
              <a:lnSpc>
                <a:spcPct val="120000"/>
              </a:lnSpc>
              <a:defRPr>
                <a:latin typeface="微软雅黑" panose="020B0503020204020204" pitchFamily="34" charset="-122"/>
                <a:ea typeface="微软雅黑" panose="020B0503020204020204" pitchFamily="34" charset="-122"/>
              </a:defRPr>
            </a:lvl2pPr>
            <a:lvl3pPr>
              <a:lnSpc>
                <a:spcPct val="120000"/>
              </a:lnSpc>
              <a:defRPr>
                <a:latin typeface="微软雅黑" panose="020B0503020204020204" pitchFamily="34" charset="-122"/>
                <a:ea typeface="微软雅黑" panose="020B0503020204020204" pitchFamily="34" charset="-122"/>
              </a:defRPr>
            </a:lvl3pPr>
            <a:lvl4pPr>
              <a:lnSpc>
                <a:spcPct val="120000"/>
              </a:lnSpc>
              <a:defRPr>
                <a:latin typeface="微软雅黑" panose="020B0503020204020204" pitchFamily="34" charset="-122"/>
                <a:ea typeface="微软雅黑" panose="020B0503020204020204" pitchFamily="34" charset="-122"/>
              </a:defRPr>
            </a:lvl4pPr>
            <a:lvl5pPr>
              <a:lnSpc>
                <a:spcPct val="12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p:cNvSpPr>
            <a:spLocks noGrp="1"/>
          </p:cNvSpPr>
          <p:nvPr>
            <p:ph type="ftr" sz="quarter" idx="11"/>
          </p:nvPr>
        </p:nvSpPr>
        <p:spPr/>
        <p:txBody>
          <a:bodyPr/>
          <a:lstStyle/>
          <a:p>
            <a:r>
              <a:rPr lang="zh-CN" altLang="en-US"/>
              <a:t>机器学习基础</a:t>
            </a:r>
          </a:p>
        </p:txBody>
      </p:sp>
      <p:sp>
        <p:nvSpPr>
          <p:cNvPr id="6" name="灯片编号占位符 5"/>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338077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090BD5-5C95-4900-85C5-B7F176E9425C}" type="datetime1">
              <a:rPr lang="zh-CN" altLang="en-US" smtClean="0"/>
              <a:t>2022/7/1</a:t>
            </a:fld>
            <a:endParaRPr lang="zh-CN" altLang="en-US"/>
          </a:p>
        </p:txBody>
      </p:sp>
      <p:sp>
        <p:nvSpPr>
          <p:cNvPr id="5" name="页脚占位符 4"/>
          <p:cNvSpPr>
            <a:spLocks noGrp="1"/>
          </p:cNvSpPr>
          <p:nvPr>
            <p:ph type="ftr" sz="quarter" idx="11"/>
          </p:nvPr>
        </p:nvSpPr>
        <p:spPr/>
        <p:txBody>
          <a:bodyPr/>
          <a:lstStyle/>
          <a:p>
            <a:r>
              <a:rPr lang="zh-CN" altLang="en-US"/>
              <a:t>机器学习基础</a:t>
            </a:r>
          </a:p>
        </p:txBody>
      </p:sp>
      <p:sp>
        <p:nvSpPr>
          <p:cNvPr id="6" name="灯片编号占位符 5"/>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287663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FDC45D0-7DAE-4324-A7E4-C859843AD0D6}" type="datetime1">
              <a:rPr lang="zh-CN" altLang="en-US" smtClean="0"/>
              <a:t>2022/7/1</a:t>
            </a:fld>
            <a:endParaRPr lang="zh-CN" altLang="en-US"/>
          </a:p>
        </p:txBody>
      </p:sp>
      <p:sp>
        <p:nvSpPr>
          <p:cNvPr id="6" name="页脚占位符 5"/>
          <p:cNvSpPr>
            <a:spLocks noGrp="1"/>
          </p:cNvSpPr>
          <p:nvPr>
            <p:ph type="ftr" sz="quarter" idx="11"/>
          </p:nvPr>
        </p:nvSpPr>
        <p:spPr/>
        <p:txBody>
          <a:bodyPr/>
          <a:lstStyle/>
          <a:p>
            <a:r>
              <a:rPr lang="zh-CN" altLang="en-US"/>
              <a:t>机器学习基础</a:t>
            </a:r>
          </a:p>
        </p:txBody>
      </p:sp>
      <p:sp>
        <p:nvSpPr>
          <p:cNvPr id="7" name="灯片编号占位符 6"/>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183825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3F2995-6EFD-492D-A2D7-2D4ACAE2C319}" type="datetime1">
              <a:rPr lang="zh-CN" altLang="en-US" smtClean="0"/>
              <a:t>2022/7/1</a:t>
            </a:fld>
            <a:endParaRPr lang="zh-CN" altLang="en-US"/>
          </a:p>
        </p:txBody>
      </p:sp>
      <p:sp>
        <p:nvSpPr>
          <p:cNvPr id="8" name="页脚占位符 7"/>
          <p:cNvSpPr>
            <a:spLocks noGrp="1"/>
          </p:cNvSpPr>
          <p:nvPr>
            <p:ph type="ftr" sz="quarter" idx="11"/>
          </p:nvPr>
        </p:nvSpPr>
        <p:spPr/>
        <p:txBody>
          <a:bodyPr/>
          <a:lstStyle/>
          <a:p>
            <a:r>
              <a:rPr lang="zh-CN" altLang="en-US"/>
              <a:t>机器学习基础</a:t>
            </a:r>
          </a:p>
        </p:txBody>
      </p:sp>
      <p:sp>
        <p:nvSpPr>
          <p:cNvPr id="9" name="灯片编号占位符 8"/>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281878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12433F0-650C-4655-95B0-20716E613C5A}" type="datetime1">
              <a:rPr lang="zh-CN" altLang="en-US" smtClean="0"/>
              <a:t>2022/7/1</a:t>
            </a:fld>
            <a:endParaRPr lang="zh-CN" altLang="en-US"/>
          </a:p>
        </p:txBody>
      </p:sp>
      <p:sp>
        <p:nvSpPr>
          <p:cNvPr id="4" name="页脚占位符 3"/>
          <p:cNvSpPr>
            <a:spLocks noGrp="1"/>
          </p:cNvSpPr>
          <p:nvPr>
            <p:ph type="ftr" sz="quarter" idx="11"/>
          </p:nvPr>
        </p:nvSpPr>
        <p:spPr/>
        <p:txBody>
          <a:bodyPr/>
          <a:lstStyle/>
          <a:p>
            <a:r>
              <a:rPr lang="zh-CN" altLang="en-US"/>
              <a:t>机器学习基础</a:t>
            </a:r>
          </a:p>
        </p:txBody>
      </p:sp>
      <p:sp>
        <p:nvSpPr>
          <p:cNvPr id="5" name="灯片编号占位符 4"/>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28752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8507A5-0D29-411D-9E22-82CB1870359D}" type="datetime1">
              <a:rPr lang="zh-CN" altLang="en-US" smtClean="0"/>
              <a:t>2022/7/1</a:t>
            </a:fld>
            <a:endParaRPr lang="zh-CN" altLang="en-US"/>
          </a:p>
        </p:txBody>
      </p:sp>
      <p:sp>
        <p:nvSpPr>
          <p:cNvPr id="3" name="页脚占位符 2"/>
          <p:cNvSpPr>
            <a:spLocks noGrp="1"/>
          </p:cNvSpPr>
          <p:nvPr>
            <p:ph type="ftr" sz="quarter" idx="11"/>
          </p:nvPr>
        </p:nvSpPr>
        <p:spPr/>
        <p:txBody>
          <a:bodyPr/>
          <a:lstStyle/>
          <a:p>
            <a:r>
              <a:rPr lang="zh-CN" altLang="en-US"/>
              <a:t>机器学习基础</a:t>
            </a:r>
          </a:p>
        </p:txBody>
      </p:sp>
      <p:sp>
        <p:nvSpPr>
          <p:cNvPr id="4" name="灯片编号占位符 3"/>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341857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FBB51A-1E5C-49AB-B240-8D1BCF645F11}" type="datetime1">
              <a:rPr lang="zh-CN" altLang="en-US" smtClean="0"/>
              <a:t>2022/7/1</a:t>
            </a:fld>
            <a:endParaRPr lang="zh-CN" altLang="en-US"/>
          </a:p>
        </p:txBody>
      </p:sp>
      <p:sp>
        <p:nvSpPr>
          <p:cNvPr id="6" name="页脚占位符 5"/>
          <p:cNvSpPr>
            <a:spLocks noGrp="1"/>
          </p:cNvSpPr>
          <p:nvPr>
            <p:ph type="ftr" sz="quarter" idx="11"/>
          </p:nvPr>
        </p:nvSpPr>
        <p:spPr/>
        <p:txBody>
          <a:bodyPr/>
          <a:lstStyle/>
          <a:p>
            <a:r>
              <a:rPr lang="zh-CN" altLang="en-US"/>
              <a:t>机器学习基础</a:t>
            </a:r>
          </a:p>
        </p:txBody>
      </p:sp>
      <p:sp>
        <p:nvSpPr>
          <p:cNvPr id="7" name="灯片编号占位符 6"/>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316226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8D8E5F-B8FB-41D5-A4B2-316BFB2E8940}" type="datetime1">
              <a:rPr lang="zh-CN" altLang="en-US" smtClean="0"/>
              <a:t>2022/7/1</a:t>
            </a:fld>
            <a:endParaRPr lang="zh-CN" altLang="en-US"/>
          </a:p>
        </p:txBody>
      </p:sp>
      <p:sp>
        <p:nvSpPr>
          <p:cNvPr id="6" name="页脚占位符 5"/>
          <p:cNvSpPr>
            <a:spLocks noGrp="1"/>
          </p:cNvSpPr>
          <p:nvPr>
            <p:ph type="ftr" sz="quarter" idx="11"/>
          </p:nvPr>
        </p:nvSpPr>
        <p:spPr/>
        <p:txBody>
          <a:bodyPr/>
          <a:lstStyle/>
          <a:p>
            <a:r>
              <a:rPr lang="zh-CN" altLang="en-US"/>
              <a:t>机器学习基础</a:t>
            </a:r>
          </a:p>
        </p:txBody>
      </p:sp>
      <p:sp>
        <p:nvSpPr>
          <p:cNvPr id="7" name="灯片编号占位符 6"/>
          <p:cNvSpPr>
            <a:spLocks noGrp="1"/>
          </p:cNvSpPr>
          <p:nvPr>
            <p:ph type="sldNum" sz="quarter" idx="12"/>
          </p:nvPr>
        </p:nvSpPr>
        <p:spPr/>
        <p:txBody>
          <a:body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411593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20CB0-C141-4158-B368-E4E4B1F84E83}" type="datetime1">
              <a:rPr lang="zh-CN" altLang="en-US" smtClean="0"/>
              <a:t>2022/7/1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机器学习基础</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B2300-2173-4797-AE0E-8B998343583A}" type="slidenum">
              <a:rPr lang="zh-CN" altLang="en-US" smtClean="0"/>
              <a:t>‹#›</a:t>
            </a:fld>
            <a:endParaRPr lang="zh-CN" altLang="en-US"/>
          </a:p>
        </p:txBody>
      </p:sp>
    </p:spTree>
    <p:extLst>
      <p:ext uri="{BB962C8B-B14F-4D97-AF65-F5344CB8AC3E}">
        <p14:creationId xmlns:p14="http://schemas.microsoft.com/office/powerpoint/2010/main" val="115112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hyperlink" Target="http://netflixprize.com/index.html" TargetMode="External"/><Relationship Id="rId1" Type="http://schemas.openxmlformats.org/officeDocument/2006/relationships/slideLayout" Target="../slideLayouts/slideLayout2.xml"/><Relationship Id="rId4" Type="http://schemas.openxmlformats.org/officeDocument/2006/relationships/hyperlink" Target="http://archive.ics.uci.edu/ml/datasets.ph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cikit-learn.org/stable/modules/preprocessing.html#preprocess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D512A-B78C-521B-7A6C-5371FCC6E43E}"/>
              </a:ext>
            </a:extLst>
          </p:cNvPr>
          <p:cNvSpPr>
            <a:spLocks noGrp="1"/>
          </p:cNvSpPr>
          <p:nvPr>
            <p:ph type="title"/>
          </p:nvPr>
        </p:nvSpPr>
        <p:spPr/>
        <p:txBody>
          <a:bodyPr/>
          <a:lstStyle/>
          <a:p>
            <a:r>
              <a:rPr lang="zh-CN" altLang="en-US" dirty="0"/>
              <a:t>回顾</a:t>
            </a:r>
          </a:p>
        </p:txBody>
      </p:sp>
      <p:pic>
        <p:nvPicPr>
          <p:cNvPr id="8" name="内容占位符 7">
            <a:extLst>
              <a:ext uri="{FF2B5EF4-FFF2-40B4-BE49-F238E27FC236}">
                <a16:creationId xmlns:a16="http://schemas.microsoft.com/office/drawing/2014/main" id="{409AB3ED-3CE3-4235-33E5-4D18181A0FE8}"/>
              </a:ext>
            </a:extLst>
          </p:cNvPr>
          <p:cNvPicPr>
            <a:picLocks noGrp="1" noChangeAspect="1"/>
          </p:cNvPicPr>
          <p:nvPr>
            <p:ph idx="1"/>
          </p:nvPr>
        </p:nvPicPr>
        <p:blipFill>
          <a:blip r:embed="rId2"/>
          <a:stretch>
            <a:fillRect/>
          </a:stretch>
        </p:blipFill>
        <p:spPr>
          <a:xfrm>
            <a:off x="4106001" y="1825625"/>
            <a:ext cx="3979998" cy="4351338"/>
          </a:xfrm>
        </p:spPr>
      </p:pic>
      <p:sp>
        <p:nvSpPr>
          <p:cNvPr id="4" name="日期占位符 3">
            <a:extLst>
              <a:ext uri="{FF2B5EF4-FFF2-40B4-BE49-F238E27FC236}">
                <a16:creationId xmlns:a16="http://schemas.microsoft.com/office/drawing/2014/main" id="{1164AC91-82E9-9E60-8F92-561564E4A8E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5B7C940D-F58F-88F1-6E77-DC9F159A4037}"/>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1EA8213D-507D-D9FE-41E3-BDB64B488F4B}"/>
              </a:ext>
            </a:extLst>
          </p:cNvPr>
          <p:cNvSpPr>
            <a:spLocks noGrp="1"/>
          </p:cNvSpPr>
          <p:nvPr>
            <p:ph type="sldNum" sz="quarter" idx="12"/>
          </p:nvPr>
        </p:nvSpPr>
        <p:spPr/>
        <p:txBody>
          <a:bodyPr/>
          <a:lstStyle/>
          <a:p>
            <a:fld id="{81FB2300-2173-4797-AE0E-8B998343583A}" type="slidenum">
              <a:rPr lang="zh-CN" altLang="en-US" smtClean="0"/>
              <a:t>1</a:t>
            </a:fld>
            <a:endParaRPr lang="zh-CN" altLang="en-US"/>
          </a:p>
        </p:txBody>
      </p:sp>
    </p:spTree>
    <p:extLst>
      <p:ext uri="{BB962C8B-B14F-4D97-AF65-F5344CB8AC3E}">
        <p14:creationId xmlns:p14="http://schemas.microsoft.com/office/powerpoint/2010/main" val="288332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主要介绍</a:t>
            </a:r>
          </a:p>
        </p:txBody>
      </p:sp>
      <p:sp>
        <p:nvSpPr>
          <p:cNvPr id="5" name="内容占位符 4"/>
          <p:cNvSpPr>
            <a:spLocks noGrp="1"/>
          </p:cNvSpPr>
          <p:nvPr>
            <p:ph idx="1"/>
          </p:nvPr>
        </p:nvSpPr>
        <p:spPr/>
        <p:txBody>
          <a:bodyPr/>
          <a:lstStyle/>
          <a:p>
            <a:r>
              <a:rPr lang="zh-CN" altLang="en-US" dirty="0"/>
              <a:t>概念</a:t>
            </a:r>
            <a:endParaRPr lang="en-US" altLang="zh-CN" dirty="0"/>
          </a:p>
          <a:p>
            <a:r>
              <a:rPr lang="zh-CN" altLang="en-US" dirty="0"/>
              <a:t>问题描述</a:t>
            </a:r>
            <a:endParaRPr lang="en-US" altLang="zh-CN" dirty="0"/>
          </a:p>
          <a:p>
            <a:r>
              <a:rPr lang="zh-CN" altLang="en-US" dirty="0"/>
              <a:t>机器学习的分类</a:t>
            </a:r>
          </a:p>
        </p:txBody>
      </p:sp>
      <p:sp>
        <p:nvSpPr>
          <p:cNvPr id="2" name="日期占位符 1">
            <a:extLst>
              <a:ext uri="{FF2B5EF4-FFF2-40B4-BE49-F238E27FC236}">
                <a16:creationId xmlns:a16="http://schemas.microsoft.com/office/drawing/2014/main" id="{ED20A1EE-CEFD-4CCC-8134-C5E2461B6927}"/>
              </a:ext>
            </a:extLst>
          </p:cNvPr>
          <p:cNvSpPr>
            <a:spLocks noGrp="1"/>
          </p:cNvSpPr>
          <p:nvPr>
            <p:ph type="dt" sz="half" idx="10"/>
          </p:nvPr>
        </p:nvSpPr>
        <p:spPr/>
        <p:txBody>
          <a:bodyPr/>
          <a:lstStyle/>
          <a:p>
            <a:fld id="{0A6A3AEE-123D-4C91-B871-0A5DCBBFF01E}" type="datetime1">
              <a:rPr lang="zh-CN" altLang="en-US" smtClean="0"/>
              <a:t>2022/7/1</a:t>
            </a:fld>
            <a:endParaRPr lang="zh-CN" altLang="en-US"/>
          </a:p>
        </p:txBody>
      </p:sp>
      <p:sp>
        <p:nvSpPr>
          <p:cNvPr id="3" name="页脚占位符 2">
            <a:extLst>
              <a:ext uri="{FF2B5EF4-FFF2-40B4-BE49-F238E27FC236}">
                <a16:creationId xmlns:a16="http://schemas.microsoft.com/office/drawing/2014/main" id="{6D6C2E9C-3741-4D4F-B9B8-DAED00FB9D40}"/>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70F435EC-E5D7-4EC0-B732-80086910061F}"/>
              </a:ext>
            </a:extLst>
          </p:cNvPr>
          <p:cNvSpPr>
            <a:spLocks noGrp="1"/>
          </p:cNvSpPr>
          <p:nvPr>
            <p:ph type="sldNum" sz="quarter" idx="12"/>
          </p:nvPr>
        </p:nvSpPr>
        <p:spPr/>
        <p:txBody>
          <a:bodyPr/>
          <a:lstStyle/>
          <a:p>
            <a:fld id="{81FB2300-2173-4797-AE0E-8B998343583A}" type="slidenum">
              <a:rPr lang="zh-CN" altLang="en-US" smtClean="0"/>
              <a:t>10</a:t>
            </a:fld>
            <a:endParaRPr lang="zh-CN" altLang="en-US"/>
          </a:p>
        </p:txBody>
      </p:sp>
    </p:spTree>
    <p:extLst>
      <p:ext uri="{BB962C8B-B14F-4D97-AF65-F5344CB8AC3E}">
        <p14:creationId xmlns:p14="http://schemas.microsoft.com/office/powerpoint/2010/main" val="342199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53468-B0D2-17B5-2A37-3E5E8371C2CD}"/>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02DE42D0-4F36-2CDB-6746-1109D7DD2D65}"/>
              </a:ext>
            </a:extLst>
          </p:cNvPr>
          <p:cNvSpPr>
            <a:spLocks noGrp="1"/>
          </p:cNvSpPr>
          <p:nvPr>
            <p:ph idx="1"/>
          </p:nvPr>
        </p:nvSpPr>
        <p:spPr/>
        <p:txBody>
          <a:bodyPr/>
          <a:lstStyle/>
          <a:p>
            <a:r>
              <a:rPr lang="zh-CN" altLang="en-US" dirty="0"/>
              <a:t>美国卡内基梅隆大学机器学习研究领域的著名教授 </a:t>
            </a:r>
            <a:r>
              <a:rPr lang="en-US" altLang="zh-CN" dirty="0"/>
              <a:t>Tom Mitchell </a:t>
            </a:r>
            <a:r>
              <a:rPr lang="zh-CN" altLang="en-US" dirty="0"/>
              <a:t>的经典定义：</a:t>
            </a:r>
          </a:p>
          <a:p>
            <a:pPr lvl="1"/>
            <a:r>
              <a:rPr lang="zh-CN" altLang="en-US" dirty="0"/>
              <a:t>如果一个程序在使用既有的经验（</a:t>
            </a:r>
            <a:r>
              <a:rPr lang="en-US" altLang="zh-CN" dirty="0"/>
              <a:t>E</a:t>
            </a:r>
            <a:r>
              <a:rPr lang="zh-CN" altLang="en-US" dirty="0"/>
              <a:t>）执行某类任务（</a:t>
            </a:r>
            <a:r>
              <a:rPr lang="en-US" altLang="zh-CN" dirty="0"/>
              <a:t>T</a:t>
            </a:r>
            <a:r>
              <a:rPr lang="zh-CN" altLang="en-US" dirty="0"/>
              <a:t>）的过程中被认定为是“具备学习能力的”，那么它一定需要展现出：</a:t>
            </a:r>
            <a:endParaRPr lang="en-US" altLang="zh-CN" dirty="0"/>
          </a:p>
          <a:p>
            <a:pPr lvl="2"/>
            <a:r>
              <a:rPr lang="zh-CN" altLang="en-US" dirty="0"/>
              <a:t>利用现有的</a:t>
            </a:r>
            <a:r>
              <a:rPr lang="zh-CN" altLang="en-US" b="1" dirty="0"/>
              <a:t>经验（</a:t>
            </a:r>
            <a:r>
              <a:rPr lang="en-US" altLang="zh-CN" b="1" dirty="0"/>
              <a:t>E</a:t>
            </a:r>
            <a:r>
              <a:rPr lang="zh-CN" altLang="en-US" b="1" dirty="0"/>
              <a:t>）</a:t>
            </a:r>
            <a:r>
              <a:rPr lang="zh-CN" altLang="en-US" dirty="0"/>
              <a:t>，不断改善其完成既定</a:t>
            </a:r>
            <a:r>
              <a:rPr lang="zh-CN" altLang="en-US" b="1" dirty="0"/>
              <a:t>任务（</a:t>
            </a:r>
            <a:r>
              <a:rPr lang="en-US" altLang="zh-CN" b="1" dirty="0"/>
              <a:t>T</a:t>
            </a:r>
            <a:r>
              <a:rPr lang="zh-CN" altLang="en-US" b="1" dirty="0"/>
              <a:t>）</a:t>
            </a:r>
            <a:r>
              <a:rPr lang="zh-CN" altLang="en-US" dirty="0"/>
              <a:t>的</a:t>
            </a:r>
            <a:r>
              <a:rPr lang="zh-CN" altLang="en-US" b="1" dirty="0"/>
              <a:t>性能（</a:t>
            </a:r>
            <a:r>
              <a:rPr lang="en-US" altLang="zh-CN" b="1" dirty="0"/>
              <a:t>P</a:t>
            </a:r>
            <a:r>
              <a:rPr lang="zh-CN" altLang="en-US" b="1" dirty="0"/>
              <a:t>）</a:t>
            </a:r>
            <a:r>
              <a:rPr lang="zh-CN" altLang="en-US" dirty="0"/>
              <a:t>的特质。</a:t>
            </a:r>
          </a:p>
          <a:p>
            <a:r>
              <a:rPr lang="zh-CN" altLang="en-US" dirty="0"/>
              <a:t>对关键术语：</a:t>
            </a:r>
            <a:r>
              <a:rPr lang="zh-CN" altLang="en-US" b="1" dirty="0"/>
              <a:t>任务（</a:t>
            </a:r>
            <a:r>
              <a:rPr lang="en-US" altLang="zh-CN" b="1" dirty="0"/>
              <a:t>Task</a:t>
            </a:r>
            <a:r>
              <a:rPr lang="zh-CN" altLang="en-US" b="1" dirty="0"/>
              <a:t>）</a:t>
            </a:r>
            <a:r>
              <a:rPr lang="zh-CN" altLang="en-US" dirty="0"/>
              <a:t>、</a:t>
            </a:r>
            <a:r>
              <a:rPr lang="zh-CN" altLang="en-US" b="1" dirty="0"/>
              <a:t>经验（</a:t>
            </a:r>
            <a:r>
              <a:rPr lang="en-US" altLang="zh-CN" b="1" dirty="0"/>
              <a:t>Experience</a:t>
            </a:r>
            <a:r>
              <a:rPr lang="zh-CN" altLang="en-US" b="1" dirty="0"/>
              <a:t>）</a:t>
            </a:r>
            <a:r>
              <a:rPr lang="zh-CN" altLang="en-US" dirty="0"/>
              <a:t>和</a:t>
            </a:r>
            <a:r>
              <a:rPr lang="zh-CN" altLang="en-US" b="1" dirty="0"/>
              <a:t>性能（</a:t>
            </a:r>
            <a:r>
              <a:rPr lang="en-US" altLang="zh-CN" b="1" dirty="0"/>
              <a:t>Performance</a:t>
            </a:r>
            <a:r>
              <a:rPr lang="zh-CN" altLang="en-US" b="1" dirty="0"/>
              <a:t>）</a:t>
            </a:r>
            <a:r>
              <a:rPr lang="zh-CN" altLang="en-US" dirty="0"/>
              <a:t>的解释和说明</a:t>
            </a:r>
            <a:endParaRPr lang="en-US" altLang="zh-CN" dirty="0"/>
          </a:p>
          <a:p>
            <a:pPr lvl="1"/>
            <a:r>
              <a:rPr lang="zh-CN" altLang="en-US" dirty="0"/>
              <a:t>帮助理解机器学习理念的核心</a:t>
            </a:r>
          </a:p>
        </p:txBody>
      </p:sp>
      <p:sp>
        <p:nvSpPr>
          <p:cNvPr id="4" name="日期占位符 3">
            <a:extLst>
              <a:ext uri="{FF2B5EF4-FFF2-40B4-BE49-F238E27FC236}">
                <a16:creationId xmlns:a16="http://schemas.microsoft.com/office/drawing/2014/main" id="{BAA07A1B-20AE-2333-9F61-A875C6E0A9BD}"/>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7642A44B-D07A-6D98-CA2E-6E0BB0E15729}"/>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D1C35D12-34BF-C8E2-473C-0C373CB43159}"/>
              </a:ext>
            </a:extLst>
          </p:cNvPr>
          <p:cNvSpPr>
            <a:spLocks noGrp="1"/>
          </p:cNvSpPr>
          <p:nvPr>
            <p:ph type="sldNum" sz="quarter" idx="12"/>
          </p:nvPr>
        </p:nvSpPr>
        <p:spPr/>
        <p:txBody>
          <a:bodyPr/>
          <a:lstStyle/>
          <a:p>
            <a:fld id="{81FB2300-2173-4797-AE0E-8B998343583A}" type="slidenum">
              <a:rPr lang="zh-CN" altLang="en-US" smtClean="0"/>
              <a:t>11</a:t>
            </a:fld>
            <a:endParaRPr lang="zh-CN" altLang="en-US"/>
          </a:p>
        </p:txBody>
      </p:sp>
    </p:spTree>
    <p:extLst>
      <p:ext uri="{BB962C8B-B14F-4D97-AF65-F5344CB8AC3E}">
        <p14:creationId xmlns:p14="http://schemas.microsoft.com/office/powerpoint/2010/main" val="216648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概念</a:t>
            </a:r>
          </a:p>
        </p:txBody>
      </p:sp>
      <p:sp>
        <p:nvSpPr>
          <p:cNvPr id="5" name="内容占位符 4"/>
          <p:cNvSpPr>
            <a:spLocks noGrp="1"/>
          </p:cNvSpPr>
          <p:nvPr>
            <p:ph idx="1"/>
          </p:nvPr>
        </p:nvSpPr>
        <p:spPr/>
        <p:txBody>
          <a:bodyPr>
            <a:normAutofit fontScale="85000" lnSpcReduction="20000"/>
          </a:bodyPr>
          <a:lstStyle/>
          <a:p>
            <a:r>
              <a:rPr lang="zh-CN" altLang="en-US" dirty="0"/>
              <a:t>定义理解：</a:t>
            </a:r>
            <a:endParaRPr lang="en-US" altLang="zh-CN" dirty="0"/>
          </a:p>
          <a:p>
            <a:pPr lvl="1"/>
            <a:r>
              <a:rPr lang="zh-CN" altLang="en-US" dirty="0"/>
              <a:t>机器学习是一门致力于研究如何通过计算的手段，利用</a:t>
            </a:r>
            <a:r>
              <a:rPr lang="zh-CN" altLang="en-US" b="1" dirty="0"/>
              <a:t>经验</a:t>
            </a:r>
            <a:r>
              <a:rPr lang="zh-CN" altLang="en-US" dirty="0"/>
              <a:t>来改善系统自身的</a:t>
            </a:r>
            <a:r>
              <a:rPr lang="zh-CN" altLang="en-US" b="1" dirty="0"/>
              <a:t>性能</a:t>
            </a:r>
            <a:r>
              <a:rPr lang="zh-CN" altLang="en-US" dirty="0"/>
              <a:t>实现指定</a:t>
            </a:r>
            <a:r>
              <a:rPr lang="zh-CN" altLang="en-US" b="1" dirty="0"/>
              <a:t>任务</a:t>
            </a:r>
            <a:r>
              <a:rPr lang="zh-CN" altLang="en-US" dirty="0"/>
              <a:t>的学科。</a:t>
            </a:r>
            <a:endParaRPr lang="en-US" altLang="zh-CN" dirty="0"/>
          </a:p>
          <a:p>
            <a:r>
              <a:rPr lang="zh-CN" altLang="en-US" dirty="0"/>
              <a:t>定义展开（换些术语）：</a:t>
            </a:r>
            <a:endParaRPr lang="en-US" altLang="zh-CN" dirty="0"/>
          </a:p>
          <a:p>
            <a:pPr lvl="1"/>
            <a:r>
              <a:rPr lang="zh-CN" altLang="en-US" dirty="0"/>
              <a:t>机器学习要研究的就是一个学习</a:t>
            </a:r>
            <a:r>
              <a:rPr lang="zh-CN" altLang="en-US" b="1" dirty="0"/>
              <a:t>算法</a:t>
            </a:r>
            <a:r>
              <a:rPr lang="zh-CN" altLang="en-US" dirty="0"/>
              <a:t>，这个学习算法能够从数据中产生</a:t>
            </a:r>
            <a:r>
              <a:rPr lang="zh-CN" altLang="en-US" b="1" dirty="0"/>
              <a:t>模型</a:t>
            </a:r>
            <a:r>
              <a:rPr lang="zh-CN" altLang="en-US" dirty="0"/>
              <a:t>（</a:t>
            </a:r>
            <a:r>
              <a:rPr lang="en-US" altLang="zh-CN" dirty="0"/>
              <a:t>model</a:t>
            </a:r>
            <a:r>
              <a:rPr lang="zh-CN" altLang="en-US" dirty="0"/>
              <a:t>），而模型能够提供相应的判断</a:t>
            </a:r>
            <a:r>
              <a:rPr lang="en-US" altLang="zh-CN" dirty="0"/>
              <a:t>/</a:t>
            </a:r>
            <a:r>
              <a:rPr lang="zh-CN" altLang="en-US" dirty="0"/>
              <a:t>结论。</a:t>
            </a:r>
            <a:endParaRPr lang="en-US" altLang="zh-CN" dirty="0"/>
          </a:p>
          <a:p>
            <a:r>
              <a:rPr lang="zh-CN" altLang="en-US" dirty="0"/>
              <a:t>统计学习</a:t>
            </a:r>
            <a:r>
              <a:rPr lang="en-US" altLang="zh-CN" dirty="0"/>
              <a:t>&amp;</a:t>
            </a:r>
            <a:r>
              <a:rPr lang="zh-CN" altLang="en-US" dirty="0"/>
              <a:t>深度学习</a:t>
            </a:r>
          </a:p>
          <a:p>
            <a:pPr lvl="1"/>
            <a:r>
              <a:rPr lang="zh-CN" altLang="en-US" dirty="0"/>
              <a:t>机器学习通过大量数据进行训练，从数据中学习</a:t>
            </a:r>
            <a:r>
              <a:rPr lang="en-US" altLang="zh-CN" dirty="0"/>
              <a:t>/</a:t>
            </a:r>
            <a:r>
              <a:rPr lang="zh-CN" altLang="en-US" dirty="0"/>
              <a:t>推论模型。</a:t>
            </a:r>
            <a:endParaRPr lang="en-US" altLang="zh-CN" dirty="0"/>
          </a:p>
          <a:p>
            <a:pPr lvl="2"/>
            <a:r>
              <a:rPr lang="zh-CN" altLang="en-US" dirty="0"/>
              <a:t>统计学习</a:t>
            </a:r>
          </a:p>
          <a:p>
            <a:pPr lvl="1"/>
            <a:r>
              <a:rPr lang="zh-CN" altLang="en-US" dirty="0"/>
              <a:t>机器学习是实现人工智能的核心技术</a:t>
            </a:r>
            <a:endParaRPr lang="en-US" altLang="zh-CN" dirty="0"/>
          </a:p>
          <a:p>
            <a:pPr lvl="2"/>
            <a:r>
              <a:rPr lang="zh-CN" altLang="en-US" dirty="0"/>
              <a:t>深度学习是机器学习中最热门的算法</a:t>
            </a:r>
          </a:p>
        </p:txBody>
      </p:sp>
      <p:sp>
        <p:nvSpPr>
          <p:cNvPr id="2" name="日期占位符 1">
            <a:extLst>
              <a:ext uri="{FF2B5EF4-FFF2-40B4-BE49-F238E27FC236}">
                <a16:creationId xmlns:a16="http://schemas.microsoft.com/office/drawing/2014/main" id="{6643D456-667C-41CC-B8AB-81ABCE4DE25D}"/>
              </a:ext>
            </a:extLst>
          </p:cNvPr>
          <p:cNvSpPr>
            <a:spLocks noGrp="1"/>
          </p:cNvSpPr>
          <p:nvPr>
            <p:ph type="dt" sz="half" idx="10"/>
          </p:nvPr>
        </p:nvSpPr>
        <p:spPr/>
        <p:txBody>
          <a:bodyPr/>
          <a:lstStyle/>
          <a:p>
            <a:fld id="{1ED0348C-BB21-4131-BAF1-CB8C8F8BCF1C}" type="datetime1">
              <a:rPr lang="zh-CN" altLang="en-US" smtClean="0"/>
              <a:t>2022/7/1</a:t>
            </a:fld>
            <a:endParaRPr lang="zh-CN" altLang="en-US"/>
          </a:p>
        </p:txBody>
      </p:sp>
      <p:sp>
        <p:nvSpPr>
          <p:cNvPr id="3" name="页脚占位符 2">
            <a:extLst>
              <a:ext uri="{FF2B5EF4-FFF2-40B4-BE49-F238E27FC236}">
                <a16:creationId xmlns:a16="http://schemas.microsoft.com/office/drawing/2014/main" id="{BA0F25E0-E3D9-4FD6-87F3-89216E60338A}"/>
              </a:ext>
            </a:extLst>
          </p:cNvPr>
          <p:cNvSpPr>
            <a:spLocks noGrp="1"/>
          </p:cNvSpPr>
          <p:nvPr>
            <p:ph type="ftr" sz="quarter" idx="11"/>
          </p:nvPr>
        </p:nvSpPr>
        <p:spPr/>
        <p:txBody>
          <a:bodyPr/>
          <a:lstStyle/>
          <a:p>
            <a:r>
              <a:rPr lang="zh-CN" altLang="en-US"/>
              <a:t>机器学习基础</a:t>
            </a:r>
          </a:p>
        </p:txBody>
      </p:sp>
      <p:sp>
        <p:nvSpPr>
          <p:cNvPr id="12" name="灯片编号占位符 11">
            <a:extLst>
              <a:ext uri="{FF2B5EF4-FFF2-40B4-BE49-F238E27FC236}">
                <a16:creationId xmlns:a16="http://schemas.microsoft.com/office/drawing/2014/main" id="{D148677C-32B5-49F8-AAAD-0BF891A46BDF}"/>
              </a:ext>
            </a:extLst>
          </p:cNvPr>
          <p:cNvSpPr>
            <a:spLocks noGrp="1"/>
          </p:cNvSpPr>
          <p:nvPr>
            <p:ph type="sldNum" sz="quarter" idx="12"/>
          </p:nvPr>
        </p:nvSpPr>
        <p:spPr/>
        <p:txBody>
          <a:bodyPr/>
          <a:lstStyle/>
          <a:p>
            <a:fld id="{81FB2300-2173-4797-AE0E-8B998343583A}" type="slidenum">
              <a:rPr lang="zh-CN" altLang="en-US" smtClean="0"/>
              <a:t>12</a:t>
            </a:fld>
            <a:endParaRPr lang="zh-CN" altLang="en-US"/>
          </a:p>
        </p:txBody>
      </p:sp>
    </p:spTree>
    <p:extLst>
      <p:ext uri="{BB962C8B-B14F-4D97-AF65-F5344CB8AC3E}">
        <p14:creationId xmlns:p14="http://schemas.microsoft.com/office/powerpoint/2010/main" val="217268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85F2D-92B8-4FC4-6D62-D154DE71C97E}"/>
              </a:ext>
            </a:extLst>
          </p:cNvPr>
          <p:cNvSpPr>
            <a:spLocks noGrp="1"/>
          </p:cNvSpPr>
          <p:nvPr>
            <p:ph type="title"/>
          </p:nvPr>
        </p:nvSpPr>
        <p:spPr/>
        <p:txBody>
          <a:bodyPr/>
          <a:lstStyle/>
          <a:p>
            <a:r>
              <a:rPr lang="zh-CN" altLang="en-US" dirty="0"/>
              <a:t>术语解释 </a:t>
            </a:r>
            <a:r>
              <a:rPr lang="en-US" altLang="zh-CN" dirty="0"/>
              <a:t>– </a:t>
            </a:r>
            <a:r>
              <a:rPr lang="zh-CN" altLang="en-US" dirty="0"/>
              <a:t>经验 </a:t>
            </a:r>
            <a:r>
              <a:rPr lang="en-US" altLang="zh-CN" dirty="0"/>
              <a:t>Experience</a:t>
            </a:r>
            <a:endParaRPr lang="zh-CN" altLang="en-US" dirty="0"/>
          </a:p>
        </p:txBody>
      </p:sp>
      <p:sp>
        <p:nvSpPr>
          <p:cNvPr id="3" name="内容占位符 2">
            <a:extLst>
              <a:ext uri="{FF2B5EF4-FFF2-40B4-BE49-F238E27FC236}">
                <a16:creationId xmlns:a16="http://schemas.microsoft.com/office/drawing/2014/main" id="{7CEB352A-E46F-4DEC-E280-CB04A2620868}"/>
              </a:ext>
            </a:extLst>
          </p:cNvPr>
          <p:cNvSpPr>
            <a:spLocks noGrp="1"/>
          </p:cNvSpPr>
          <p:nvPr>
            <p:ph idx="1"/>
          </p:nvPr>
        </p:nvSpPr>
        <p:spPr/>
        <p:txBody>
          <a:bodyPr>
            <a:normAutofit/>
          </a:bodyPr>
          <a:lstStyle/>
          <a:p>
            <a:r>
              <a:rPr lang="zh-CN" altLang="en-US" dirty="0"/>
              <a:t>历史数据视为经验：</a:t>
            </a:r>
            <a:endParaRPr lang="en-US" altLang="zh-CN" dirty="0"/>
          </a:p>
          <a:p>
            <a:pPr lvl="1"/>
            <a:r>
              <a:rPr lang="zh-CN" altLang="en-US" dirty="0"/>
              <a:t>样本集</a:t>
            </a:r>
            <a:r>
              <a:rPr lang="en-US" altLang="zh-CN" dirty="0"/>
              <a:t>-sample</a:t>
            </a:r>
            <a:r>
              <a:rPr lang="zh-CN" altLang="en-US" dirty="0"/>
              <a:t>：历史数据构成的集合</a:t>
            </a:r>
            <a:endParaRPr lang="en-US" altLang="zh-CN" dirty="0"/>
          </a:p>
          <a:p>
            <a:pPr lvl="2"/>
            <a:endParaRPr lang="en-US" altLang="zh-CN" dirty="0"/>
          </a:p>
          <a:p>
            <a:pPr lvl="1"/>
            <a:r>
              <a:rPr lang="zh-CN" altLang="en-US" dirty="0"/>
              <a:t>样本集会划分为：</a:t>
            </a:r>
            <a:endParaRPr lang="en-US" altLang="zh-CN" dirty="0"/>
          </a:p>
          <a:p>
            <a:pPr lvl="2"/>
            <a:r>
              <a:rPr lang="zh-CN" altLang="en-US" dirty="0"/>
              <a:t>训练集</a:t>
            </a:r>
            <a:r>
              <a:rPr lang="en-US" altLang="zh-CN" dirty="0"/>
              <a:t>-train</a:t>
            </a:r>
          </a:p>
          <a:p>
            <a:pPr lvl="2"/>
            <a:r>
              <a:rPr lang="zh-CN" altLang="en-US" dirty="0"/>
              <a:t>验证集</a:t>
            </a:r>
            <a:r>
              <a:rPr lang="en-US" altLang="zh-CN" dirty="0"/>
              <a:t>-validation</a:t>
            </a:r>
          </a:p>
          <a:p>
            <a:pPr lvl="2"/>
            <a:r>
              <a:rPr lang="zh-CN" altLang="en-US" dirty="0"/>
              <a:t>测试集</a:t>
            </a:r>
            <a:r>
              <a:rPr lang="en-US" altLang="zh-CN" dirty="0"/>
              <a:t>-test</a:t>
            </a:r>
          </a:p>
          <a:p>
            <a:endParaRPr lang="zh-CN" altLang="en-US" dirty="0"/>
          </a:p>
        </p:txBody>
      </p:sp>
      <p:sp>
        <p:nvSpPr>
          <p:cNvPr id="4" name="日期占位符 3">
            <a:extLst>
              <a:ext uri="{FF2B5EF4-FFF2-40B4-BE49-F238E27FC236}">
                <a16:creationId xmlns:a16="http://schemas.microsoft.com/office/drawing/2014/main" id="{3D6359F6-744A-CA11-D5CF-70E7C714D8B2}"/>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B1472CEC-724A-F3A7-0384-F747F24AF19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D620A8A2-36E3-004E-A137-758654B459E9}"/>
              </a:ext>
            </a:extLst>
          </p:cNvPr>
          <p:cNvSpPr>
            <a:spLocks noGrp="1"/>
          </p:cNvSpPr>
          <p:nvPr>
            <p:ph type="sldNum" sz="quarter" idx="12"/>
          </p:nvPr>
        </p:nvSpPr>
        <p:spPr/>
        <p:txBody>
          <a:bodyPr/>
          <a:lstStyle/>
          <a:p>
            <a:fld id="{81FB2300-2173-4797-AE0E-8B998343583A}" type="slidenum">
              <a:rPr lang="zh-CN" altLang="en-US" smtClean="0"/>
              <a:t>13</a:t>
            </a:fld>
            <a:endParaRPr lang="zh-CN" altLang="en-US"/>
          </a:p>
        </p:txBody>
      </p:sp>
      <p:pic>
        <p:nvPicPr>
          <p:cNvPr id="8" name="图片 7">
            <a:extLst>
              <a:ext uri="{FF2B5EF4-FFF2-40B4-BE49-F238E27FC236}">
                <a16:creationId xmlns:a16="http://schemas.microsoft.com/office/drawing/2014/main" id="{36BC1828-7EBE-8FFB-5270-D5B84C82C76A}"/>
              </a:ext>
            </a:extLst>
          </p:cNvPr>
          <p:cNvPicPr>
            <a:picLocks noChangeAspect="1"/>
          </p:cNvPicPr>
          <p:nvPr/>
        </p:nvPicPr>
        <p:blipFill>
          <a:blip r:embed="rId3"/>
          <a:stretch>
            <a:fillRect/>
          </a:stretch>
        </p:blipFill>
        <p:spPr>
          <a:xfrm>
            <a:off x="4839758" y="3429000"/>
            <a:ext cx="4781550" cy="1038225"/>
          </a:xfrm>
          <a:prstGeom prst="rect">
            <a:avLst/>
          </a:prstGeom>
        </p:spPr>
      </p:pic>
    </p:spTree>
    <p:extLst>
      <p:ext uri="{BB962C8B-B14F-4D97-AF65-F5344CB8AC3E}">
        <p14:creationId xmlns:p14="http://schemas.microsoft.com/office/powerpoint/2010/main" val="250374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7F059-19C7-DD7C-CD0C-0B06CACDFFBF}"/>
              </a:ext>
            </a:extLst>
          </p:cNvPr>
          <p:cNvSpPr>
            <a:spLocks noGrp="1"/>
          </p:cNvSpPr>
          <p:nvPr>
            <p:ph type="title"/>
          </p:nvPr>
        </p:nvSpPr>
        <p:spPr/>
        <p:txBody>
          <a:bodyPr/>
          <a:lstStyle/>
          <a:p>
            <a:r>
              <a:rPr lang="zh-CN" altLang="en-US" dirty="0"/>
              <a:t>训练集、验证集、测试集</a:t>
            </a:r>
          </a:p>
        </p:txBody>
      </p:sp>
      <p:sp>
        <p:nvSpPr>
          <p:cNvPr id="3" name="内容占位符 2">
            <a:extLst>
              <a:ext uri="{FF2B5EF4-FFF2-40B4-BE49-F238E27FC236}">
                <a16:creationId xmlns:a16="http://schemas.microsoft.com/office/drawing/2014/main" id="{07EF5B21-BFA4-AC39-29E3-5025FC4D8B55}"/>
              </a:ext>
            </a:extLst>
          </p:cNvPr>
          <p:cNvSpPr>
            <a:spLocks noGrp="1"/>
          </p:cNvSpPr>
          <p:nvPr>
            <p:ph idx="1"/>
          </p:nvPr>
        </p:nvSpPr>
        <p:spPr/>
        <p:txBody>
          <a:bodyPr>
            <a:normAutofit fontScale="55000" lnSpcReduction="20000"/>
          </a:bodyPr>
          <a:lstStyle/>
          <a:p>
            <a:r>
              <a:rPr lang="zh-CN" altLang="en-US" dirty="0"/>
              <a:t>训练集</a:t>
            </a:r>
          </a:p>
          <a:p>
            <a:pPr lvl="1"/>
            <a:r>
              <a:rPr lang="zh-CN" altLang="en-US" dirty="0"/>
              <a:t>参与训练，模型从训练集中学习经验，从而不断减小训练误差。</a:t>
            </a:r>
            <a:endParaRPr lang="en-US" altLang="zh-CN" dirty="0"/>
          </a:p>
          <a:p>
            <a:pPr lvl="1"/>
            <a:r>
              <a:rPr lang="zh-CN" altLang="en-US" dirty="0"/>
              <a:t>目的是训练模型，可以反复的训练（基于在验证集上的评估结果）。</a:t>
            </a:r>
            <a:endParaRPr lang="en-US" altLang="zh-CN" dirty="0"/>
          </a:p>
          <a:p>
            <a:r>
              <a:rPr lang="zh-CN" altLang="en-US" dirty="0"/>
              <a:t>验证集，又叫开发集（</a:t>
            </a:r>
            <a:r>
              <a:rPr lang="en-US" altLang="zh-CN" dirty="0"/>
              <a:t>dev-set</a:t>
            </a:r>
            <a:r>
              <a:rPr lang="zh-CN" altLang="en-US" dirty="0"/>
              <a:t>）</a:t>
            </a:r>
            <a:endParaRPr lang="en-US" altLang="zh-CN" dirty="0"/>
          </a:p>
          <a:p>
            <a:pPr lvl="1"/>
            <a:r>
              <a:rPr lang="zh-CN" altLang="en-US" dirty="0"/>
              <a:t>不参与训练，用于在训练过程中检验模型的状态，收敛情况。</a:t>
            </a:r>
          </a:p>
          <a:p>
            <a:pPr lvl="2"/>
            <a:r>
              <a:rPr lang="zh-CN" altLang="en-US" dirty="0"/>
              <a:t>通常用于调整超参数，根据几组模型验证集上的表现决定哪组超参数拥有最好的性能。</a:t>
            </a:r>
          </a:p>
          <a:p>
            <a:pPr lvl="2"/>
            <a:r>
              <a:rPr lang="zh-CN" altLang="en-US" dirty="0"/>
              <a:t>在训练过程中还可以用来监控模型是否发生过拟合。</a:t>
            </a:r>
            <a:endParaRPr lang="en-US" altLang="zh-CN" dirty="0"/>
          </a:p>
          <a:p>
            <a:pPr lvl="3"/>
            <a:r>
              <a:rPr lang="zh-CN" altLang="en-US" dirty="0"/>
              <a:t>一般验证集评估表现稳定后，若继续训练，训练集表现还会继续上升，但是验证集会出现不升反降的情况，这样一般就发生了过拟合。</a:t>
            </a:r>
          </a:p>
          <a:p>
            <a:pPr lvl="2"/>
            <a:r>
              <a:rPr lang="zh-CN" altLang="en-US" dirty="0"/>
              <a:t>所以验证集也用来判断何时停止训练。</a:t>
            </a:r>
            <a:endParaRPr lang="en-US" altLang="zh-CN" dirty="0"/>
          </a:p>
          <a:p>
            <a:pPr lvl="1"/>
            <a:r>
              <a:rPr lang="zh-CN" altLang="en-US" dirty="0"/>
              <a:t>目的是为了验证不同的模型，通过评估性能，检验那种模型更有效，选出合适的模型。</a:t>
            </a:r>
            <a:endParaRPr lang="en-US" altLang="zh-CN" dirty="0"/>
          </a:p>
          <a:p>
            <a:r>
              <a:rPr lang="zh-CN" altLang="en-US" dirty="0"/>
              <a:t>训练集</a:t>
            </a:r>
            <a:endParaRPr lang="en-US" altLang="zh-CN" dirty="0"/>
          </a:p>
          <a:p>
            <a:pPr lvl="1"/>
            <a:r>
              <a:rPr lang="zh-CN" altLang="en-US" dirty="0"/>
              <a:t>不参与训练，用于在训练结束后对模型进行测试，评估其泛化能力。</a:t>
            </a:r>
          </a:p>
          <a:p>
            <a:pPr lvl="2"/>
            <a:r>
              <a:rPr lang="zh-CN" altLang="en-US" dirty="0"/>
              <a:t>模型使用验证集确定超参数，使用训练集调整了可训练参数，最后使用一个从没有见过的数据集来判断这个模型的好坏。</a:t>
            </a:r>
            <a:endParaRPr lang="en-US" altLang="zh-CN" dirty="0"/>
          </a:p>
          <a:p>
            <a:pPr lvl="2"/>
            <a:r>
              <a:rPr lang="zh-CN" altLang="en-US" dirty="0"/>
              <a:t>测试集仅用于最终评价模型的好坏，在测试集上得到的指标可以用来和他人训练的模型做对比，或者用来报告模型效果如何。</a:t>
            </a:r>
            <a:endParaRPr lang="en-US" altLang="zh-CN" dirty="0"/>
          </a:p>
          <a:p>
            <a:pPr lvl="1"/>
            <a:r>
              <a:rPr lang="zh-CN" altLang="en-US" dirty="0"/>
              <a:t>目的是对最终选定的模型做出无偏估计。</a:t>
            </a:r>
          </a:p>
        </p:txBody>
      </p:sp>
      <p:sp>
        <p:nvSpPr>
          <p:cNvPr id="4" name="日期占位符 3">
            <a:extLst>
              <a:ext uri="{FF2B5EF4-FFF2-40B4-BE49-F238E27FC236}">
                <a16:creationId xmlns:a16="http://schemas.microsoft.com/office/drawing/2014/main" id="{E9865F26-695D-0CF8-739A-C8C9098418F7}"/>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4B770F48-3749-CA78-D669-F9C7948F576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22621B24-8B2E-03A3-D325-47DD7823CBC0}"/>
              </a:ext>
            </a:extLst>
          </p:cNvPr>
          <p:cNvSpPr>
            <a:spLocks noGrp="1"/>
          </p:cNvSpPr>
          <p:nvPr>
            <p:ph type="sldNum" sz="quarter" idx="12"/>
          </p:nvPr>
        </p:nvSpPr>
        <p:spPr/>
        <p:txBody>
          <a:bodyPr/>
          <a:lstStyle/>
          <a:p>
            <a:fld id="{81FB2300-2173-4797-AE0E-8B998343583A}" type="slidenum">
              <a:rPr lang="zh-CN" altLang="en-US" smtClean="0"/>
              <a:t>14</a:t>
            </a:fld>
            <a:endParaRPr lang="zh-CN" altLang="en-US"/>
          </a:p>
        </p:txBody>
      </p:sp>
    </p:spTree>
    <p:extLst>
      <p:ext uri="{BB962C8B-B14F-4D97-AF65-F5344CB8AC3E}">
        <p14:creationId xmlns:p14="http://schemas.microsoft.com/office/powerpoint/2010/main" val="226746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3C66B-E0DF-A944-021E-CC66FBA1297D}"/>
              </a:ext>
            </a:extLst>
          </p:cNvPr>
          <p:cNvSpPr>
            <a:spLocks noGrp="1"/>
          </p:cNvSpPr>
          <p:nvPr>
            <p:ph type="title"/>
          </p:nvPr>
        </p:nvSpPr>
        <p:spPr/>
        <p:txBody>
          <a:bodyPr/>
          <a:lstStyle/>
          <a:p>
            <a:r>
              <a:rPr lang="zh-CN" altLang="en-US" dirty="0"/>
              <a:t>训练集、验证集、测试集 </a:t>
            </a:r>
            <a:r>
              <a:rPr lang="en-US" altLang="zh-CN" dirty="0"/>
              <a:t>– </a:t>
            </a:r>
            <a:r>
              <a:rPr lang="zh-CN" altLang="en-US" dirty="0"/>
              <a:t>区别</a:t>
            </a:r>
          </a:p>
        </p:txBody>
      </p:sp>
      <p:sp>
        <p:nvSpPr>
          <p:cNvPr id="3" name="内容占位符 2">
            <a:extLst>
              <a:ext uri="{FF2B5EF4-FFF2-40B4-BE49-F238E27FC236}">
                <a16:creationId xmlns:a16="http://schemas.microsoft.com/office/drawing/2014/main" id="{6C150E4F-53F8-8FF4-9CBA-DFED4917F39F}"/>
              </a:ext>
            </a:extLst>
          </p:cNvPr>
          <p:cNvSpPr>
            <a:spLocks noGrp="1"/>
          </p:cNvSpPr>
          <p:nvPr>
            <p:ph idx="1"/>
          </p:nvPr>
        </p:nvSpPr>
        <p:spPr/>
        <p:txBody>
          <a:bodyPr>
            <a:normAutofit fontScale="70000" lnSpcReduction="20000"/>
          </a:bodyPr>
          <a:lstStyle/>
          <a:p>
            <a:r>
              <a:rPr lang="zh-CN" altLang="en-US" dirty="0"/>
              <a:t>训练集</a:t>
            </a:r>
            <a:endParaRPr lang="en-US" altLang="zh-CN" dirty="0"/>
          </a:p>
          <a:p>
            <a:pPr lvl="1"/>
            <a:r>
              <a:rPr lang="zh-CN" altLang="en-US" dirty="0"/>
              <a:t>主要为了训练模型，用来确定一个模型的参数，比拟为：</a:t>
            </a:r>
            <a:endParaRPr lang="en-US" altLang="zh-CN" dirty="0"/>
          </a:p>
          <a:p>
            <a:pPr lvl="1"/>
            <a:r>
              <a:rPr lang="zh-CN" altLang="en-US" dirty="0"/>
              <a:t>例题（教材中的讲解章节），学生根据其中的内容来掌握知识</a:t>
            </a:r>
          </a:p>
          <a:p>
            <a:r>
              <a:rPr lang="zh-CN" altLang="en-US" dirty="0"/>
              <a:t>验证集</a:t>
            </a:r>
            <a:endParaRPr lang="en-US" altLang="zh-CN" dirty="0"/>
          </a:p>
          <a:p>
            <a:pPr lvl="1"/>
            <a:r>
              <a:rPr lang="zh-CN" altLang="en-US" dirty="0"/>
              <a:t>检验哪种算法更有效，评估并选择出合适的模型，或者</a:t>
            </a:r>
            <a:endParaRPr lang="en-US" altLang="zh-CN" dirty="0"/>
          </a:p>
          <a:p>
            <a:pPr lvl="1"/>
            <a:r>
              <a:rPr lang="zh-CN" altLang="en-US" dirty="0"/>
              <a:t>用来选择多个模型中最合适的模型或者最好的某个超参数，比拟为：</a:t>
            </a:r>
            <a:endParaRPr lang="en-US" altLang="zh-CN" dirty="0"/>
          </a:p>
          <a:p>
            <a:pPr lvl="1"/>
            <a:r>
              <a:rPr lang="zh-CN" altLang="en-US" dirty="0"/>
              <a:t>作业（教材中的书后作业），可以知道不同学生的学习情况、进步速度</a:t>
            </a:r>
          </a:p>
          <a:p>
            <a:r>
              <a:rPr lang="zh-CN" altLang="en-US" dirty="0"/>
              <a:t>测试集</a:t>
            </a:r>
            <a:endParaRPr lang="en-US" altLang="zh-CN" dirty="0"/>
          </a:p>
          <a:p>
            <a:pPr lvl="1"/>
            <a:r>
              <a:rPr lang="zh-CN" altLang="en-US" b="0" i="0" dirty="0">
                <a:solidFill>
                  <a:srgbClr val="121212"/>
                </a:solidFill>
                <a:effectLst/>
                <a:latin typeface="-apple-system"/>
              </a:rPr>
              <a:t>验证集上的好超参，才更可能是测试集上的好超参。</a:t>
            </a:r>
            <a:endParaRPr lang="en-US" altLang="zh-CN" b="0" i="0" dirty="0">
              <a:solidFill>
                <a:srgbClr val="121212"/>
              </a:solidFill>
              <a:effectLst/>
              <a:latin typeface="-apple-system"/>
            </a:endParaRPr>
          </a:p>
          <a:p>
            <a:pPr lvl="1"/>
            <a:r>
              <a:rPr lang="zh-CN" altLang="en-US" b="0" i="0" dirty="0">
                <a:solidFill>
                  <a:srgbClr val="121212"/>
                </a:solidFill>
                <a:effectLst/>
                <a:latin typeface="-apple-system"/>
              </a:rPr>
              <a:t>理论上完美的测试集，见过一次就弃之不用，比拟为：</a:t>
            </a:r>
            <a:endParaRPr lang="en-US" altLang="zh-CN" dirty="0"/>
          </a:p>
          <a:p>
            <a:pPr lvl="1"/>
            <a:r>
              <a:rPr lang="zh-CN" altLang="en-US" dirty="0"/>
              <a:t>考试，是平常都没有见过题目，考察学生举一反三的能力</a:t>
            </a:r>
            <a:endParaRPr lang="en-US" altLang="zh-CN" dirty="0"/>
          </a:p>
          <a:p>
            <a:r>
              <a:rPr lang="zh-CN" altLang="en-US" dirty="0"/>
              <a:t>学生 </a:t>
            </a:r>
            <a:r>
              <a:rPr lang="en-US" altLang="zh-CN" dirty="0"/>
              <a:t>== </a:t>
            </a:r>
            <a:r>
              <a:rPr lang="zh-CN" altLang="en-US" dirty="0"/>
              <a:t>模型</a:t>
            </a:r>
            <a:r>
              <a:rPr lang="en-US" altLang="zh-CN" dirty="0"/>
              <a:t>|</a:t>
            </a:r>
            <a:r>
              <a:rPr lang="zh-CN" altLang="en-US" dirty="0"/>
              <a:t>算法</a:t>
            </a:r>
          </a:p>
        </p:txBody>
      </p:sp>
      <p:sp>
        <p:nvSpPr>
          <p:cNvPr id="4" name="日期占位符 3">
            <a:extLst>
              <a:ext uri="{FF2B5EF4-FFF2-40B4-BE49-F238E27FC236}">
                <a16:creationId xmlns:a16="http://schemas.microsoft.com/office/drawing/2014/main" id="{B1AD4E85-BED1-6EA0-A10C-3EAC64F0663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1F1A83A1-E710-61BE-A258-4464E201BAB6}"/>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ED54E1C8-FF16-A53A-23A3-09CEDB916304}"/>
              </a:ext>
            </a:extLst>
          </p:cNvPr>
          <p:cNvSpPr>
            <a:spLocks noGrp="1"/>
          </p:cNvSpPr>
          <p:nvPr>
            <p:ph type="sldNum" sz="quarter" idx="12"/>
          </p:nvPr>
        </p:nvSpPr>
        <p:spPr/>
        <p:txBody>
          <a:bodyPr/>
          <a:lstStyle/>
          <a:p>
            <a:fld id="{81FB2300-2173-4797-AE0E-8B998343583A}" type="slidenum">
              <a:rPr lang="zh-CN" altLang="en-US" smtClean="0"/>
              <a:t>15</a:t>
            </a:fld>
            <a:endParaRPr lang="zh-CN" altLang="en-US"/>
          </a:p>
        </p:txBody>
      </p:sp>
    </p:spTree>
    <p:extLst>
      <p:ext uri="{BB962C8B-B14F-4D97-AF65-F5344CB8AC3E}">
        <p14:creationId xmlns:p14="http://schemas.microsoft.com/office/powerpoint/2010/main" val="198508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666AC-1F3F-0857-B1A4-EC5EC065EF3B}"/>
              </a:ext>
            </a:extLst>
          </p:cNvPr>
          <p:cNvSpPr>
            <a:spLocks noGrp="1"/>
          </p:cNvSpPr>
          <p:nvPr>
            <p:ph type="title"/>
          </p:nvPr>
        </p:nvSpPr>
        <p:spPr/>
        <p:txBody>
          <a:bodyPr/>
          <a:lstStyle/>
          <a:p>
            <a:r>
              <a:rPr lang="zh-CN" altLang="en-US" dirty="0"/>
              <a:t>训练集、验证集、测试集 </a:t>
            </a:r>
            <a:r>
              <a:rPr lang="en-US" altLang="zh-CN" dirty="0"/>
              <a:t>– </a:t>
            </a:r>
            <a:r>
              <a:rPr lang="zh-CN" altLang="en-US" dirty="0"/>
              <a:t>划分</a:t>
            </a:r>
          </a:p>
        </p:txBody>
      </p:sp>
      <p:sp>
        <p:nvSpPr>
          <p:cNvPr id="3" name="内容占位符 2">
            <a:extLst>
              <a:ext uri="{FF2B5EF4-FFF2-40B4-BE49-F238E27FC236}">
                <a16:creationId xmlns:a16="http://schemas.microsoft.com/office/drawing/2014/main" id="{E67CB309-0227-261D-C649-4048DED5FB43}"/>
              </a:ext>
            </a:extLst>
          </p:cNvPr>
          <p:cNvSpPr>
            <a:spLocks noGrp="1"/>
          </p:cNvSpPr>
          <p:nvPr>
            <p:ph idx="1"/>
          </p:nvPr>
        </p:nvSpPr>
        <p:spPr/>
        <p:txBody>
          <a:bodyPr>
            <a:normAutofit fontScale="85000" lnSpcReduction="10000"/>
          </a:bodyPr>
          <a:lstStyle/>
          <a:p>
            <a:r>
              <a:rPr lang="zh-CN" altLang="en-US" dirty="0"/>
              <a:t>训练集、验证集和测试集的划分是模型的选择和训练过程中的一个重要环节。</a:t>
            </a:r>
            <a:endParaRPr lang="en-US" altLang="zh-CN" dirty="0"/>
          </a:p>
          <a:p>
            <a:pPr lvl="1"/>
            <a:r>
              <a:rPr lang="zh-CN" altLang="en-US" dirty="0"/>
              <a:t>一定要注意训练集不要包含测试集。</a:t>
            </a:r>
            <a:endParaRPr lang="en-US" altLang="zh-CN" dirty="0"/>
          </a:p>
          <a:p>
            <a:r>
              <a:rPr lang="zh-CN" altLang="en-US" dirty="0"/>
              <a:t>理想情况下，三者满足独立同分布。</a:t>
            </a:r>
            <a:endParaRPr lang="en-US" altLang="zh-CN" dirty="0"/>
          </a:p>
          <a:p>
            <a:r>
              <a:rPr lang="zh-CN" altLang="en-US" dirty="0"/>
              <a:t>划分比率：</a:t>
            </a:r>
            <a:endParaRPr lang="en-US" altLang="zh-CN" dirty="0"/>
          </a:p>
          <a:p>
            <a:pPr lvl="1"/>
            <a:r>
              <a:rPr lang="zh-CN" altLang="en-US" dirty="0"/>
              <a:t>数据集规模相对较小，适用传统的划分比例：</a:t>
            </a:r>
            <a:r>
              <a:rPr lang="en-US" altLang="zh-CN" dirty="0"/>
              <a:t>7 3</a:t>
            </a:r>
            <a:r>
              <a:rPr lang="zh-CN" altLang="en-US" dirty="0"/>
              <a:t>或</a:t>
            </a:r>
            <a:r>
              <a:rPr lang="en-US" altLang="zh-CN" dirty="0"/>
              <a:t>6 2 2</a:t>
            </a:r>
          </a:p>
          <a:p>
            <a:pPr lvl="2"/>
            <a:r>
              <a:rPr lang="zh-CN" altLang="en-US" dirty="0"/>
              <a:t>不使用数据增强，需要使用各种交叉方法。</a:t>
            </a:r>
          </a:p>
          <a:p>
            <a:pPr lvl="3"/>
            <a:r>
              <a:rPr lang="en-US" altLang="zh-CN" dirty="0"/>
              <a:t>Peter </a:t>
            </a:r>
            <a:r>
              <a:rPr lang="en-US" altLang="zh-CN" dirty="0" err="1"/>
              <a:t>Filzmoser</a:t>
            </a:r>
            <a:r>
              <a:rPr lang="en-US" altLang="zh-CN" dirty="0"/>
              <a:t> </a:t>
            </a:r>
            <a:r>
              <a:rPr lang="zh-CN" altLang="en-US" dirty="0"/>
              <a:t>文章</a:t>
            </a:r>
            <a:r>
              <a:rPr lang="en-US" altLang="zh-CN" dirty="0"/>
              <a:t>Repeated double cross validation</a:t>
            </a:r>
          </a:p>
          <a:p>
            <a:pPr lvl="1"/>
            <a:r>
              <a:rPr lang="zh-CN" altLang="en-US" dirty="0"/>
              <a:t>数据集规模较大的，验证集和测试集要小于数据总量的</a:t>
            </a:r>
            <a:r>
              <a:rPr lang="en-US" altLang="zh-CN" dirty="0"/>
              <a:t>20% </a:t>
            </a:r>
            <a:r>
              <a:rPr lang="zh-CN" altLang="en-US" dirty="0"/>
              <a:t>或 </a:t>
            </a:r>
            <a:r>
              <a:rPr lang="en-US" altLang="zh-CN" dirty="0"/>
              <a:t>10%</a:t>
            </a:r>
          </a:p>
          <a:p>
            <a:pPr lvl="1"/>
            <a:r>
              <a:rPr lang="zh-CN" altLang="en-US" dirty="0"/>
              <a:t>不同的情况下选择应当不同</a:t>
            </a:r>
            <a:endParaRPr lang="en-US" altLang="zh-CN" dirty="0"/>
          </a:p>
          <a:p>
            <a:pPr lvl="2"/>
            <a:r>
              <a:rPr lang="en-US" altLang="zh-CN" dirty="0"/>
              <a:t>Isabelle Guyon</a:t>
            </a:r>
            <a:r>
              <a:rPr lang="zh-CN" altLang="en-US" dirty="0"/>
              <a:t>论文：</a:t>
            </a:r>
            <a:r>
              <a:rPr lang="en-US" altLang="zh-CN" dirty="0"/>
              <a:t>A scaling law for the validation-set training-set size ratio</a:t>
            </a:r>
            <a:endParaRPr lang="zh-CN" altLang="en-US" dirty="0"/>
          </a:p>
        </p:txBody>
      </p:sp>
      <p:sp>
        <p:nvSpPr>
          <p:cNvPr id="4" name="日期占位符 3">
            <a:extLst>
              <a:ext uri="{FF2B5EF4-FFF2-40B4-BE49-F238E27FC236}">
                <a16:creationId xmlns:a16="http://schemas.microsoft.com/office/drawing/2014/main" id="{5072EB5B-4699-D1CC-23F6-16E39AA3318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CAC17FDF-C6AA-C770-2FA5-667E8FC59E37}"/>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FCC4E26B-2281-748E-01A6-A48B32BDB2A0}"/>
              </a:ext>
            </a:extLst>
          </p:cNvPr>
          <p:cNvSpPr>
            <a:spLocks noGrp="1"/>
          </p:cNvSpPr>
          <p:nvPr>
            <p:ph type="sldNum" sz="quarter" idx="12"/>
          </p:nvPr>
        </p:nvSpPr>
        <p:spPr/>
        <p:txBody>
          <a:bodyPr/>
          <a:lstStyle/>
          <a:p>
            <a:fld id="{81FB2300-2173-4797-AE0E-8B998343583A}" type="slidenum">
              <a:rPr lang="zh-CN" altLang="en-US" smtClean="0"/>
              <a:t>16</a:t>
            </a:fld>
            <a:endParaRPr lang="zh-CN" altLang="en-US"/>
          </a:p>
        </p:txBody>
      </p:sp>
    </p:spTree>
    <p:extLst>
      <p:ext uri="{BB962C8B-B14F-4D97-AF65-F5344CB8AC3E}">
        <p14:creationId xmlns:p14="http://schemas.microsoft.com/office/powerpoint/2010/main" val="42481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49093-C4BC-C6C7-6C21-9D6CDA9CC7E3}"/>
              </a:ext>
            </a:extLst>
          </p:cNvPr>
          <p:cNvSpPr>
            <a:spLocks noGrp="1"/>
          </p:cNvSpPr>
          <p:nvPr>
            <p:ph type="title"/>
          </p:nvPr>
        </p:nvSpPr>
        <p:spPr/>
        <p:txBody>
          <a:bodyPr/>
          <a:lstStyle/>
          <a:p>
            <a:r>
              <a:rPr lang="zh-CN" altLang="en-US" dirty="0"/>
              <a:t>训练集、验证集、测试集 </a:t>
            </a:r>
            <a:r>
              <a:rPr lang="en-US" altLang="zh-CN" dirty="0"/>
              <a:t>– </a:t>
            </a:r>
            <a:r>
              <a:rPr lang="zh-CN" altLang="en-US" dirty="0"/>
              <a:t>注意</a:t>
            </a:r>
          </a:p>
        </p:txBody>
      </p:sp>
      <p:sp>
        <p:nvSpPr>
          <p:cNvPr id="3" name="内容占位符 2">
            <a:extLst>
              <a:ext uri="{FF2B5EF4-FFF2-40B4-BE49-F238E27FC236}">
                <a16:creationId xmlns:a16="http://schemas.microsoft.com/office/drawing/2014/main" id="{D2BBCBBC-83A9-4D3E-8835-2496CDD9B350}"/>
              </a:ext>
            </a:extLst>
          </p:cNvPr>
          <p:cNvSpPr>
            <a:spLocks noGrp="1"/>
          </p:cNvSpPr>
          <p:nvPr>
            <p:ph idx="1"/>
          </p:nvPr>
        </p:nvSpPr>
        <p:spPr/>
        <p:txBody>
          <a:bodyPr>
            <a:normAutofit fontScale="70000" lnSpcReduction="20000"/>
          </a:bodyPr>
          <a:lstStyle/>
          <a:p>
            <a:r>
              <a:rPr lang="zh-CN" altLang="en-US" b="0" i="0" dirty="0">
                <a:solidFill>
                  <a:srgbClr val="121212"/>
                </a:solidFill>
                <a:effectLst/>
                <a:latin typeface="-apple-system"/>
              </a:rPr>
              <a:t> 划分训练集，验证集和测试集是为了避免 </a:t>
            </a:r>
            <a:r>
              <a:rPr lang="en-US" altLang="zh-CN" dirty="0">
                <a:solidFill>
                  <a:srgbClr val="121212"/>
                </a:solidFill>
                <a:latin typeface="-apple-system"/>
              </a:rPr>
              <a:t>information leaking </a:t>
            </a:r>
            <a:r>
              <a:rPr lang="zh-CN" altLang="en-US" b="0" i="0" dirty="0">
                <a:solidFill>
                  <a:srgbClr val="121212"/>
                </a:solidFill>
                <a:effectLst/>
                <a:latin typeface="-apple-system"/>
              </a:rPr>
              <a:t>现象。</a:t>
            </a:r>
            <a:endParaRPr lang="en-US" altLang="zh-CN" dirty="0"/>
          </a:p>
          <a:p>
            <a:pPr lvl="1"/>
            <a:r>
              <a:rPr lang="zh-CN" altLang="en-US" dirty="0"/>
              <a:t>千万不能根据模型在测试集上的指标调整模型超参数（这是验证集应该干的事情），</a:t>
            </a:r>
            <a:endParaRPr lang="en-US" altLang="zh-CN" dirty="0"/>
          </a:p>
          <a:p>
            <a:pPr lvl="1"/>
            <a:r>
              <a:rPr lang="zh-CN" altLang="en-US" dirty="0"/>
              <a:t>会导致模型对测试集过拟合，使得测试集失去其测试效果的客观性和准确性。</a:t>
            </a:r>
          </a:p>
          <a:p>
            <a:r>
              <a:rPr lang="zh-CN" altLang="en-US" dirty="0"/>
              <a:t>如果只有一个训练集和一个验证集，而没有独立的测试集，训练集依旧是训练集，而验证集则被称为测试集。</a:t>
            </a:r>
            <a:endParaRPr lang="en-US" altLang="zh-CN" dirty="0"/>
          </a:p>
          <a:p>
            <a:pPr lvl="1"/>
            <a:r>
              <a:rPr lang="zh-CN" altLang="en-US" dirty="0"/>
              <a:t>测试集是对最终所选定的神经网络系统做出无偏估计</a:t>
            </a:r>
          </a:p>
          <a:p>
            <a:pPr lvl="1"/>
            <a:r>
              <a:rPr lang="zh-CN" altLang="en-US" dirty="0"/>
              <a:t>如果不需要无偏估计，那没有测试集也行。</a:t>
            </a:r>
            <a:endParaRPr lang="en-US" altLang="zh-CN" dirty="0"/>
          </a:p>
          <a:p>
            <a:pPr lvl="1"/>
            <a:r>
              <a:rPr lang="zh-CN" altLang="en-US" dirty="0"/>
              <a:t>此时：在训练集上训练，尝试不同的模型框架，在验证集上评估这些模型，然后迭代并选出适用的模型。</a:t>
            </a:r>
            <a:endParaRPr lang="en-US" altLang="zh-CN" dirty="0"/>
          </a:p>
          <a:p>
            <a:pPr lvl="1"/>
            <a:r>
              <a:rPr lang="zh-CN" altLang="en-US" dirty="0"/>
              <a:t>因为验证集中已经涵盖测试集数据，其不再提供无偏性能评估。</a:t>
            </a:r>
            <a:endParaRPr lang="en-US" altLang="zh-CN" dirty="0"/>
          </a:p>
          <a:p>
            <a:r>
              <a:rPr lang="zh-CN" altLang="en-US" dirty="0"/>
              <a:t>在实际应用中，把测试集当成简单交叉验证集使用，并没有完全实现该术语的功能。</a:t>
            </a:r>
            <a:endParaRPr lang="en-US" altLang="zh-CN" dirty="0"/>
          </a:p>
          <a:p>
            <a:pPr lvl="1"/>
            <a:r>
              <a:rPr lang="zh-CN" altLang="en-US" dirty="0"/>
              <a:t>因为把验证集数据过度拟合到了测试集中。</a:t>
            </a:r>
          </a:p>
        </p:txBody>
      </p:sp>
      <p:sp>
        <p:nvSpPr>
          <p:cNvPr id="4" name="日期占位符 3">
            <a:extLst>
              <a:ext uri="{FF2B5EF4-FFF2-40B4-BE49-F238E27FC236}">
                <a16:creationId xmlns:a16="http://schemas.microsoft.com/office/drawing/2014/main" id="{2197A5CC-D6EF-32B2-17D5-18211B2D181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C96101C9-4CE2-1E51-283D-89E05D36AD8B}"/>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E8F8992-BF54-C468-403D-B6A7D159B0DE}"/>
              </a:ext>
            </a:extLst>
          </p:cNvPr>
          <p:cNvSpPr>
            <a:spLocks noGrp="1"/>
          </p:cNvSpPr>
          <p:nvPr>
            <p:ph type="sldNum" sz="quarter" idx="12"/>
          </p:nvPr>
        </p:nvSpPr>
        <p:spPr/>
        <p:txBody>
          <a:bodyPr/>
          <a:lstStyle/>
          <a:p>
            <a:fld id="{81FB2300-2173-4797-AE0E-8B998343583A}" type="slidenum">
              <a:rPr lang="zh-CN" altLang="en-US" smtClean="0"/>
              <a:t>17</a:t>
            </a:fld>
            <a:endParaRPr lang="zh-CN" altLang="en-US"/>
          </a:p>
        </p:txBody>
      </p:sp>
    </p:spTree>
    <p:extLst>
      <p:ext uri="{BB962C8B-B14F-4D97-AF65-F5344CB8AC3E}">
        <p14:creationId xmlns:p14="http://schemas.microsoft.com/office/powerpoint/2010/main" val="3655612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18570-5220-EBEA-9F67-D5B770933348}"/>
              </a:ext>
            </a:extLst>
          </p:cNvPr>
          <p:cNvSpPr>
            <a:spLocks noGrp="1"/>
          </p:cNvSpPr>
          <p:nvPr>
            <p:ph type="title"/>
          </p:nvPr>
        </p:nvSpPr>
        <p:spPr/>
        <p:txBody>
          <a:bodyPr/>
          <a:lstStyle/>
          <a:p>
            <a:r>
              <a:rPr lang="zh-CN" altLang="en-US" dirty="0"/>
              <a:t>术语解释 </a:t>
            </a:r>
            <a:r>
              <a:rPr lang="en-US" altLang="zh-CN" dirty="0"/>
              <a:t>– </a:t>
            </a:r>
            <a:r>
              <a:rPr lang="zh-CN" altLang="en-US" dirty="0"/>
              <a:t>参数和超参数</a:t>
            </a:r>
          </a:p>
        </p:txBody>
      </p:sp>
      <p:sp>
        <p:nvSpPr>
          <p:cNvPr id="3" name="内容占位符 2">
            <a:extLst>
              <a:ext uri="{FF2B5EF4-FFF2-40B4-BE49-F238E27FC236}">
                <a16:creationId xmlns:a16="http://schemas.microsoft.com/office/drawing/2014/main" id="{793C3F3E-560D-A90A-09C2-16904DDB6FEB}"/>
              </a:ext>
            </a:extLst>
          </p:cNvPr>
          <p:cNvSpPr>
            <a:spLocks noGrp="1"/>
          </p:cNvSpPr>
          <p:nvPr>
            <p:ph idx="1"/>
          </p:nvPr>
        </p:nvSpPr>
        <p:spPr/>
        <p:txBody>
          <a:bodyPr/>
          <a:lstStyle/>
          <a:p>
            <a:r>
              <a:rPr lang="zh-CN" altLang="en-US" dirty="0"/>
              <a:t>参数是模型需要学习的内容，是模型“内部”的变量，比如模型的权重矩阵和偏置。</a:t>
            </a:r>
            <a:endParaRPr lang="en-US" altLang="zh-CN" dirty="0"/>
          </a:p>
          <a:p>
            <a:r>
              <a:rPr lang="zh-CN" altLang="en-US" dirty="0"/>
              <a:t>超参数是指在一个模型中，可以人为设定和修改的参数。</a:t>
            </a:r>
            <a:endParaRPr lang="en-US" altLang="zh-CN" dirty="0"/>
          </a:p>
          <a:p>
            <a:pPr lvl="1"/>
            <a:r>
              <a:rPr lang="zh-CN" altLang="en-US" dirty="0"/>
              <a:t>用超参数来控制模型的结构</a:t>
            </a:r>
            <a:endParaRPr lang="en-US" altLang="zh-CN" dirty="0"/>
          </a:p>
          <a:p>
            <a:pPr lvl="2"/>
            <a:r>
              <a:rPr lang="zh-CN" altLang="en-US" dirty="0"/>
              <a:t>例如神经网络的层数、隐层的神经元节点个数、正则项系数、学习率以及隐藏层神经元的个数、</a:t>
            </a:r>
            <a:r>
              <a:rPr lang="en-US" altLang="zh-CN" dirty="0"/>
              <a:t>k</a:t>
            </a:r>
            <a:r>
              <a:rPr lang="zh-CN" altLang="en-US" dirty="0"/>
              <a:t>值等</a:t>
            </a:r>
            <a:endParaRPr lang="en-US" altLang="zh-CN" dirty="0"/>
          </a:p>
          <a:p>
            <a:r>
              <a:rPr lang="zh-CN" altLang="en-US" dirty="0"/>
              <a:t>模型的选择除了选择具体的模型外（例如是选择</a:t>
            </a:r>
            <a:r>
              <a:rPr lang="en-US" altLang="zh-CN" dirty="0"/>
              <a:t>LSTM</a:t>
            </a:r>
            <a:r>
              <a:rPr lang="zh-CN" altLang="en-US" dirty="0"/>
              <a:t>还是选择</a:t>
            </a:r>
            <a:r>
              <a:rPr lang="en-US" altLang="zh-CN" dirty="0"/>
              <a:t>Bi-LSTM</a:t>
            </a:r>
            <a:r>
              <a:rPr lang="zh-CN" altLang="en-US" dirty="0"/>
              <a:t>），还需要选择模型的“超参数”。</a:t>
            </a:r>
          </a:p>
          <a:p>
            <a:endParaRPr lang="zh-CN" altLang="en-US" dirty="0"/>
          </a:p>
        </p:txBody>
      </p:sp>
      <p:sp>
        <p:nvSpPr>
          <p:cNvPr id="4" name="日期占位符 3">
            <a:extLst>
              <a:ext uri="{FF2B5EF4-FFF2-40B4-BE49-F238E27FC236}">
                <a16:creationId xmlns:a16="http://schemas.microsoft.com/office/drawing/2014/main" id="{E2FB1DE4-4E7B-5DDE-4E9E-9BF172EFC5E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72F9505-6C42-052A-AE01-0F6F969A058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D3AA0629-D2E1-D2F9-870B-1252A1824C8E}"/>
              </a:ext>
            </a:extLst>
          </p:cNvPr>
          <p:cNvSpPr>
            <a:spLocks noGrp="1"/>
          </p:cNvSpPr>
          <p:nvPr>
            <p:ph type="sldNum" sz="quarter" idx="12"/>
          </p:nvPr>
        </p:nvSpPr>
        <p:spPr/>
        <p:txBody>
          <a:bodyPr/>
          <a:lstStyle/>
          <a:p>
            <a:fld id="{81FB2300-2173-4797-AE0E-8B998343583A}" type="slidenum">
              <a:rPr lang="zh-CN" altLang="en-US" smtClean="0"/>
              <a:t>18</a:t>
            </a:fld>
            <a:endParaRPr lang="zh-CN" altLang="en-US"/>
          </a:p>
        </p:txBody>
      </p:sp>
    </p:spTree>
    <p:extLst>
      <p:ext uri="{BB962C8B-B14F-4D97-AF65-F5344CB8AC3E}">
        <p14:creationId xmlns:p14="http://schemas.microsoft.com/office/powerpoint/2010/main" val="422223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3E8FE-D8E6-3084-009E-32BB4BF6C237}"/>
              </a:ext>
            </a:extLst>
          </p:cNvPr>
          <p:cNvSpPr>
            <a:spLocks noGrp="1"/>
          </p:cNvSpPr>
          <p:nvPr>
            <p:ph type="title"/>
          </p:nvPr>
        </p:nvSpPr>
        <p:spPr/>
        <p:txBody>
          <a:bodyPr/>
          <a:lstStyle/>
          <a:p>
            <a:r>
              <a:rPr lang="zh-CN" altLang="en-US" dirty="0"/>
              <a:t>术语解释 </a:t>
            </a:r>
            <a:r>
              <a:rPr lang="en-US" altLang="zh-CN" dirty="0"/>
              <a:t>– </a:t>
            </a:r>
            <a:r>
              <a:rPr lang="zh-CN" altLang="en-US" dirty="0"/>
              <a:t>特征 </a:t>
            </a:r>
            <a:r>
              <a:rPr lang="en-US" altLang="zh-CN" dirty="0"/>
              <a:t>Feature</a:t>
            </a:r>
            <a:endParaRPr lang="zh-CN" altLang="en-US" dirty="0"/>
          </a:p>
        </p:txBody>
      </p:sp>
      <p:sp>
        <p:nvSpPr>
          <p:cNvPr id="3" name="内容占位符 2">
            <a:extLst>
              <a:ext uri="{FF2B5EF4-FFF2-40B4-BE49-F238E27FC236}">
                <a16:creationId xmlns:a16="http://schemas.microsoft.com/office/drawing/2014/main" id="{EA6D06FB-93B0-8A71-5088-B8CF6CA07D2B}"/>
              </a:ext>
            </a:extLst>
          </p:cNvPr>
          <p:cNvSpPr>
            <a:spLocks noGrp="1"/>
          </p:cNvSpPr>
          <p:nvPr>
            <p:ph idx="1"/>
          </p:nvPr>
        </p:nvSpPr>
        <p:spPr/>
        <p:txBody>
          <a:bodyPr>
            <a:normAutofit lnSpcReduction="10000"/>
          </a:bodyPr>
          <a:lstStyle/>
          <a:p>
            <a:r>
              <a:rPr lang="zh-CN" altLang="en-US" dirty="0"/>
              <a:t>样本数据集中对学习任务有用的特定信息才会被列入考虑范围。</a:t>
            </a:r>
            <a:endParaRPr lang="en-US" altLang="zh-CN" dirty="0"/>
          </a:p>
          <a:p>
            <a:pPr lvl="1"/>
            <a:r>
              <a:rPr lang="zh-CN" altLang="en-US" dirty="0"/>
              <a:t>样本集中包含很多列</a:t>
            </a:r>
            <a:r>
              <a:rPr lang="en-US" altLang="zh-CN" dirty="0"/>
              <a:t>/</a:t>
            </a:r>
            <a:r>
              <a:rPr lang="zh-CN" altLang="en-US" dirty="0"/>
              <a:t>维度。</a:t>
            </a:r>
          </a:p>
          <a:p>
            <a:r>
              <a:rPr lang="zh-CN" altLang="en-US" dirty="0"/>
              <a:t>反应数据内在规律的信息叫做特征（</a:t>
            </a:r>
            <a:r>
              <a:rPr lang="en-US" altLang="zh-CN" dirty="0"/>
              <a:t>Feature</a:t>
            </a:r>
            <a:r>
              <a:rPr lang="zh-CN" altLang="en-US" dirty="0"/>
              <a:t>）：</a:t>
            </a:r>
          </a:p>
          <a:p>
            <a:pPr lvl="1"/>
            <a:r>
              <a:rPr lang="zh-CN" altLang="en-US" dirty="0"/>
              <a:t>可以使用样本集中的部分或者全部列</a:t>
            </a:r>
            <a:r>
              <a:rPr lang="en-US" altLang="zh-CN" dirty="0"/>
              <a:t>/</a:t>
            </a:r>
            <a:r>
              <a:rPr lang="zh-CN" altLang="en-US" dirty="0"/>
              <a:t>维度作为特征。</a:t>
            </a:r>
            <a:endParaRPr lang="en-US" altLang="zh-CN" dirty="0"/>
          </a:p>
          <a:p>
            <a:pPr lvl="1"/>
            <a:r>
              <a:rPr lang="zh-CN" altLang="en-US" dirty="0"/>
              <a:t>使用一个特征向量（</a:t>
            </a:r>
            <a:r>
              <a:rPr lang="en-US" altLang="zh-CN" dirty="0"/>
              <a:t>Feature Vector</a:t>
            </a:r>
            <a:r>
              <a:rPr lang="zh-CN" altLang="en-US" dirty="0"/>
              <a:t>）来描述一个样本数据。</a:t>
            </a:r>
            <a:endParaRPr lang="en-US" altLang="zh-CN" dirty="0"/>
          </a:p>
          <a:p>
            <a:r>
              <a:rPr lang="zh-CN" altLang="en-US" dirty="0"/>
              <a:t>监督学习和无监督学习在样本集的区别在于是否包含答案</a:t>
            </a:r>
            <a:r>
              <a:rPr lang="en-US" altLang="zh-CN" dirty="0"/>
              <a:t>/</a:t>
            </a:r>
            <a:r>
              <a:rPr lang="zh-CN" altLang="en-US" dirty="0"/>
              <a:t>结果的列</a:t>
            </a:r>
            <a:r>
              <a:rPr lang="en-US" altLang="zh-CN" dirty="0"/>
              <a:t>/</a:t>
            </a:r>
            <a:r>
              <a:rPr lang="zh-CN" altLang="en-US" dirty="0"/>
              <a:t>维度。</a:t>
            </a:r>
            <a:endParaRPr lang="en-US" altLang="zh-CN" dirty="0"/>
          </a:p>
          <a:p>
            <a:pPr lvl="1"/>
            <a:r>
              <a:rPr lang="zh-CN" altLang="en-US" dirty="0"/>
              <a:t>答案</a:t>
            </a:r>
            <a:r>
              <a:rPr lang="en-US" altLang="zh-CN" dirty="0"/>
              <a:t>/</a:t>
            </a:r>
            <a:r>
              <a:rPr lang="zh-CN" altLang="en-US" dirty="0"/>
              <a:t>结果的列</a:t>
            </a:r>
            <a:r>
              <a:rPr lang="en-US" altLang="zh-CN" dirty="0"/>
              <a:t>/</a:t>
            </a:r>
            <a:r>
              <a:rPr lang="zh-CN" altLang="en-US" dirty="0"/>
              <a:t>维度，称为标签。</a:t>
            </a:r>
          </a:p>
        </p:txBody>
      </p:sp>
      <p:sp>
        <p:nvSpPr>
          <p:cNvPr id="4" name="日期占位符 3">
            <a:extLst>
              <a:ext uri="{FF2B5EF4-FFF2-40B4-BE49-F238E27FC236}">
                <a16:creationId xmlns:a16="http://schemas.microsoft.com/office/drawing/2014/main" id="{28E3D791-E103-954F-9072-AD015CF53A16}"/>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4FD4CC6E-7BF3-F922-5073-687D400320FD}"/>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48F8D6A7-0D35-CBCE-6AE0-2CB1FA29650D}"/>
              </a:ext>
            </a:extLst>
          </p:cNvPr>
          <p:cNvSpPr>
            <a:spLocks noGrp="1"/>
          </p:cNvSpPr>
          <p:nvPr>
            <p:ph type="sldNum" sz="quarter" idx="12"/>
          </p:nvPr>
        </p:nvSpPr>
        <p:spPr/>
        <p:txBody>
          <a:bodyPr/>
          <a:lstStyle/>
          <a:p>
            <a:fld id="{81FB2300-2173-4797-AE0E-8B998343583A}" type="slidenum">
              <a:rPr lang="zh-CN" altLang="en-US" smtClean="0"/>
              <a:t>19</a:t>
            </a:fld>
            <a:endParaRPr lang="zh-CN" altLang="en-US"/>
          </a:p>
        </p:txBody>
      </p:sp>
    </p:spTree>
    <p:extLst>
      <p:ext uri="{BB962C8B-B14F-4D97-AF65-F5344CB8AC3E}">
        <p14:creationId xmlns:p14="http://schemas.microsoft.com/office/powerpoint/2010/main" val="335587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BF1D7-E829-56EC-14DB-C83A78AAF269}"/>
              </a:ext>
            </a:extLst>
          </p:cNvPr>
          <p:cNvSpPr>
            <a:spLocks noGrp="1"/>
          </p:cNvSpPr>
          <p:nvPr>
            <p:ph type="title"/>
          </p:nvPr>
        </p:nvSpPr>
        <p:spPr/>
        <p:txBody>
          <a:bodyPr/>
          <a:lstStyle/>
          <a:p>
            <a:r>
              <a:rPr lang="zh-CN" altLang="en-US" dirty="0"/>
              <a:t>人工智能的发展</a:t>
            </a:r>
          </a:p>
        </p:txBody>
      </p:sp>
      <p:sp>
        <p:nvSpPr>
          <p:cNvPr id="3" name="内容占位符 2">
            <a:extLst>
              <a:ext uri="{FF2B5EF4-FFF2-40B4-BE49-F238E27FC236}">
                <a16:creationId xmlns:a16="http://schemas.microsoft.com/office/drawing/2014/main" id="{08417FC1-B88E-C2FD-5D55-A1C87B5F1EF5}"/>
              </a:ext>
            </a:extLst>
          </p:cNvPr>
          <p:cNvSpPr>
            <a:spLocks noGrp="1"/>
          </p:cNvSpPr>
          <p:nvPr>
            <p:ph idx="1"/>
          </p:nvPr>
        </p:nvSpPr>
        <p:spPr/>
        <p:txBody>
          <a:bodyPr/>
          <a:lstStyle/>
          <a:p>
            <a:r>
              <a:rPr lang="zh-CN" altLang="en-US" dirty="0"/>
              <a:t>随着时代的进步，人类从未停止对人工智能追寻的脚步。</a:t>
            </a:r>
          </a:p>
          <a:p>
            <a:pPr lvl="1"/>
            <a:r>
              <a:rPr lang="en-US" altLang="zh-CN" dirty="0"/>
              <a:t>Google</a:t>
            </a:r>
            <a:r>
              <a:rPr lang="zh-CN" altLang="en-US" dirty="0"/>
              <a:t>的</a:t>
            </a:r>
            <a:r>
              <a:rPr lang="en-US" altLang="zh-CN" dirty="0"/>
              <a:t>Alpha Go</a:t>
            </a:r>
            <a:r>
              <a:rPr lang="zh-CN" altLang="en-US" dirty="0"/>
              <a:t>，把人工智能再次带入普通人视野，成为大众焦点。</a:t>
            </a:r>
          </a:p>
          <a:p>
            <a:pPr lvl="1"/>
            <a:r>
              <a:rPr lang="zh-CN" altLang="en-US" dirty="0"/>
              <a:t>人工智能也从最初的</a:t>
            </a:r>
            <a:r>
              <a:rPr lang="zh-CN" altLang="en-US" b="1" dirty="0"/>
              <a:t>科学计算与分析时代</a:t>
            </a:r>
            <a:r>
              <a:rPr lang="zh-CN" altLang="en-US" dirty="0"/>
              <a:t>进入了</a:t>
            </a:r>
            <a:r>
              <a:rPr lang="zh-CN" altLang="en-US" b="1" dirty="0"/>
              <a:t>机器学习时代</a:t>
            </a:r>
            <a:r>
              <a:rPr lang="zh-CN" altLang="en-US" dirty="0"/>
              <a:t>再到</a:t>
            </a:r>
            <a:r>
              <a:rPr lang="zh-CN" altLang="en-US" b="1" dirty="0"/>
              <a:t>深度学习时代</a:t>
            </a:r>
            <a:r>
              <a:rPr lang="zh-CN" altLang="en-US" dirty="0"/>
              <a:t>。</a:t>
            </a:r>
            <a:endParaRPr lang="en-US" altLang="zh-CN" dirty="0"/>
          </a:p>
          <a:p>
            <a:r>
              <a:rPr lang="zh-CN" altLang="en-US" dirty="0"/>
              <a:t>可以认为：</a:t>
            </a:r>
            <a:endParaRPr lang="en-US" altLang="zh-CN" dirty="0"/>
          </a:p>
          <a:p>
            <a:pPr lvl="1"/>
            <a:r>
              <a:rPr lang="zh-CN" altLang="en-US" dirty="0"/>
              <a:t>目前人工智能的主流应用均需借助机器学习的相关算法实现。</a:t>
            </a:r>
          </a:p>
        </p:txBody>
      </p:sp>
      <p:sp>
        <p:nvSpPr>
          <p:cNvPr id="4" name="日期占位符 3">
            <a:extLst>
              <a:ext uri="{FF2B5EF4-FFF2-40B4-BE49-F238E27FC236}">
                <a16:creationId xmlns:a16="http://schemas.microsoft.com/office/drawing/2014/main" id="{A025B04E-54AC-6BD7-F127-055B616186FD}"/>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8E5D0521-F69C-5B93-2C24-715AB95EB092}"/>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0839B3F-550E-8380-09BB-D20C7E8EAAFE}"/>
              </a:ext>
            </a:extLst>
          </p:cNvPr>
          <p:cNvSpPr>
            <a:spLocks noGrp="1"/>
          </p:cNvSpPr>
          <p:nvPr>
            <p:ph type="sldNum" sz="quarter" idx="12"/>
          </p:nvPr>
        </p:nvSpPr>
        <p:spPr/>
        <p:txBody>
          <a:bodyPr/>
          <a:lstStyle/>
          <a:p>
            <a:fld id="{81FB2300-2173-4797-AE0E-8B998343583A}" type="slidenum">
              <a:rPr lang="zh-CN" altLang="en-US" smtClean="0"/>
              <a:t>2</a:t>
            </a:fld>
            <a:endParaRPr lang="zh-CN" altLang="en-US"/>
          </a:p>
        </p:txBody>
      </p:sp>
      <p:grpSp>
        <p:nvGrpSpPr>
          <p:cNvPr id="7" name="组合 6">
            <a:extLst>
              <a:ext uri="{FF2B5EF4-FFF2-40B4-BE49-F238E27FC236}">
                <a16:creationId xmlns:a16="http://schemas.microsoft.com/office/drawing/2014/main" id="{DB95FE1D-BA64-76A6-C42C-18E01AF4784D}"/>
              </a:ext>
            </a:extLst>
          </p:cNvPr>
          <p:cNvGrpSpPr/>
          <p:nvPr/>
        </p:nvGrpSpPr>
        <p:grpSpPr>
          <a:xfrm>
            <a:off x="2209800" y="4963652"/>
            <a:ext cx="7727201" cy="1513268"/>
            <a:chOff x="1692715" y="4119374"/>
            <a:chExt cx="7727201" cy="1513268"/>
          </a:xfrm>
        </p:grpSpPr>
        <p:sp>
          <p:nvSpPr>
            <p:cNvPr id="8" name="矩形 7">
              <a:extLst>
                <a:ext uri="{FF2B5EF4-FFF2-40B4-BE49-F238E27FC236}">
                  <a16:creationId xmlns:a16="http://schemas.microsoft.com/office/drawing/2014/main" id="{F76ED361-EE00-78D6-FABA-2E574833F9CE}"/>
                </a:ext>
              </a:extLst>
            </p:cNvPr>
            <p:cNvSpPr/>
            <p:nvPr/>
          </p:nvSpPr>
          <p:spPr>
            <a:xfrm>
              <a:off x="1692715" y="4119374"/>
              <a:ext cx="2877711" cy="553998"/>
            </a:xfrm>
            <a:prstGeom prst="rect">
              <a:avLst/>
            </a:prstGeom>
          </p:spPr>
          <p:txBody>
            <a:bodyPr wrap="none">
              <a:spAutoFit/>
            </a:bodyPr>
            <a:lstStyle/>
            <a:p>
              <a:r>
                <a:rPr lang="zh-CN" altLang="en-US" sz="3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科学计算与分析</a:t>
              </a:r>
            </a:p>
          </p:txBody>
        </p:sp>
        <p:sp>
          <p:nvSpPr>
            <p:cNvPr id="9" name="矩形 8">
              <a:extLst>
                <a:ext uri="{FF2B5EF4-FFF2-40B4-BE49-F238E27FC236}">
                  <a16:creationId xmlns:a16="http://schemas.microsoft.com/office/drawing/2014/main" id="{D7548C68-5BDD-ECB3-2443-D9564B08FED4}"/>
                </a:ext>
              </a:extLst>
            </p:cNvPr>
            <p:cNvSpPr/>
            <p:nvPr/>
          </p:nvSpPr>
          <p:spPr>
            <a:xfrm>
              <a:off x="4778940" y="5078644"/>
              <a:ext cx="1723549" cy="553998"/>
            </a:xfrm>
            <a:prstGeom prst="rect">
              <a:avLst/>
            </a:prstGeom>
          </p:spPr>
          <p:txBody>
            <a:bodyPr wrap="none">
              <a:spAutoFit/>
            </a:bodyPr>
            <a:lstStyle/>
            <a:p>
              <a:r>
                <a:rPr lang="zh-CN" altLang="en-US" sz="3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机器学习</a:t>
              </a:r>
            </a:p>
          </p:txBody>
        </p:sp>
        <p:sp>
          <p:nvSpPr>
            <p:cNvPr id="10" name="矩形 9">
              <a:extLst>
                <a:ext uri="{FF2B5EF4-FFF2-40B4-BE49-F238E27FC236}">
                  <a16:creationId xmlns:a16="http://schemas.microsoft.com/office/drawing/2014/main" id="{880E5DD0-8A4D-3AE5-C63F-15F88D421E4D}"/>
                </a:ext>
              </a:extLst>
            </p:cNvPr>
            <p:cNvSpPr/>
            <p:nvPr/>
          </p:nvSpPr>
          <p:spPr>
            <a:xfrm>
              <a:off x="7696367" y="5078644"/>
              <a:ext cx="1723549" cy="553998"/>
            </a:xfrm>
            <a:prstGeom prst="rect">
              <a:avLst/>
            </a:prstGeom>
          </p:spPr>
          <p:txBody>
            <a:bodyPr wrap="none">
              <a:spAutoFit/>
            </a:bodyPr>
            <a:lstStyle/>
            <a:p>
              <a:r>
                <a:rPr lang="zh-CN" altLang="en-US" sz="3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深度学习</a:t>
              </a:r>
            </a:p>
          </p:txBody>
        </p:sp>
        <p:cxnSp>
          <p:nvCxnSpPr>
            <p:cNvPr id="11" name="肘形连接符 8">
              <a:extLst>
                <a:ext uri="{FF2B5EF4-FFF2-40B4-BE49-F238E27FC236}">
                  <a16:creationId xmlns:a16="http://schemas.microsoft.com/office/drawing/2014/main" id="{4A6D55EE-D19E-8F12-7C4A-99DD66EC978D}"/>
                </a:ext>
              </a:extLst>
            </p:cNvPr>
            <p:cNvCxnSpPr>
              <a:stCxn id="8" idx="2"/>
              <a:endCxn id="9" idx="1"/>
            </p:cNvCxnSpPr>
            <p:nvPr/>
          </p:nvCxnSpPr>
          <p:spPr>
            <a:xfrm rot="16200000" flipH="1">
              <a:off x="3614120" y="4190822"/>
              <a:ext cx="682271" cy="16473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8A9AA9F-FF12-40BA-D8A0-DE771F1BAB48}"/>
                </a:ext>
              </a:extLst>
            </p:cNvPr>
            <p:cNvCxnSpPr>
              <a:stCxn id="9" idx="3"/>
              <a:endCxn id="10" idx="1"/>
            </p:cNvCxnSpPr>
            <p:nvPr/>
          </p:nvCxnSpPr>
          <p:spPr>
            <a:xfrm>
              <a:off x="6502489" y="5355643"/>
              <a:ext cx="1193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682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755AF-9BCA-AB54-0A42-BAC71BDD56D9}"/>
              </a:ext>
            </a:extLst>
          </p:cNvPr>
          <p:cNvSpPr>
            <a:spLocks noGrp="1"/>
          </p:cNvSpPr>
          <p:nvPr>
            <p:ph type="title"/>
          </p:nvPr>
        </p:nvSpPr>
        <p:spPr/>
        <p:txBody>
          <a:bodyPr/>
          <a:lstStyle/>
          <a:p>
            <a:r>
              <a:rPr lang="zh-CN" altLang="en-US" dirty="0"/>
              <a:t>样本数据是否包含标签决定模型的分类</a:t>
            </a:r>
          </a:p>
        </p:txBody>
      </p:sp>
      <p:sp>
        <p:nvSpPr>
          <p:cNvPr id="4" name="日期占位符 3">
            <a:extLst>
              <a:ext uri="{FF2B5EF4-FFF2-40B4-BE49-F238E27FC236}">
                <a16:creationId xmlns:a16="http://schemas.microsoft.com/office/drawing/2014/main" id="{F298015D-220A-6FEB-F042-0A19594A1488}"/>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D9799812-1C3A-A1D4-D19C-220BE102A85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3E3FD14E-EAD3-2B93-40FB-1FADAB9EA6A9}"/>
              </a:ext>
            </a:extLst>
          </p:cNvPr>
          <p:cNvSpPr>
            <a:spLocks noGrp="1"/>
          </p:cNvSpPr>
          <p:nvPr>
            <p:ph type="sldNum" sz="quarter" idx="12"/>
          </p:nvPr>
        </p:nvSpPr>
        <p:spPr/>
        <p:txBody>
          <a:bodyPr/>
          <a:lstStyle/>
          <a:p>
            <a:fld id="{81FB2300-2173-4797-AE0E-8B998343583A}" type="slidenum">
              <a:rPr lang="zh-CN" altLang="en-US" smtClean="0"/>
              <a:t>20</a:t>
            </a:fld>
            <a:endParaRPr lang="zh-CN" altLang="en-US"/>
          </a:p>
        </p:txBody>
      </p:sp>
      <p:grpSp>
        <p:nvGrpSpPr>
          <p:cNvPr id="41" name="组合 40">
            <a:extLst>
              <a:ext uri="{FF2B5EF4-FFF2-40B4-BE49-F238E27FC236}">
                <a16:creationId xmlns:a16="http://schemas.microsoft.com/office/drawing/2014/main" id="{50301D41-A810-C14B-BD8E-B9DC525D7565}"/>
              </a:ext>
            </a:extLst>
          </p:cNvPr>
          <p:cNvGrpSpPr/>
          <p:nvPr/>
        </p:nvGrpSpPr>
        <p:grpSpPr>
          <a:xfrm>
            <a:off x="718547" y="2403831"/>
            <a:ext cx="10754905" cy="3194926"/>
            <a:chOff x="871036" y="3113486"/>
            <a:chExt cx="10754905" cy="3194926"/>
          </a:xfrm>
        </p:grpSpPr>
        <p:sp>
          <p:nvSpPr>
            <p:cNvPr id="42" name="矩形 41">
              <a:extLst>
                <a:ext uri="{FF2B5EF4-FFF2-40B4-BE49-F238E27FC236}">
                  <a16:creationId xmlns:a16="http://schemas.microsoft.com/office/drawing/2014/main" id="{4C12DB3E-85EC-0F4E-96F7-F5FF09BEBCDB}"/>
                </a:ext>
              </a:extLst>
            </p:cNvPr>
            <p:cNvSpPr/>
            <p:nvPr/>
          </p:nvSpPr>
          <p:spPr>
            <a:xfrm>
              <a:off x="3087357" y="4240184"/>
              <a:ext cx="1589365" cy="507831"/>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标签数据样本</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20E5DA2D-120E-5DDE-FDC0-84FA9A192822}"/>
                </a:ext>
              </a:extLst>
            </p:cNvPr>
            <p:cNvSpPr/>
            <p:nvPr/>
          </p:nvSpPr>
          <p:spPr>
            <a:xfrm>
              <a:off x="7532269" y="4240182"/>
              <a:ext cx="1834206" cy="507831"/>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无标签数据样本</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C9FB93E2-80DC-78EF-17A4-C55BBA8C12EE}"/>
                </a:ext>
              </a:extLst>
            </p:cNvPr>
            <p:cNvSpPr/>
            <p:nvPr/>
          </p:nvSpPr>
          <p:spPr>
            <a:xfrm>
              <a:off x="3798697" y="5827799"/>
              <a:ext cx="1756050" cy="458908"/>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数据离散问题</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0C0153F0-6A60-D9FD-3BC5-AC674A1C2689}"/>
                </a:ext>
              </a:extLst>
            </p:cNvPr>
            <p:cNvSpPr/>
            <p:nvPr/>
          </p:nvSpPr>
          <p:spPr>
            <a:xfrm>
              <a:off x="7002425" y="5849504"/>
              <a:ext cx="1756050" cy="458908"/>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数据缺失问题</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cxnSp>
          <p:nvCxnSpPr>
            <p:cNvPr id="46" name="曲线连接符 7">
              <a:extLst>
                <a:ext uri="{FF2B5EF4-FFF2-40B4-BE49-F238E27FC236}">
                  <a16:creationId xmlns:a16="http://schemas.microsoft.com/office/drawing/2014/main" id="{8662AEDA-3583-8CCC-7139-0755F87B83CE}"/>
                </a:ext>
              </a:extLst>
            </p:cNvPr>
            <p:cNvCxnSpPr>
              <a:stCxn id="42" idx="2"/>
              <a:endCxn id="44" idx="0"/>
            </p:cNvCxnSpPr>
            <p:nvPr/>
          </p:nvCxnSpPr>
          <p:spPr>
            <a:xfrm rot="16200000" flipH="1">
              <a:off x="3739489" y="4890566"/>
              <a:ext cx="1079784" cy="7946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8">
              <a:extLst>
                <a:ext uri="{FF2B5EF4-FFF2-40B4-BE49-F238E27FC236}">
                  <a16:creationId xmlns:a16="http://schemas.microsoft.com/office/drawing/2014/main" id="{680A2F3D-9691-8D46-C9A3-C4F252B2DA70}"/>
                </a:ext>
              </a:extLst>
            </p:cNvPr>
            <p:cNvCxnSpPr>
              <a:stCxn id="42" idx="2"/>
              <a:endCxn id="45" idx="0"/>
            </p:cNvCxnSpPr>
            <p:nvPr/>
          </p:nvCxnSpPr>
          <p:spPr>
            <a:xfrm rot="16200000" flipH="1">
              <a:off x="5330501" y="3299554"/>
              <a:ext cx="1101489" cy="39984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292009A0-DB6E-2CC9-019B-9A6ED460BA0A}"/>
                </a:ext>
              </a:extLst>
            </p:cNvPr>
            <p:cNvSpPr/>
            <p:nvPr/>
          </p:nvSpPr>
          <p:spPr>
            <a:xfrm>
              <a:off x="4614576" y="3113486"/>
              <a:ext cx="2966371" cy="458908"/>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数据样本</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cxnSp>
          <p:nvCxnSpPr>
            <p:cNvPr id="49" name="曲线连接符 10">
              <a:extLst>
                <a:ext uri="{FF2B5EF4-FFF2-40B4-BE49-F238E27FC236}">
                  <a16:creationId xmlns:a16="http://schemas.microsoft.com/office/drawing/2014/main" id="{ABD35188-0C52-469D-2D57-E0540235D47C}"/>
                </a:ext>
              </a:extLst>
            </p:cNvPr>
            <p:cNvCxnSpPr>
              <a:stCxn id="48" idx="2"/>
              <a:endCxn id="42" idx="0"/>
            </p:cNvCxnSpPr>
            <p:nvPr/>
          </p:nvCxnSpPr>
          <p:spPr>
            <a:xfrm rot="5400000">
              <a:off x="4656006" y="2798428"/>
              <a:ext cx="667790" cy="22157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11">
              <a:extLst>
                <a:ext uri="{FF2B5EF4-FFF2-40B4-BE49-F238E27FC236}">
                  <a16:creationId xmlns:a16="http://schemas.microsoft.com/office/drawing/2014/main" id="{105896B7-0070-20CE-EE83-244E37CD8967}"/>
                </a:ext>
              </a:extLst>
            </p:cNvPr>
            <p:cNvCxnSpPr>
              <a:stCxn id="48" idx="2"/>
              <a:endCxn id="43" idx="0"/>
            </p:cNvCxnSpPr>
            <p:nvPr/>
          </p:nvCxnSpPr>
          <p:spPr>
            <a:xfrm rot="16200000" flipH="1">
              <a:off x="6939673" y="2730483"/>
              <a:ext cx="667788" cy="23516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标题 1">
              <a:extLst>
                <a:ext uri="{FF2B5EF4-FFF2-40B4-BE49-F238E27FC236}">
                  <a16:creationId xmlns:a16="http://schemas.microsoft.com/office/drawing/2014/main" id="{18F0BCF7-EC6A-4675-4F8B-1FFF554D4B04}"/>
                </a:ext>
              </a:extLst>
            </p:cNvPr>
            <p:cNvSpPr txBox="1">
              <a:spLocks/>
            </p:cNvSpPr>
            <p:nvPr/>
          </p:nvSpPr>
          <p:spPr>
            <a:xfrm>
              <a:off x="5593348" y="5477497"/>
              <a:ext cx="1008826" cy="3720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400" b="0" dirty="0">
                  <a:solidFill>
                    <a:schemeClr val="tx1">
                      <a:lumMod val="75000"/>
                      <a:lumOff val="25000"/>
                    </a:schemeClr>
                  </a:solidFill>
                </a:rPr>
                <a:t>共性问题</a:t>
              </a:r>
              <a:endParaRPr lang="en-US" altLang="zh-CN" sz="1400" b="0" dirty="0">
                <a:solidFill>
                  <a:schemeClr val="tx1">
                    <a:lumMod val="75000"/>
                    <a:lumOff val="25000"/>
                  </a:schemeClr>
                </a:solidFill>
              </a:endParaRPr>
            </a:p>
          </p:txBody>
        </p:sp>
        <p:cxnSp>
          <p:nvCxnSpPr>
            <p:cNvPr id="52" name="曲线连接符 13">
              <a:extLst>
                <a:ext uri="{FF2B5EF4-FFF2-40B4-BE49-F238E27FC236}">
                  <a16:creationId xmlns:a16="http://schemas.microsoft.com/office/drawing/2014/main" id="{35B02AB4-C8B3-851B-F135-74BFEE9A6C9E}"/>
                </a:ext>
              </a:extLst>
            </p:cNvPr>
            <p:cNvCxnSpPr>
              <a:stCxn id="43" idx="2"/>
              <a:endCxn id="44" idx="0"/>
            </p:cNvCxnSpPr>
            <p:nvPr/>
          </p:nvCxnSpPr>
          <p:spPr>
            <a:xfrm rot="5400000">
              <a:off x="6023154" y="3401581"/>
              <a:ext cx="1079786" cy="3772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14">
              <a:extLst>
                <a:ext uri="{FF2B5EF4-FFF2-40B4-BE49-F238E27FC236}">
                  <a16:creationId xmlns:a16="http://schemas.microsoft.com/office/drawing/2014/main" id="{F98FD093-A550-CFBA-9897-B90B97346CC3}"/>
                </a:ext>
              </a:extLst>
            </p:cNvPr>
            <p:cNvCxnSpPr>
              <a:stCxn id="43" idx="2"/>
              <a:endCxn id="45" idx="0"/>
            </p:cNvCxnSpPr>
            <p:nvPr/>
          </p:nvCxnSpPr>
          <p:spPr>
            <a:xfrm rot="5400000">
              <a:off x="7614166" y="5014297"/>
              <a:ext cx="1101491" cy="568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标题 1">
              <a:extLst>
                <a:ext uri="{FF2B5EF4-FFF2-40B4-BE49-F238E27FC236}">
                  <a16:creationId xmlns:a16="http://schemas.microsoft.com/office/drawing/2014/main" id="{8128A1B1-5353-C4CD-3472-6224F189DE2E}"/>
                </a:ext>
              </a:extLst>
            </p:cNvPr>
            <p:cNvSpPr txBox="1">
              <a:spLocks/>
            </p:cNvSpPr>
            <p:nvPr/>
          </p:nvSpPr>
          <p:spPr>
            <a:xfrm>
              <a:off x="871036" y="5123607"/>
              <a:ext cx="1516826" cy="372007"/>
            </a:xfrm>
            <a:prstGeom prst="rect">
              <a:avLst/>
            </a:prstGeom>
            <a:solidFill>
              <a:schemeClr val="accent4">
                <a:lumMod val="60000"/>
                <a:lumOff val="4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400" b="0" dirty="0">
                  <a:solidFill>
                    <a:schemeClr val="tx1">
                      <a:lumMod val="75000"/>
                      <a:lumOff val="25000"/>
                    </a:schemeClr>
                  </a:solidFill>
                </a:rPr>
                <a:t>监督学习算法处理</a:t>
              </a:r>
              <a:endParaRPr lang="en-US" altLang="zh-CN" sz="1400" b="0" dirty="0">
                <a:solidFill>
                  <a:schemeClr val="tx1">
                    <a:lumMod val="75000"/>
                    <a:lumOff val="25000"/>
                  </a:schemeClr>
                </a:solidFill>
              </a:endParaRPr>
            </a:p>
          </p:txBody>
        </p:sp>
        <p:cxnSp>
          <p:nvCxnSpPr>
            <p:cNvPr id="55" name="曲线连接符 16">
              <a:extLst>
                <a:ext uri="{FF2B5EF4-FFF2-40B4-BE49-F238E27FC236}">
                  <a16:creationId xmlns:a16="http://schemas.microsoft.com/office/drawing/2014/main" id="{0276ED25-190C-9089-691A-E8CC41C3D966}"/>
                </a:ext>
              </a:extLst>
            </p:cNvPr>
            <p:cNvCxnSpPr>
              <a:stCxn id="54" idx="3"/>
              <a:endCxn id="42" idx="1"/>
            </p:cNvCxnSpPr>
            <p:nvPr/>
          </p:nvCxnSpPr>
          <p:spPr>
            <a:xfrm flipV="1">
              <a:off x="2387862" y="4494100"/>
              <a:ext cx="699495" cy="815511"/>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标题 1">
              <a:extLst>
                <a:ext uri="{FF2B5EF4-FFF2-40B4-BE49-F238E27FC236}">
                  <a16:creationId xmlns:a16="http://schemas.microsoft.com/office/drawing/2014/main" id="{D3241A7A-B3B7-2CEF-D654-A27AB94784D2}"/>
                </a:ext>
              </a:extLst>
            </p:cNvPr>
            <p:cNvSpPr txBox="1">
              <a:spLocks/>
            </p:cNvSpPr>
            <p:nvPr/>
          </p:nvSpPr>
          <p:spPr>
            <a:xfrm>
              <a:off x="9911600" y="5105490"/>
              <a:ext cx="1714341" cy="372007"/>
            </a:xfrm>
            <a:prstGeom prst="rect">
              <a:avLst/>
            </a:prstGeom>
            <a:solidFill>
              <a:schemeClr val="accent6">
                <a:lumMod val="60000"/>
                <a:lumOff val="40000"/>
              </a:schemeClr>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400" b="0" dirty="0">
                  <a:solidFill>
                    <a:schemeClr val="tx1">
                      <a:lumMod val="75000"/>
                      <a:lumOff val="25000"/>
                    </a:schemeClr>
                  </a:solidFill>
                </a:rPr>
                <a:t>无监督学习算法处理</a:t>
              </a:r>
              <a:endParaRPr lang="en-US" altLang="zh-CN" sz="1400" b="0" dirty="0">
                <a:solidFill>
                  <a:schemeClr val="tx1">
                    <a:lumMod val="75000"/>
                    <a:lumOff val="25000"/>
                  </a:schemeClr>
                </a:solidFill>
              </a:endParaRPr>
            </a:p>
          </p:txBody>
        </p:sp>
        <p:cxnSp>
          <p:nvCxnSpPr>
            <p:cNvPr id="57" name="曲线连接符 18">
              <a:extLst>
                <a:ext uri="{FF2B5EF4-FFF2-40B4-BE49-F238E27FC236}">
                  <a16:creationId xmlns:a16="http://schemas.microsoft.com/office/drawing/2014/main" id="{48243931-83C4-9AC9-9C3A-70E36A881466}"/>
                </a:ext>
              </a:extLst>
            </p:cNvPr>
            <p:cNvCxnSpPr>
              <a:stCxn id="56" idx="1"/>
              <a:endCxn id="43" idx="3"/>
            </p:cNvCxnSpPr>
            <p:nvPr/>
          </p:nvCxnSpPr>
          <p:spPr>
            <a:xfrm rot="10800000">
              <a:off x="9366476" y="4494098"/>
              <a:ext cx="545125" cy="797396"/>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4361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689F1-D348-3D7A-BBA1-FFD69CAFD8CA}"/>
              </a:ext>
            </a:extLst>
          </p:cNvPr>
          <p:cNvSpPr>
            <a:spLocks noGrp="1"/>
          </p:cNvSpPr>
          <p:nvPr>
            <p:ph type="title"/>
          </p:nvPr>
        </p:nvSpPr>
        <p:spPr/>
        <p:txBody>
          <a:bodyPr/>
          <a:lstStyle/>
          <a:p>
            <a:r>
              <a:rPr lang="zh-CN" altLang="en-US" dirty="0"/>
              <a:t>划分为训练集、测试集的情况</a:t>
            </a:r>
          </a:p>
        </p:txBody>
      </p:sp>
      <p:sp>
        <p:nvSpPr>
          <p:cNvPr id="4" name="日期占位符 3">
            <a:extLst>
              <a:ext uri="{FF2B5EF4-FFF2-40B4-BE49-F238E27FC236}">
                <a16:creationId xmlns:a16="http://schemas.microsoft.com/office/drawing/2014/main" id="{B87F7C98-2725-0A2B-5360-379A97895EF6}"/>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0B23C189-E253-FA97-4E1F-BB73C7D8E206}"/>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45533B3-7401-71AB-CE1A-70C50DD36120}"/>
              </a:ext>
            </a:extLst>
          </p:cNvPr>
          <p:cNvSpPr>
            <a:spLocks noGrp="1"/>
          </p:cNvSpPr>
          <p:nvPr>
            <p:ph type="sldNum" sz="quarter" idx="12"/>
          </p:nvPr>
        </p:nvSpPr>
        <p:spPr/>
        <p:txBody>
          <a:bodyPr/>
          <a:lstStyle/>
          <a:p>
            <a:fld id="{81FB2300-2173-4797-AE0E-8B998343583A}" type="slidenum">
              <a:rPr lang="zh-CN" altLang="en-US" smtClean="0"/>
              <a:t>21</a:t>
            </a:fld>
            <a:endParaRPr lang="zh-CN" altLang="en-US"/>
          </a:p>
        </p:txBody>
      </p:sp>
      <p:grpSp>
        <p:nvGrpSpPr>
          <p:cNvPr id="7" name="组合 6">
            <a:extLst>
              <a:ext uri="{FF2B5EF4-FFF2-40B4-BE49-F238E27FC236}">
                <a16:creationId xmlns:a16="http://schemas.microsoft.com/office/drawing/2014/main" id="{D753BD49-0A35-8D61-2EFB-142FFD58C546}"/>
              </a:ext>
            </a:extLst>
          </p:cNvPr>
          <p:cNvGrpSpPr/>
          <p:nvPr/>
        </p:nvGrpSpPr>
        <p:grpSpPr>
          <a:xfrm>
            <a:off x="1030740" y="2415499"/>
            <a:ext cx="10130519" cy="3171590"/>
            <a:chOff x="871036" y="3476310"/>
            <a:chExt cx="10130519" cy="3171590"/>
          </a:xfrm>
        </p:grpSpPr>
        <p:sp>
          <p:nvSpPr>
            <p:cNvPr id="8" name="矩形 7">
              <a:extLst>
                <a:ext uri="{FF2B5EF4-FFF2-40B4-BE49-F238E27FC236}">
                  <a16:creationId xmlns:a16="http://schemas.microsoft.com/office/drawing/2014/main" id="{FE372DF8-5B22-60F2-29D6-2860A353461E}"/>
                </a:ext>
              </a:extLst>
            </p:cNvPr>
            <p:cNvSpPr/>
            <p:nvPr/>
          </p:nvSpPr>
          <p:spPr>
            <a:xfrm>
              <a:off x="1039869" y="5590978"/>
              <a:ext cx="954107" cy="323165"/>
            </a:xfrm>
            <a:prstGeom prst="rect">
              <a:avLst/>
            </a:prstGeom>
          </p:spPr>
          <p:txBody>
            <a:bodyPr wrap="none">
              <a:spAutoFit/>
            </a:bodyPr>
            <a:lstStyle/>
            <a:p>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样本数据</a:t>
              </a:r>
            </a:p>
          </p:txBody>
        </p:sp>
        <p:sp>
          <p:nvSpPr>
            <p:cNvPr id="9" name="矩形 8">
              <a:extLst>
                <a:ext uri="{FF2B5EF4-FFF2-40B4-BE49-F238E27FC236}">
                  <a16:creationId xmlns:a16="http://schemas.microsoft.com/office/drawing/2014/main" id="{D635A9BB-1597-FBBF-443B-540618B8D142}"/>
                </a:ext>
              </a:extLst>
            </p:cNvPr>
            <p:cNvSpPr/>
            <p:nvPr/>
          </p:nvSpPr>
          <p:spPr>
            <a:xfrm>
              <a:off x="4131450" y="4762633"/>
              <a:ext cx="2666243" cy="323165"/>
            </a:xfrm>
            <a:prstGeom prst="rect">
              <a:avLst/>
            </a:prstGeom>
            <a:noFill/>
            <a:ln>
              <a:noFill/>
            </a:ln>
          </p:spPr>
          <p:txBody>
            <a:bodyPr wrap="none">
              <a:spAutoFit/>
            </a:bodyPr>
            <a:lstStyle/>
            <a:p>
              <a:r>
                <a:rPr lang="zh-CN" altLang="en-US" sz="1500" dirty="0">
                  <a:solidFill>
                    <a:schemeClr val="bg1">
                      <a:lumMod val="50000"/>
                    </a:schemeClr>
                  </a:solidFill>
                  <a:latin typeface="微软雅黑" panose="020B0503020204020204" pitchFamily="34" charset="-122"/>
                  <a:ea typeface="微软雅黑" panose="020B0503020204020204" pitchFamily="34" charset="-122"/>
                </a:rPr>
                <a:t>训练数据集（</a:t>
              </a:r>
              <a:r>
                <a:rPr lang="en-US" altLang="zh-CN" sz="1500" dirty="0">
                  <a:solidFill>
                    <a:schemeClr val="bg1">
                      <a:lumMod val="50000"/>
                    </a:schemeClr>
                  </a:solidFill>
                  <a:latin typeface="微软雅黑" panose="020B0503020204020204" pitchFamily="34" charset="-122"/>
                  <a:ea typeface="微软雅黑" panose="020B0503020204020204" pitchFamily="34" charset="-122"/>
                </a:rPr>
                <a:t>Training set</a:t>
              </a:r>
              <a:r>
                <a:rPr lang="zh-CN" altLang="en-US" sz="15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10" name="矩形 9">
              <a:extLst>
                <a:ext uri="{FF2B5EF4-FFF2-40B4-BE49-F238E27FC236}">
                  <a16:creationId xmlns:a16="http://schemas.microsoft.com/office/drawing/2014/main" id="{34A812A8-13C2-ED27-8E0C-3FAAC75FAE54}"/>
                </a:ext>
              </a:extLst>
            </p:cNvPr>
            <p:cNvSpPr/>
            <p:nvPr/>
          </p:nvSpPr>
          <p:spPr>
            <a:xfrm>
              <a:off x="2495489" y="5693867"/>
              <a:ext cx="1338828" cy="323165"/>
            </a:xfrm>
            <a:prstGeom prst="rect">
              <a:avLst/>
            </a:prstGeom>
          </p:spPr>
          <p:txBody>
            <a:bodyPr wrap="none">
              <a:spAutoFit/>
            </a:bodyPr>
            <a:lstStyle/>
            <a:p>
              <a:r>
                <a:rPr lang="zh-CN" altLang="en-US" sz="1500" b="1" dirty="0">
                  <a:solidFill>
                    <a:schemeClr val="bg1">
                      <a:lumMod val="50000"/>
                    </a:schemeClr>
                  </a:solidFill>
                </a:rPr>
                <a:t>按照一定比例</a:t>
              </a:r>
            </a:p>
          </p:txBody>
        </p:sp>
        <p:sp>
          <p:nvSpPr>
            <p:cNvPr id="11" name="剪去单角的矩形 6">
              <a:extLst>
                <a:ext uri="{FF2B5EF4-FFF2-40B4-BE49-F238E27FC236}">
                  <a16:creationId xmlns:a16="http://schemas.microsoft.com/office/drawing/2014/main" id="{C8BC77C6-D5AF-9181-D633-C00B3209A5E3}"/>
                </a:ext>
              </a:extLst>
            </p:cNvPr>
            <p:cNvSpPr/>
            <p:nvPr/>
          </p:nvSpPr>
          <p:spPr>
            <a:xfrm>
              <a:off x="871036" y="4623500"/>
              <a:ext cx="1407886" cy="809171"/>
            </a:xfrm>
            <a:prstGeom prst="snip1Rect">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t>01010100101010101001010101010101010010101010101010101010010…………</a:t>
              </a:r>
              <a:endParaRPr lang="zh-CN" altLang="en-US" sz="1000" dirty="0"/>
            </a:p>
          </p:txBody>
        </p:sp>
        <p:sp>
          <p:nvSpPr>
            <p:cNvPr id="12" name="剪去单角的矩形 7">
              <a:extLst>
                <a:ext uri="{FF2B5EF4-FFF2-40B4-BE49-F238E27FC236}">
                  <a16:creationId xmlns:a16="http://schemas.microsoft.com/office/drawing/2014/main" id="{2AE42A6F-1216-51E1-2F9C-290166F30C5A}"/>
                </a:ext>
              </a:extLst>
            </p:cNvPr>
            <p:cNvSpPr/>
            <p:nvPr/>
          </p:nvSpPr>
          <p:spPr>
            <a:xfrm>
              <a:off x="4192410" y="3792555"/>
              <a:ext cx="1407886" cy="809171"/>
            </a:xfrm>
            <a:prstGeom prst="snip1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bg1">
                      <a:lumMod val="50000"/>
                    </a:schemeClr>
                  </a:solidFill>
                </a:rPr>
                <a:t>01010100101010101001010101010101010010101010101010101010010…………</a:t>
              </a:r>
              <a:endParaRPr lang="zh-CN" altLang="en-US" sz="1000" dirty="0">
                <a:solidFill>
                  <a:schemeClr val="bg1">
                    <a:lumMod val="50000"/>
                  </a:schemeClr>
                </a:solidFill>
              </a:endParaRPr>
            </a:p>
          </p:txBody>
        </p:sp>
        <p:sp>
          <p:nvSpPr>
            <p:cNvPr id="13" name="剪去单角的矩形 8">
              <a:extLst>
                <a:ext uri="{FF2B5EF4-FFF2-40B4-BE49-F238E27FC236}">
                  <a16:creationId xmlns:a16="http://schemas.microsoft.com/office/drawing/2014/main" id="{3E1B7648-4279-13A8-9BD8-56836DED381A}"/>
                </a:ext>
              </a:extLst>
            </p:cNvPr>
            <p:cNvSpPr/>
            <p:nvPr/>
          </p:nvSpPr>
          <p:spPr>
            <a:xfrm>
              <a:off x="4192410" y="5308394"/>
              <a:ext cx="1407886" cy="809171"/>
            </a:xfrm>
            <a:prstGeom prst="snip1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t>01010100101010101001010101010101010010101010101010101010010…………</a:t>
              </a:r>
              <a:endParaRPr lang="zh-CN" altLang="en-US" sz="1000" dirty="0"/>
            </a:p>
          </p:txBody>
        </p:sp>
        <p:sp>
          <p:nvSpPr>
            <p:cNvPr id="14" name="矩形 13">
              <a:extLst>
                <a:ext uri="{FF2B5EF4-FFF2-40B4-BE49-F238E27FC236}">
                  <a16:creationId xmlns:a16="http://schemas.microsoft.com/office/drawing/2014/main" id="{442D1F77-50C9-4653-CC5B-071603809B96}"/>
                </a:ext>
              </a:extLst>
            </p:cNvPr>
            <p:cNvSpPr/>
            <p:nvPr/>
          </p:nvSpPr>
          <p:spPr>
            <a:xfrm>
              <a:off x="4131450" y="6324735"/>
              <a:ext cx="2575000" cy="323165"/>
            </a:xfrm>
            <a:prstGeom prst="rect">
              <a:avLst/>
            </a:prstGeom>
          </p:spPr>
          <p:txBody>
            <a:bodyPr wrap="none">
              <a:spAutoFit/>
            </a:bodyPr>
            <a:lstStyle/>
            <a:p>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测试数据集（</a:t>
              </a:r>
              <a:r>
                <a:rPr lang="en-US" altLang="zh-CN" sz="1500" b="1" dirty="0">
                  <a:solidFill>
                    <a:schemeClr val="accent1">
                      <a:lumMod val="75000"/>
                    </a:schemeClr>
                  </a:solidFill>
                  <a:latin typeface="微软雅黑" panose="020B0503020204020204" pitchFamily="34" charset="-122"/>
                  <a:ea typeface="微软雅黑" panose="020B0503020204020204" pitchFamily="34" charset="-122"/>
                </a:rPr>
                <a:t>Testing set</a:t>
              </a: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a:t>
              </a:r>
            </a:p>
          </p:txBody>
        </p:sp>
        <p:cxnSp>
          <p:nvCxnSpPr>
            <p:cNvPr id="15" name="曲线连接符 10">
              <a:extLst>
                <a:ext uri="{FF2B5EF4-FFF2-40B4-BE49-F238E27FC236}">
                  <a16:creationId xmlns:a16="http://schemas.microsoft.com/office/drawing/2014/main" id="{CAE01749-4EAA-5F57-8208-2C74BD60067D}"/>
                </a:ext>
              </a:extLst>
            </p:cNvPr>
            <p:cNvCxnSpPr>
              <a:stCxn id="11" idx="0"/>
              <a:endCxn id="13" idx="2"/>
            </p:cNvCxnSpPr>
            <p:nvPr/>
          </p:nvCxnSpPr>
          <p:spPr>
            <a:xfrm>
              <a:off x="2278922" y="5028086"/>
              <a:ext cx="1913488" cy="684894"/>
            </a:xfrm>
            <a:prstGeom prst="curvedConnector3">
              <a:avLst/>
            </a:prstGeom>
            <a:ln w="28575">
              <a:solidFill>
                <a:schemeClr val="accent4">
                  <a:lumMod val="75000"/>
                </a:schemeClr>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6" name="剪去单角的矩形 11">
              <a:extLst>
                <a:ext uri="{FF2B5EF4-FFF2-40B4-BE49-F238E27FC236}">
                  <a16:creationId xmlns:a16="http://schemas.microsoft.com/office/drawing/2014/main" id="{2473E4A2-0F41-C315-C458-39D98C684CB3}"/>
                </a:ext>
              </a:extLst>
            </p:cNvPr>
            <p:cNvSpPr/>
            <p:nvPr/>
          </p:nvSpPr>
          <p:spPr>
            <a:xfrm>
              <a:off x="7327044" y="3476310"/>
              <a:ext cx="1038143" cy="554263"/>
            </a:xfrm>
            <a:prstGeom prst="snip1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bg1">
                      <a:lumMod val="50000"/>
                    </a:schemeClr>
                  </a:solidFill>
                </a:rPr>
                <a:t>010101001010101010001010010…………</a:t>
              </a:r>
              <a:endParaRPr lang="zh-CN" altLang="en-US" sz="1000" dirty="0">
                <a:solidFill>
                  <a:schemeClr val="bg1">
                    <a:lumMod val="50000"/>
                  </a:schemeClr>
                </a:solidFill>
              </a:endParaRPr>
            </a:p>
          </p:txBody>
        </p:sp>
        <p:sp>
          <p:nvSpPr>
            <p:cNvPr id="17" name="矩形 16">
              <a:extLst>
                <a:ext uri="{FF2B5EF4-FFF2-40B4-BE49-F238E27FC236}">
                  <a16:creationId xmlns:a16="http://schemas.microsoft.com/office/drawing/2014/main" id="{493E3E8A-0A45-2F32-B6E7-CA9844B51E51}"/>
                </a:ext>
              </a:extLst>
            </p:cNvPr>
            <p:cNvSpPr/>
            <p:nvPr/>
          </p:nvSpPr>
          <p:spPr>
            <a:xfrm>
              <a:off x="8530362" y="3501042"/>
              <a:ext cx="2433807" cy="553998"/>
            </a:xfrm>
            <a:prstGeom prst="rect">
              <a:avLst/>
            </a:prstGeom>
            <a:noFill/>
            <a:ln>
              <a:noFill/>
            </a:ln>
          </p:spPr>
          <p:txBody>
            <a:bodyPr wrap="none">
              <a:spAutoFit/>
            </a:bodyPr>
            <a:lstStyle/>
            <a:p>
              <a:pPr algn="ctr"/>
              <a:r>
                <a:rPr lang="zh-CN" altLang="en-US" sz="1500" dirty="0">
                  <a:solidFill>
                    <a:schemeClr val="bg1">
                      <a:lumMod val="50000"/>
                    </a:schemeClr>
                  </a:solidFill>
                  <a:latin typeface="微软雅黑" panose="020B0503020204020204" pitchFamily="34" charset="-122"/>
                  <a:ea typeface="微软雅黑" panose="020B0503020204020204" pitchFamily="34" charset="-122"/>
                </a:rPr>
                <a:t>训练特征值数据集</a:t>
              </a:r>
              <a:endParaRPr lang="en-US" altLang="zh-CN" sz="15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5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500" dirty="0">
                  <a:solidFill>
                    <a:schemeClr val="bg1">
                      <a:lumMod val="50000"/>
                    </a:schemeClr>
                  </a:solidFill>
                  <a:latin typeface="微软雅黑" panose="020B0503020204020204" pitchFamily="34" charset="-122"/>
                  <a:ea typeface="微软雅黑" panose="020B0503020204020204" pitchFamily="34" charset="-122"/>
                </a:rPr>
                <a:t>Training features set</a:t>
              </a:r>
              <a:r>
                <a:rPr lang="zh-CN" altLang="en-US" sz="15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18" name="剪去单角的矩形 13">
              <a:extLst>
                <a:ext uri="{FF2B5EF4-FFF2-40B4-BE49-F238E27FC236}">
                  <a16:creationId xmlns:a16="http://schemas.microsoft.com/office/drawing/2014/main" id="{7389336D-A7C1-72F9-25B7-1016641F3BF3}"/>
                </a:ext>
              </a:extLst>
            </p:cNvPr>
            <p:cNvSpPr/>
            <p:nvPr/>
          </p:nvSpPr>
          <p:spPr>
            <a:xfrm>
              <a:off x="7327044" y="4284856"/>
              <a:ext cx="1038143" cy="554263"/>
            </a:xfrm>
            <a:prstGeom prst="snip1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bg1">
                      <a:lumMod val="50000"/>
                    </a:schemeClr>
                  </a:solidFill>
                </a:rPr>
                <a:t>010101001010101010001010010…………</a:t>
              </a:r>
              <a:endParaRPr lang="zh-CN" altLang="en-US" sz="1000" dirty="0">
                <a:solidFill>
                  <a:schemeClr val="bg1">
                    <a:lumMod val="50000"/>
                  </a:schemeClr>
                </a:solidFill>
              </a:endParaRPr>
            </a:p>
          </p:txBody>
        </p:sp>
        <p:sp>
          <p:nvSpPr>
            <p:cNvPr id="19" name="矩形 18">
              <a:extLst>
                <a:ext uri="{FF2B5EF4-FFF2-40B4-BE49-F238E27FC236}">
                  <a16:creationId xmlns:a16="http://schemas.microsoft.com/office/drawing/2014/main" id="{5550AF3F-0EDE-48E5-D72E-06B8E18912EC}"/>
                </a:ext>
              </a:extLst>
            </p:cNvPr>
            <p:cNvSpPr/>
            <p:nvPr/>
          </p:nvSpPr>
          <p:spPr>
            <a:xfrm>
              <a:off x="8677111" y="4312161"/>
              <a:ext cx="2221697" cy="553998"/>
            </a:xfrm>
            <a:prstGeom prst="rect">
              <a:avLst/>
            </a:prstGeom>
            <a:noFill/>
            <a:ln>
              <a:noFill/>
            </a:ln>
          </p:spPr>
          <p:txBody>
            <a:bodyPr wrap="none">
              <a:spAutoFit/>
            </a:bodyPr>
            <a:lstStyle/>
            <a:p>
              <a:pPr algn="ctr"/>
              <a:r>
                <a:rPr lang="zh-CN" altLang="en-US" sz="1500" dirty="0">
                  <a:solidFill>
                    <a:schemeClr val="bg1">
                      <a:lumMod val="50000"/>
                    </a:schemeClr>
                  </a:solidFill>
                  <a:latin typeface="微软雅黑" panose="020B0503020204020204" pitchFamily="34" charset="-122"/>
                  <a:ea typeface="微软雅黑" panose="020B0503020204020204" pitchFamily="34" charset="-122"/>
                </a:rPr>
                <a:t>训练标签值数据集</a:t>
              </a:r>
              <a:endParaRPr lang="en-US" altLang="zh-CN" sz="15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5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500" dirty="0">
                  <a:solidFill>
                    <a:schemeClr val="bg1">
                      <a:lumMod val="50000"/>
                    </a:schemeClr>
                  </a:solidFill>
                  <a:latin typeface="微软雅黑" panose="020B0503020204020204" pitchFamily="34" charset="-122"/>
                  <a:ea typeface="微软雅黑" panose="020B0503020204020204" pitchFamily="34" charset="-122"/>
                </a:rPr>
                <a:t>Training labels set</a:t>
              </a:r>
              <a:r>
                <a:rPr lang="zh-CN" altLang="en-US" sz="15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20" name="剪去单角的矩形 15">
              <a:extLst>
                <a:ext uri="{FF2B5EF4-FFF2-40B4-BE49-F238E27FC236}">
                  <a16:creationId xmlns:a16="http://schemas.microsoft.com/office/drawing/2014/main" id="{5C49896C-754A-4C03-8369-93266516181F}"/>
                </a:ext>
              </a:extLst>
            </p:cNvPr>
            <p:cNvSpPr/>
            <p:nvPr/>
          </p:nvSpPr>
          <p:spPr>
            <a:xfrm>
              <a:off x="7348816" y="5094657"/>
              <a:ext cx="1038143" cy="554263"/>
            </a:xfrm>
            <a:prstGeom prst="snip1Rect">
              <a:avLst/>
            </a:prstGeom>
            <a:solidFill>
              <a:schemeClr val="accent4">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t>010101001010101010001010010…………</a:t>
              </a:r>
              <a:endParaRPr lang="zh-CN" altLang="en-US" sz="1000" dirty="0"/>
            </a:p>
          </p:txBody>
        </p:sp>
        <p:sp>
          <p:nvSpPr>
            <p:cNvPr id="21" name="矩形 20">
              <a:extLst>
                <a:ext uri="{FF2B5EF4-FFF2-40B4-BE49-F238E27FC236}">
                  <a16:creationId xmlns:a16="http://schemas.microsoft.com/office/drawing/2014/main" id="{89CEBE5B-80E5-DEAE-4818-5FA4D6F9FF32}"/>
                </a:ext>
              </a:extLst>
            </p:cNvPr>
            <p:cNvSpPr/>
            <p:nvPr/>
          </p:nvSpPr>
          <p:spPr>
            <a:xfrm>
              <a:off x="8536521" y="5133903"/>
              <a:ext cx="2465034" cy="553998"/>
            </a:xfrm>
            <a:prstGeom prst="rect">
              <a:avLst/>
            </a:prstGeom>
          </p:spPr>
          <p:txBody>
            <a:bodyPr wrap="none">
              <a:spAutoFit/>
            </a:bodyPr>
            <a:lstStyle/>
            <a:p>
              <a:pPr algn="ct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测试特征值数据集</a:t>
              </a:r>
              <a:endParaRPr lang="en-US" altLang="zh-CN" sz="1500" b="1" dirty="0">
                <a:solidFill>
                  <a:schemeClr val="accent1">
                    <a:lumMod val="75000"/>
                  </a:schemeClr>
                </a:solidFill>
                <a:latin typeface="微软雅黑" panose="020B0503020204020204" pitchFamily="34" charset="-122"/>
                <a:ea typeface="微软雅黑" panose="020B0503020204020204" pitchFamily="34" charset="-122"/>
              </a:endParaRPr>
            </a:p>
            <a:p>
              <a:pPr algn="ct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1500" b="1" dirty="0">
                  <a:solidFill>
                    <a:schemeClr val="accent1">
                      <a:lumMod val="75000"/>
                    </a:schemeClr>
                  </a:solidFill>
                  <a:latin typeface="微软雅黑" panose="020B0503020204020204" pitchFamily="34" charset="-122"/>
                  <a:ea typeface="微软雅黑" panose="020B0503020204020204" pitchFamily="34" charset="-122"/>
                </a:rPr>
                <a:t>Testing features set</a:t>
              </a: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a:t>
              </a:r>
            </a:p>
          </p:txBody>
        </p:sp>
        <p:sp>
          <p:nvSpPr>
            <p:cNvPr id="22" name="剪去单角的矩形 17">
              <a:extLst>
                <a:ext uri="{FF2B5EF4-FFF2-40B4-BE49-F238E27FC236}">
                  <a16:creationId xmlns:a16="http://schemas.microsoft.com/office/drawing/2014/main" id="{5853FBF7-B70D-5E31-0BEC-A449AEE34523}"/>
                </a:ext>
              </a:extLst>
            </p:cNvPr>
            <p:cNvSpPr/>
            <p:nvPr/>
          </p:nvSpPr>
          <p:spPr>
            <a:xfrm>
              <a:off x="7348816" y="5975772"/>
              <a:ext cx="1038143" cy="554263"/>
            </a:xfrm>
            <a:prstGeom prst="snip1Rect">
              <a:avLst/>
            </a:prstGeom>
            <a:solidFill>
              <a:schemeClr val="accent4">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t>010101001010101010001010010…………</a:t>
              </a:r>
              <a:endParaRPr lang="zh-CN" altLang="en-US" sz="1000" dirty="0"/>
            </a:p>
          </p:txBody>
        </p:sp>
        <p:sp>
          <p:nvSpPr>
            <p:cNvPr id="23" name="矩形 22">
              <a:extLst>
                <a:ext uri="{FF2B5EF4-FFF2-40B4-BE49-F238E27FC236}">
                  <a16:creationId xmlns:a16="http://schemas.microsoft.com/office/drawing/2014/main" id="{1D16DC0E-3FD2-94F1-03D1-D1FAB2FE2BA0}"/>
                </a:ext>
              </a:extLst>
            </p:cNvPr>
            <p:cNvSpPr/>
            <p:nvPr/>
          </p:nvSpPr>
          <p:spPr>
            <a:xfrm>
              <a:off x="8693753" y="5945022"/>
              <a:ext cx="2231958" cy="553998"/>
            </a:xfrm>
            <a:prstGeom prst="rect">
              <a:avLst/>
            </a:prstGeom>
          </p:spPr>
          <p:txBody>
            <a:bodyPr wrap="none">
              <a:spAutoFit/>
            </a:bodyPr>
            <a:lstStyle/>
            <a:p>
              <a:pPr algn="ct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测试标签值数据集</a:t>
              </a:r>
              <a:endParaRPr lang="en-US" altLang="zh-CN" sz="1500" b="1" dirty="0">
                <a:solidFill>
                  <a:schemeClr val="accent1">
                    <a:lumMod val="75000"/>
                  </a:schemeClr>
                </a:solidFill>
                <a:latin typeface="微软雅黑" panose="020B0503020204020204" pitchFamily="34" charset="-122"/>
                <a:ea typeface="微软雅黑" panose="020B0503020204020204" pitchFamily="34" charset="-122"/>
              </a:endParaRPr>
            </a:p>
            <a:p>
              <a:pPr algn="ct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1500" b="1" dirty="0">
                  <a:solidFill>
                    <a:schemeClr val="accent1">
                      <a:lumMod val="75000"/>
                    </a:schemeClr>
                  </a:solidFill>
                  <a:latin typeface="微软雅黑" panose="020B0503020204020204" pitchFamily="34" charset="-122"/>
                  <a:ea typeface="微软雅黑" panose="020B0503020204020204" pitchFamily="34" charset="-122"/>
                </a:rPr>
                <a:t>Testing labels set</a:t>
              </a:r>
              <a:r>
                <a:rPr lang="zh-CN" altLang="en-US" sz="1500" b="1" dirty="0">
                  <a:solidFill>
                    <a:schemeClr val="accent1">
                      <a:lumMod val="75000"/>
                    </a:schemeClr>
                  </a:solidFill>
                  <a:latin typeface="微软雅黑" panose="020B0503020204020204" pitchFamily="34" charset="-122"/>
                  <a:ea typeface="微软雅黑" panose="020B0503020204020204" pitchFamily="34" charset="-122"/>
                </a:rPr>
                <a:t>）</a:t>
              </a:r>
            </a:p>
          </p:txBody>
        </p:sp>
        <p:cxnSp>
          <p:nvCxnSpPr>
            <p:cNvPr id="24" name="曲线连接符 19">
              <a:extLst>
                <a:ext uri="{FF2B5EF4-FFF2-40B4-BE49-F238E27FC236}">
                  <a16:creationId xmlns:a16="http://schemas.microsoft.com/office/drawing/2014/main" id="{091682EC-E7BC-1021-06E0-9BDF68DAED34}"/>
                </a:ext>
              </a:extLst>
            </p:cNvPr>
            <p:cNvCxnSpPr>
              <a:stCxn id="12" idx="0"/>
              <a:endCxn id="16" idx="2"/>
            </p:cNvCxnSpPr>
            <p:nvPr/>
          </p:nvCxnSpPr>
          <p:spPr>
            <a:xfrm flipV="1">
              <a:off x="5600296" y="3753442"/>
              <a:ext cx="1726748" cy="443699"/>
            </a:xfrm>
            <a:prstGeom prst="curvedConnector3">
              <a:avLst>
                <a:gd name="adj1" fmla="val 50000"/>
              </a:avLst>
            </a:prstGeom>
            <a:ln w="28575">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5" name="曲线连接符 20">
              <a:extLst>
                <a:ext uri="{FF2B5EF4-FFF2-40B4-BE49-F238E27FC236}">
                  <a16:creationId xmlns:a16="http://schemas.microsoft.com/office/drawing/2014/main" id="{4851A46E-6471-DFA0-6A3B-B1228DCE5236}"/>
                </a:ext>
              </a:extLst>
            </p:cNvPr>
            <p:cNvCxnSpPr>
              <a:stCxn id="12" idx="0"/>
              <a:endCxn id="18" idx="2"/>
            </p:cNvCxnSpPr>
            <p:nvPr/>
          </p:nvCxnSpPr>
          <p:spPr>
            <a:xfrm>
              <a:off x="5600296" y="4197141"/>
              <a:ext cx="1726748" cy="364847"/>
            </a:xfrm>
            <a:prstGeom prst="curvedConnector3">
              <a:avLst>
                <a:gd name="adj1" fmla="val 50000"/>
              </a:avLst>
            </a:prstGeom>
            <a:ln w="28575">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6" name="曲线连接符 21">
              <a:extLst>
                <a:ext uri="{FF2B5EF4-FFF2-40B4-BE49-F238E27FC236}">
                  <a16:creationId xmlns:a16="http://schemas.microsoft.com/office/drawing/2014/main" id="{D861742B-F72F-AEDC-2635-048704A1C6CF}"/>
                </a:ext>
              </a:extLst>
            </p:cNvPr>
            <p:cNvCxnSpPr>
              <a:stCxn id="13" idx="0"/>
              <a:endCxn id="20" idx="2"/>
            </p:cNvCxnSpPr>
            <p:nvPr/>
          </p:nvCxnSpPr>
          <p:spPr>
            <a:xfrm flipV="1">
              <a:off x="5600296" y="5371789"/>
              <a:ext cx="1748520" cy="341191"/>
            </a:xfrm>
            <a:prstGeom prst="curvedConnector3">
              <a:avLst>
                <a:gd name="adj1" fmla="val 50000"/>
              </a:avLst>
            </a:prstGeom>
            <a:ln w="28575">
              <a:solidFill>
                <a:schemeClr val="accent4">
                  <a:lumMod val="75000"/>
                </a:schemeClr>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7" name="曲线连接符 22">
              <a:extLst>
                <a:ext uri="{FF2B5EF4-FFF2-40B4-BE49-F238E27FC236}">
                  <a16:creationId xmlns:a16="http://schemas.microsoft.com/office/drawing/2014/main" id="{7583111D-7AAC-1D87-3909-90EB212BFBCE}"/>
                </a:ext>
              </a:extLst>
            </p:cNvPr>
            <p:cNvCxnSpPr>
              <a:stCxn id="13" idx="0"/>
              <a:endCxn id="22" idx="2"/>
            </p:cNvCxnSpPr>
            <p:nvPr/>
          </p:nvCxnSpPr>
          <p:spPr>
            <a:xfrm>
              <a:off x="5600296" y="5712980"/>
              <a:ext cx="1748520" cy="539924"/>
            </a:xfrm>
            <a:prstGeom prst="curvedConnector3">
              <a:avLst>
                <a:gd name="adj1" fmla="val 50000"/>
              </a:avLst>
            </a:prstGeom>
            <a:ln w="28575">
              <a:solidFill>
                <a:schemeClr val="accent4">
                  <a:lumMod val="75000"/>
                </a:schemeClr>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8" name="曲线连接符 23">
              <a:extLst>
                <a:ext uri="{FF2B5EF4-FFF2-40B4-BE49-F238E27FC236}">
                  <a16:creationId xmlns:a16="http://schemas.microsoft.com/office/drawing/2014/main" id="{7152E5FE-8FDC-4EFE-EEDD-70569031691C}"/>
                </a:ext>
              </a:extLst>
            </p:cNvPr>
            <p:cNvCxnSpPr>
              <a:stCxn id="11" idx="0"/>
              <a:endCxn id="12" idx="2"/>
            </p:cNvCxnSpPr>
            <p:nvPr/>
          </p:nvCxnSpPr>
          <p:spPr>
            <a:xfrm flipV="1">
              <a:off x="2278922" y="4197141"/>
              <a:ext cx="1913488" cy="830945"/>
            </a:xfrm>
            <a:prstGeom prst="curvedConnector3">
              <a:avLst/>
            </a:prstGeom>
            <a:ln w="28575">
              <a:prstDash val="dash"/>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94850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01E2A-D990-B9DF-8E71-5DBD223045FB}"/>
              </a:ext>
            </a:extLst>
          </p:cNvPr>
          <p:cNvSpPr>
            <a:spLocks noGrp="1"/>
          </p:cNvSpPr>
          <p:nvPr>
            <p:ph type="title"/>
          </p:nvPr>
        </p:nvSpPr>
        <p:spPr/>
        <p:txBody>
          <a:bodyPr/>
          <a:lstStyle/>
          <a:p>
            <a:r>
              <a:rPr lang="zh-CN" altLang="en-US" dirty="0"/>
              <a:t>术语解释 </a:t>
            </a:r>
            <a:r>
              <a:rPr lang="en-US" altLang="zh-CN" dirty="0"/>
              <a:t>– </a:t>
            </a:r>
            <a:r>
              <a:rPr lang="zh-CN" altLang="en-US" dirty="0"/>
              <a:t>任务 </a:t>
            </a:r>
            <a:r>
              <a:rPr lang="en-US" altLang="zh-CN" dirty="0"/>
              <a:t>Task</a:t>
            </a:r>
            <a:endParaRPr lang="zh-CN" altLang="en-US" dirty="0"/>
          </a:p>
        </p:txBody>
      </p:sp>
      <p:sp>
        <p:nvSpPr>
          <p:cNvPr id="3" name="内容占位符 2">
            <a:extLst>
              <a:ext uri="{FF2B5EF4-FFF2-40B4-BE49-F238E27FC236}">
                <a16:creationId xmlns:a16="http://schemas.microsoft.com/office/drawing/2014/main" id="{9C3725A0-64B9-6756-73B0-E69F79A7B0F7}"/>
              </a:ext>
            </a:extLst>
          </p:cNvPr>
          <p:cNvSpPr>
            <a:spLocks noGrp="1"/>
          </p:cNvSpPr>
          <p:nvPr>
            <p:ph idx="1"/>
          </p:nvPr>
        </p:nvSpPr>
        <p:spPr/>
        <p:txBody>
          <a:bodyPr/>
          <a:lstStyle/>
          <a:p>
            <a:r>
              <a:rPr lang="zh-CN" altLang="en-US" dirty="0"/>
              <a:t>机器学习的任务种类有很多，侧重于对两类的任务：监督学习和无监督学习。</a:t>
            </a:r>
          </a:p>
          <a:p>
            <a:endParaRPr lang="zh-CN" altLang="en-US" dirty="0"/>
          </a:p>
        </p:txBody>
      </p:sp>
      <p:sp>
        <p:nvSpPr>
          <p:cNvPr id="4" name="日期占位符 3">
            <a:extLst>
              <a:ext uri="{FF2B5EF4-FFF2-40B4-BE49-F238E27FC236}">
                <a16:creationId xmlns:a16="http://schemas.microsoft.com/office/drawing/2014/main" id="{88D031A4-B7C8-C8E3-C900-004268E172C6}"/>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E5C81EF4-C9C8-C03C-1DF4-B704576F5E77}"/>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602CE6CE-B652-E5A3-3C9C-37D855004E80}"/>
              </a:ext>
            </a:extLst>
          </p:cNvPr>
          <p:cNvSpPr>
            <a:spLocks noGrp="1"/>
          </p:cNvSpPr>
          <p:nvPr>
            <p:ph type="sldNum" sz="quarter" idx="12"/>
          </p:nvPr>
        </p:nvSpPr>
        <p:spPr/>
        <p:txBody>
          <a:bodyPr/>
          <a:lstStyle/>
          <a:p>
            <a:fld id="{81FB2300-2173-4797-AE0E-8B998343583A}" type="slidenum">
              <a:rPr lang="zh-CN" altLang="en-US" smtClean="0"/>
              <a:t>22</a:t>
            </a:fld>
            <a:endParaRPr lang="zh-CN" altLang="en-US"/>
          </a:p>
        </p:txBody>
      </p:sp>
      <p:grpSp>
        <p:nvGrpSpPr>
          <p:cNvPr id="7" name="组合 6">
            <a:extLst>
              <a:ext uri="{FF2B5EF4-FFF2-40B4-BE49-F238E27FC236}">
                <a16:creationId xmlns:a16="http://schemas.microsoft.com/office/drawing/2014/main" id="{19BC6380-D4D9-0D75-C6D2-3ED4587AD526}"/>
              </a:ext>
            </a:extLst>
          </p:cNvPr>
          <p:cNvGrpSpPr/>
          <p:nvPr/>
        </p:nvGrpSpPr>
        <p:grpSpPr>
          <a:xfrm>
            <a:off x="1497236" y="2304577"/>
            <a:ext cx="8738964" cy="4292543"/>
            <a:chOff x="1524179" y="2385938"/>
            <a:chExt cx="8738964" cy="4292543"/>
          </a:xfrm>
        </p:grpSpPr>
        <p:sp>
          <p:nvSpPr>
            <p:cNvPr id="8" name="矩形 7">
              <a:extLst>
                <a:ext uri="{FF2B5EF4-FFF2-40B4-BE49-F238E27FC236}">
                  <a16:creationId xmlns:a16="http://schemas.microsoft.com/office/drawing/2014/main" id="{D75DCEB3-E8D3-972B-67FB-B1ED156D7A85}"/>
                </a:ext>
              </a:extLst>
            </p:cNvPr>
            <p:cNvSpPr/>
            <p:nvPr/>
          </p:nvSpPr>
          <p:spPr>
            <a:xfrm>
              <a:off x="1975794" y="3761214"/>
              <a:ext cx="2966371"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监督学习</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Supervised Learning</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C18D3B8A-BEB6-41BD-8A82-E0FB0855598E}"/>
                </a:ext>
              </a:extLst>
            </p:cNvPr>
            <p:cNvSpPr/>
            <p:nvPr/>
          </p:nvSpPr>
          <p:spPr>
            <a:xfrm>
              <a:off x="6830823" y="3761214"/>
              <a:ext cx="2966371"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无监督学习</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Unsupervised Learning</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9D8B342-8B3C-7AD3-6A98-B5095889B1E6}"/>
                </a:ext>
              </a:extLst>
            </p:cNvPr>
            <p:cNvSpPr/>
            <p:nvPr/>
          </p:nvSpPr>
          <p:spPr>
            <a:xfrm>
              <a:off x="1524179" y="5121479"/>
              <a:ext cx="1756050"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分类问题</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Classification</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6316E6A-4F25-AA01-BAE1-1BBA5028C6E4}"/>
                </a:ext>
              </a:extLst>
            </p:cNvPr>
            <p:cNvSpPr/>
            <p:nvPr/>
          </p:nvSpPr>
          <p:spPr>
            <a:xfrm>
              <a:off x="3604122" y="5121479"/>
              <a:ext cx="1756050"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回归问题</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Regression</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44AC27BC-6B02-A5B1-9D68-7C20C52B0DB7}"/>
                </a:ext>
              </a:extLst>
            </p:cNvPr>
            <p:cNvSpPr/>
            <p:nvPr/>
          </p:nvSpPr>
          <p:spPr>
            <a:xfrm>
              <a:off x="6383608" y="5121478"/>
              <a:ext cx="1756050"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聚类分析</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Clustering</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CF641A0-DA2F-F5B5-2493-F9BB370F789F}"/>
                </a:ext>
              </a:extLst>
            </p:cNvPr>
            <p:cNvSpPr/>
            <p:nvPr/>
          </p:nvSpPr>
          <p:spPr>
            <a:xfrm>
              <a:off x="8507093" y="5121478"/>
              <a:ext cx="1756050" cy="938719"/>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数据降维</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Dimensionality Reduction</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cxnSp>
          <p:nvCxnSpPr>
            <p:cNvPr id="14" name="曲线连接符 9">
              <a:extLst>
                <a:ext uri="{FF2B5EF4-FFF2-40B4-BE49-F238E27FC236}">
                  <a16:creationId xmlns:a16="http://schemas.microsoft.com/office/drawing/2014/main" id="{A11AB575-313A-4194-6916-51131792440B}"/>
                </a:ext>
              </a:extLst>
            </p:cNvPr>
            <p:cNvCxnSpPr>
              <a:stCxn id="8" idx="2"/>
              <a:endCxn id="10" idx="0"/>
            </p:cNvCxnSpPr>
            <p:nvPr/>
          </p:nvCxnSpPr>
          <p:spPr>
            <a:xfrm rot="5400000">
              <a:off x="2665958" y="4328457"/>
              <a:ext cx="529268" cy="10567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0">
              <a:extLst>
                <a:ext uri="{FF2B5EF4-FFF2-40B4-BE49-F238E27FC236}">
                  <a16:creationId xmlns:a16="http://schemas.microsoft.com/office/drawing/2014/main" id="{8C50A62C-966A-DE05-46EF-333F0270C711}"/>
                </a:ext>
              </a:extLst>
            </p:cNvPr>
            <p:cNvCxnSpPr>
              <a:stCxn id="8" idx="2"/>
              <a:endCxn id="11" idx="0"/>
            </p:cNvCxnSpPr>
            <p:nvPr/>
          </p:nvCxnSpPr>
          <p:spPr>
            <a:xfrm rot="16200000" flipH="1">
              <a:off x="3705929" y="4345261"/>
              <a:ext cx="529268" cy="10231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1">
              <a:extLst>
                <a:ext uri="{FF2B5EF4-FFF2-40B4-BE49-F238E27FC236}">
                  <a16:creationId xmlns:a16="http://schemas.microsoft.com/office/drawing/2014/main" id="{AD7896FD-B53C-CA68-4DA8-3424F9C97971}"/>
                </a:ext>
              </a:extLst>
            </p:cNvPr>
            <p:cNvCxnSpPr>
              <a:stCxn id="9" idx="2"/>
              <a:endCxn id="12" idx="0"/>
            </p:cNvCxnSpPr>
            <p:nvPr/>
          </p:nvCxnSpPr>
          <p:spPr>
            <a:xfrm rot="5400000">
              <a:off x="7523188" y="4330656"/>
              <a:ext cx="529267" cy="10523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2">
              <a:extLst>
                <a:ext uri="{FF2B5EF4-FFF2-40B4-BE49-F238E27FC236}">
                  <a16:creationId xmlns:a16="http://schemas.microsoft.com/office/drawing/2014/main" id="{20930A04-5B4C-DEC2-AF85-A3C05BAB9F9C}"/>
                </a:ext>
              </a:extLst>
            </p:cNvPr>
            <p:cNvCxnSpPr>
              <a:stCxn id="9" idx="2"/>
              <a:endCxn id="13" idx="0"/>
            </p:cNvCxnSpPr>
            <p:nvPr/>
          </p:nvCxnSpPr>
          <p:spPr>
            <a:xfrm rot="16200000" flipH="1">
              <a:off x="8584930" y="4321289"/>
              <a:ext cx="529267" cy="10711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55B5D0B-5123-5583-0BD0-AA568FDB686D}"/>
                </a:ext>
              </a:extLst>
            </p:cNvPr>
            <p:cNvSpPr/>
            <p:nvPr/>
          </p:nvSpPr>
          <p:spPr>
            <a:xfrm>
              <a:off x="4295262" y="2385938"/>
              <a:ext cx="2966371"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机器学习</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Machine Learning</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cxnSp>
          <p:nvCxnSpPr>
            <p:cNvPr id="19" name="曲线连接符 14">
              <a:extLst>
                <a:ext uri="{FF2B5EF4-FFF2-40B4-BE49-F238E27FC236}">
                  <a16:creationId xmlns:a16="http://schemas.microsoft.com/office/drawing/2014/main" id="{DE066037-AC27-976D-937E-A7939E0A2D18}"/>
                </a:ext>
              </a:extLst>
            </p:cNvPr>
            <p:cNvCxnSpPr>
              <a:stCxn id="18" idx="2"/>
              <a:endCxn id="8" idx="0"/>
            </p:cNvCxnSpPr>
            <p:nvPr/>
          </p:nvCxnSpPr>
          <p:spPr>
            <a:xfrm rot="5400000">
              <a:off x="4346575" y="2329340"/>
              <a:ext cx="544279" cy="23194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5">
              <a:extLst>
                <a:ext uri="{FF2B5EF4-FFF2-40B4-BE49-F238E27FC236}">
                  <a16:creationId xmlns:a16="http://schemas.microsoft.com/office/drawing/2014/main" id="{DA0BC051-E8E9-06B4-7565-6B18BAA170FD}"/>
                </a:ext>
              </a:extLst>
            </p:cNvPr>
            <p:cNvCxnSpPr>
              <a:stCxn id="18" idx="2"/>
              <a:endCxn id="9" idx="0"/>
            </p:cNvCxnSpPr>
            <p:nvPr/>
          </p:nvCxnSpPr>
          <p:spPr>
            <a:xfrm rot="16200000" flipH="1">
              <a:off x="6774089" y="2221293"/>
              <a:ext cx="544279" cy="25355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00CDF3F-C113-A5DE-5414-BC5621935AA2}"/>
                </a:ext>
              </a:extLst>
            </p:cNvPr>
            <p:cNvSpPr/>
            <p:nvPr/>
          </p:nvSpPr>
          <p:spPr>
            <a:xfrm>
              <a:off x="1922406" y="6032150"/>
              <a:ext cx="3019759" cy="646331"/>
            </a:xfrm>
            <a:prstGeom prst="rect">
              <a:avLst/>
            </a:prstGeom>
          </p:spPr>
          <p:txBody>
            <a:bodyPr wrap="square">
              <a:spAutoFit/>
            </a:bodyPr>
            <a:lstStyle/>
            <a:p>
              <a:pPr algn="ctr">
                <a:lnSpc>
                  <a:spcPct val="150000"/>
                </a:lnSpc>
              </a:pPr>
              <a:r>
                <a:rPr lang="zh-CN" altLang="en-US" sz="12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二分类</a:t>
              </a:r>
              <a:r>
                <a:rPr lang="en-US" altLang="zh-CN" sz="12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zh-CN" altLang="en-US" sz="12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多分类</a:t>
              </a:r>
              <a:endParaRPr lang="en-US" altLang="zh-CN" sz="12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Binary/Multiclass </a:t>
              </a:r>
              <a:r>
                <a:rPr lang="en-US" altLang="zh-CN" sz="1200" dirty="0" err="1">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Classfication</a:t>
              </a:r>
              <a:endPar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cxnSp>
          <p:nvCxnSpPr>
            <p:cNvPr id="22" name="曲线连接符 17">
              <a:extLst>
                <a:ext uri="{FF2B5EF4-FFF2-40B4-BE49-F238E27FC236}">
                  <a16:creationId xmlns:a16="http://schemas.microsoft.com/office/drawing/2014/main" id="{3F490594-BE9C-870E-B0F6-49690DD3E0BB}"/>
                </a:ext>
              </a:extLst>
            </p:cNvPr>
            <p:cNvCxnSpPr>
              <a:stCxn id="10" idx="2"/>
              <a:endCxn id="21" idx="1"/>
            </p:cNvCxnSpPr>
            <p:nvPr/>
          </p:nvCxnSpPr>
          <p:spPr>
            <a:xfrm rot="5400000">
              <a:off x="1960885" y="5913997"/>
              <a:ext cx="402840" cy="479798"/>
            </a:xfrm>
            <a:prstGeom prst="curvedConnector4">
              <a:avLst>
                <a:gd name="adj1" fmla="val 9889"/>
                <a:gd name="adj2" fmla="val 1476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18">
              <a:extLst>
                <a:ext uri="{FF2B5EF4-FFF2-40B4-BE49-F238E27FC236}">
                  <a16:creationId xmlns:a16="http://schemas.microsoft.com/office/drawing/2014/main" id="{20FBE023-C5FC-670D-0DBD-3C2764819693}"/>
                </a:ext>
              </a:extLst>
            </p:cNvPr>
            <p:cNvCxnSpPr>
              <a:stCxn id="11" idx="2"/>
              <a:endCxn id="21" idx="3"/>
            </p:cNvCxnSpPr>
            <p:nvPr/>
          </p:nvCxnSpPr>
          <p:spPr>
            <a:xfrm rot="16200000" flipH="1">
              <a:off x="4510736" y="5923887"/>
              <a:ext cx="402840" cy="460018"/>
            </a:xfrm>
            <a:prstGeom prst="curvedConnector4">
              <a:avLst>
                <a:gd name="adj1" fmla="val 9889"/>
                <a:gd name="adj2" fmla="val 24056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041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p:txBody>
          <a:bodyPr>
            <a:normAutofit fontScale="92500"/>
          </a:bodyPr>
          <a:lstStyle/>
          <a:p>
            <a:r>
              <a:rPr lang="zh-CN" altLang="en-US" dirty="0"/>
              <a:t>“学习” 问题通常包括</a:t>
            </a:r>
            <a:r>
              <a:rPr lang="en-US" altLang="zh-CN" dirty="0"/>
              <a:t>n1</a:t>
            </a:r>
            <a:r>
              <a:rPr lang="zh-CN" altLang="en-US" dirty="0"/>
              <a:t>个样本数据</a:t>
            </a:r>
            <a:r>
              <a:rPr lang="en-US" altLang="zh-CN" dirty="0"/>
              <a:t>(</a:t>
            </a:r>
            <a:r>
              <a:rPr lang="zh-CN" altLang="en-US" dirty="0"/>
              <a:t>训练集</a:t>
            </a:r>
            <a:r>
              <a:rPr lang="en-US" altLang="zh-CN" dirty="0"/>
              <a:t>)</a:t>
            </a:r>
          </a:p>
          <a:p>
            <a:r>
              <a:rPr lang="zh-CN" altLang="en-US" dirty="0"/>
              <a:t>每个样本包含的多个属性</a:t>
            </a:r>
            <a:r>
              <a:rPr lang="en-US" altLang="zh-CN" dirty="0"/>
              <a:t>(</a:t>
            </a:r>
            <a:r>
              <a:rPr lang="zh-CN" altLang="en-US" dirty="0"/>
              <a:t>多维数据</a:t>
            </a:r>
            <a:r>
              <a:rPr lang="en-US" altLang="zh-CN" dirty="0"/>
              <a:t>)</a:t>
            </a:r>
            <a:r>
              <a:rPr lang="zh-CN" altLang="en-US" dirty="0"/>
              <a:t>被称作“特征”</a:t>
            </a:r>
          </a:p>
          <a:p>
            <a:r>
              <a:rPr lang="zh-CN" altLang="en-US" dirty="0"/>
              <a:t>通过特定的算法从训练集中学习到知识</a:t>
            </a:r>
            <a:r>
              <a:rPr lang="en-US" altLang="zh-CN" dirty="0"/>
              <a:t>(</a:t>
            </a:r>
            <a:r>
              <a:rPr lang="zh-CN" altLang="en-US" dirty="0"/>
              <a:t>信息</a:t>
            </a:r>
            <a:r>
              <a:rPr lang="en-US" altLang="zh-CN" dirty="0"/>
              <a:t>)</a:t>
            </a:r>
            <a:r>
              <a:rPr lang="zh-CN" altLang="en-US" dirty="0"/>
              <a:t>，从而建立一个模型</a:t>
            </a:r>
            <a:endParaRPr lang="en-US" altLang="zh-CN" dirty="0"/>
          </a:p>
          <a:p>
            <a:r>
              <a:rPr lang="zh-CN" altLang="en-US" dirty="0"/>
              <a:t>在</a:t>
            </a:r>
            <a:r>
              <a:rPr lang="en-US" altLang="zh-CN" dirty="0"/>
              <a:t>n2</a:t>
            </a:r>
            <a:r>
              <a:rPr lang="zh-CN" altLang="en-US" dirty="0"/>
              <a:t>个样本数据</a:t>
            </a:r>
            <a:r>
              <a:rPr lang="en-US" altLang="zh-CN" dirty="0"/>
              <a:t>(</a:t>
            </a:r>
            <a:r>
              <a:rPr lang="zh-CN" altLang="en-US" dirty="0"/>
              <a:t>验证集</a:t>
            </a:r>
            <a:r>
              <a:rPr lang="en-US" altLang="zh-CN" dirty="0"/>
              <a:t>)</a:t>
            </a:r>
            <a:r>
              <a:rPr lang="zh-CN" altLang="en-US" dirty="0"/>
              <a:t>中评估建立好的模型</a:t>
            </a:r>
            <a:r>
              <a:rPr lang="en-US" altLang="zh-CN" dirty="0"/>
              <a:t>(</a:t>
            </a:r>
            <a:r>
              <a:rPr lang="zh-CN" altLang="en-US" dirty="0"/>
              <a:t>可能是多个不同模型</a:t>
            </a:r>
            <a:r>
              <a:rPr lang="en-US" altLang="zh-CN" dirty="0"/>
              <a:t>/</a:t>
            </a:r>
            <a:r>
              <a:rPr lang="zh-CN" altLang="en-US" dirty="0"/>
              <a:t>多个不同的超参数的模型</a:t>
            </a:r>
            <a:r>
              <a:rPr lang="en-US" altLang="zh-CN" dirty="0"/>
              <a:t>)</a:t>
            </a:r>
            <a:r>
              <a:rPr lang="zh-CN" altLang="en-US" dirty="0"/>
              <a:t>，完成模型选择</a:t>
            </a:r>
          </a:p>
          <a:p>
            <a:r>
              <a:rPr lang="zh-CN" altLang="en-US" dirty="0"/>
              <a:t>使用最终的模型预测</a:t>
            </a:r>
            <a:r>
              <a:rPr lang="en-US" altLang="zh-CN" dirty="0"/>
              <a:t>n3</a:t>
            </a:r>
            <a:r>
              <a:rPr lang="zh-CN" altLang="en-US" dirty="0"/>
              <a:t>个样本数据</a:t>
            </a:r>
            <a:r>
              <a:rPr lang="en-US" altLang="zh-CN" dirty="0"/>
              <a:t>(</a:t>
            </a:r>
            <a:r>
              <a:rPr lang="zh-CN" altLang="en-US" dirty="0"/>
              <a:t>测试集</a:t>
            </a:r>
            <a:r>
              <a:rPr lang="en-US" altLang="zh-CN" dirty="0"/>
              <a:t>)</a:t>
            </a:r>
            <a:r>
              <a:rPr lang="zh-CN" altLang="en-US" dirty="0"/>
              <a:t>，并进行模型评估</a:t>
            </a:r>
            <a:endParaRPr lang="en-US" altLang="zh-CN" dirty="0"/>
          </a:p>
          <a:p>
            <a:r>
              <a:rPr lang="zh-CN" altLang="en-US" dirty="0"/>
              <a:t>最后预测未知数据（未知样本）</a:t>
            </a:r>
          </a:p>
        </p:txBody>
      </p:sp>
      <p:sp>
        <p:nvSpPr>
          <p:cNvPr id="4" name="日期占位符 3">
            <a:extLst>
              <a:ext uri="{FF2B5EF4-FFF2-40B4-BE49-F238E27FC236}">
                <a16:creationId xmlns:a16="http://schemas.microsoft.com/office/drawing/2014/main" id="{89D5401F-73BF-4CB8-B642-D4DEA35B3DAD}"/>
              </a:ext>
            </a:extLst>
          </p:cNvPr>
          <p:cNvSpPr>
            <a:spLocks noGrp="1"/>
          </p:cNvSpPr>
          <p:nvPr>
            <p:ph type="dt" sz="half" idx="10"/>
          </p:nvPr>
        </p:nvSpPr>
        <p:spPr/>
        <p:txBody>
          <a:bodyPr/>
          <a:lstStyle/>
          <a:p>
            <a:fld id="{B2ED5D7F-84D8-4FBE-B31E-15DF8D00EE9D}" type="datetime1">
              <a:rPr lang="zh-CN" altLang="en-US" smtClean="0"/>
              <a:t>2022/7/1</a:t>
            </a:fld>
            <a:endParaRPr lang="zh-CN" altLang="en-US"/>
          </a:p>
        </p:txBody>
      </p:sp>
      <p:sp>
        <p:nvSpPr>
          <p:cNvPr id="5" name="页脚占位符 4">
            <a:extLst>
              <a:ext uri="{FF2B5EF4-FFF2-40B4-BE49-F238E27FC236}">
                <a16:creationId xmlns:a16="http://schemas.microsoft.com/office/drawing/2014/main" id="{9774E410-78AA-4CCE-8A2A-0EE5055167F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9781516-E0DF-4642-B04C-6AF9D70F08C2}"/>
              </a:ext>
            </a:extLst>
          </p:cNvPr>
          <p:cNvSpPr>
            <a:spLocks noGrp="1"/>
          </p:cNvSpPr>
          <p:nvPr>
            <p:ph type="sldNum" sz="quarter" idx="12"/>
          </p:nvPr>
        </p:nvSpPr>
        <p:spPr/>
        <p:txBody>
          <a:bodyPr/>
          <a:lstStyle/>
          <a:p>
            <a:fld id="{81FB2300-2173-4797-AE0E-8B998343583A}" type="slidenum">
              <a:rPr lang="zh-CN" altLang="en-US" smtClean="0"/>
              <a:t>23</a:t>
            </a:fld>
            <a:endParaRPr lang="zh-CN" altLang="en-US"/>
          </a:p>
        </p:txBody>
      </p:sp>
    </p:spTree>
    <p:extLst>
      <p:ext uri="{BB962C8B-B14F-4D97-AF65-F5344CB8AC3E}">
        <p14:creationId xmlns:p14="http://schemas.microsoft.com/office/powerpoint/2010/main" val="144152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7F708-4EB1-5511-57F7-C535B3FD35BC}"/>
              </a:ext>
            </a:extLst>
          </p:cNvPr>
          <p:cNvSpPr>
            <a:spLocks noGrp="1"/>
          </p:cNvSpPr>
          <p:nvPr>
            <p:ph type="title"/>
          </p:nvPr>
        </p:nvSpPr>
        <p:spPr/>
        <p:txBody>
          <a:bodyPr/>
          <a:lstStyle/>
          <a:p>
            <a:r>
              <a:rPr lang="zh-CN" altLang="en-US" dirty="0"/>
              <a:t>机器学习的特点</a:t>
            </a:r>
          </a:p>
        </p:txBody>
      </p:sp>
      <p:sp>
        <p:nvSpPr>
          <p:cNvPr id="3" name="内容占位符 2">
            <a:extLst>
              <a:ext uri="{FF2B5EF4-FFF2-40B4-BE49-F238E27FC236}">
                <a16:creationId xmlns:a16="http://schemas.microsoft.com/office/drawing/2014/main" id="{2A74728E-5B5C-E065-BAC3-8C15BC9CE6C7}"/>
              </a:ext>
            </a:extLst>
          </p:cNvPr>
          <p:cNvSpPr>
            <a:spLocks noGrp="1"/>
          </p:cNvSpPr>
          <p:nvPr>
            <p:ph idx="1"/>
          </p:nvPr>
        </p:nvSpPr>
        <p:spPr/>
        <p:txBody>
          <a:bodyPr/>
          <a:lstStyle/>
          <a:p>
            <a:r>
              <a:rPr lang="zh-CN" altLang="en-US" dirty="0"/>
              <a:t>许多机器学习系统所解决的都是</a:t>
            </a:r>
            <a:r>
              <a:rPr lang="zh-CN" altLang="en-US" b="1" dirty="0"/>
              <a:t>无法直接使用固定规则或流程代码完成的问题</a:t>
            </a:r>
            <a:r>
              <a:rPr lang="zh-CN" altLang="en-US" dirty="0"/>
              <a:t>，通常这类问题对于人类而言却很简单。</a:t>
            </a:r>
          </a:p>
          <a:p>
            <a:r>
              <a:rPr lang="zh-CN" altLang="en-US" dirty="0"/>
              <a:t>所谓具备“学习”能力的程序都是指它能够</a:t>
            </a:r>
            <a:r>
              <a:rPr lang="zh-CN" altLang="en-US" b="1" dirty="0"/>
              <a:t>不断地从经验和数据中吸取经验教训，从而应对未来的预测任务</a:t>
            </a:r>
            <a:r>
              <a:rPr lang="zh-CN" altLang="en-US" dirty="0"/>
              <a:t>。</a:t>
            </a:r>
            <a:endParaRPr lang="en-US" altLang="zh-CN" dirty="0"/>
          </a:p>
          <a:p>
            <a:pPr lvl="1"/>
            <a:r>
              <a:rPr lang="zh-CN" altLang="en-US" dirty="0"/>
              <a:t>把这种对未知的预测能力叫做</a:t>
            </a:r>
            <a:r>
              <a:rPr lang="zh-CN" altLang="en-US" b="1" dirty="0"/>
              <a:t>泛化力</a:t>
            </a:r>
            <a:r>
              <a:rPr lang="zh-CN" altLang="en-US" dirty="0"/>
              <a:t>（</a:t>
            </a:r>
            <a:r>
              <a:rPr lang="en-US" altLang="zh-CN" dirty="0"/>
              <a:t>Generalization</a:t>
            </a:r>
            <a:r>
              <a:rPr lang="zh-CN" altLang="en-US" dirty="0"/>
              <a:t>）。</a:t>
            </a:r>
          </a:p>
          <a:p>
            <a:r>
              <a:rPr lang="zh-CN" altLang="en-US" dirty="0"/>
              <a:t>机器学习系统更加诱人的地方在于，它具备</a:t>
            </a:r>
            <a:r>
              <a:rPr lang="zh-CN" altLang="en-US" b="1" dirty="0"/>
              <a:t>不断改善自身应对具体任务的能力</a:t>
            </a:r>
            <a:r>
              <a:rPr lang="zh-CN" altLang="en-US" dirty="0"/>
              <a:t>。</a:t>
            </a:r>
          </a:p>
          <a:p>
            <a:endParaRPr lang="zh-CN" altLang="en-US" dirty="0"/>
          </a:p>
        </p:txBody>
      </p:sp>
      <p:sp>
        <p:nvSpPr>
          <p:cNvPr id="4" name="日期占位符 3">
            <a:extLst>
              <a:ext uri="{FF2B5EF4-FFF2-40B4-BE49-F238E27FC236}">
                <a16:creationId xmlns:a16="http://schemas.microsoft.com/office/drawing/2014/main" id="{3C7F421A-DB60-C8A9-C17B-21E4E274C45A}"/>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4C8D1CBE-1BE3-E513-383B-B88834BD1323}"/>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7B68A188-DE54-41A8-152E-B70F7A805258}"/>
              </a:ext>
            </a:extLst>
          </p:cNvPr>
          <p:cNvSpPr>
            <a:spLocks noGrp="1"/>
          </p:cNvSpPr>
          <p:nvPr>
            <p:ph type="sldNum" sz="quarter" idx="12"/>
          </p:nvPr>
        </p:nvSpPr>
        <p:spPr/>
        <p:txBody>
          <a:bodyPr/>
          <a:lstStyle/>
          <a:p>
            <a:fld id="{81FB2300-2173-4797-AE0E-8B998343583A}" type="slidenum">
              <a:rPr lang="zh-CN" altLang="en-US" smtClean="0"/>
              <a:t>24</a:t>
            </a:fld>
            <a:endParaRPr lang="zh-CN" altLang="en-US"/>
          </a:p>
        </p:txBody>
      </p:sp>
    </p:spTree>
    <p:extLst>
      <p:ext uri="{BB962C8B-B14F-4D97-AF65-F5344CB8AC3E}">
        <p14:creationId xmlns:p14="http://schemas.microsoft.com/office/powerpoint/2010/main" val="2496996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379D6-C627-300C-C4B1-D05C360AC317}"/>
              </a:ext>
            </a:extLst>
          </p:cNvPr>
          <p:cNvSpPr>
            <a:spLocks noGrp="1"/>
          </p:cNvSpPr>
          <p:nvPr>
            <p:ph type="title"/>
          </p:nvPr>
        </p:nvSpPr>
        <p:spPr/>
        <p:txBody>
          <a:bodyPr/>
          <a:lstStyle/>
          <a:p>
            <a:r>
              <a:rPr lang="zh-CN" altLang="en-US" dirty="0"/>
              <a:t>机器学习的分类</a:t>
            </a:r>
          </a:p>
        </p:txBody>
      </p:sp>
      <p:sp>
        <p:nvSpPr>
          <p:cNvPr id="4" name="日期占位符 3">
            <a:extLst>
              <a:ext uri="{FF2B5EF4-FFF2-40B4-BE49-F238E27FC236}">
                <a16:creationId xmlns:a16="http://schemas.microsoft.com/office/drawing/2014/main" id="{01D99A0A-7FCF-26E3-74FE-B6422387C48B}"/>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AC252AC3-F45E-3B2F-A4C4-5C27A3899EA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3FEBA33-3060-1FC9-D51C-DE6699098F32}"/>
              </a:ext>
            </a:extLst>
          </p:cNvPr>
          <p:cNvSpPr>
            <a:spLocks noGrp="1"/>
          </p:cNvSpPr>
          <p:nvPr>
            <p:ph type="sldNum" sz="quarter" idx="12"/>
          </p:nvPr>
        </p:nvSpPr>
        <p:spPr/>
        <p:txBody>
          <a:bodyPr/>
          <a:lstStyle/>
          <a:p>
            <a:fld id="{81FB2300-2173-4797-AE0E-8B998343583A}" type="slidenum">
              <a:rPr lang="zh-CN" altLang="en-US" smtClean="0"/>
              <a:t>25</a:t>
            </a:fld>
            <a:endParaRPr lang="zh-CN" altLang="en-US"/>
          </a:p>
        </p:txBody>
      </p:sp>
      <p:grpSp>
        <p:nvGrpSpPr>
          <p:cNvPr id="7" name="组合 6">
            <a:extLst>
              <a:ext uri="{FF2B5EF4-FFF2-40B4-BE49-F238E27FC236}">
                <a16:creationId xmlns:a16="http://schemas.microsoft.com/office/drawing/2014/main" id="{21A9625F-C5B0-B0D7-B1C5-9C708FB761C4}"/>
              </a:ext>
            </a:extLst>
          </p:cNvPr>
          <p:cNvGrpSpPr/>
          <p:nvPr/>
        </p:nvGrpSpPr>
        <p:grpSpPr>
          <a:xfrm>
            <a:off x="2645149" y="1936314"/>
            <a:ext cx="6901702" cy="4174410"/>
            <a:chOff x="3069610" y="1577064"/>
            <a:chExt cx="6901702" cy="4174410"/>
          </a:xfrm>
        </p:grpSpPr>
        <p:sp>
          <p:nvSpPr>
            <p:cNvPr id="8" name="标题 1">
              <a:extLst>
                <a:ext uri="{FF2B5EF4-FFF2-40B4-BE49-F238E27FC236}">
                  <a16:creationId xmlns:a16="http://schemas.microsoft.com/office/drawing/2014/main" id="{427AA17B-EA9A-2AAB-F4D8-7840317FA649}"/>
                </a:ext>
              </a:extLst>
            </p:cNvPr>
            <p:cNvSpPr txBox="1">
              <a:spLocks/>
            </p:cNvSpPr>
            <p:nvPr/>
          </p:nvSpPr>
          <p:spPr>
            <a:xfrm>
              <a:off x="3127831" y="2089784"/>
              <a:ext cx="1458683"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500" dirty="0">
                  <a:solidFill>
                    <a:schemeClr val="tx1">
                      <a:lumMod val="65000"/>
                      <a:lumOff val="35000"/>
                    </a:schemeClr>
                  </a:solidFill>
                </a:rPr>
                <a:t>机器学习</a:t>
              </a:r>
              <a:endParaRPr lang="en-US" altLang="zh-CN" sz="2500" dirty="0">
                <a:solidFill>
                  <a:schemeClr val="tx1">
                    <a:lumMod val="65000"/>
                    <a:lumOff val="35000"/>
                  </a:schemeClr>
                </a:solidFill>
              </a:endParaRPr>
            </a:p>
          </p:txBody>
        </p:sp>
        <p:sp>
          <p:nvSpPr>
            <p:cNvPr id="9" name="标题 1">
              <a:extLst>
                <a:ext uri="{FF2B5EF4-FFF2-40B4-BE49-F238E27FC236}">
                  <a16:creationId xmlns:a16="http://schemas.microsoft.com/office/drawing/2014/main" id="{51678446-C101-22C2-4D08-49AFCB6A023D}"/>
                </a:ext>
              </a:extLst>
            </p:cNvPr>
            <p:cNvSpPr txBox="1">
              <a:spLocks/>
            </p:cNvSpPr>
            <p:nvPr/>
          </p:nvSpPr>
          <p:spPr>
            <a:xfrm>
              <a:off x="3120573" y="4220346"/>
              <a:ext cx="1465941"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500" dirty="0">
                  <a:solidFill>
                    <a:schemeClr val="tx1">
                      <a:lumMod val="65000"/>
                      <a:lumOff val="35000"/>
                    </a:schemeClr>
                  </a:solidFill>
                </a:rPr>
                <a:t>深度学习</a:t>
              </a:r>
              <a:endParaRPr lang="en-US" altLang="zh-CN" sz="2500" dirty="0">
                <a:solidFill>
                  <a:schemeClr val="tx1">
                    <a:lumMod val="65000"/>
                    <a:lumOff val="35000"/>
                  </a:schemeClr>
                </a:solidFill>
              </a:endParaRPr>
            </a:p>
          </p:txBody>
        </p:sp>
        <p:sp>
          <p:nvSpPr>
            <p:cNvPr id="10" name="标题 1">
              <a:extLst>
                <a:ext uri="{FF2B5EF4-FFF2-40B4-BE49-F238E27FC236}">
                  <a16:creationId xmlns:a16="http://schemas.microsoft.com/office/drawing/2014/main" id="{0FF85317-2659-1676-3D6B-1C13C6EFE39D}"/>
                </a:ext>
              </a:extLst>
            </p:cNvPr>
            <p:cNvSpPr txBox="1">
              <a:spLocks/>
            </p:cNvSpPr>
            <p:nvPr/>
          </p:nvSpPr>
          <p:spPr>
            <a:xfrm>
              <a:off x="5007431" y="1779098"/>
              <a:ext cx="1756226"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solidFill>
                    <a:schemeClr val="tx1">
                      <a:lumMod val="65000"/>
                      <a:lumOff val="35000"/>
                    </a:schemeClr>
                  </a:solidFill>
                </a:rPr>
                <a:t>监督学习模型</a:t>
              </a:r>
              <a:endParaRPr lang="en-US" altLang="zh-CN" sz="2000" dirty="0">
                <a:solidFill>
                  <a:schemeClr val="tx1">
                    <a:lumMod val="65000"/>
                    <a:lumOff val="35000"/>
                  </a:schemeClr>
                </a:solidFill>
              </a:endParaRPr>
            </a:p>
          </p:txBody>
        </p:sp>
        <p:sp>
          <p:nvSpPr>
            <p:cNvPr id="11" name="标题 1">
              <a:extLst>
                <a:ext uri="{FF2B5EF4-FFF2-40B4-BE49-F238E27FC236}">
                  <a16:creationId xmlns:a16="http://schemas.microsoft.com/office/drawing/2014/main" id="{5909ECCE-972F-D542-861C-22BB73A8B3B7}"/>
                </a:ext>
              </a:extLst>
            </p:cNvPr>
            <p:cNvSpPr txBox="1">
              <a:spLocks/>
            </p:cNvSpPr>
            <p:nvPr/>
          </p:nvSpPr>
          <p:spPr>
            <a:xfrm>
              <a:off x="4949372" y="3086277"/>
              <a:ext cx="2046515"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solidFill>
                    <a:schemeClr val="tx1">
                      <a:lumMod val="65000"/>
                      <a:lumOff val="35000"/>
                    </a:schemeClr>
                  </a:solidFill>
                </a:rPr>
                <a:t>无监督学习模型</a:t>
              </a:r>
              <a:endParaRPr lang="en-US" altLang="zh-CN" sz="2000" dirty="0">
                <a:solidFill>
                  <a:schemeClr val="tx1">
                    <a:lumMod val="65000"/>
                    <a:lumOff val="35000"/>
                  </a:schemeClr>
                </a:solidFill>
              </a:endParaRPr>
            </a:p>
          </p:txBody>
        </p:sp>
        <p:sp>
          <p:nvSpPr>
            <p:cNvPr id="12" name="标题 1">
              <a:extLst>
                <a:ext uri="{FF2B5EF4-FFF2-40B4-BE49-F238E27FC236}">
                  <a16:creationId xmlns:a16="http://schemas.microsoft.com/office/drawing/2014/main" id="{5A75B1E5-C337-5F49-56FA-7CE25C86EFA8}"/>
                </a:ext>
              </a:extLst>
            </p:cNvPr>
            <p:cNvSpPr txBox="1">
              <a:spLocks/>
            </p:cNvSpPr>
            <p:nvPr/>
          </p:nvSpPr>
          <p:spPr>
            <a:xfrm>
              <a:off x="7678056" y="1577064"/>
              <a:ext cx="2293256" cy="512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0" dirty="0">
                  <a:solidFill>
                    <a:schemeClr val="tx1">
                      <a:lumMod val="65000"/>
                      <a:lumOff val="35000"/>
                    </a:schemeClr>
                  </a:solidFill>
                </a:rPr>
                <a:t>分类学习问题</a:t>
              </a:r>
              <a:endParaRPr lang="en-US" altLang="zh-CN" sz="2000" b="0" dirty="0">
                <a:solidFill>
                  <a:schemeClr val="tx1">
                    <a:lumMod val="65000"/>
                    <a:lumOff val="35000"/>
                  </a:schemeClr>
                </a:solidFill>
              </a:endParaRPr>
            </a:p>
          </p:txBody>
        </p:sp>
        <p:sp>
          <p:nvSpPr>
            <p:cNvPr id="13" name="标题 1">
              <a:extLst>
                <a:ext uri="{FF2B5EF4-FFF2-40B4-BE49-F238E27FC236}">
                  <a16:creationId xmlns:a16="http://schemas.microsoft.com/office/drawing/2014/main" id="{027DB4FE-6257-DA49-0F12-5F98BE34771F}"/>
                </a:ext>
              </a:extLst>
            </p:cNvPr>
            <p:cNvSpPr txBox="1">
              <a:spLocks/>
            </p:cNvSpPr>
            <p:nvPr/>
          </p:nvSpPr>
          <p:spPr>
            <a:xfrm>
              <a:off x="7678056" y="2317876"/>
              <a:ext cx="2293256" cy="512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0" dirty="0">
                  <a:solidFill>
                    <a:schemeClr val="tx1">
                      <a:lumMod val="65000"/>
                      <a:lumOff val="35000"/>
                    </a:schemeClr>
                  </a:solidFill>
                </a:rPr>
                <a:t>回归预测问题</a:t>
              </a:r>
              <a:endParaRPr lang="en-US" altLang="zh-CN" sz="2000" b="0" dirty="0">
                <a:solidFill>
                  <a:schemeClr val="tx1">
                    <a:lumMod val="65000"/>
                    <a:lumOff val="35000"/>
                  </a:schemeClr>
                </a:solidFill>
              </a:endParaRPr>
            </a:p>
          </p:txBody>
        </p:sp>
        <p:sp>
          <p:nvSpPr>
            <p:cNvPr id="14" name="标题 1">
              <a:extLst>
                <a:ext uri="{FF2B5EF4-FFF2-40B4-BE49-F238E27FC236}">
                  <a16:creationId xmlns:a16="http://schemas.microsoft.com/office/drawing/2014/main" id="{87F808A3-B56D-77FE-C1BF-00510B86C4F9}"/>
                </a:ext>
              </a:extLst>
            </p:cNvPr>
            <p:cNvSpPr txBox="1">
              <a:spLocks/>
            </p:cNvSpPr>
            <p:nvPr/>
          </p:nvSpPr>
          <p:spPr>
            <a:xfrm>
              <a:off x="7678056" y="2830596"/>
              <a:ext cx="2293256" cy="512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0" dirty="0">
                  <a:solidFill>
                    <a:schemeClr val="tx1">
                      <a:lumMod val="65000"/>
                      <a:lumOff val="35000"/>
                    </a:schemeClr>
                  </a:solidFill>
                </a:rPr>
                <a:t>数据聚类分析</a:t>
              </a:r>
              <a:endParaRPr lang="en-US" altLang="zh-CN" sz="2000" b="0" dirty="0">
                <a:solidFill>
                  <a:schemeClr val="tx1">
                    <a:lumMod val="65000"/>
                    <a:lumOff val="35000"/>
                  </a:schemeClr>
                </a:solidFill>
              </a:endParaRPr>
            </a:p>
          </p:txBody>
        </p:sp>
        <p:sp>
          <p:nvSpPr>
            <p:cNvPr id="15" name="标题 1">
              <a:extLst>
                <a:ext uri="{FF2B5EF4-FFF2-40B4-BE49-F238E27FC236}">
                  <a16:creationId xmlns:a16="http://schemas.microsoft.com/office/drawing/2014/main" id="{60DC3474-FA0B-6D38-81BC-AE1503B2CA2C}"/>
                </a:ext>
              </a:extLst>
            </p:cNvPr>
            <p:cNvSpPr txBox="1">
              <a:spLocks/>
            </p:cNvSpPr>
            <p:nvPr/>
          </p:nvSpPr>
          <p:spPr>
            <a:xfrm>
              <a:off x="7678056" y="3618526"/>
              <a:ext cx="2293256" cy="512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0" dirty="0">
                  <a:solidFill>
                    <a:schemeClr val="tx1">
                      <a:lumMod val="65000"/>
                      <a:lumOff val="35000"/>
                    </a:schemeClr>
                  </a:solidFill>
                </a:rPr>
                <a:t>数据特征降维</a:t>
              </a:r>
              <a:endParaRPr lang="en-US" altLang="zh-CN" sz="2000" b="0" dirty="0">
                <a:solidFill>
                  <a:schemeClr val="tx1">
                    <a:lumMod val="65000"/>
                    <a:lumOff val="35000"/>
                  </a:schemeClr>
                </a:solidFill>
              </a:endParaRPr>
            </a:p>
          </p:txBody>
        </p:sp>
        <p:sp>
          <p:nvSpPr>
            <p:cNvPr id="16" name="标题 1">
              <a:extLst>
                <a:ext uri="{FF2B5EF4-FFF2-40B4-BE49-F238E27FC236}">
                  <a16:creationId xmlns:a16="http://schemas.microsoft.com/office/drawing/2014/main" id="{D644C7A1-94A4-F580-46E1-E55699123337}"/>
                </a:ext>
              </a:extLst>
            </p:cNvPr>
            <p:cNvSpPr txBox="1">
              <a:spLocks/>
            </p:cNvSpPr>
            <p:nvPr/>
          </p:nvSpPr>
          <p:spPr>
            <a:xfrm>
              <a:off x="5007431" y="4656403"/>
              <a:ext cx="1886855"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solidFill>
                    <a:schemeClr val="tx1">
                      <a:lumMod val="65000"/>
                      <a:lumOff val="35000"/>
                    </a:schemeClr>
                  </a:solidFill>
                </a:rPr>
                <a:t>人工神经网络</a:t>
              </a:r>
              <a:endParaRPr lang="en-US" altLang="zh-CN" sz="2000" dirty="0">
                <a:solidFill>
                  <a:schemeClr val="tx1">
                    <a:lumMod val="65000"/>
                    <a:lumOff val="35000"/>
                  </a:schemeClr>
                </a:solidFill>
              </a:endParaRPr>
            </a:p>
          </p:txBody>
        </p:sp>
        <p:sp>
          <p:nvSpPr>
            <p:cNvPr id="17" name="标题 1">
              <a:extLst>
                <a:ext uri="{FF2B5EF4-FFF2-40B4-BE49-F238E27FC236}">
                  <a16:creationId xmlns:a16="http://schemas.microsoft.com/office/drawing/2014/main" id="{8FBC7CEB-ADE1-C19F-A452-30E18A3E267D}"/>
                </a:ext>
              </a:extLst>
            </p:cNvPr>
            <p:cNvSpPr txBox="1">
              <a:spLocks/>
            </p:cNvSpPr>
            <p:nvPr/>
          </p:nvSpPr>
          <p:spPr>
            <a:xfrm>
              <a:off x="7678056" y="4352130"/>
              <a:ext cx="2293256" cy="5127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b="0" dirty="0">
                  <a:solidFill>
                    <a:schemeClr val="bg1">
                      <a:lumMod val="50000"/>
                    </a:schemeClr>
                  </a:solidFill>
                </a:rPr>
                <a:t>CNN </a:t>
              </a:r>
              <a:r>
                <a:rPr lang="zh-CN" altLang="en-US" sz="2000" b="0" dirty="0">
                  <a:solidFill>
                    <a:schemeClr val="bg1">
                      <a:lumMod val="50000"/>
                    </a:schemeClr>
                  </a:solidFill>
                </a:rPr>
                <a:t>卷积神经网络</a:t>
              </a:r>
              <a:endParaRPr lang="en-US" altLang="zh-CN" sz="2000" b="0" dirty="0">
                <a:solidFill>
                  <a:schemeClr val="bg1">
                    <a:lumMod val="50000"/>
                  </a:schemeClr>
                </a:solidFill>
              </a:endParaRPr>
            </a:p>
          </p:txBody>
        </p:sp>
        <p:sp>
          <p:nvSpPr>
            <p:cNvPr id="18" name="标题 1">
              <a:extLst>
                <a:ext uri="{FF2B5EF4-FFF2-40B4-BE49-F238E27FC236}">
                  <a16:creationId xmlns:a16="http://schemas.microsoft.com/office/drawing/2014/main" id="{07036DB2-91E1-C4E6-02A7-3E1E3AC116AD}"/>
                </a:ext>
              </a:extLst>
            </p:cNvPr>
            <p:cNvSpPr txBox="1">
              <a:spLocks/>
            </p:cNvSpPr>
            <p:nvPr/>
          </p:nvSpPr>
          <p:spPr>
            <a:xfrm>
              <a:off x="7678056" y="5238754"/>
              <a:ext cx="2293256" cy="5127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000" b="0" dirty="0">
                  <a:solidFill>
                    <a:schemeClr val="bg1">
                      <a:lumMod val="50000"/>
                    </a:schemeClr>
                  </a:solidFill>
                </a:rPr>
                <a:t>RNN </a:t>
              </a:r>
              <a:r>
                <a:rPr lang="zh-CN" altLang="en-US" sz="2000" b="0" dirty="0">
                  <a:solidFill>
                    <a:schemeClr val="bg1">
                      <a:lumMod val="50000"/>
                    </a:schemeClr>
                  </a:solidFill>
                </a:rPr>
                <a:t>循环神经网络</a:t>
              </a:r>
              <a:endParaRPr lang="en-US" altLang="zh-CN" sz="2000" b="0" dirty="0">
                <a:solidFill>
                  <a:schemeClr val="bg1">
                    <a:lumMod val="50000"/>
                  </a:schemeClr>
                </a:solidFill>
              </a:endParaRPr>
            </a:p>
          </p:txBody>
        </p:sp>
        <p:cxnSp>
          <p:nvCxnSpPr>
            <p:cNvPr id="19" name="曲线连接符 14">
              <a:extLst>
                <a:ext uri="{FF2B5EF4-FFF2-40B4-BE49-F238E27FC236}">
                  <a16:creationId xmlns:a16="http://schemas.microsoft.com/office/drawing/2014/main" id="{B6A4B38A-1A27-362E-173A-5A976B5DB799}"/>
                </a:ext>
              </a:extLst>
            </p:cNvPr>
            <p:cNvCxnSpPr>
              <a:stCxn id="10" idx="3"/>
              <a:endCxn id="12" idx="1"/>
            </p:cNvCxnSpPr>
            <p:nvPr/>
          </p:nvCxnSpPr>
          <p:spPr>
            <a:xfrm flipV="1">
              <a:off x="6763657" y="1833424"/>
              <a:ext cx="914399" cy="3338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5">
              <a:extLst>
                <a:ext uri="{FF2B5EF4-FFF2-40B4-BE49-F238E27FC236}">
                  <a16:creationId xmlns:a16="http://schemas.microsoft.com/office/drawing/2014/main" id="{21BB1122-C46D-5DD4-CE99-F763B2C9DCFF}"/>
                </a:ext>
              </a:extLst>
            </p:cNvPr>
            <p:cNvCxnSpPr>
              <a:stCxn id="10" idx="3"/>
              <a:endCxn id="13" idx="1"/>
            </p:cNvCxnSpPr>
            <p:nvPr/>
          </p:nvCxnSpPr>
          <p:spPr>
            <a:xfrm>
              <a:off x="6763657" y="2167242"/>
              <a:ext cx="914399" cy="4069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16">
              <a:extLst>
                <a:ext uri="{FF2B5EF4-FFF2-40B4-BE49-F238E27FC236}">
                  <a16:creationId xmlns:a16="http://schemas.microsoft.com/office/drawing/2014/main" id="{7D64EFFE-4869-BB89-282E-B90DD440336B}"/>
                </a:ext>
              </a:extLst>
            </p:cNvPr>
            <p:cNvCxnSpPr>
              <a:stCxn id="11" idx="3"/>
              <a:endCxn id="14" idx="1"/>
            </p:cNvCxnSpPr>
            <p:nvPr/>
          </p:nvCxnSpPr>
          <p:spPr>
            <a:xfrm flipV="1">
              <a:off x="6995887" y="3086956"/>
              <a:ext cx="682169" cy="3874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17">
              <a:extLst>
                <a:ext uri="{FF2B5EF4-FFF2-40B4-BE49-F238E27FC236}">
                  <a16:creationId xmlns:a16="http://schemas.microsoft.com/office/drawing/2014/main" id="{49EC07AD-3BD6-F54B-A5B9-00A1E909F65B}"/>
                </a:ext>
              </a:extLst>
            </p:cNvPr>
            <p:cNvCxnSpPr>
              <a:stCxn id="11" idx="3"/>
              <a:endCxn id="15" idx="1"/>
            </p:cNvCxnSpPr>
            <p:nvPr/>
          </p:nvCxnSpPr>
          <p:spPr>
            <a:xfrm>
              <a:off x="6995887" y="3474421"/>
              <a:ext cx="682169" cy="4004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18">
              <a:extLst>
                <a:ext uri="{FF2B5EF4-FFF2-40B4-BE49-F238E27FC236}">
                  <a16:creationId xmlns:a16="http://schemas.microsoft.com/office/drawing/2014/main" id="{0C2E947C-9C10-C6DB-12D8-0E7F171B4C12}"/>
                </a:ext>
              </a:extLst>
            </p:cNvPr>
            <p:cNvCxnSpPr>
              <a:stCxn id="16" idx="3"/>
              <a:endCxn id="17" idx="1"/>
            </p:cNvCxnSpPr>
            <p:nvPr/>
          </p:nvCxnSpPr>
          <p:spPr>
            <a:xfrm flipV="1">
              <a:off x="6894286" y="4608490"/>
              <a:ext cx="783770" cy="436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19">
              <a:extLst>
                <a:ext uri="{FF2B5EF4-FFF2-40B4-BE49-F238E27FC236}">
                  <a16:creationId xmlns:a16="http://schemas.microsoft.com/office/drawing/2014/main" id="{1E6BFD00-8975-9705-D293-1703A3430A00}"/>
                </a:ext>
              </a:extLst>
            </p:cNvPr>
            <p:cNvCxnSpPr>
              <a:stCxn id="16" idx="3"/>
              <a:endCxn id="18" idx="1"/>
            </p:cNvCxnSpPr>
            <p:nvPr/>
          </p:nvCxnSpPr>
          <p:spPr>
            <a:xfrm>
              <a:off x="6894286" y="5044547"/>
              <a:ext cx="783770" cy="4505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曲线连接符 20">
              <a:extLst>
                <a:ext uri="{FF2B5EF4-FFF2-40B4-BE49-F238E27FC236}">
                  <a16:creationId xmlns:a16="http://schemas.microsoft.com/office/drawing/2014/main" id="{14DE4AD7-0ED8-5EAC-26F0-7DA7A89CD36C}"/>
                </a:ext>
              </a:extLst>
            </p:cNvPr>
            <p:cNvCxnSpPr>
              <a:stCxn id="8" idx="3"/>
              <a:endCxn id="10" idx="1"/>
            </p:cNvCxnSpPr>
            <p:nvPr/>
          </p:nvCxnSpPr>
          <p:spPr>
            <a:xfrm flipV="1">
              <a:off x="4586514" y="2167242"/>
              <a:ext cx="420917" cy="3106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1">
              <a:extLst>
                <a:ext uri="{FF2B5EF4-FFF2-40B4-BE49-F238E27FC236}">
                  <a16:creationId xmlns:a16="http://schemas.microsoft.com/office/drawing/2014/main" id="{09689575-C9E5-B64B-0EB6-666316E99ED2}"/>
                </a:ext>
              </a:extLst>
            </p:cNvPr>
            <p:cNvCxnSpPr>
              <a:stCxn id="8" idx="3"/>
              <a:endCxn id="11" idx="1"/>
            </p:cNvCxnSpPr>
            <p:nvPr/>
          </p:nvCxnSpPr>
          <p:spPr>
            <a:xfrm>
              <a:off x="4586514" y="2477928"/>
              <a:ext cx="362858" cy="9964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2">
              <a:extLst>
                <a:ext uri="{FF2B5EF4-FFF2-40B4-BE49-F238E27FC236}">
                  <a16:creationId xmlns:a16="http://schemas.microsoft.com/office/drawing/2014/main" id="{7F48D3A0-7227-2BA0-A1CC-E906212F8E78}"/>
                </a:ext>
              </a:extLst>
            </p:cNvPr>
            <p:cNvCxnSpPr>
              <a:stCxn id="9" idx="3"/>
              <a:endCxn id="16" idx="1"/>
            </p:cNvCxnSpPr>
            <p:nvPr/>
          </p:nvCxnSpPr>
          <p:spPr>
            <a:xfrm>
              <a:off x="4586514" y="4608490"/>
              <a:ext cx="420917" cy="436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标题 1">
              <a:extLst>
                <a:ext uri="{FF2B5EF4-FFF2-40B4-BE49-F238E27FC236}">
                  <a16:creationId xmlns:a16="http://schemas.microsoft.com/office/drawing/2014/main" id="{86E1E3E8-3A1B-F556-550F-6F869E88BC12}"/>
                </a:ext>
              </a:extLst>
            </p:cNvPr>
            <p:cNvSpPr txBox="1">
              <a:spLocks/>
            </p:cNvSpPr>
            <p:nvPr/>
          </p:nvSpPr>
          <p:spPr>
            <a:xfrm>
              <a:off x="3095011" y="2714270"/>
              <a:ext cx="1008826" cy="3720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400" b="0" dirty="0">
                  <a:solidFill>
                    <a:schemeClr val="bg1">
                      <a:lumMod val="65000"/>
                    </a:schemeClr>
                  </a:solidFill>
                </a:rPr>
                <a:t>入门知识</a:t>
              </a:r>
              <a:endParaRPr lang="en-US" altLang="zh-CN" sz="1400" b="0" dirty="0">
                <a:solidFill>
                  <a:schemeClr val="bg1">
                    <a:lumMod val="65000"/>
                  </a:schemeClr>
                </a:solidFill>
              </a:endParaRPr>
            </a:p>
          </p:txBody>
        </p:sp>
        <p:sp>
          <p:nvSpPr>
            <p:cNvPr id="29" name="标题 1">
              <a:extLst>
                <a:ext uri="{FF2B5EF4-FFF2-40B4-BE49-F238E27FC236}">
                  <a16:creationId xmlns:a16="http://schemas.microsoft.com/office/drawing/2014/main" id="{9CD93EA0-DDA3-5585-7808-92E5249A7059}"/>
                </a:ext>
              </a:extLst>
            </p:cNvPr>
            <p:cNvSpPr txBox="1">
              <a:spLocks/>
            </p:cNvSpPr>
            <p:nvPr/>
          </p:nvSpPr>
          <p:spPr>
            <a:xfrm>
              <a:off x="3069610" y="4866747"/>
              <a:ext cx="1008826" cy="3720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400" b="0" dirty="0">
                  <a:solidFill>
                    <a:schemeClr val="bg1">
                      <a:lumMod val="65000"/>
                    </a:schemeClr>
                  </a:solidFill>
                </a:rPr>
                <a:t>进阶应用</a:t>
              </a:r>
              <a:endParaRPr lang="en-US" altLang="zh-CN" sz="1400" b="0" dirty="0">
                <a:solidFill>
                  <a:schemeClr val="bg1">
                    <a:lumMod val="65000"/>
                  </a:schemeClr>
                </a:solidFill>
              </a:endParaRPr>
            </a:p>
          </p:txBody>
        </p:sp>
      </p:grpSp>
    </p:spTree>
    <p:extLst>
      <p:ext uri="{BB962C8B-B14F-4D97-AF65-F5344CB8AC3E}">
        <p14:creationId xmlns:p14="http://schemas.microsoft.com/office/powerpoint/2010/main" val="53451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A3400-5AAC-6340-6468-B4C376E0CF2A}"/>
              </a:ext>
            </a:extLst>
          </p:cNvPr>
          <p:cNvSpPr>
            <a:spLocks noGrp="1"/>
          </p:cNvSpPr>
          <p:nvPr>
            <p:ph type="title"/>
          </p:nvPr>
        </p:nvSpPr>
        <p:spPr/>
        <p:txBody>
          <a:bodyPr/>
          <a:lstStyle/>
          <a:p>
            <a:r>
              <a:rPr lang="zh-CN" altLang="en-US" dirty="0"/>
              <a:t>机器学习的分类</a:t>
            </a:r>
          </a:p>
        </p:txBody>
      </p:sp>
      <p:sp>
        <p:nvSpPr>
          <p:cNvPr id="3" name="内容占位符 2">
            <a:extLst>
              <a:ext uri="{FF2B5EF4-FFF2-40B4-BE49-F238E27FC236}">
                <a16:creationId xmlns:a16="http://schemas.microsoft.com/office/drawing/2014/main" id="{F27DC1FE-60EE-A23B-8C0D-0A3B991EFAEE}"/>
              </a:ext>
            </a:extLst>
          </p:cNvPr>
          <p:cNvSpPr>
            <a:spLocks noGrp="1"/>
          </p:cNvSpPr>
          <p:nvPr>
            <p:ph idx="1"/>
          </p:nvPr>
        </p:nvSpPr>
        <p:spPr/>
        <p:txBody>
          <a:bodyPr/>
          <a:lstStyle/>
          <a:p>
            <a:r>
              <a:rPr lang="zh-CN" altLang="en-US" spc="-5" dirty="0"/>
              <a:t>机器学习一般分为下面几种类别：</a:t>
            </a:r>
          </a:p>
          <a:p>
            <a:pPr lvl="1"/>
            <a:r>
              <a:rPr lang="zh-CN" altLang="en-US" b="1" spc="-5" dirty="0"/>
              <a:t>监督学习</a:t>
            </a:r>
            <a:r>
              <a:rPr lang="zh-CN" altLang="en-US" spc="-5" dirty="0"/>
              <a:t> （</a:t>
            </a:r>
            <a:r>
              <a:rPr lang="en-US" altLang="zh-CN" spc="-5" dirty="0"/>
              <a:t>Supervised Learning</a:t>
            </a:r>
            <a:r>
              <a:rPr lang="zh-CN" altLang="en-US" spc="-5" dirty="0"/>
              <a:t>）</a:t>
            </a:r>
          </a:p>
          <a:p>
            <a:pPr lvl="1"/>
            <a:r>
              <a:rPr lang="zh-CN" altLang="en-US" spc="-5" dirty="0"/>
              <a:t>半监督学习（</a:t>
            </a:r>
            <a:r>
              <a:rPr lang="en-US" altLang="zh-CN" spc="-5" dirty="0"/>
              <a:t>Semi-supervised Learning</a:t>
            </a:r>
            <a:r>
              <a:rPr lang="zh-CN" altLang="en-US" spc="-5" dirty="0"/>
              <a:t>）</a:t>
            </a:r>
          </a:p>
          <a:p>
            <a:pPr lvl="1"/>
            <a:r>
              <a:rPr lang="zh-CN" altLang="en-US" b="1" spc="-5" dirty="0"/>
              <a:t>无监督学习</a:t>
            </a:r>
            <a:r>
              <a:rPr lang="zh-CN" altLang="en-US" spc="-5" dirty="0"/>
              <a:t> （</a:t>
            </a:r>
            <a:r>
              <a:rPr lang="en-US" altLang="zh-CN" spc="-5" dirty="0"/>
              <a:t>Unsupervised Learning</a:t>
            </a:r>
            <a:r>
              <a:rPr lang="zh-CN" altLang="en-US" spc="-5" dirty="0"/>
              <a:t>）</a:t>
            </a:r>
          </a:p>
          <a:p>
            <a:pPr lvl="1"/>
            <a:r>
              <a:rPr lang="zh-CN" altLang="en-US" b="1" spc="-5" dirty="0"/>
              <a:t>强化学习</a:t>
            </a:r>
            <a:r>
              <a:rPr lang="zh-CN" altLang="en-US" spc="-5" dirty="0"/>
              <a:t>（</a:t>
            </a:r>
            <a:r>
              <a:rPr lang="en-US" altLang="zh-CN" spc="-5" dirty="0"/>
              <a:t>Reinforcement Learning</a:t>
            </a:r>
            <a:r>
              <a:rPr lang="zh-CN" altLang="en-US" spc="-5" dirty="0"/>
              <a:t>，增强学习）</a:t>
            </a:r>
          </a:p>
          <a:p>
            <a:pPr lvl="1"/>
            <a:r>
              <a:rPr lang="zh-CN" altLang="en-US" b="1" spc="-5" dirty="0"/>
              <a:t>深度学习  </a:t>
            </a:r>
            <a:r>
              <a:rPr lang="en-US" altLang="zh-CN" spc="-5" dirty="0"/>
              <a:t>(Deep Learning)</a:t>
            </a:r>
          </a:p>
          <a:p>
            <a:pPr lvl="2"/>
            <a:r>
              <a:rPr lang="zh-CN" altLang="en-US" spc="-5" dirty="0"/>
              <a:t>深度神经网络</a:t>
            </a:r>
            <a:r>
              <a:rPr lang="en-US" altLang="zh-CN" spc="-5" dirty="0"/>
              <a:t>+</a:t>
            </a:r>
            <a:r>
              <a:rPr lang="zh-CN" altLang="en-US" spc="-5" dirty="0"/>
              <a:t>机器学习</a:t>
            </a:r>
            <a:endParaRPr lang="zh-CN" altLang="en-US" dirty="0"/>
          </a:p>
          <a:p>
            <a:endParaRPr lang="zh-CN" altLang="en-US" dirty="0"/>
          </a:p>
        </p:txBody>
      </p:sp>
      <p:sp>
        <p:nvSpPr>
          <p:cNvPr id="4" name="日期占位符 3">
            <a:extLst>
              <a:ext uri="{FF2B5EF4-FFF2-40B4-BE49-F238E27FC236}">
                <a16:creationId xmlns:a16="http://schemas.microsoft.com/office/drawing/2014/main" id="{518B6B13-82CE-CFF4-856C-2FDE21B6F127}"/>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1EF464A7-6B81-B4AF-9695-876B68FC4323}"/>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35CF43BA-7183-D6C5-D4DC-2382162035B0}"/>
              </a:ext>
            </a:extLst>
          </p:cNvPr>
          <p:cNvSpPr>
            <a:spLocks noGrp="1"/>
          </p:cNvSpPr>
          <p:nvPr>
            <p:ph type="sldNum" sz="quarter" idx="12"/>
          </p:nvPr>
        </p:nvSpPr>
        <p:spPr/>
        <p:txBody>
          <a:bodyPr/>
          <a:lstStyle/>
          <a:p>
            <a:fld id="{81FB2300-2173-4797-AE0E-8B998343583A}" type="slidenum">
              <a:rPr lang="zh-CN" altLang="en-US" smtClean="0"/>
              <a:t>26</a:t>
            </a:fld>
            <a:endParaRPr lang="zh-CN" altLang="en-US"/>
          </a:p>
        </p:txBody>
      </p:sp>
    </p:spTree>
    <p:extLst>
      <p:ext uri="{BB962C8B-B14F-4D97-AF65-F5344CB8AC3E}">
        <p14:creationId xmlns:p14="http://schemas.microsoft.com/office/powerpoint/2010/main" val="1669203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机器学习分类：有监督学习</a:t>
            </a:r>
          </a:p>
        </p:txBody>
      </p:sp>
      <p:sp>
        <p:nvSpPr>
          <p:cNvPr id="3" name="内容占位符 2"/>
          <p:cNvSpPr>
            <a:spLocks noGrp="1"/>
          </p:cNvSpPr>
          <p:nvPr>
            <p:ph idx="1"/>
          </p:nvPr>
        </p:nvSpPr>
        <p:spPr/>
        <p:txBody>
          <a:bodyPr>
            <a:normAutofit fontScale="85000" lnSpcReduction="10000"/>
          </a:bodyPr>
          <a:lstStyle/>
          <a:p>
            <a:r>
              <a:rPr lang="zh-CN" altLang="en-US" dirty="0"/>
              <a:t>有监督学习（</a:t>
            </a:r>
            <a:r>
              <a:rPr lang="en-US" altLang="zh-CN" dirty="0"/>
              <a:t>Supervised learning</a:t>
            </a:r>
            <a:r>
              <a:rPr lang="zh-CN" altLang="en-US" dirty="0"/>
              <a:t>）：</a:t>
            </a:r>
          </a:p>
          <a:p>
            <a:pPr lvl="1"/>
            <a:r>
              <a:rPr lang="zh-CN" altLang="en-US" dirty="0"/>
              <a:t>已经知道一些数据和正确的输出结果（训练集），然后通过这些数据训练出一个模型，</a:t>
            </a:r>
          </a:p>
          <a:p>
            <a:pPr lvl="1"/>
            <a:r>
              <a:rPr lang="zh-CN" altLang="en-US" dirty="0"/>
              <a:t>再利用这个模型去预测另外一些已知数据和正确的输出结果的集合（测试集），对模型进行评估，</a:t>
            </a:r>
          </a:p>
          <a:p>
            <a:pPr lvl="1"/>
            <a:r>
              <a:rPr lang="zh-CN" altLang="en-US" dirty="0"/>
              <a:t>最终利用这个模型去预测新数据（未知输出结果）的输出结果。</a:t>
            </a:r>
          </a:p>
          <a:p>
            <a:r>
              <a:rPr lang="zh-CN" altLang="en-US" dirty="0"/>
              <a:t>监督学习可分为回归问题和分类问题两大类。</a:t>
            </a:r>
          </a:p>
          <a:p>
            <a:pPr lvl="1"/>
            <a:r>
              <a:rPr lang="zh-CN" altLang="en-US" dirty="0"/>
              <a:t>回归问题中，预测的结果是连续值；</a:t>
            </a:r>
          </a:p>
          <a:p>
            <a:pPr lvl="1"/>
            <a:r>
              <a:rPr lang="zh-CN" altLang="en-US" dirty="0"/>
              <a:t>分类问题中，预测的结果是离散值。</a:t>
            </a:r>
          </a:p>
          <a:p>
            <a:r>
              <a:rPr lang="zh-CN" altLang="en-US" dirty="0"/>
              <a:t>常见的有监督学习算法有：</a:t>
            </a:r>
            <a:endParaRPr lang="en-US" altLang="zh-CN" dirty="0"/>
          </a:p>
          <a:p>
            <a:pPr lvl="1"/>
            <a:r>
              <a:rPr lang="zh-CN" altLang="en-US" dirty="0"/>
              <a:t>线性回归、逻辑回归、</a:t>
            </a:r>
            <a:r>
              <a:rPr lang="en-US" altLang="zh-CN" dirty="0"/>
              <a:t>K-</a:t>
            </a:r>
            <a:r>
              <a:rPr lang="zh-CN" altLang="en-US" dirty="0"/>
              <a:t>近邻、朴素贝叶斯、决策树、随机森林、支持向量机等。</a:t>
            </a:r>
          </a:p>
        </p:txBody>
      </p:sp>
      <p:sp>
        <p:nvSpPr>
          <p:cNvPr id="4" name="日期占位符 3">
            <a:extLst>
              <a:ext uri="{FF2B5EF4-FFF2-40B4-BE49-F238E27FC236}">
                <a16:creationId xmlns:a16="http://schemas.microsoft.com/office/drawing/2014/main" id="{34754D8E-7D5A-4E52-AE8A-3D2798C86310}"/>
              </a:ext>
            </a:extLst>
          </p:cNvPr>
          <p:cNvSpPr>
            <a:spLocks noGrp="1"/>
          </p:cNvSpPr>
          <p:nvPr>
            <p:ph type="dt" sz="half" idx="10"/>
          </p:nvPr>
        </p:nvSpPr>
        <p:spPr/>
        <p:txBody>
          <a:bodyPr/>
          <a:lstStyle/>
          <a:p>
            <a:fld id="{B25EA550-15FB-4D6F-BD14-1B1D9B10D999}" type="datetime1">
              <a:rPr lang="zh-CN" altLang="en-US" smtClean="0"/>
              <a:t>2022/7/1</a:t>
            </a:fld>
            <a:endParaRPr lang="zh-CN" altLang="en-US"/>
          </a:p>
        </p:txBody>
      </p:sp>
      <p:sp>
        <p:nvSpPr>
          <p:cNvPr id="5" name="页脚占位符 4">
            <a:extLst>
              <a:ext uri="{FF2B5EF4-FFF2-40B4-BE49-F238E27FC236}">
                <a16:creationId xmlns:a16="http://schemas.microsoft.com/office/drawing/2014/main" id="{FCC09AF8-6E0A-4FB8-9C8F-A2B4949955D4}"/>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93DDFA7-50F7-4C3F-8BC7-C97A4E7E9C4A}"/>
              </a:ext>
            </a:extLst>
          </p:cNvPr>
          <p:cNvSpPr>
            <a:spLocks noGrp="1"/>
          </p:cNvSpPr>
          <p:nvPr>
            <p:ph type="sldNum" sz="quarter" idx="12"/>
          </p:nvPr>
        </p:nvSpPr>
        <p:spPr/>
        <p:txBody>
          <a:bodyPr/>
          <a:lstStyle/>
          <a:p>
            <a:fld id="{81FB2300-2173-4797-AE0E-8B998343583A}" type="slidenum">
              <a:rPr lang="zh-CN" altLang="en-US" smtClean="0"/>
              <a:t>27</a:t>
            </a:fld>
            <a:endParaRPr lang="zh-CN" altLang="en-US"/>
          </a:p>
        </p:txBody>
      </p:sp>
    </p:spTree>
    <p:extLst>
      <p:ext uri="{BB962C8B-B14F-4D97-AF65-F5344CB8AC3E}">
        <p14:creationId xmlns:p14="http://schemas.microsoft.com/office/powerpoint/2010/main" val="3613152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机器学习分类：无监督学习</a:t>
            </a:r>
          </a:p>
        </p:txBody>
      </p:sp>
      <p:sp>
        <p:nvSpPr>
          <p:cNvPr id="3" name="内容占位符 2"/>
          <p:cNvSpPr>
            <a:spLocks noGrp="1"/>
          </p:cNvSpPr>
          <p:nvPr>
            <p:ph idx="1"/>
          </p:nvPr>
        </p:nvSpPr>
        <p:spPr/>
        <p:txBody>
          <a:bodyPr>
            <a:normAutofit/>
          </a:bodyPr>
          <a:lstStyle/>
          <a:p>
            <a:r>
              <a:rPr lang="zh-CN" altLang="en-US" dirty="0"/>
              <a:t>无监督学习（</a:t>
            </a:r>
            <a:r>
              <a:rPr lang="en-US" altLang="zh-CN" dirty="0"/>
              <a:t>Unsupervised learning</a:t>
            </a:r>
            <a:r>
              <a:rPr lang="zh-CN" altLang="en-US" dirty="0"/>
              <a:t>）：</a:t>
            </a:r>
          </a:p>
          <a:p>
            <a:pPr lvl="1"/>
            <a:r>
              <a:rPr lang="zh-CN" altLang="en-US" dirty="0"/>
              <a:t>无监督学习中没有给定正确结果的训练样本，需要对给定的数据直接进行建模。</a:t>
            </a:r>
          </a:p>
          <a:p>
            <a:pPr lvl="1"/>
            <a:r>
              <a:rPr lang="zh-CN" altLang="en-US" dirty="0"/>
              <a:t>和监督学习最大的不同在于无监督学习事先并不知道数据的正确结果（类标）。</a:t>
            </a:r>
          </a:p>
          <a:p>
            <a:r>
              <a:rPr lang="zh-CN" altLang="en-US" dirty="0"/>
              <a:t>常见的无监督学习算法有：聚类、特征降维算法等。</a:t>
            </a:r>
          </a:p>
        </p:txBody>
      </p:sp>
      <p:sp>
        <p:nvSpPr>
          <p:cNvPr id="4" name="日期占位符 3">
            <a:extLst>
              <a:ext uri="{FF2B5EF4-FFF2-40B4-BE49-F238E27FC236}">
                <a16:creationId xmlns:a16="http://schemas.microsoft.com/office/drawing/2014/main" id="{34754D8E-7D5A-4E52-AE8A-3D2798C86310}"/>
              </a:ext>
            </a:extLst>
          </p:cNvPr>
          <p:cNvSpPr>
            <a:spLocks noGrp="1"/>
          </p:cNvSpPr>
          <p:nvPr>
            <p:ph type="dt" sz="half" idx="10"/>
          </p:nvPr>
        </p:nvSpPr>
        <p:spPr/>
        <p:txBody>
          <a:bodyPr/>
          <a:lstStyle/>
          <a:p>
            <a:fld id="{B25EA550-15FB-4D6F-BD14-1B1D9B10D999}" type="datetime1">
              <a:rPr lang="zh-CN" altLang="en-US" smtClean="0"/>
              <a:t>2022/7/1</a:t>
            </a:fld>
            <a:endParaRPr lang="zh-CN" altLang="en-US"/>
          </a:p>
        </p:txBody>
      </p:sp>
      <p:sp>
        <p:nvSpPr>
          <p:cNvPr id="5" name="页脚占位符 4">
            <a:extLst>
              <a:ext uri="{FF2B5EF4-FFF2-40B4-BE49-F238E27FC236}">
                <a16:creationId xmlns:a16="http://schemas.microsoft.com/office/drawing/2014/main" id="{FCC09AF8-6E0A-4FB8-9C8F-A2B4949955D4}"/>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93DDFA7-50F7-4C3F-8BC7-C97A4E7E9C4A}"/>
              </a:ext>
            </a:extLst>
          </p:cNvPr>
          <p:cNvSpPr>
            <a:spLocks noGrp="1"/>
          </p:cNvSpPr>
          <p:nvPr>
            <p:ph type="sldNum" sz="quarter" idx="12"/>
          </p:nvPr>
        </p:nvSpPr>
        <p:spPr/>
        <p:txBody>
          <a:bodyPr/>
          <a:lstStyle/>
          <a:p>
            <a:fld id="{81FB2300-2173-4797-AE0E-8B998343583A}" type="slidenum">
              <a:rPr lang="zh-CN" altLang="en-US" smtClean="0"/>
              <a:t>28</a:t>
            </a:fld>
            <a:endParaRPr lang="zh-CN" altLang="en-US"/>
          </a:p>
        </p:txBody>
      </p:sp>
    </p:spTree>
    <p:extLst>
      <p:ext uri="{BB962C8B-B14F-4D97-AF65-F5344CB8AC3E}">
        <p14:creationId xmlns:p14="http://schemas.microsoft.com/office/powerpoint/2010/main" val="6180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D092C-0281-4741-9278-FAFFFAAE3E78}"/>
              </a:ext>
            </a:extLst>
          </p:cNvPr>
          <p:cNvSpPr>
            <a:spLocks noGrp="1"/>
          </p:cNvSpPr>
          <p:nvPr>
            <p:ph type="title"/>
          </p:nvPr>
        </p:nvSpPr>
        <p:spPr/>
        <p:txBody>
          <a:bodyPr/>
          <a:lstStyle/>
          <a:p>
            <a:r>
              <a:rPr lang="zh-CN" altLang="en-US" dirty="0"/>
              <a:t>机器学习分类：半监督学习</a:t>
            </a:r>
          </a:p>
        </p:txBody>
      </p:sp>
      <p:sp>
        <p:nvSpPr>
          <p:cNvPr id="3" name="内容占位符 2">
            <a:extLst>
              <a:ext uri="{FF2B5EF4-FFF2-40B4-BE49-F238E27FC236}">
                <a16:creationId xmlns:a16="http://schemas.microsoft.com/office/drawing/2014/main" id="{7481A7BA-F774-4596-B19F-4C6AFF503A20}"/>
              </a:ext>
            </a:extLst>
          </p:cNvPr>
          <p:cNvSpPr>
            <a:spLocks noGrp="1"/>
          </p:cNvSpPr>
          <p:nvPr>
            <p:ph idx="1"/>
          </p:nvPr>
        </p:nvSpPr>
        <p:spPr/>
        <p:txBody>
          <a:bodyPr/>
          <a:lstStyle/>
          <a:p>
            <a:r>
              <a:rPr lang="zh-CN" altLang="en-US" dirty="0"/>
              <a:t>半监督学习（</a:t>
            </a:r>
            <a:r>
              <a:rPr lang="en-US" altLang="zh-CN" dirty="0"/>
              <a:t>Semi-supervised learning</a:t>
            </a:r>
            <a:r>
              <a:rPr lang="zh-CN" altLang="en-US" dirty="0"/>
              <a:t>））：</a:t>
            </a:r>
          </a:p>
          <a:p>
            <a:pPr lvl="1"/>
            <a:r>
              <a:rPr lang="zh-CN" altLang="en-US" dirty="0"/>
              <a:t>给定的数据集中既包括有类标的数据，也包括没有类标的数据。</a:t>
            </a:r>
          </a:p>
          <a:p>
            <a:pPr lvl="1"/>
            <a:r>
              <a:rPr lang="zh-CN" altLang="en-US" dirty="0"/>
              <a:t>是一种介于有监督学习和无监督学习之间的方法，</a:t>
            </a:r>
            <a:endParaRPr lang="en-US" altLang="zh-CN" dirty="0"/>
          </a:p>
          <a:p>
            <a:pPr lvl="1"/>
            <a:r>
              <a:rPr lang="zh-CN" altLang="en-US" dirty="0"/>
              <a:t>它在工作量（例如数据的打标</a:t>
            </a:r>
            <a:r>
              <a:rPr lang="en-US" altLang="zh-CN" dirty="0"/>
              <a:t>|</a:t>
            </a:r>
            <a:r>
              <a:rPr lang="zh-CN" altLang="en-US" dirty="0"/>
              <a:t>标记数据集）和模型的准确率之间取了一个平衡点。</a:t>
            </a:r>
          </a:p>
        </p:txBody>
      </p:sp>
      <p:sp>
        <p:nvSpPr>
          <p:cNvPr id="4" name="日期占位符 3">
            <a:extLst>
              <a:ext uri="{FF2B5EF4-FFF2-40B4-BE49-F238E27FC236}">
                <a16:creationId xmlns:a16="http://schemas.microsoft.com/office/drawing/2014/main" id="{FFB8ADB9-62DB-429D-9333-AE9712DB892E}"/>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59161191-4506-4A71-AFE9-F9485FF464D2}"/>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E55265FC-A0F7-4F76-8E64-595B6E5F017E}"/>
              </a:ext>
            </a:extLst>
          </p:cNvPr>
          <p:cNvSpPr>
            <a:spLocks noGrp="1"/>
          </p:cNvSpPr>
          <p:nvPr>
            <p:ph type="sldNum" sz="quarter" idx="12"/>
          </p:nvPr>
        </p:nvSpPr>
        <p:spPr/>
        <p:txBody>
          <a:bodyPr/>
          <a:lstStyle/>
          <a:p>
            <a:fld id="{81FB2300-2173-4797-AE0E-8B998343583A}" type="slidenum">
              <a:rPr lang="zh-CN" altLang="en-US" smtClean="0"/>
              <a:t>29</a:t>
            </a:fld>
            <a:endParaRPr lang="zh-CN" altLang="en-US"/>
          </a:p>
        </p:txBody>
      </p:sp>
    </p:spTree>
    <p:extLst>
      <p:ext uri="{BB962C8B-B14F-4D97-AF65-F5344CB8AC3E}">
        <p14:creationId xmlns:p14="http://schemas.microsoft.com/office/powerpoint/2010/main" val="252149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708D6-3A88-CF8B-7D3A-16E3E5B0ACFE}"/>
              </a:ext>
            </a:extLst>
          </p:cNvPr>
          <p:cNvSpPr>
            <a:spLocks noGrp="1"/>
          </p:cNvSpPr>
          <p:nvPr>
            <p:ph type="title"/>
          </p:nvPr>
        </p:nvSpPr>
        <p:spPr/>
        <p:txBody>
          <a:bodyPr/>
          <a:lstStyle/>
          <a:p>
            <a:r>
              <a:rPr lang="zh-CN" altLang="en-US" dirty="0"/>
              <a:t>机器学习的目标</a:t>
            </a:r>
          </a:p>
        </p:txBody>
      </p:sp>
      <p:sp>
        <p:nvSpPr>
          <p:cNvPr id="3" name="内容占位符 2">
            <a:extLst>
              <a:ext uri="{FF2B5EF4-FFF2-40B4-BE49-F238E27FC236}">
                <a16:creationId xmlns:a16="http://schemas.microsoft.com/office/drawing/2014/main" id="{BC604E6E-3C57-91CC-045F-D2167241B80A}"/>
              </a:ext>
            </a:extLst>
          </p:cNvPr>
          <p:cNvSpPr>
            <a:spLocks noGrp="1"/>
          </p:cNvSpPr>
          <p:nvPr>
            <p:ph idx="1"/>
          </p:nvPr>
        </p:nvSpPr>
        <p:spPr/>
        <p:txBody>
          <a:bodyPr/>
          <a:lstStyle/>
          <a:p>
            <a:r>
              <a:rPr lang="zh-CN" altLang="en-US" dirty="0"/>
              <a:t>机器学习是实现人工智能的手段，其主要研究内容是：</a:t>
            </a:r>
            <a:endParaRPr lang="en-US" altLang="zh-CN" dirty="0"/>
          </a:p>
          <a:p>
            <a:pPr lvl="1"/>
            <a:r>
              <a:rPr lang="zh-CN" altLang="en-US" dirty="0"/>
              <a:t>利用数据或</a:t>
            </a:r>
            <a:r>
              <a:rPr lang="zh-CN" altLang="en-US" b="1" dirty="0"/>
              <a:t>经验</a:t>
            </a:r>
            <a:r>
              <a:rPr lang="zh-CN" altLang="en-US" dirty="0"/>
              <a:t>进行学习，改善具体</a:t>
            </a:r>
            <a:r>
              <a:rPr lang="zh-CN" altLang="en-US" b="1" dirty="0"/>
              <a:t>算法</a:t>
            </a:r>
            <a:r>
              <a:rPr lang="zh-CN" altLang="en-US" dirty="0"/>
              <a:t>的</a:t>
            </a:r>
            <a:r>
              <a:rPr lang="zh-CN" altLang="en-US" b="1" dirty="0"/>
              <a:t>性能</a:t>
            </a:r>
          </a:p>
          <a:p>
            <a:r>
              <a:rPr lang="zh-CN" altLang="en-US" dirty="0"/>
              <a:t>多领域交叉：</a:t>
            </a:r>
            <a:endParaRPr lang="en-US" altLang="zh-CN" dirty="0"/>
          </a:p>
          <a:p>
            <a:pPr lvl="1"/>
            <a:r>
              <a:rPr lang="zh-CN" altLang="en-US" dirty="0"/>
              <a:t>涉及概率论、统计学，算法复杂度理论等多门学科</a:t>
            </a:r>
          </a:p>
          <a:p>
            <a:r>
              <a:rPr lang="zh-CN" altLang="en-US" dirty="0"/>
              <a:t>广泛应用于：</a:t>
            </a:r>
            <a:endParaRPr lang="en-US" altLang="zh-CN" dirty="0"/>
          </a:p>
          <a:p>
            <a:pPr lvl="1"/>
            <a:r>
              <a:rPr lang="zh-CN" altLang="en-US" dirty="0"/>
              <a:t>网络搜索、垃圾邮件过滤、推荐系统、广告投放、信用评价、 欺诈检测、股票交易和医疗诊断等应用</a:t>
            </a:r>
          </a:p>
        </p:txBody>
      </p:sp>
      <p:sp>
        <p:nvSpPr>
          <p:cNvPr id="4" name="日期占位符 3">
            <a:extLst>
              <a:ext uri="{FF2B5EF4-FFF2-40B4-BE49-F238E27FC236}">
                <a16:creationId xmlns:a16="http://schemas.microsoft.com/office/drawing/2014/main" id="{9DDE6693-3D45-5AE6-50C7-4872477B142D}"/>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14595C9E-CD4B-5782-2565-6CC42438AA9D}"/>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3E694B9D-2BC7-68A9-D962-738B622ABF4B}"/>
              </a:ext>
            </a:extLst>
          </p:cNvPr>
          <p:cNvSpPr>
            <a:spLocks noGrp="1"/>
          </p:cNvSpPr>
          <p:nvPr>
            <p:ph type="sldNum" sz="quarter" idx="12"/>
          </p:nvPr>
        </p:nvSpPr>
        <p:spPr/>
        <p:txBody>
          <a:bodyPr/>
          <a:lstStyle/>
          <a:p>
            <a:fld id="{81FB2300-2173-4797-AE0E-8B998343583A}" type="slidenum">
              <a:rPr lang="zh-CN" altLang="en-US" smtClean="0"/>
              <a:t>3</a:t>
            </a:fld>
            <a:endParaRPr lang="zh-CN" altLang="en-US"/>
          </a:p>
        </p:txBody>
      </p:sp>
    </p:spTree>
    <p:extLst>
      <p:ext uri="{BB962C8B-B14F-4D97-AF65-F5344CB8AC3E}">
        <p14:creationId xmlns:p14="http://schemas.microsoft.com/office/powerpoint/2010/main" val="409172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07162-D6F4-45F5-BC29-70461CF279A6}"/>
              </a:ext>
            </a:extLst>
          </p:cNvPr>
          <p:cNvSpPr>
            <a:spLocks noGrp="1"/>
          </p:cNvSpPr>
          <p:nvPr>
            <p:ph type="title"/>
          </p:nvPr>
        </p:nvSpPr>
        <p:spPr/>
        <p:txBody>
          <a:bodyPr/>
          <a:lstStyle/>
          <a:p>
            <a:r>
              <a:rPr lang="zh-CN" altLang="en-US" dirty="0"/>
              <a:t>机器学习分类：强化学习</a:t>
            </a:r>
          </a:p>
        </p:txBody>
      </p:sp>
      <p:sp>
        <p:nvSpPr>
          <p:cNvPr id="3" name="内容占位符 2">
            <a:extLst>
              <a:ext uri="{FF2B5EF4-FFF2-40B4-BE49-F238E27FC236}">
                <a16:creationId xmlns:a16="http://schemas.microsoft.com/office/drawing/2014/main" id="{B11E2060-7436-4016-ABB5-7C88C9C12D1F}"/>
              </a:ext>
            </a:extLst>
          </p:cNvPr>
          <p:cNvSpPr>
            <a:spLocks noGrp="1"/>
          </p:cNvSpPr>
          <p:nvPr>
            <p:ph idx="1"/>
          </p:nvPr>
        </p:nvSpPr>
        <p:spPr/>
        <p:txBody>
          <a:bodyPr/>
          <a:lstStyle/>
          <a:p>
            <a:r>
              <a:rPr lang="zh-CN" altLang="en-US" dirty="0"/>
              <a:t>强化学习（</a:t>
            </a:r>
            <a:r>
              <a:rPr lang="en-US" altLang="zh-CN" dirty="0"/>
              <a:t>Reinforcement learning</a:t>
            </a:r>
            <a:r>
              <a:rPr lang="zh-CN" altLang="en-US" dirty="0"/>
              <a:t>）：</a:t>
            </a:r>
          </a:p>
          <a:p>
            <a:pPr lvl="1"/>
            <a:r>
              <a:rPr lang="zh-CN" altLang="en-US" dirty="0"/>
              <a:t>算法从什么都不懂，到通过不断学习、总结规律，最终学会的过程便是强化学习。</a:t>
            </a:r>
          </a:p>
          <a:p>
            <a:pPr lvl="1"/>
            <a:r>
              <a:rPr lang="zh-CN" altLang="en-US" dirty="0"/>
              <a:t>强化学习很依赖于学习的“周围环境”，强调如何基于“周围环境”而作出相应的动作。</a:t>
            </a:r>
          </a:p>
        </p:txBody>
      </p:sp>
      <p:sp>
        <p:nvSpPr>
          <p:cNvPr id="4" name="日期占位符 3">
            <a:extLst>
              <a:ext uri="{FF2B5EF4-FFF2-40B4-BE49-F238E27FC236}">
                <a16:creationId xmlns:a16="http://schemas.microsoft.com/office/drawing/2014/main" id="{DC5DE418-6C68-40C8-9D35-B38A64C57371}"/>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7DC33499-7E68-4345-8B67-C68B07B4AAFB}"/>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BAB35ACD-59DF-4DCB-A803-F640D36C36E4}"/>
              </a:ext>
            </a:extLst>
          </p:cNvPr>
          <p:cNvSpPr>
            <a:spLocks noGrp="1"/>
          </p:cNvSpPr>
          <p:nvPr>
            <p:ph type="sldNum" sz="quarter" idx="12"/>
          </p:nvPr>
        </p:nvSpPr>
        <p:spPr/>
        <p:txBody>
          <a:bodyPr/>
          <a:lstStyle/>
          <a:p>
            <a:fld id="{81FB2300-2173-4797-AE0E-8B998343583A}" type="slidenum">
              <a:rPr lang="zh-CN" altLang="en-US" smtClean="0"/>
              <a:t>30</a:t>
            </a:fld>
            <a:endParaRPr lang="zh-CN" altLang="en-US"/>
          </a:p>
        </p:txBody>
      </p:sp>
    </p:spTree>
    <p:extLst>
      <p:ext uri="{BB962C8B-B14F-4D97-AF65-F5344CB8AC3E}">
        <p14:creationId xmlns:p14="http://schemas.microsoft.com/office/powerpoint/2010/main" val="114114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sklearn</a:t>
            </a:r>
            <a:r>
              <a:rPr lang="zh-CN" altLang="en-US" dirty="0"/>
              <a:t>中机器学习</a:t>
            </a:r>
          </a:p>
        </p:txBody>
      </p:sp>
      <p:pic>
        <p:nvPicPr>
          <p:cNvPr id="5" name="内容占位符 4">
            <a:extLst>
              <a:ext uri="{FF2B5EF4-FFF2-40B4-BE49-F238E27FC236}">
                <a16:creationId xmlns:a16="http://schemas.microsoft.com/office/drawing/2014/main" id="{34A325E7-BD11-4378-BD10-5A2CAEE457D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72217" y="1422400"/>
            <a:ext cx="7205892" cy="4990417"/>
          </a:xfrm>
        </p:spPr>
      </p:pic>
      <p:sp>
        <p:nvSpPr>
          <p:cNvPr id="6" name="日期占位符 5">
            <a:extLst>
              <a:ext uri="{FF2B5EF4-FFF2-40B4-BE49-F238E27FC236}">
                <a16:creationId xmlns:a16="http://schemas.microsoft.com/office/drawing/2014/main" id="{310D0ACA-E368-4832-B4E9-87C32F98B5ED}"/>
              </a:ext>
            </a:extLst>
          </p:cNvPr>
          <p:cNvSpPr>
            <a:spLocks noGrp="1"/>
          </p:cNvSpPr>
          <p:nvPr>
            <p:ph type="dt" sz="half" idx="10"/>
          </p:nvPr>
        </p:nvSpPr>
        <p:spPr/>
        <p:txBody>
          <a:bodyPr/>
          <a:lstStyle/>
          <a:p>
            <a:fld id="{FA43ACD6-03F6-4122-80D7-6485BEC12ED4}" type="datetime1">
              <a:rPr lang="zh-CN" altLang="en-US" smtClean="0"/>
              <a:t>2022/7/1</a:t>
            </a:fld>
            <a:endParaRPr lang="zh-CN" altLang="en-US"/>
          </a:p>
        </p:txBody>
      </p:sp>
      <p:sp>
        <p:nvSpPr>
          <p:cNvPr id="7" name="页脚占位符 6">
            <a:extLst>
              <a:ext uri="{FF2B5EF4-FFF2-40B4-BE49-F238E27FC236}">
                <a16:creationId xmlns:a16="http://schemas.microsoft.com/office/drawing/2014/main" id="{1C058660-FDE7-4D9D-A628-2347ED0BDA65}"/>
              </a:ext>
            </a:extLst>
          </p:cNvPr>
          <p:cNvSpPr>
            <a:spLocks noGrp="1"/>
          </p:cNvSpPr>
          <p:nvPr>
            <p:ph type="ftr" sz="quarter" idx="11"/>
          </p:nvPr>
        </p:nvSpPr>
        <p:spPr/>
        <p:txBody>
          <a:bodyPr/>
          <a:lstStyle/>
          <a:p>
            <a:r>
              <a:rPr lang="zh-CN" altLang="en-US"/>
              <a:t>机器学习基础</a:t>
            </a:r>
          </a:p>
        </p:txBody>
      </p:sp>
      <p:sp>
        <p:nvSpPr>
          <p:cNvPr id="8" name="灯片编号占位符 7">
            <a:extLst>
              <a:ext uri="{FF2B5EF4-FFF2-40B4-BE49-F238E27FC236}">
                <a16:creationId xmlns:a16="http://schemas.microsoft.com/office/drawing/2014/main" id="{DAB1E95B-ED0F-4751-9321-47D06930AB47}"/>
              </a:ext>
            </a:extLst>
          </p:cNvPr>
          <p:cNvSpPr>
            <a:spLocks noGrp="1"/>
          </p:cNvSpPr>
          <p:nvPr>
            <p:ph type="sldNum" sz="quarter" idx="12"/>
          </p:nvPr>
        </p:nvSpPr>
        <p:spPr/>
        <p:txBody>
          <a:bodyPr/>
          <a:lstStyle/>
          <a:p>
            <a:fld id="{81FB2300-2173-4797-AE0E-8B998343583A}" type="slidenum">
              <a:rPr lang="zh-CN" altLang="en-US" smtClean="0"/>
              <a:t>31</a:t>
            </a:fld>
            <a:endParaRPr lang="zh-CN" altLang="en-US"/>
          </a:p>
        </p:txBody>
      </p:sp>
    </p:spTree>
    <p:extLst>
      <p:ext uri="{BB962C8B-B14F-4D97-AF65-F5344CB8AC3E}">
        <p14:creationId xmlns:p14="http://schemas.microsoft.com/office/powerpoint/2010/main" val="1242256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5B34B-2FF7-9807-4748-0DC31CAC1D5C}"/>
              </a:ext>
            </a:extLst>
          </p:cNvPr>
          <p:cNvSpPr>
            <a:spLocks noGrp="1"/>
          </p:cNvSpPr>
          <p:nvPr>
            <p:ph type="title"/>
          </p:nvPr>
        </p:nvSpPr>
        <p:spPr/>
        <p:txBody>
          <a:bodyPr/>
          <a:lstStyle/>
          <a:p>
            <a:r>
              <a:rPr lang="zh-CN" altLang="en-US" dirty="0"/>
              <a:t>分类任务</a:t>
            </a:r>
          </a:p>
        </p:txBody>
      </p:sp>
      <p:sp>
        <p:nvSpPr>
          <p:cNvPr id="4" name="日期占位符 3">
            <a:extLst>
              <a:ext uri="{FF2B5EF4-FFF2-40B4-BE49-F238E27FC236}">
                <a16:creationId xmlns:a16="http://schemas.microsoft.com/office/drawing/2014/main" id="{2C406F8B-5CCA-AA7A-84BB-F920D0BBAFA5}"/>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2D10B223-749A-E885-FD6C-F9932C69130A}"/>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C5533B7-D8DB-A4C0-185A-8DE82C69C5EF}"/>
              </a:ext>
            </a:extLst>
          </p:cNvPr>
          <p:cNvSpPr>
            <a:spLocks noGrp="1"/>
          </p:cNvSpPr>
          <p:nvPr>
            <p:ph type="sldNum" sz="quarter" idx="12"/>
          </p:nvPr>
        </p:nvSpPr>
        <p:spPr/>
        <p:txBody>
          <a:bodyPr/>
          <a:lstStyle/>
          <a:p>
            <a:fld id="{81FB2300-2173-4797-AE0E-8B998343583A}" type="slidenum">
              <a:rPr lang="zh-CN" altLang="en-US" smtClean="0"/>
              <a:t>32</a:t>
            </a:fld>
            <a:endParaRPr lang="zh-CN" altLang="en-US"/>
          </a:p>
        </p:txBody>
      </p:sp>
      <p:graphicFrame>
        <p:nvGraphicFramePr>
          <p:cNvPr id="7" name="object 3">
            <a:extLst>
              <a:ext uri="{FF2B5EF4-FFF2-40B4-BE49-F238E27FC236}">
                <a16:creationId xmlns:a16="http://schemas.microsoft.com/office/drawing/2014/main" id="{E35DB314-739E-059C-DF97-028AD01F6246}"/>
              </a:ext>
            </a:extLst>
          </p:cNvPr>
          <p:cNvGraphicFramePr>
            <a:graphicFrameLocks noGrp="1"/>
          </p:cNvGraphicFramePr>
          <p:nvPr>
            <p:extLst>
              <p:ext uri="{D42A27DB-BD31-4B8C-83A1-F6EECF244321}">
                <p14:modId xmlns:p14="http://schemas.microsoft.com/office/powerpoint/2010/main" val="815334723"/>
              </p:ext>
            </p:extLst>
          </p:nvPr>
        </p:nvGraphicFramePr>
        <p:xfrm>
          <a:off x="1681480" y="2197100"/>
          <a:ext cx="8829040" cy="2463800"/>
        </p:xfrm>
        <a:graphic>
          <a:graphicData uri="http://schemas.openxmlformats.org/drawingml/2006/table">
            <a:tbl>
              <a:tblPr firstRow="1" bandRow="1">
                <a:tableStyleId>{2D5ABB26-0587-4C30-8999-92F81FD0307C}</a:tableStyleId>
              </a:tblPr>
              <a:tblGrid>
                <a:gridCol w="3060700">
                  <a:extLst>
                    <a:ext uri="{9D8B030D-6E8A-4147-A177-3AD203B41FA5}">
                      <a16:colId xmlns:a16="http://schemas.microsoft.com/office/drawing/2014/main" val="20000"/>
                    </a:ext>
                  </a:extLst>
                </a:gridCol>
                <a:gridCol w="5768340">
                  <a:extLst>
                    <a:ext uri="{9D8B030D-6E8A-4147-A177-3AD203B41FA5}">
                      <a16:colId xmlns:a16="http://schemas.microsoft.com/office/drawing/2014/main" val="20001"/>
                    </a:ext>
                  </a:extLst>
                </a:gridCol>
              </a:tblGrid>
              <a:tr h="342900">
                <a:tc>
                  <a:txBody>
                    <a:bodyPr/>
                    <a:lstStyle/>
                    <a:p>
                      <a:pPr marL="15240" algn="ctr">
                        <a:lnSpc>
                          <a:spcPct val="100000"/>
                        </a:lnSpc>
                        <a:spcBef>
                          <a:spcPts val="260"/>
                        </a:spcBef>
                      </a:pPr>
                      <a:r>
                        <a:rPr sz="1800" b="1" dirty="0">
                          <a:solidFill>
                            <a:srgbClr val="FFFFFF"/>
                          </a:solidFill>
                          <a:latin typeface="微软雅黑"/>
                          <a:cs typeface="微软雅黑"/>
                        </a:rPr>
                        <a:t>分类模型</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tc>
                  <a:txBody>
                    <a:bodyPr/>
                    <a:lstStyle/>
                    <a:p>
                      <a:pPr marL="13970" algn="ctr">
                        <a:lnSpc>
                          <a:spcPct val="100000"/>
                        </a:lnSpc>
                        <a:spcBef>
                          <a:spcPts val="260"/>
                        </a:spcBef>
                      </a:pPr>
                      <a:r>
                        <a:rPr sz="1800" b="1" dirty="0">
                          <a:solidFill>
                            <a:srgbClr val="FFFFFF"/>
                          </a:solidFill>
                          <a:latin typeface="微软雅黑"/>
                          <a:cs typeface="微软雅黑"/>
                        </a:rPr>
                        <a:t>加载模块</a:t>
                      </a:r>
                      <a:endParaRPr sz="1800" dirty="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extLst>
                  <a:ext uri="{0D108BD9-81ED-4DB2-BD59-A6C34878D82A}">
                    <a16:rowId xmlns:a16="http://schemas.microsoft.com/office/drawing/2014/main" val="10000"/>
                  </a:ext>
                </a:extLst>
              </a:tr>
              <a:tr h="342900">
                <a:tc>
                  <a:txBody>
                    <a:bodyPr/>
                    <a:lstStyle/>
                    <a:p>
                      <a:pPr marL="13970" algn="ctr">
                        <a:lnSpc>
                          <a:spcPct val="100000"/>
                        </a:lnSpc>
                        <a:spcBef>
                          <a:spcPts val="160"/>
                        </a:spcBef>
                      </a:pPr>
                      <a:r>
                        <a:rPr sz="1800" dirty="0">
                          <a:latin typeface="微软雅黑"/>
                          <a:cs typeface="微软雅黑"/>
                        </a:rPr>
                        <a:t>最近邻算法</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tc>
                  <a:txBody>
                    <a:bodyPr/>
                    <a:lstStyle/>
                    <a:p>
                      <a:pPr marL="13970" algn="ctr">
                        <a:lnSpc>
                          <a:spcPct val="100000"/>
                        </a:lnSpc>
                        <a:spcBef>
                          <a:spcPts val="160"/>
                        </a:spcBef>
                      </a:pPr>
                      <a:r>
                        <a:rPr sz="1800" spc="-5" dirty="0">
                          <a:latin typeface="微软雅黑"/>
                          <a:cs typeface="微软雅黑"/>
                        </a:rPr>
                        <a:t>neighbors.NearestNeighbors</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1"/>
                  </a:ext>
                </a:extLst>
              </a:tr>
              <a:tr h="355600">
                <a:tc>
                  <a:txBody>
                    <a:bodyPr/>
                    <a:lstStyle/>
                    <a:p>
                      <a:pPr marL="13970" algn="ctr">
                        <a:lnSpc>
                          <a:spcPct val="100000"/>
                        </a:lnSpc>
                        <a:spcBef>
                          <a:spcPts val="260"/>
                        </a:spcBef>
                      </a:pPr>
                      <a:r>
                        <a:rPr sz="1800" dirty="0">
                          <a:latin typeface="微软雅黑"/>
                          <a:cs typeface="微软雅黑"/>
                        </a:rPr>
                        <a:t>支持向量机</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3970" algn="ctr">
                        <a:lnSpc>
                          <a:spcPct val="100000"/>
                        </a:lnSpc>
                        <a:spcBef>
                          <a:spcPts val="260"/>
                        </a:spcBef>
                      </a:pPr>
                      <a:r>
                        <a:rPr sz="1800" spc="-10" dirty="0">
                          <a:latin typeface="微软雅黑"/>
                          <a:cs typeface="微软雅黑"/>
                        </a:rPr>
                        <a:t>svm.SVC</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2"/>
                  </a:ext>
                </a:extLst>
              </a:tr>
              <a:tr h="355600">
                <a:tc>
                  <a:txBody>
                    <a:bodyPr/>
                    <a:lstStyle/>
                    <a:p>
                      <a:pPr marL="13970" algn="ctr">
                        <a:lnSpc>
                          <a:spcPct val="100000"/>
                        </a:lnSpc>
                        <a:spcBef>
                          <a:spcPts val="265"/>
                        </a:spcBef>
                      </a:pPr>
                      <a:r>
                        <a:rPr sz="1800" dirty="0">
                          <a:latin typeface="微软雅黑"/>
                          <a:cs typeface="微软雅黑"/>
                        </a:rPr>
                        <a:t>朴素贝叶斯</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970" algn="ctr">
                        <a:lnSpc>
                          <a:spcPct val="100000"/>
                        </a:lnSpc>
                        <a:spcBef>
                          <a:spcPts val="265"/>
                        </a:spcBef>
                      </a:pPr>
                      <a:r>
                        <a:rPr sz="1800" spc="-10" dirty="0">
                          <a:latin typeface="微软雅黑"/>
                          <a:cs typeface="微软雅黑"/>
                        </a:rPr>
                        <a:t>naive_bayes.GaussianNB</a:t>
                      </a:r>
                      <a:endParaRPr sz="1800" dirty="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3"/>
                  </a:ext>
                </a:extLst>
              </a:tr>
              <a:tr h="355600">
                <a:tc>
                  <a:txBody>
                    <a:bodyPr/>
                    <a:lstStyle/>
                    <a:p>
                      <a:pPr marL="14604" algn="ctr">
                        <a:lnSpc>
                          <a:spcPct val="100000"/>
                        </a:lnSpc>
                        <a:spcBef>
                          <a:spcPts val="260"/>
                        </a:spcBef>
                      </a:pPr>
                      <a:r>
                        <a:rPr sz="1800" dirty="0">
                          <a:latin typeface="微软雅黑"/>
                          <a:cs typeface="微软雅黑"/>
                        </a:rPr>
                        <a:t>决策树</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5875" algn="ctr">
                        <a:lnSpc>
                          <a:spcPct val="100000"/>
                        </a:lnSpc>
                        <a:spcBef>
                          <a:spcPts val="260"/>
                        </a:spcBef>
                      </a:pPr>
                      <a:r>
                        <a:rPr sz="1800" spc="-15" dirty="0">
                          <a:latin typeface="微软雅黑"/>
                          <a:cs typeface="微软雅黑"/>
                        </a:rPr>
                        <a:t>tree.DecisionTreeClassifier</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4"/>
                  </a:ext>
                </a:extLst>
              </a:tr>
              <a:tr h="355600">
                <a:tc>
                  <a:txBody>
                    <a:bodyPr/>
                    <a:lstStyle/>
                    <a:p>
                      <a:pPr marL="15240" algn="ctr">
                        <a:lnSpc>
                          <a:spcPct val="100000"/>
                        </a:lnSpc>
                        <a:spcBef>
                          <a:spcPts val="260"/>
                        </a:spcBef>
                      </a:pPr>
                      <a:r>
                        <a:rPr sz="1800" dirty="0">
                          <a:latin typeface="微软雅黑"/>
                          <a:cs typeface="微软雅黑"/>
                        </a:rPr>
                        <a:t>集成方法</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4604" algn="ctr">
                        <a:lnSpc>
                          <a:spcPct val="100000"/>
                        </a:lnSpc>
                        <a:spcBef>
                          <a:spcPts val="260"/>
                        </a:spcBef>
                      </a:pPr>
                      <a:r>
                        <a:rPr sz="1800" spc="-5" dirty="0">
                          <a:latin typeface="微软雅黑"/>
                          <a:cs typeface="微软雅黑"/>
                        </a:rPr>
                        <a:t>ensemble.BaggingClassifier</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5"/>
                  </a:ext>
                </a:extLst>
              </a:tr>
              <a:tr h="355600">
                <a:tc>
                  <a:txBody>
                    <a:bodyPr/>
                    <a:lstStyle/>
                    <a:p>
                      <a:pPr marL="15240" algn="ctr">
                        <a:lnSpc>
                          <a:spcPct val="100000"/>
                        </a:lnSpc>
                        <a:spcBef>
                          <a:spcPts val="265"/>
                        </a:spcBef>
                      </a:pPr>
                      <a:r>
                        <a:rPr sz="1800" dirty="0">
                          <a:latin typeface="微软雅黑"/>
                          <a:cs typeface="微软雅黑"/>
                        </a:rPr>
                        <a:t>神经网络</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3970" algn="ctr">
                        <a:lnSpc>
                          <a:spcPct val="100000"/>
                        </a:lnSpc>
                        <a:spcBef>
                          <a:spcPts val="265"/>
                        </a:spcBef>
                      </a:pPr>
                      <a:r>
                        <a:rPr sz="1800" dirty="0">
                          <a:latin typeface="微软雅黑"/>
                          <a:cs typeface="微软雅黑"/>
                        </a:rPr>
                        <a:t>neural_network.MLPClassifier</a:t>
                      </a: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565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186E6-CC1D-383F-42B3-6034BDE1FA14}"/>
              </a:ext>
            </a:extLst>
          </p:cNvPr>
          <p:cNvSpPr>
            <a:spLocks noGrp="1"/>
          </p:cNvSpPr>
          <p:nvPr>
            <p:ph type="title"/>
          </p:nvPr>
        </p:nvSpPr>
        <p:spPr/>
        <p:txBody>
          <a:bodyPr/>
          <a:lstStyle/>
          <a:p>
            <a:r>
              <a:rPr lang="zh-CN" altLang="en-US" dirty="0"/>
              <a:t>回归任务</a:t>
            </a:r>
          </a:p>
        </p:txBody>
      </p:sp>
      <p:sp>
        <p:nvSpPr>
          <p:cNvPr id="4" name="日期占位符 3">
            <a:extLst>
              <a:ext uri="{FF2B5EF4-FFF2-40B4-BE49-F238E27FC236}">
                <a16:creationId xmlns:a16="http://schemas.microsoft.com/office/drawing/2014/main" id="{C8E83B7B-C760-A0CB-5748-E6716AB48FD4}"/>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6164D11C-A31E-981C-82FD-9B58F27DCB4F}"/>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E8BD49AC-97B4-C701-D772-A633D76902C6}"/>
              </a:ext>
            </a:extLst>
          </p:cNvPr>
          <p:cNvSpPr>
            <a:spLocks noGrp="1"/>
          </p:cNvSpPr>
          <p:nvPr>
            <p:ph type="sldNum" sz="quarter" idx="12"/>
          </p:nvPr>
        </p:nvSpPr>
        <p:spPr/>
        <p:txBody>
          <a:bodyPr/>
          <a:lstStyle/>
          <a:p>
            <a:fld id="{81FB2300-2173-4797-AE0E-8B998343583A}" type="slidenum">
              <a:rPr lang="zh-CN" altLang="en-US" smtClean="0"/>
              <a:t>33</a:t>
            </a:fld>
            <a:endParaRPr lang="zh-CN" altLang="en-US"/>
          </a:p>
        </p:txBody>
      </p:sp>
      <p:graphicFrame>
        <p:nvGraphicFramePr>
          <p:cNvPr id="7" name="object 3">
            <a:extLst>
              <a:ext uri="{FF2B5EF4-FFF2-40B4-BE49-F238E27FC236}">
                <a16:creationId xmlns:a16="http://schemas.microsoft.com/office/drawing/2014/main" id="{1F504EC3-C3F7-1ECF-4C42-EB630E89C995}"/>
              </a:ext>
            </a:extLst>
          </p:cNvPr>
          <p:cNvGraphicFramePr>
            <a:graphicFrameLocks noGrp="1"/>
          </p:cNvGraphicFramePr>
          <p:nvPr>
            <p:extLst>
              <p:ext uri="{D42A27DB-BD31-4B8C-83A1-F6EECF244321}">
                <p14:modId xmlns:p14="http://schemas.microsoft.com/office/powerpoint/2010/main" val="1954549499"/>
              </p:ext>
            </p:extLst>
          </p:nvPr>
        </p:nvGraphicFramePr>
        <p:xfrm>
          <a:off x="1898333" y="2019300"/>
          <a:ext cx="8395334" cy="2819400"/>
        </p:xfrm>
        <a:graphic>
          <a:graphicData uri="http://schemas.openxmlformats.org/drawingml/2006/table">
            <a:tbl>
              <a:tblPr firstRow="1" bandRow="1">
                <a:tableStyleId>{2D5ABB26-0587-4C30-8999-92F81FD0307C}</a:tableStyleId>
              </a:tblPr>
              <a:tblGrid>
                <a:gridCol w="2807970">
                  <a:extLst>
                    <a:ext uri="{9D8B030D-6E8A-4147-A177-3AD203B41FA5}">
                      <a16:colId xmlns:a16="http://schemas.microsoft.com/office/drawing/2014/main" val="20000"/>
                    </a:ext>
                  </a:extLst>
                </a:gridCol>
                <a:gridCol w="5587364">
                  <a:extLst>
                    <a:ext uri="{9D8B030D-6E8A-4147-A177-3AD203B41FA5}">
                      <a16:colId xmlns:a16="http://schemas.microsoft.com/office/drawing/2014/main" val="20001"/>
                    </a:ext>
                  </a:extLst>
                </a:gridCol>
              </a:tblGrid>
              <a:tr h="342900">
                <a:tc>
                  <a:txBody>
                    <a:bodyPr/>
                    <a:lstStyle/>
                    <a:p>
                      <a:pPr marL="13335" algn="ctr">
                        <a:lnSpc>
                          <a:spcPct val="100000"/>
                        </a:lnSpc>
                        <a:spcBef>
                          <a:spcPts val="260"/>
                        </a:spcBef>
                      </a:pPr>
                      <a:r>
                        <a:rPr sz="1800" b="1" dirty="0">
                          <a:solidFill>
                            <a:srgbClr val="FFFFFF"/>
                          </a:solidFill>
                          <a:latin typeface="微软雅黑"/>
                          <a:cs typeface="微软雅黑"/>
                        </a:rPr>
                        <a:t>回归模型</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tc>
                  <a:txBody>
                    <a:bodyPr/>
                    <a:lstStyle/>
                    <a:p>
                      <a:pPr marL="15240" algn="ctr">
                        <a:lnSpc>
                          <a:spcPct val="100000"/>
                        </a:lnSpc>
                        <a:spcBef>
                          <a:spcPts val="260"/>
                        </a:spcBef>
                      </a:pPr>
                      <a:r>
                        <a:rPr sz="1800" b="1" dirty="0">
                          <a:solidFill>
                            <a:srgbClr val="FFFFFF"/>
                          </a:solidFill>
                          <a:latin typeface="微软雅黑"/>
                          <a:cs typeface="微软雅黑"/>
                        </a:rPr>
                        <a:t>加载模块</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extLst>
                  <a:ext uri="{0D108BD9-81ED-4DB2-BD59-A6C34878D82A}">
                    <a16:rowId xmlns:a16="http://schemas.microsoft.com/office/drawing/2014/main" val="10000"/>
                  </a:ext>
                </a:extLst>
              </a:tr>
              <a:tr h="342900">
                <a:tc>
                  <a:txBody>
                    <a:bodyPr/>
                    <a:lstStyle/>
                    <a:p>
                      <a:pPr marL="13335" algn="ctr">
                        <a:lnSpc>
                          <a:spcPct val="100000"/>
                        </a:lnSpc>
                        <a:spcBef>
                          <a:spcPts val="160"/>
                        </a:spcBef>
                      </a:pPr>
                      <a:r>
                        <a:rPr sz="1800" dirty="0">
                          <a:latin typeface="微软雅黑"/>
                          <a:cs typeface="微软雅黑"/>
                        </a:rPr>
                        <a:t>岭回归</a:t>
                      </a: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tc>
                  <a:txBody>
                    <a:bodyPr/>
                    <a:lstStyle/>
                    <a:p>
                      <a:pPr marL="13970" algn="ctr">
                        <a:lnSpc>
                          <a:spcPct val="100000"/>
                        </a:lnSpc>
                        <a:spcBef>
                          <a:spcPts val="160"/>
                        </a:spcBef>
                      </a:pPr>
                      <a:r>
                        <a:rPr sz="1800" spc="-10" dirty="0">
                          <a:latin typeface="微软雅黑"/>
                          <a:cs typeface="微软雅黑"/>
                        </a:rPr>
                        <a:t>linear_model.Ridge</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1"/>
                  </a:ext>
                </a:extLst>
              </a:tr>
              <a:tr h="355600">
                <a:tc>
                  <a:txBody>
                    <a:bodyPr/>
                    <a:lstStyle/>
                    <a:p>
                      <a:pPr marL="12065" algn="ctr">
                        <a:lnSpc>
                          <a:spcPct val="100000"/>
                        </a:lnSpc>
                        <a:spcBef>
                          <a:spcPts val="260"/>
                        </a:spcBef>
                      </a:pPr>
                      <a:r>
                        <a:rPr sz="1800" spc="-5" dirty="0">
                          <a:latin typeface="微软雅黑"/>
                          <a:cs typeface="微软雅黑"/>
                        </a:rPr>
                        <a:t>Las</a:t>
                      </a:r>
                      <a:r>
                        <a:rPr sz="1800" spc="-10" dirty="0">
                          <a:latin typeface="微软雅黑"/>
                          <a:cs typeface="微软雅黑"/>
                        </a:rPr>
                        <a:t>s</a:t>
                      </a:r>
                      <a:r>
                        <a:rPr sz="1800" spc="-5" dirty="0">
                          <a:latin typeface="微软雅黑"/>
                          <a:cs typeface="微软雅黑"/>
                        </a:rPr>
                        <a:t>o</a:t>
                      </a:r>
                      <a:r>
                        <a:rPr sz="1800" dirty="0">
                          <a:latin typeface="微软雅黑"/>
                          <a:cs typeface="微软雅黑"/>
                        </a:rPr>
                        <a:t>回归</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4604" algn="ctr">
                        <a:lnSpc>
                          <a:spcPct val="100000"/>
                        </a:lnSpc>
                        <a:spcBef>
                          <a:spcPts val="260"/>
                        </a:spcBef>
                      </a:pPr>
                      <a:r>
                        <a:rPr sz="1800" spc="-10" dirty="0">
                          <a:latin typeface="微软雅黑"/>
                          <a:cs typeface="微软雅黑"/>
                        </a:rPr>
                        <a:t>linear_model.Lasso</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2"/>
                  </a:ext>
                </a:extLst>
              </a:tr>
              <a:tr h="355600">
                <a:tc>
                  <a:txBody>
                    <a:bodyPr/>
                    <a:lstStyle/>
                    <a:p>
                      <a:pPr marL="13335" algn="ctr">
                        <a:lnSpc>
                          <a:spcPct val="100000"/>
                        </a:lnSpc>
                        <a:spcBef>
                          <a:spcPts val="260"/>
                        </a:spcBef>
                      </a:pPr>
                      <a:r>
                        <a:rPr sz="1800" dirty="0">
                          <a:latin typeface="微软雅黑"/>
                          <a:cs typeface="微软雅黑"/>
                        </a:rPr>
                        <a:t>弹性网络</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2700" algn="ctr">
                        <a:lnSpc>
                          <a:spcPct val="100000"/>
                        </a:lnSpc>
                        <a:spcBef>
                          <a:spcPts val="260"/>
                        </a:spcBef>
                      </a:pPr>
                      <a:r>
                        <a:rPr sz="1800" spc="-10" dirty="0">
                          <a:latin typeface="微软雅黑"/>
                          <a:cs typeface="微软雅黑"/>
                        </a:rPr>
                        <a:t>linear_model.ElasticNet</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3"/>
                  </a:ext>
                </a:extLst>
              </a:tr>
              <a:tr h="355600">
                <a:tc>
                  <a:txBody>
                    <a:bodyPr/>
                    <a:lstStyle/>
                    <a:p>
                      <a:pPr marL="13335" algn="ctr">
                        <a:lnSpc>
                          <a:spcPct val="100000"/>
                        </a:lnSpc>
                        <a:spcBef>
                          <a:spcPts val="260"/>
                        </a:spcBef>
                      </a:pPr>
                      <a:r>
                        <a:rPr sz="1800" dirty="0">
                          <a:latin typeface="微软雅黑"/>
                          <a:cs typeface="微软雅黑"/>
                        </a:rPr>
                        <a:t>最小角回归</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4604" algn="ctr">
                        <a:lnSpc>
                          <a:spcPct val="100000"/>
                        </a:lnSpc>
                        <a:spcBef>
                          <a:spcPts val="260"/>
                        </a:spcBef>
                      </a:pPr>
                      <a:r>
                        <a:rPr sz="1800" spc="-5" dirty="0">
                          <a:latin typeface="微软雅黑"/>
                          <a:cs typeface="微软雅黑"/>
                        </a:rPr>
                        <a:t>linear_model.Lars</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4"/>
                  </a:ext>
                </a:extLst>
              </a:tr>
              <a:tr h="355600">
                <a:tc>
                  <a:txBody>
                    <a:bodyPr/>
                    <a:lstStyle/>
                    <a:p>
                      <a:pPr marL="13335" algn="ctr">
                        <a:lnSpc>
                          <a:spcPct val="100000"/>
                        </a:lnSpc>
                        <a:spcBef>
                          <a:spcPts val="265"/>
                        </a:spcBef>
                      </a:pPr>
                      <a:r>
                        <a:rPr sz="1800" dirty="0">
                          <a:latin typeface="微软雅黑"/>
                          <a:cs typeface="微软雅黑"/>
                        </a:rPr>
                        <a:t>贝叶斯回归</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970" algn="ctr">
                        <a:lnSpc>
                          <a:spcPct val="100000"/>
                        </a:lnSpc>
                        <a:spcBef>
                          <a:spcPts val="265"/>
                        </a:spcBef>
                      </a:pPr>
                      <a:r>
                        <a:rPr sz="1800" spc="-10" dirty="0">
                          <a:latin typeface="微软雅黑"/>
                          <a:cs typeface="微软雅黑"/>
                        </a:rPr>
                        <a:t>linear_model.BayesianRidge</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5"/>
                  </a:ext>
                </a:extLst>
              </a:tr>
              <a:tr h="355600">
                <a:tc>
                  <a:txBody>
                    <a:bodyPr/>
                    <a:lstStyle/>
                    <a:p>
                      <a:pPr marL="13335" algn="ctr">
                        <a:lnSpc>
                          <a:spcPct val="100000"/>
                        </a:lnSpc>
                        <a:spcBef>
                          <a:spcPts val="265"/>
                        </a:spcBef>
                      </a:pPr>
                      <a:r>
                        <a:rPr sz="1800" dirty="0">
                          <a:latin typeface="微软雅黑"/>
                          <a:cs typeface="微软雅黑"/>
                        </a:rPr>
                        <a:t>逻辑回归</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5240" algn="ctr">
                        <a:lnSpc>
                          <a:spcPct val="100000"/>
                        </a:lnSpc>
                        <a:spcBef>
                          <a:spcPts val="265"/>
                        </a:spcBef>
                      </a:pPr>
                      <a:r>
                        <a:rPr sz="1800" spc="-10" dirty="0">
                          <a:latin typeface="微软雅黑"/>
                          <a:cs typeface="微软雅黑"/>
                        </a:rPr>
                        <a:t>linear_model.LogisticRegression</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6"/>
                  </a:ext>
                </a:extLst>
              </a:tr>
              <a:tr h="355600">
                <a:tc>
                  <a:txBody>
                    <a:bodyPr/>
                    <a:lstStyle/>
                    <a:p>
                      <a:pPr marL="13335" algn="ctr">
                        <a:lnSpc>
                          <a:spcPct val="100000"/>
                        </a:lnSpc>
                        <a:spcBef>
                          <a:spcPts val="265"/>
                        </a:spcBef>
                      </a:pPr>
                      <a:r>
                        <a:rPr sz="1800" dirty="0">
                          <a:latin typeface="微软雅黑"/>
                          <a:cs typeface="微软雅黑"/>
                        </a:rPr>
                        <a:t>多项式回归</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335" algn="ctr">
                        <a:lnSpc>
                          <a:spcPct val="100000"/>
                        </a:lnSpc>
                        <a:spcBef>
                          <a:spcPts val="265"/>
                        </a:spcBef>
                      </a:pPr>
                      <a:r>
                        <a:rPr sz="1800" spc="-10" dirty="0">
                          <a:latin typeface="微软雅黑"/>
                          <a:cs typeface="微软雅黑"/>
                        </a:rPr>
                        <a:t>preprocessing.</a:t>
                      </a:r>
                      <a:r>
                        <a:rPr sz="1800" spc="-15" dirty="0">
                          <a:latin typeface="微软雅黑"/>
                          <a:cs typeface="微软雅黑"/>
                        </a:rPr>
                        <a:t> </a:t>
                      </a:r>
                      <a:r>
                        <a:rPr sz="1800" spc="-10" dirty="0">
                          <a:latin typeface="微软雅黑"/>
                          <a:cs typeface="微软雅黑"/>
                        </a:rPr>
                        <a:t>PolynomialFeatures</a:t>
                      </a:r>
                      <a:endParaRPr sz="1800" dirty="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29457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A0CC0-F88C-56DE-AD41-4C045D413C73}"/>
              </a:ext>
            </a:extLst>
          </p:cNvPr>
          <p:cNvSpPr>
            <a:spLocks noGrp="1"/>
          </p:cNvSpPr>
          <p:nvPr>
            <p:ph type="title"/>
          </p:nvPr>
        </p:nvSpPr>
        <p:spPr/>
        <p:txBody>
          <a:bodyPr/>
          <a:lstStyle/>
          <a:p>
            <a:r>
              <a:rPr lang="zh-CN" altLang="en-US" dirty="0"/>
              <a:t>聚类任务</a:t>
            </a:r>
          </a:p>
        </p:txBody>
      </p:sp>
      <p:sp>
        <p:nvSpPr>
          <p:cNvPr id="4" name="日期占位符 3">
            <a:extLst>
              <a:ext uri="{FF2B5EF4-FFF2-40B4-BE49-F238E27FC236}">
                <a16:creationId xmlns:a16="http://schemas.microsoft.com/office/drawing/2014/main" id="{D7DD2583-4EB9-750C-66B4-CCEFA77DA251}"/>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9F859D03-C3D8-79F8-FA22-13EE52B844CE}"/>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EACA824-E270-011D-7510-AA7A5783B222}"/>
              </a:ext>
            </a:extLst>
          </p:cNvPr>
          <p:cNvSpPr>
            <a:spLocks noGrp="1"/>
          </p:cNvSpPr>
          <p:nvPr>
            <p:ph type="sldNum" sz="quarter" idx="12"/>
          </p:nvPr>
        </p:nvSpPr>
        <p:spPr/>
        <p:txBody>
          <a:bodyPr/>
          <a:lstStyle/>
          <a:p>
            <a:fld id="{81FB2300-2173-4797-AE0E-8B998343583A}" type="slidenum">
              <a:rPr lang="zh-CN" altLang="en-US" smtClean="0"/>
              <a:t>34</a:t>
            </a:fld>
            <a:endParaRPr lang="zh-CN" altLang="en-US"/>
          </a:p>
        </p:txBody>
      </p:sp>
      <p:graphicFrame>
        <p:nvGraphicFramePr>
          <p:cNvPr id="7" name="object 3">
            <a:extLst>
              <a:ext uri="{FF2B5EF4-FFF2-40B4-BE49-F238E27FC236}">
                <a16:creationId xmlns:a16="http://schemas.microsoft.com/office/drawing/2014/main" id="{80C506EF-D6AE-6A63-923B-96DB9E566B90}"/>
              </a:ext>
            </a:extLst>
          </p:cNvPr>
          <p:cNvGraphicFramePr>
            <a:graphicFrameLocks noGrp="1"/>
          </p:cNvGraphicFramePr>
          <p:nvPr>
            <p:extLst>
              <p:ext uri="{D42A27DB-BD31-4B8C-83A1-F6EECF244321}">
                <p14:modId xmlns:p14="http://schemas.microsoft.com/office/powerpoint/2010/main" val="1650810189"/>
              </p:ext>
            </p:extLst>
          </p:nvPr>
        </p:nvGraphicFramePr>
        <p:xfrm>
          <a:off x="1920558" y="2019300"/>
          <a:ext cx="8350884" cy="2819400"/>
        </p:xfrm>
        <a:graphic>
          <a:graphicData uri="http://schemas.openxmlformats.org/drawingml/2006/table">
            <a:tbl>
              <a:tblPr firstRow="1" bandRow="1">
                <a:tableStyleId>{2D5ABB26-0587-4C30-8999-92F81FD0307C}</a:tableStyleId>
              </a:tblPr>
              <a:tblGrid>
                <a:gridCol w="2852420">
                  <a:extLst>
                    <a:ext uri="{9D8B030D-6E8A-4147-A177-3AD203B41FA5}">
                      <a16:colId xmlns:a16="http://schemas.microsoft.com/office/drawing/2014/main" val="20000"/>
                    </a:ext>
                  </a:extLst>
                </a:gridCol>
                <a:gridCol w="5498464">
                  <a:extLst>
                    <a:ext uri="{9D8B030D-6E8A-4147-A177-3AD203B41FA5}">
                      <a16:colId xmlns:a16="http://schemas.microsoft.com/office/drawing/2014/main" val="20001"/>
                    </a:ext>
                  </a:extLst>
                </a:gridCol>
              </a:tblGrid>
              <a:tr h="342900">
                <a:tc>
                  <a:txBody>
                    <a:bodyPr/>
                    <a:lstStyle/>
                    <a:p>
                      <a:pPr marL="11430" algn="ctr">
                        <a:lnSpc>
                          <a:spcPct val="100000"/>
                        </a:lnSpc>
                        <a:spcBef>
                          <a:spcPts val="260"/>
                        </a:spcBef>
                      </a:pPr>
                      <a:r>
                        <a:rPr sz="1800" b="1" dirty="0">
                          <a:solidFill>
                            <a:srgbClr val="FFFFFF"/>
                          </a:solidFill>
                          <a:latin typeface="微软雅黑"/>
                          <a:cs typeface="微软雅黑"/>
                        </a:rPr>
                        <a:t>聚类方法</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tc>
                  <a:txBody>
                    <a:bodyPr/>
                    <a:lstStyle/>
                    <a:p>
                      <a:pPr marL="15240" algn="ctr">
                        <a:lnSpc>
                          <a:spcPct val="100000"/>
                        </a:lnSpc>
                        <a:spcBef>
                          <a:spcPts val="260"/>
                        </a:spcBef>
                      </a:pPr>
                      <a:r>
                        <a:rPr sz="1800" b="1" dirty="0">
                          <a:solidFill>
                            <a:srgbClr val="FFFFFF"/>
                          </a:solidFill>
                          <a:latin typeface="微软雅黑"/>
                          <a:cs typeface="微软雅黑"/>
                        </a:rPr>
                        <a:t>加载模块</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extLst>
                  <a:ext uri="{0D108BD9-81ED-4DB2-BD59-A6C34878D82A}">
                    <a16:rowId xmlns:a16="http://schemas.microsoft.com/office/drawing/2014/main" val="10000"/>
                  </a:ext>
                </a:extLst>
              </a:tr>
              <a:tr h="342900">
                <a:tc>
                  <a:txBody>
                    <a:bodyPr/>
                    <a:lstStyle/>
                    <a:p>
                      <a:pPr marL="12700" algn="ctr">
                        <a:lnSpc>
                          <a:spcPct val="100000"/>
                        </a:lnSpc>
                        <a:spcBef>
                          <a:spcPts val="160"/>
                        </a:spcBef>
                      </a:pPr>
                      <a:r>
                        <a:rPr sz="1800" spc="-5" dirty="0">
                          <a:latin typeface="微软雅黑"/>
                          <a:cs typeface="微软雅黑"/>
                        </a:rPr>
                        <a:t>K-means</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tc>
                  <a:txBody>
                    <a:bodyPr/>
                    <a:lstStyle/>
                    <a:p>
                      <a:pPr marL="15240" algn="ctr">
                        <a:lnSpc>
                          <a:spcPct val="100000"/>
                        </a:lnSpc>
                        <a:spcBef>
                          <a:spcPts val="160"/>
                        </a:spcBef>
                      </a:pPr>
                      <a:r>
                        <a:rPr sz="1800" spc="-15" dirty="0">
                          <a:latin typeface="微软雅黑"/>
                          <a:cs typeface="微软雅黑"/>
                        </a:rPr>
                        <a:t>cluster.KMeans</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1"/>
                  </a:ext>
                </a:extLst>
              </a:tr>
              <a:tr h="355600">
                <a:tc>
                  <a:txBody>
                    <a:bodyPr/>
                    <a:lstStyle/>
                    <a:p>
                      <a:pPr marL="11430" algn="ctr">
                        <a:lnSpc>
                          <a:spcPct val="100000"/>
                        </a:lnSpc>
                        <a:spcBef>
                          <a:spcPts val="260"/>
                        </a:spcBef>
                      </a:pPr>
                      <a:r>
                        <a:rPr sz="1800" spc="0" dirty="0">
                          <a:latin typeface="微软雅黑"/>
                          <a:cs typeface="微软雅黑"/>
                        </a:rPr>
                        <a:t>A</a:t>
                      </a:r>
                      <a:r>
                        <a:rPr sz="1800" dirty="0">
                          <a:latin typeface="微软雅黑"/>
                          <a:cs typeface="微软雅黑"/>
                        </a:rPr>
                        <a:t>P聚类</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6510" algn="ctr">
                        <a:lnSpc>
                          <a:spcPct val="100000"/>
                        </a:lnSpc>
                        <a:spcBef>
                          <a:spcPts val="260"/>
                        </a:spcBef>
                      </a:pPr>
                      <a:r>
                        <a:rPr sz="1800" spc="-10" dirty="0">
                          <a:latin typeface="微软雅黑"/>
                          <a:cs typeface="微软雅黑"/>
                        </a:rPr>
                        <a:t>cluster.AffinityPropagation</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2"/>
                  </a:ext>
                </a:extLst>
              </a:tr>
              <a:tr h="355600">
                <a:tc>
                  <a:txBody>
                    <a:bodyPr/>
                    <a:lstStyle/>
                    <a:p>
                      <a:pPr marL="11430" algn="ctr">
                        <a:lnSpc>
                          <a:spcPct val="100000"/>
                        </a:lnSpc>
                        <a:spcBef>
                          <a:spcPts val="260"/>
                        </a:spcBef>
                      </a:pPr>
                      <a:r>
                        <a:rPr sz="1800" dirty="0">
                          <a:latin typeface="微软雅黑"/>
                          <a:cs typeface="微软雅黑"/>
                        </a:rPr>
                        <a:t>均值漂移</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335" algn="ctr">
                        <a:lnSpc>
                          <a:spcPct val="100000"/>
                        </a:lnSpc>
                        <a:spcBef>
                          <a:spcPts val="260"/>
                        </a:spcBef>
                      </a:pPr>
                      <a:r>
                        <a:rPr sz="1800" spc="-15" dirty="0">
                          <a:latin typeface="微软雅黑"/>
                          <a:cs typeface="微软雅黑"/>
                        </a:rPr>
                        <a:t>cluster.MeanShift</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3"/>
                  </a:ext>
                </a:extLst>
              </a:tr>
              <a:tr h="355600">
                <a:tc>
                  <a:txBody>
                    <a:bodyPr/>
                    <a:lstStyle/>
                    <a:p>
                      <a:pPr marL="11430" algn="ctr">
                        <a:lnSpc>
                          <a:spcPct val="100000"/>
                        </a:lnSpc>
                        <a:spcBef>
                          <a:spcPts val="260"/>
                        </a:spcBef>
                      </a:pPr>
                      <a:r>
                        <a:rPr sz="1800" dirty="0">
                          <a:latin typeface="微软雅黑"/>
                          <a:cs typeface="微软雅黑"/>
                        </a:rPr>
                        <a:t>层次聚类</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9050" algn="ctr">
                        <a:lnSpc>
                          <a:spcPct val="100000"/>
                        </a:lnSpc>
                        <a:spcBef>
                          <a:spcPts val="260"/>
                        </a:spcBef>
                      </a:pPr>
                      <a:r>
                        <a:rPr sz="1800" spc="-10" dirty="0">
                          <a:latin typeface="微软雅黑"/>
                          <a:cs typeface="微软雅黑"/>
                        </a:rPr>
                        <a:t>cluster.AgglomerativeClustering</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4"/>
                  </a:ext>
                </a:extLst>
              </a:tr>
              <a:tr h="355600">
                <a:tc>
                  <a:txBody>
                    <a:bodyPr/>
                    <a:lstStyle/>
                    <a:p>
                      <a:pPr marL="13335" algn="ctr">
                        <a:lnSpc>
                          <a:spcPct val="100000"/>
                        </a:lnSpc>
                        <a:spcBef>
                          <a:spcPts val="265"/>
                        </a:spcBef>
                      </a:pPr>
                      <a:r>
                        <a:rPr sz="1800" dirty="0">
                          <a:latin typeface="微软雅黑"/>
                          <a:cs typeface="微软雅黑"/>
                        </a:rPr>
                        <a:t>DBSCAN</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2700" algn="ctr">
                        <a:lnSpc>
                          <a:spcPct val="100000"/>
                        </a:lnSpc>
                        <a:spcBef>
                          <a:spcPts val="265"/>
                        </a:spcBef>
                      </a:pPr>
                      <a:r>
                        <a:rPr sz="1800" spc="-20" dirty="0">
                          <a:latin typeface="微软雅黑"/>
                          <a:cs typeface="微软雅黑"/>
                        </a:rPr>
                        <a:t>cluster.DBSCAN</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5"/>
                  </a:ext>
                </a:extLst>
              </a:tr>
              <a:tr h="355600">
                <a:tc>
                  <a:txBody>
                    <a:bodyPr/>
                    <a:lstStyle/>
                    <a:p>
                      <a:pPr marL="12065" algn="ctr">
                        <a:lnSpc>
                          <a:spcPct val="100000"/>
                        </a:lnSpc>
                        <a:spcBef>
                          <a:spcPts val="265"/>
                        </a:spcBef>
                      </a:pPr>
                      <a:r>
                        <a:rPr sz="1800" spc="-10" dirty="0">
                          <a:latin typeface="微软雅黑"/>
                          <a:cs typeface="微软雅黑"/>
                        </a:rPr>
                        <a:t>BIRCH</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5875" algn="ctr">
                        <a:lnSpc>
                          <a:spcPct val="100000"/>
                        </a:lnSpc>
                        <a:spcBef>
                          <a:spcPts val="265"/>
                        </a:spcBef>
                      </a:pPr>
                      <a:r>
                        <a:rPr sz="1800" spc="-20" dirty="0">
                          <a:latin typeface="微软雅黑"/>
                          <a:cs typeface="微软雅黑"/>
                        </a:rPr>
                        <a:t>cluster.Birch</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6"/>
                  </a:ext>
                </a:extLst>
              </a:tr>
              <a:tr h="355600">
                <a:tc>
                  <a:txBody>
                    <a:bodyPr/>
                    <a:lstStyle/>
                    <a:p>
                      <a:pPr marL="11430" algn="ctr">
                        <a:lnSpc>
                          <a:spcPct val="100000"/>
                        </a:lnSpc>
                        <a:spcBef>
                          <a:spcPts val="265"/>
                        </a:spcBef>
                      </a:pPr>
                      <a:r>
                        <a:rPr sz="1800" dirty="0">
                          <a:latin typeface="微软雅黑"/>
                          <a:cs typeface="微软雅黑"/>
                        </a:rPr>
                        <a:t>谱聚类</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970" algn="ctr">
                        <a:lnSpc>
                          <a:spcPct val="100000"/>
                        </a:lnSpc>
                        <a:spcBef>
                          <a:spcPts val="265"/>
                        </a:spcBef>
                      </a:pPr>
                      <a:r>
                        <a:rPr sz="1800" spc="-10" dirty="0">
                          <a:latin typeface="微软雅黑"/>
                          <a:cs typeface="微软雅黑"/>
                        </a:rPr>
                        <a:t>cluster.SpectralClustering</a:t>
                      </a:r>
                      <a:endParaRPr sz="1800" dirty="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14227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7D764-3024-343C-0754-F07F3419CD72}"/>
              </a:ext>
            </a:extLst>
          </p:cNvPr>
          <p:cNvSpPr>
            <a:spLocks noGrp="1"/>
          </p:cNvSpPr>
          <p:nvPr>
            <p:ph type="title"/>
          </p:nvPr>
        </p:nvSpPr>
        <p:spPr/>
        <p:txBody>
          <a:bodyPr/>
          <a:lstStyle/>
          <a:p>
            <a:r>
              <a:rPr lang="zh-CN" altLang="en-US" dirty="0"/>
              <a:t>降维任务</a:t>
            </a:r>
          </a:p>
        </p:txBody>
      </p:sp>
      <p:sp>
        <p:nvSpPr>
          <p:cNvPr id="4" name="日期占位符 3">
            <a:extLst>
              <a:ext uri="{FF2B5EF4-FFF2-40B4-BE49-F238E27FC236}">
                <a16:creationId xmlns:a16="http://schemas.microsoft.com/office/drawing/2014/main" id="{53FEC539-6DEE-3C5F-D5B3-060166FD7719}"/>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04A15C77-BBCA-B17C-C5C7-1E92C358ED16}"/>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14EF0BD7-D9BF-41E5-37C3-B2E20E6D407D}"/>
              </a:ext>
            </a:extLst>
          </p:cNvPr>
          <p:cNvSpPr>
            <a:spLocks noGrp="1"/>
          </p:cNvSpPr>
          <p:nvPr>
            <p:ph type="sldNum" sz="quarter" idx="12"/>
          </p:nvPr>
        </p:nvSpPr>
        <p:spPr/>
        <p:txBody>
          <a:bodyPr/>
          <a:lstStyle/>
          <a:p>
            <a:fld id="{81FB2300-2173-4797-AE0E-8B998343583A}" type="slidenum">
              <a:rPr lang="zh-CN" altLang="en-US" smtClean="0"/>
              <a:t>35</a:t>
            </a:fld>
            <a:endParaRPr lang="zh-CN" altLang="en-US"/>
          </a:p>
        </p:txBody>
      </p:sp>
      <p:graphicFrame>
        <p:nvGraphicFramePr>
          <p:cNvPr id="7" name="object 3">
            <a:extLst>
              <a:ext uri="{FF2B5EF4-FFF2-40B4-BE49-F238E27FC236}">
                <a16:creationId xmlns:a16="http://schemas.microsoft.com/office/drawing/2014/main" id="{BF9B0CF0-325F-C4AE-0374-79A4171498FE}"/>
              </a:ext>
            </a:extLst>
          </p:cNvPr>
          <p:cNvGraphicFramePr>
            <a:graphicFrameLocks noGrp="1"/>
          </p:cNvGraphicFramePr>
          <p:nvPr>
            <p:extLst>
              <p:ext uri="{D42A27DB-BD31-4B8C-83A1-F6EECF244321}">
                <p14:modId xmlns:p14="http://schemas.microsoft.com/office/powerpoint/2010/main" val="2837504300"/>
              </p:ext>
            </p:extLst>
          </p:nvPr>
        </p:nvGraphicFramePr>
        <p:xfrm>
          <a:off x="1920558" y="2019300"/>
          <a:ext cx="8350884" cy="2819400"/>
        </p:xfrm>
        <a:graphic>
          <a:graphicData uri="http://schemas.openxmlformats.org/drawingml/2006/table">
            <a:tbl>
              <a:tblPr firstRow="1" bandRow="1">
                <a:tableStyleId>{2D5ABB26-0587-4C30-8999-92F81FD0307C}</a:tableStyleId>
              </a:tblPr>
              <a:tblGrid>
                <a:gridCol w="2962275">
                  <a:extLst>
                    <a:ext uri="{9D8B030D-6E8A-4147-A177-3AD203B41FA5}">
                      <a16:colId xmlns:a16="http://schemas.microsoft.com/office/drawing/2014/main" val="20000"/>
                    </a:ext>
                  </a:extLst>
                </a:gridCol>
                <a:gridCol w="5388609">
                  <a:extLst>
                    <a:ext uri="{9D8B030D-6E8A-4147-A177-3AD203B41FA5}">
                      <a16:colId xmlns:a16="http://schemas.microsoft.com/office/drawing/2014/main" val="20001"/>
                    </a:ext>
                  </a:extLst>
                </a:gridCol>
              </a:tblGrid>
              <a:tr h="342900">
                <a:tc>
                  <a:txBody>
                    <a:bodyPr/>
                    <a:lstStyle/>
                    <a:p>
                      <a:pPr marL="12065" algn="ctr">
                        <a:lnSpc>
                          <a:spcPct val="100000"/>
                        </a:lnSpc>
                        <a:spcBef>
                          <a:spcPts val="260"/>
                        </a:spcBef>
                      </a:pPr>
                      <a:r>
                        <a:rPr sz="1800" b="1" dirty="0">
                          <a:solidFill>
                            <a:srgbClr val="FFFFFF"/>
                          </a:solidFill>
                          <a:latin typeface="微软雅黑"/>
                          <a:cs typeface="微软雅黑"/>
                        </a:rPr>
                        <a:t>降维方法</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tc>
                  <a:txBody>
                    <a:bodyPr/>
                    <a:lstStyle/>
                    <a:p>
                      <a:pPr marL="15240" algn="ctr">
                        <a:lnSpc>
                          <a:spcPct val="100000"/>
                        </a:lnSpc>
                        <a:spcBef>
                          <a:spcPts val="260"/>
                        </a:spcBef>
                      </a:pPr>
                      <a:r>
                        <a:rPr sz="1800" b="1" dirty="0">
                          <a:solidFill>
                            <a:srgbClr val="FFFFFF"/>
                          </a:solidFill>
                          <a:latin typeface="微软雅黑"/>
                          <a:cs typeface="微软雅黑"/>
                        </a:rPr>
                        <a:t>加载模块</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6900"/>
                    </a:solidFill>
                  </a:tcPr>
                </a:tc>
                <a:extLst>
                  <a:ext uri="{0D108BD9-81ED-4DB2-BD59-A6C34878D82A}">
                    <a16:rowId xmlns:a16="http://schemas.microsoft.com/office/drawing/2014/main" val="10000"/>
                  </a:ext>
                </a:extLst>
              </a:tr>
              <a:tr h="342900">
                <a:tc>
                  <a:txBody>
                    <a:bodyPr/>
                    <a:lstStyle/>
                    <a:p>
                      <a:pPr marL="12065" algn="ctr">
                        <a:lnSpc>
                          <a:spcPct val="100000"/>
                        </a:lnSpc>
                        <a:spcBef>
                          <a:spcPts val="160"/>
                        </a:spcBef>
                      </a:pPr>
                      <a:r>
                        <a:rPr sz="1800" dirty="0">
                          <a:latin typeface="微软雅黑"/>
                          <a:cs typeface="微软雅黑"/>
                        </a:rPr>
                        <a:t>主成分分析</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tc>
                  <a:txBody>
                    <a:bodyPr/>
                    <a:lstStyle/>
                    <a:p>
                      <a:pPr marL="13335" algn="ctr">
                        <a:lnSpc>
                          <a:spcPct val="100000"/>
                        </a:lnSpc>
                        <a:spcBef>
                          <a:spcPts val="160"/>
                        </a:spcBef>
                      </a:pPr>
                      <a:r>
                        <a:rPr sz="1800" spc="-5" dirty="0">
                          <a:latin typeface="微软雅黑"/>
                          <a:cs typeface="微软雅黑"/>
                        </a:rPr>
                        <a:t>decomposition.PCA</a:t>
                      </a:r>
                      <a:endParaRPr sz="1800">
                        <a:latin typeface="微软雅黑"/>
                        <a:cs typeface="微软雅黑"/>
                      </a:endParaRPr>
                    </a:p>
                  </a:txBody>
                  <a:tcPr marL="0" marR="0" marT="203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1"/>
                  </a:ext>
                </a:extLst>
              </a:tr>
              <a:tr h="355600">
                <a:tc>
                  <a:txBody>
                    <a:bodyPr/>
                    <a:lstStyle/>
                    <a:p>
                      <a:pPr marL="11430" algn="ctr">
                        <a:lnSpc>
                          <a:spcPct val="100000"/>
                        </a:lnSpc>
                        <a:spcBef>
                          <a:spcPts val="260"/>
                        </a:spcBef>
                      </a:pPr>
                      <a:r>
                        <a:rPr sz="1800" dirty="0">
                          <a:latin typeface="微软雅黑"/>
                          <a:cs typeface="微软雅黑"/>
                        </a:rPr>
                        <a:t>截断</a:t>
                      </a:r>
                      <a:r>
                        <a:rPr sz="1800" spc="-5" dirty="0">
                          <a:latin typeface="微软雅黑"/>
                          <a:cs typeface="微软雅黑"/>
                        </a:rPr>
                        <a:t>SVD</a:t>
                      </a:r>
                      <a:r>
                        <a:rPr sz="1800" dirty="0">
                          <a:latin typeface="微软雅黑"/>
                          <a:cs typeface="微软雅黑"/>
                        </a:rPr>
                        <a:t>和</a:t>
                      </a:r>
                      <a:r>
                        <a:rPr sz="1800" spc="-5" dirty="0">
                          <a:latin typeface="微软雅黑"/>
                          <a:cs typeface="微软雅黑"/>
                        </a:rPr>
                        <a:t>L</a:t>
                      </a:r>
                      <a:r>
                        <a:rPr sz="1800" dirty="0">
                          <a:latin typeface="微软雅黑"/>
                          <a:cs typeface="微软雅黑"/>
                        </a:rPr>
                        <a:t>SA</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3970" algn="ctr">
                        <a:lnSpc>
                          <a:spcPct val="100000"/>
                        </a:lnSpc>
                        <a:spcBef>
                          <a:spcPts val="260"/>
                        </a:spcBef>
                      </a:pPr>
                      <a:r>
                        <a:rPr sz="1800" spc="-10" dirty="0">
                          <a:latin typeface="微软雅黑"/>
                          <a:cs typeface="微软雅黑"/>
                        </a:rPr>
                        <a:t>decomposition.TruncatedSVD</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2"/>
                  </a:ext>
                </a:extLst>
              </a:tr>
              <a:tr h="355600">
                <a:tc>
                  <a:txBody>
                    <a:bodyPr/>
                    <a:lstStyle/>
                    <a:p>
                      <a:pPr marL="12065" algn="ctr">
                        <a:lnSpc>
                          <a:spcPct val="100000"/>
                        </a:lnSpc>
                        <a:spcBef>
                          <a:spcPts val="260"/>
                        </a:spcBef>
                      </a:pPr>
                      <a:r>
                        <a:rPr sz="1800" dirty="0">
                          <a:latin typeface="微软雅黑"/>
                          <a:cs typeface="微软雅黑"/>
                        </a:rPr>
                        <a:t>字典学习</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335" algn="ctr">
                        <a:lnSpc>
                          <a:spcPct val="100000"/>
                        </a:lnSpc>
                        <a:spcBef>
                          <a:spcPts val="260"/>
                        </a:spcBef>
                      </a:pPr>
                      <a:r>
                        <a:rPr sz="1800" spc="-5" dirty="0">
                          <a:latin typeface="微软雅黑"/>
                          <a:cs typeface="微软雅黑"/>
                        </a:rPr>
                        <a:t>decomposition.SparseCoder</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3"/>
                  </a:ext>
                </a:extLst>
              </a:tr>
              <a:tr h="355600">
                <a:tc>
                  <a:txBody>
                    <a:bodyPr/>
                    <a:lstStyle/>
                    <a:p>
                      <a:pPr marL="12065" algn="ctr">
                        <a:lnSpc>
                          <a:spcPct val="100000"/>
                        </a:lnSpc>
                        <a:spcBef>
                          <a:spcPts val="260"/>
                        </a:spcBef>
                      </a:pPr>
                      <a:r>
                        <a:rPr sz="1800" dirty="0">
                          <a:latin typeface="微软雅黑"/>
                          <a:cs typeface="微软雅黑"/>
                        </a:rPr>
                        <a:t>因子分析</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4604" algn="ctr">
                        <a:lnSpc>
                          <a:spcPct val="100000"/>
                        </a:lnSpc>
                        <a:spcBef>
                          <a:spcPts val="260"/>
                        </a:spcBef>
                      </a:pPr>
                      <a:r>
                        <a:rPr sz="1800" spc="-10" dirty="0">
                          <a:latin typeface="微软雅黑"/>
                          <a:cs typeface="微软雅黑"/>
                        </a:rPr>
                        <a:t>decomposition.FactorAnalysis</a:t>
                      </a:r>
                      <a:endParaRPr sz="1800">
                        <a:latin typeface="微软雅黑"/>
                        <a:cs typeface="微软雅黑"/>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4"/>
                  </a:ext>
                </a:extLst>
              </a:tr>
              <a:tr h="355600">
                <a:tc>
                  <a:txBody>
                    <a:bodyPr/>
                    <a:lstStyle/>
                    <a:p>
                      <a:pPr marL="12065" algn="ctr">
                        <a:lnSpc>
                          <a:spcPct val="100000"/>
                        </a:lnSpc>
                        <a:spcBef>
                          <a:spcPts val="265"/>
                        </a:spcBef>
                      </a:pPr>
                      <a:r>
                        <a:rPr sz="1800" dirty="0">
                          <a:latin typeface="微软雅黑"/>
                          <a:cs typeface="微软雅黑"/>
                        </a:rPr>
                        <a:t>独立成分分析</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3335" algn="ctr">
                        <a:lnSpc>
                          <a:spcPct val="100000"/>
                        </a:lnSpc>
                        <a:spcBef>
                          <a:spcPts val="265"/>
                        </a:spcBef>
                      </a:pPr>
                      <a:r>
                        <a:rPr sz="1800" spc="-10" dirty="0">
                          <a:latin typeface="微软雅黑"/>
                          <a:cs typeface="微软雅黑"/>
                        </a:rPr>
                        <a:t>decomposition.FastICA</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5"/>
                  </a:ext>
                </a:extLst>
              </a:tr>
              <a:tr h="355600">
                <a:tc>
                  <a:txBody>
                    <a:bodyPr/>
                    <a:lstStyle/>
                    <a:p>
                      <a:pPr marL="12065" algn="ctr">
                        <a:lnSpc>
                          <a:spcPct val="100000"/>
                        </a:lnSpc>
                        <a:spcBef>
                          <a:spcPts val="265"/>
                        </a:spcBef>
                      </a:pPr>
                      <a:r>
                        <a:rPr sz="1800" dirty="0">
                          <a:latin typeface="微软雅黑"/>
                          <a:cs typeface="微软雅黑"/>
                        </a:rPr>
                        <a:t>非负矩阵分解</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tc>
                  <a:txBody>
                    <a:bodyPr/>
                    <a:lstStyle/>
                    <a:p>
                      <a:pPr marL="13970" algn="ctr">
                        <a:lnSpc>
                          <a:spcPct val="100000"/>
                        </a:lnSpc>
                        <a:spcBef>
                          <a:spcPts val="265"/>
                        </a:spcBef>
                      </a:pPr>
                      <a:r>
                        <a:rPr sz="1800" spc="-5" dirty="0">
                          <a:latin typeface="微软雅黑"/>
                          <a:cs typeface="微软雅黑"/>
                        </a:rPr>
                        <a:t>decomposition.NMF</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7"/>
                    </a:solidFill>
                  </a:tcPr>
                </a:tc>
                <a:extLst>
                  <a:ext uri="{0D108BD9-81ED-4DB2-BD59-A6C34878D82A}">
                    <a16:rowId xmlns:a16="http://schemas.microsoft.com/office/drawing/2014/main" val="10006"/>
                  </a:ext>
                </a:extLst>
              </a:tr>
              <a:tr h="355600">
                <a:tc>
                  <a:txBody>
                    <a:bodyPr/>
                    <a:lstStyle/>
                    <a:p>
                      <a:pPr marL="11430" algn="ctr">
                        <a:lnSpc>
                          <a:spcPct val="100000"/>
                        </a:lnSpc>
                        <a:spcBef>
                          <a:spcPts val="265"/>
                        </a:spcBef>
                      </a:pPr>
                      <a:r>
                        <a:rPr sz="1800" spc="-15" dirty="0">
                          <a:latin typeface="微软雅黑"/>
                          <a:cs typeface="微软雅黑"/>
                        </a:rPr>
                        <a:t>LDA</a:t>
                      </a:r>
                      <a:endParaRPr sz="180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tc>
                  <a:txBody>
                    <a:bodyPr/>
                    <a:lstStyle/>
                    <a:p>
                      <a:pPr marL="15240" algn="ctr">
                        <a:lnSpc>
                          <a:spcPct val="100000"/>
                        </a:lnSpc>
                        <a:spcBef>
                          <a:spcPts val="265"/>
                        </a:spcBef>
                      </a:pPr>
                      <a:r>
                        <a:rPr sz="1800" spc="-5" dirty="0">
                          <a:latin typeface="微软雅黑"/>
                          <a:cs typeface="微软雅黑"/>
                        </a:rPr>
                        <a:t>decomposition.LatentDirichletAllocation</a:t>
                      </a:r>
                      <a:endParaRPr sz="1800" dirty="0">
                        <a:latin typeface="微软雅黑"/>
                        <a:cs typeface="微软雅黑"/>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3C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36175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D3FFD-0381-020E-6FE7-60E2266BFC17}"/>
              </a:ext>
            </a:extLst>
          </p:cNvPr>
          <p:cNvSpPr>
            <a:spLocks noGrp="1"/>
          </p:cNvSpPr>
          <p:nvPr>
            <p:ph type="title"/>
          </p:nvPr>
        </p:nvSpPr>
        <p:spPr/>
        <p:txBody>
          <a:bodyPr/>
          <a:lstStyle/>
          <a:p>
            <a:r>
              <a:rPr lang="en-US" altLang="zh-CN" dirty="0"/>
              <a:t>sklearn</a:t>
            </a:r>
            <a:r>
              <a:rPr lang="zh-CN" altLang="en-US" dirty="0"/>
              <a:t>算法选择路径</a:t>
            </a:r>
          </a:p>
        </p:txBody>
      </p:sp>
      <p:sp>
        <p:nvSpPr>
          <p:cNvPr id="4" name="日期占位符 3">
            <a:extLst>
              <a:ext uri="{FF2B5EF4-FFF2-40B4-BE49-F238E27FC236}">
                <a16:creationId xmlns:a16="http://schemas.microsoft.com/office/drawing/2014/main" id="{0CC35051-612D-62CA-F5EA-AED19BBE60AA}"/>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BF394B6E-0C91-7164-7F94-974BB6F8FF49}"/>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67B6D3B-9983-5684-9417-CB4C56C49762}"/>
              </a:ext>
            </a:extLst>
          </p:cNvPr>
          <p:cNvSpPr>
            <a:spLocks noGrp="1"/>
          </p:cNvSpPr>
          <p:nvPr>
            <p:ph type="sldNum" sz="quarter" idx="12"/>
          </p:nvPr>
        </p:nvSpPr>
        <p:spPr/>
        <p:txBody>
          <a:bodyPr/>
          <a:lstStyle/>
          <a:p>
            <a:fld id="{81FB2300-2173-4797-AE0E-8B998343583A}" type="slidenum">
              <a:rPr lang="zh-CN" altLang="en-US" smtClean="0"/>
              <a:t>36</a:t>
            </a:fld>
            <a:endParaRPr lang="zh-CN" altLang="en-US"/>
          </a:p>
        </p:txBody>
      </p:sp>
      <p:pic>
        <p:nvPicPr>
          <p:cNvPr id="8" name="图片 7">
            <a:extLst>
              <a:ext uri="{FF2B5EF4-FFF2-40B4-BE49-F238E27FC236}">
                <a16:creationId xmlns:a16="http://schemas.microsoft.com/office/drawing/2014/main" id="{9875330D-C480-4770-EC72-98237572C5D1}"/>
              </a:ext>
            </a:extLst>
          </p:cNvPr>
          <p:cNvPicPr>
            <a:picLocks noChangeAspect="1"/>
          </p:cNvPicPr>
          <p:nvPr/>
        </p:nvPicPr>
        <p:blipFill>
          <a:blip r:embed="rId2"/>
          <a:stretch>
            <a:fillRect/>
          </a:stretch>
        </p:blipFill>
        <p:spPr>
          <a:xfrm>
            <a:off x="1733550" y="1593850"/>
            <a:ext cx="8724900" cy="4762500"/>
          </a:xfrm>
          <a:prstGeom prst="rect">
            <a:avLst/>
          </a:prstGeom>
        </p:spPr>
      </p:pic>
    </p:spTree>
    <p:extLst>
      <p:ext uri="{BB962C8B-B14F-4D97-AF65-F5344CB8AC3E}">
        <p14:creationId xmlns:p14="http://schemas.microsoft.com/office/powerpoint/2010/main" val="1369127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EE71B-2C8F-F5B3-9387-A180075EC095}"/>
              </a:ext>
            </a:extLst>
          </p:cNvPr>
          <p:cNvSpPr>
            <a:spLocks noGrp="1"/>
          </p:cNvSpPr>
          <p:nvPr>
            <p:ph type="title"/>
          </p:nvPr>
        </p:nvSpPr>
        <p:spPr/>
        <p:txBody>
          <a:bodyPr/>
          <a:lstStyle/>
          <a:p>
            <a:r>
              <a:rPr lang="en-US" altLang="zh-CN" dirty="0"/>
              <a:t>sklearn </a:t>
            </a:r>
            <a:r>
              <a:rPr lang="zh-CN" altLang="en-US" dirty="0"/>
              <a:t>文档</a:t>
            </a:r>
          </a:p>
        </p:txBody>
      </p:sp>
      <p:sp>
        <p:nvSpPr>
          <p:cNvPr id="3" name="内容占位符 2">
            <a:extLst>
              <a:ext uri="{FF2B5EF4-FFF2-40B4-BE49-F238E27FC236}">
                <a16:creationId xmlns:a16="http://schemas.microsoft.com/office/drawing/2014/main" id="{3ADDAB70-CD8F-25A9-1A85-1539E64DF503}"/>
              </a:ext>
            </a:extLst>
          </p:cNvPr>
          <p:cNvSpPr>
            <a:spLocks noGrp="1"/>
          </p:cNvSpPr>
          <p:nvPr>
            <p:ph idx="1"/>
          </p:nvPr>
        </p:nvSpPr>
        <p:spPr/>
        <p:txBody>
          <a:bodyPr/>
          <a:lstStyle/>
          <a:p>
            <a:r>
              <a:rPr lang="en-US" altLang="zh-CN" dirty="0"/>
              <a:t>https://scikit-learn.org/stable/index.html</a:t>
            </a:r>
          </a:p>
          <a:p>
            <a:r>
              <a:rPr lang="zh-CN" altLang="en-US" dirty="0"/>
              <a:t>中文资料：</a:t>
            </a:r>
          </a:p>
          <a:p>
            <a:pPr lvl="1"/>
            <a:r>
              <a:rPr lang="en-US" altLang="zh-CN" dirty="0"/>
              <a:t>https://scikit-learn.org.cn/</a:t>
            </a:r>
          </a:p>
          <a:p>
            <a:pPr lvl="1"/>
            <a:r>
              <a:rPr lang="en-US" altLang="zh-CN" dirty="0"/>
              <a:t>https://www.sklearncn.cn/</a:t>
            </a:r>
          </a:p>
          <a:p>
            <a:pPr lvl="2"/>
            <a:r>
              <a:rPr lang="en-US" altLang="zh-CN" dirty="0"/>
              <a:t>https://sklearn.apachecn.org/#/</a:t>
            </a:r>
            <a:endParaRPr lang="zh-CN" altLang="en-US" dirty="0"/>
          </a:p>
        </p:txBody>
      </p:sp>
      <p:sp>
        <p:nvSpPr>
          <p:cNvPr id="4" name="日期占位符 3">
            <a:extLst>
              <a:ext uri="{FF2B5EF4-FFF2-40B4-BE49-F238E27FC236}">
                <a16:creationId xmlns:a16="http://schemas.microsoft.com/office/drawing/2014/main" id="{B8236889-34EC-064D-CA8F-827C28642839}"/>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B5E395E-9123-E57A-9359-24A8C37B2430}"/>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CEA17EA-D769-7EE0-1520-27133F44A8F4}"/>
              </a:ext>
            </a:extLst>
          </p:cNvPr>
          <p:cNvSpPr>
            <a:spLocks noGrp="1"/>
          </p:cNvSpPr>
          <p:nvPr>
            <p:ph type="sldNum" sz="quarter" idx="12"/>
          </p:nvPr>
        </p:nvSpPr>
        <p:spPr/>
        <p:txBody>
          <a:bodyPr/>
          <a:lstStyle/>
          <a:p>
            <a:fld id="{81FB2300-2173-4797-AE0E-8B998343583A}" type="slidenum">
              <a:rPr lang="zh-CN" altLang="en-US" smtClean="0"/>
              <a:t>37</a:t>
            </a:fld>
            <a:endParaRPr lang="zh-CN" altLang="en-US"/>
          </a:p>
        </p:txBody>
      </p:sp>
    </p:spTree>
    <p:extLst>
      <p:ext uri="{BB962C8B-B14F-4D97-AF65-F5344CB8AC3E}">
        <p14:creationId xmlns:p14="http://schemas.microsoft.com/office/powerpoint/2010/main" val="1620557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5300" dirty="0"/>
              <a:t>使用机器学习解决问题的一般流程</a:t>
            </a:r>
          </a:p>
        </p:txBody>
      </p:sp>
      <p:sp>
        <p:nvSpPr>
          <p:cNvPr id="5" name="文本占位符 4"/>
          <p:cNvSpPr>
            <a:spLocks noGrp="1"/>
          </p:cNvSpPr>
          <p:nvPr>
            <p:ph type="body" idx="1"/>
          </p:nvPr>
        </p:nvSpPr>
        <p:spPr/>
        <p:txBody>
          <a:bodyPr/>
          <a:lstStyle/>
          <a:p>
            <a:r>
              <a:rPr lang="zh-CN" altLang="en-US" dirty="0"/>
              <a:t>拿到一个机器学习问题时，解决问题的一般流程大致可以分为以下几个步骤。</a:t>
            </a:r>
          </a:p>
        </p:txBody>
      </p:sp>
      <p:sp>
        <p:nvSpPr>
          <p:cNvPr id="2" name="日期占位符 1">
            <a:extLst>
              <a:ext uri="{FF2B5EF4-FFF2-40B4-BE49-F238E27FC236}">
                <a16:creationId xmlns:a16="http://schemas.microsoft.com/office/drawing/2014/main" id="{EAE7F04E-FFF4-4C71-B6FE-74ECDF19AA33}"/>
              </a:ext>
            </a:extLst>
          </p:cNvPr>
          <p:cNvSpPr>
            <a:spLocks noGrp="1"/>
          </p:cNvSpPr>
          <p:nvPr>
            <p:ph type="dt" sz="half" idx="10"/>
          </p:nvPr>
        </p:nvSpPr>
        <p:spPr/>
        <p:txBody>
          <a:bodyPr/>
          <a:lstStyle/>
          <a:p>
            <a:fld id="{2723A8F8-BB78-4827-8AD7-32E0FE9A97E5}" type="datetime1">
              <a:rPr lang="zh-CN" altLang="en-US" smtClean="0"/>
              <a:t>2022/7/1</a:t>
            </a:fld>
            <a:endParaRPr lang="zh-CN" altLang="en-US"/>
          </a:p>
        </p:txBody>
      </p:sp>
      <p:sp>
        <p:nvSpPr>
          <p:cNvPr id="3" name="页脚占位符 2">
            <a:extLst>
              <a:ext uri="{FF2B5EF4-FFF2-40B4-BE49-F238E27FC236}">
                <a16:creationId xmlns:a16="http://schemas.microsoft.com/office/drawing/2014/main" id="{40DD4396-1847-4856-9707-976B5E89EE6C}"/>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E803AF3-EB7C-464C-BA9F-6C708906DC7A}"/>
              </a:ext>
            </a:extLst>
          </p:cNvPr>
          <p:cNvSpPr>
            <a:spLocks noGrp="1"/>
          </p:cNvSpPr>
          <p:nvPr>
            <p:ph type="sldNum" sz="quarter" idx="12"/>
          </p:nvPr>
        </p:nvSpPr>
        <p:spPr/>
        <p:txBody>
          <a:bodyPr/>
          <a:lstStyle/>
          <a:p>
            <a:fld id="{81FB2300-2173-4797-AE0E-8B998343583A}" type="slidenum">
              <a:rPr lang="zh-CN" altLang="en-US" smtClean="0"/>
              <a:t>38</a:t>
            </a:fld>
            <a:endParaRPr lang="zh-CN" altLang="en-US"/>
          </a:p>
        </p:txBody>
      </p:sp>
    </p:spTree>
    <p:extLst>
      <p:ext uri="{BB962C8B-B14F-4D97-AF65-F5344CB8AC3E}">
        <p14:creationId xmlns:p14="http://schemas.microsoft.com/office/powerpoint/2010/main" val="377557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一般流程</a:t>
            </a:r>
          </a:p>
        </p:txBody>
      </p:sp>
      <p:sp>
        <p:nvSpPr>
          <p:cNvPr id="4" name="日期占位符 3">
            <a:extLst>
              <a:ext uri="{FF2B5EF4-FFF2-40B4-BE49-F238E27FC236}">
                <a16:creationId xmlns:a16="http://schemas.microsoft.com/office/drawing/2014/main" id="{28243C2E-32D4-441E-8321-854DAC493698}"/>
              </a:ext>
            </a:extLst>
          </p:cNvPr>
          <p:cNvSpPr>
            <a:spLocks noGrp="1"/>
          </p:cNvSpPr>
          <p:nvPr>
            <p:ph type="dt" sz="half" idx="10"/>
          </p:nvPr>
        </p:nvSpPr>
        <p:spPr/>
        <p:txBody>
          <a:bodyPr/>
          <a:lstStyle/>
          <a:p>
            <a:fld id="{1B769FB2-6FE5-4534-B9FC-DDF840E44829}" type="datetime1">
              <a:rPr lang="zh-CN" altLang="en-US" smtClean="0"/>
              <a:t>2022/7/1</a:t>
            </a:fld>
            <a:endParaRPr lang="zh-CN" altLang="en-US"/>
          </a:p>
        </p:txBody>
      </p:sp>
      <p:sp>
        <p:nvSpPr>
          <p:cNvPr id="5" name="页脚占位符 4">
            <a:extLst>
              <a:ext uri="{FF2B5EF4-FFF2-40B4-BE49-F238E27FC236}">
                <a16:creationId xmlns:a16="http://schemas.microsoft.com/office/drawing/2014/main" id="{155FA58F-19B7-4402-8F39-47C0CFAF327B}"/>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92515415-BF14-4A52-BC17-3ADFC6AECF3D}"/>
              </a:ext>
            </a:extLst>
          </p:cNvPr>
          <p:cNvSpPr>
            <a:spLocks noGrp="1"/>
          </p:cNvSpPr>
          <p:nvPr>
            <p:ph type="sldNum" sz="quarter" idx="12"/>
          </p:nvPr>
        </p:nvSpPr>
        <p:spPr/>
        <p:txBody>
          <a:bodyPr/>
          <a:lstStyle/>
          <a:p>
            <a:fld id="{81FB2300-2173-4797-AE0E-8B998343583A}" type="slidenum">
              <a:rPr lang="zh-CN" altLang="en-US" smtClean="0"/>
              <a:t>39</a:t>
            </a:fld>
            <a:endParaRPr lang="zh-CN" altLang="en-US"/>
          </a:p>
        </p:txBody>
      </p:sp>
      <p:pic>
        <p:nvPicPr>
          <p:cNvPr id="11" name="图片 10">
            <a:extLst>
              <a:ext uri="{FF2B5EF4-FFF2-40B4-BE49-F238E27FC236}">
                <a16:creationId xmlns:a16="http://schemas.microsoft.com/office/drawing/2014/main" id="{0AC00B8C-211F-40B1-A2B9-0092A1669351}"/>
              </a:ext>
            </a:extLst>
          </p:cNvPr>
          <p:cNvPicPr>
            <a:picLocks noChangeAspect="1"/>
          </p:cNvPicPr>
          <p:nvPr/>
        </p:nvPicPr>
        <p:blipFill>
          <a:blip r:embed="rId2"/>
          <a:stretch>
            <a:fillRect/>
          </a:stretch>
        </p:blipFill>
        <p:spPr>
          <a:xfrm>
            <a:off x="1914958" y="1319645"/>
            <a:ext cx="8639175" cy="5105400"/>
          </a:xfrm>
          <a:prstGeom prst="rect">
            <a:avLst/>
          </a:prstGeom>
        </p:spPr>
      </p:pic>
    </p:spTree>
    <p:extLst>
      <p:ext uri="{BB962C8B-B14F-4D97-AF65-F5344CB8AC3E}">
        <p14:creationId xmlns:p14="http://schemas.microsoft.com/office/powerpoint/2010/main" val="64434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15D2A-7252-DE70-5E9B-A2DD2A189D8A}"/>
              </a:ext>
            </a:extLst>
          </p:cNvPr>
          <p:cNvSpPr>
            <a:spLocks noGrp="1"/>
          </p:cNvSpPr>
          <p:nvPr>
            <p:ph type="title"/>
          </p:nvPr>
        </p:nvSpPr>
        <p:spPr/>
        <p:txBody>
          <a:bodyPr/>
          <a:lstStyle/>
          <a:p>
            <a:r>
              <a:rPr lang="zh-CN" altLang="en-US" dirty="0"/>
              <a:t>人类学习的情况</a:t>
            </a:r>
          </a:p>
        </p:txBody>
      </p:sp>
      <p:sp>
        <p:nvSpPr>
          <p:cNvPr id="3" name="内容占位符 2">
            <a:extLst>
              <a:ext uri="{FF2B5EF4-FFF2-40B4-BE49-F238E27FC236}">
                <a16:creationId xmlns:a16="http://schemas.microsoft.com/office/drawing/2014/main" id="{7618E576-CA6B-29BB-7671-2ADDCCCC2D9C}"/>
              </a:ext>
            </a:extLst>
          </p:cNvPr>
          <p:cNvSpPr>
            <a:spLocks noGrp="1"/>
          </p:cNvSpPr>
          <p:nvPr>
            <p:ph idx="1"/>
          </p:nvPr>
        </p:nvSpPr>
        <p:spPr/>
        <p:txBody>
          <a:bodyPr>
            <a:normAutofit fontScale="62500" lnSpcReduction="20000"/>
          </a:bodyPr>
          <a:lstStyle/>
          <a:p>
            <a:r>
              <a:rPr lang="zh-CN" altLang="en-US" dirty="0"/>
              <a:t>想想人类是怎么学习新知识的？</a:t>
            </a:r>
            <a:endParaRPr lang="en-US" altLang="zh-CN" dirty="0"/>
          </a:p>
          <a:p>
            <a:pPr lvl="1"/>
            <a:r>
              <a:rPr lang="zh-CN" altLang="en-US" dirty="0"/>
              <a:t>学校学习（有参考</a:t>
            </a:r>
            <a:r>
              <a:rPr lang="en-US" altLang="zh-CN" dirty="0"/>
              <a:t>&amp;</a:t>
            </a:r>
            <a:r>
              <a:rPr lang="zh-CN" altLang="en-US" dirty="0"/>
              <a:t>辅助的学习 </a:t>
            </a:r>
            <a:r>
              <a:rPr lang="en-US" altLang="zh-CN" dirty="0"/>
              <a:t>– </a:t>
            </a:r>
            <a:r>
              <a:rPr lang="zh-CN" altLang="en-US" dirty="0"/>
              <a:t>监督学习</a:t>
            </a:r>
            <a:r>
              <a:rPr lang="en-US" altLang="zh-CN" dirty="0"/>
              <a:t>《</a:t>
            </a:r>
            <a:r>
              <a:rPr lang="zh-CN" altLang="en-US" dirty="0"/>
              <a:t>参考</a:t>
            </a:r>
            <a:r>
              <a:rPr lang="en-US" altLang="zh-CN" dirty="0"/>
              <a:t>&amp;</a:t>
            </a:r>
            <a:r>
              <a:rPr lang="zh-CN" altLang="en-US" dirty="0"/>
              <a:t>辅助</a:t>
            </a:r>
            <a:r>
              <a:rPr lang="en-US" altLang="zh-CN" dirty="0"/>
              <a:t>-</a:t>
            </a:r>
            <a:r>
              <a:rPr lang="zh-CN" altLang="en-US" dirty="0"/>
              <a:t>标签</a:t>
            </a:r>
            <a:r>
              <a:rPr lang="en-US" altLang="zh-CN" dirty="0"/>
              <a:t>》</a:t>
            </a:r>
            <a:r>
              <a:rPr lang="zh-CN" altLang="en-US" dirty="0"/>
              <a:t>）：</a:t>
            </a:r>
            <a:endParaRPr lang="en-US" altLang="zh-CN" dirty="0"/>
          </a:p>
          <a:p>
            <a:pPr lvl="2"/>
            <a:r>
              <a:rPr lang="zh-CN" altLang="en-US" dirty="0"/>
              <a:t> </a:t>
            </a:r>
            <a:endParaRPr lang="en-US" altLang="zh-CN" dirty="0"/>
          </a:p>
          <a:p>
            <a:pPr lvl="2"/>
            <a:r>
              <a:rPr lang="zh-CN" altLang="en-US" dirty="0"/>
              <a:t>  </a:t>
            </a:r>
            <a:endParaRPr lang="en-US" altLang="zh-CN" dirty="0"/>
          </a:p>
          <a:p>
            <a:pPr lvl="2"/>
            <a:r>
              <a:rPr lang="zh-CN" altLang="en-US" dirty="0"/>
              <a:t> </a:t>
            </a:r>
            <a:endParaRPr lang="en-US" altLang="zh-CN" dirty="0"/>
          </a:p>
          <a:p>
            <a:pPr lvl="2"/>
            <a:r>
              <a:rPr lang="zh-CN" altLang="en-US" dirty="0"/>
              <a:t> </a:t>
            </a:r>
            <a:endParaRPr lang="en-US" altLang="zh-CN" dirty="0"/>
          </a:p>
          <a:p>
            <a:pPr lvl="1"/>
            <a:r>
              <a:rPr lang="zh-CN" altLang="en-US" dirty="0"/>
              <a:t>无师自通的语言</a:t>
            </a:r>
            <a:r>
              <a:rPr lang="en-US" altLang="zh-CN" dirty="0"/>
              <a:t>&amp;</a:t>
            </a:r>
            <a:r>
              <a:rPr lang="zh-CN" altLang="en-US" dirty="0"/>
              <a:t>艺术学习（无参考</a:t>
            </a:r>
            <a:r>
              <a:rPr lang="en-US" altLang="zh-CN" dirty="0"/>
              <a:t>&amp;</a:t>
            </a:r>
            <a:r>
              <a:rPr lang="zh-CN" altLang="en-US" dirty="0"/>
              <a:t>辅助 </a:t>
            </a:r>
            <a:r>
              <a:rPr lang="en-US" altLang="zh-CN" dirty="0"/>
              <a:t>– </a:t>
            </a:r>
            <a:r>
              <a:rPr lang="zh-CN" altLang="en-US" dirty="0"/>
              <a:t>无监督学习</a:t>
            </a:r>
            <a:r>
              <a:rPr lang="en-US" altLang="zh-CN" dirty="0"/>
              <a:t>《</a:t>
            </a:r>
            <a:r>
              <a:rPr lang="zh-CN" altLang="en-US" dirty="0"/>
              <a:t>无标签</a:t>
            </a:r>
            <a:r>
              <a:rPr lang="en-US" altLang="zh-CN" dirty="0"/>
              <a:t>》</a:t>
            </a:r>
            <a:r>
              <a:rPr lang="zh-CN" altLang="en-US" dirty="0"/>
              <a:t>）：</a:t>
            </a:r>
            <a:endParaRPr lang="en-US" altLang="zh-CN" dirty="0"/>
          </a:p>
          <a:p>
            <a:pPr lvl="2"/>
            <a:r>
              <a:rPr lang="en-US" altLang="zh-CN" dirty="0"/>
              <a:t> </a:t>
            </a:r>
          </a:p>
          <a:p>
            <a:pPr lvl="2"/>
            <a:r>
              <a:rPr lang="en-US" altLang="zh-CN" dirty="0"/>
              <a:t> </a:t>
            </a:r>
          </a:p>
          <a:p>
            <a:pPr lvl="3"/>
            <a:r>
              <a:rPr lang="en-US" altLang="zh-CN" dirty="0"/>
              <a:t> </a:t>
            </a:r>
          </a:p>
          <a:p>
            <a:pPr lvl="2"/>
            <a:r>
              <a:rPr lang="zh-CN" altLang="en-US" dirty="0"/>
              <a:t> </a:t>
            </a:r>
            <a:endParaRPr lang="en-US" altLang="zh-CN" dirty="0"/>
          </a:p>
          <a:p>
            <a:pPr lvl="1"/>
            <a:r>
              <a:rPr lang="zh-CN" altLang="en-US" dirty="0"/>
              <a:t>野外生存（没有任何辅助，但是有实时的反馈）：</a:t>
            </a:r>
            <a:endParaRPr lang="en-US" altLang="zh-CN" dirty="0"/>
          </a:p>
          <a:p>
            <a:pPr lvl="2"/>
            <a:r>
              <a:rPr lang="en-US" altLang="zh-CN" dirty="0"/>
              <a:t> </a:t>
            </a:r>
          </a:p>
          <a:p>
            <a:pPr lvl="3"/>
            <a:r>
              <a:rPr lang="en-US" altLang="zh-CN" dirty="0"/>
              <a:t> </a:t>
            </a:r>
          </a:p>
          <a:p>
            <a:pPr lvl="2"/>
            <a:r>
              <a:rPr lang="en-US" altLang="zh-CN" dirty="0"/>
              <a:t> </a:t>
            </a:r>
          </a:p>
        </p:txBody>
      </p:sp>
      <p:sp>
        <p:nvSpPr>
          <p:cNvPr id="4" name="日期占位符 3">
            <a:extLst>
              <a:ext uri="{FF2B5EF4-FFF2-40B4-BE49-F238E27FC236}">
                <a16:creationId xmlns:a16="http://schemas.microsoft.com/office/drawing/2014/main" id="{D90E0D5C-907D-D280-CC74-82A28ECC983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C5842730-A565-DA67-0129-5D5F36D0053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4D9DD100-1752-C7E7-801B-9238CA8E2401}"/>
              </a:ext>
            </a:extLst>
          </p:cNvPr>
          <p:cNvSpPr>
            <a:spLocks noGrp="1"/>
          </p:cNvSpPr>
          <p:nvPr>
            <p:ph type="sldNum" sz="quarter" idx="12"/>
          </p:nvPr>
        </p:nvSpPr>
        <p:spPr/>
        <p:txBody>
          <a:bodyPr/>
          <a:lstStyle/>
          <a:p>
            <a:fld id="{81FB2300-2173-4797-AE0E-8B998343583A}" type="slidenum">
              <a:rPr lang="zh-CN" altLang="en-US" smtClean="0"/>
              <a:t>4</a:t>
            </a:fld>
            <a:endParaRPr lang="zh-CN" altLang="en-US"/>
          </a:p>
        </p:txBody>
      </p:sp>
    </p:spTree>
    <p:extLst>
      <p:ext uri="{BB962C8B-B14F-4D97-AF65-F5344CB8AC3E}">
        <p14:creationId xmlns:p14="http://schemas.microsoft.com/office/powerpoint/2010/main" val="561388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F3A82-5ACF-39DF-12D8-1DFA5B0331B1}"/>
              </a:ext>
            </a:extLst>
          </p:cNvPr>
          <p:cNvSpPr>
            <a:spLocks noGrp="1"/>
          </p:cNvSpPr>
          <p:nvPr>
            <p:ph type="title"/>
          </p:nvPr>
        </p:nvSpPr>
        <p:spPr/>
        <p:txBody>
          <a:bodyPr/>
          <a:lstStyle/>
          <a:p>
            <a:r>
              <a:rPr lang="zh-CN" altLang="en-US" dirty="0"/>
              <a:t>以监督学习为例：</a:t>
            </a:r>
          </a:p>
        </p:txBody>
      </p:sp>
      <p:sp>
        <p:nvSpPr>
          <p:cNvPr id="3" name="内容占位符 2">
            <a:extLst>
              <a:ext uri="{FF2B5EF4-FFF2-40B4-BE49-F238E27FC236}">
                <a16:creationId xmlns:a16="http://schemas.microsoft.com/office/drawing/2014/main" id="{81108C02-2672-1A6E-8424-AA5F0F952524}"/>
              </a:ext>
            </a:extLst>
          </p:cNvPr>
          <p:cNvSpPr>
            <a:spLocks noGrp="1"/>
          </p:cNvSpPr>
          <p:nvPr>
            <p:ph idx="1"/>
          </p:nvPr>
        </p:nvSpPr>
        <p:spPr/>
        <p:txBody>
          <a:bodyPr>
            <a:normAutofit fontScale="55000" lnSpcReduction="20000"/>
          </a:bodyPr>
          <a:lstStyle/>
          <a:p>
            <a:r>
              <a:rPr lang="zh-CN" altLang="en-US" dirty="0"/>
              <a:t>获取数据集 </a:t>
            </a:r>
            <a:r>
              <a:rPr lang="en-US" altLang="zh-CN" dirty="0"/>
              <a:t>- </a:t>
            </a:r>
            <a:r>
              <a:rPr lang="zh-CN" altLang="en-US" dirty="0"/>
              <a:t>如何收集</a:t>
            </a:r>
            <a:r>
              <a:rPr lang="en-US" altLang="zh-CN" dirty="0"/>
              <a:t>/</a:t>
            </a:r>
            <a:r>
              <a:rPr lang="zh-CN" altLang="en-US" dirty="0"/>
              <a:t>采集？ </a:t>
            </a:r>
            <a:endParaRPr lang="en-US" altLang="zh-CN" dirty="0"/>
          </a:p>
          <a:p>
            <a:r>
              <a:rPr lang="zh-CN" altLang="en-US" dirty="0"/>
              <a:t>数据集预处理（清洗、脱敏） </a:t>
            </a:r>
            <a:r>
              <a:rPr lang="en-US" altLang="zh-CN" dirty="0"/>
              <a:t>- </a:t>
            </a:r>
            <a:r>
              <a:rPr lang="zh-CN" altLang="en-US" dirty="0"/>
              <a:t>如何进行？</a:t>
            </a:r>
            <a:endParaRPr lang="en-US" altLang="zh-CN" dirty="0"/>
          </a:p>
          <a:p>
            <a:r>
              <a:rPr lang="zh-CN" altLang="en-US" dirty="0"/>
              <a:t>构造、提取、选择生成特征向量（样本数据集中若干列或全部）</a:t>
            </a:r>
            <a:r>
              <a:rPr lang="en-US" altLang="zh-CN" dirty="0"/>
              <a:t>- </a:t>
            </a:r>
            <a:r>
              <a:rPr lang="zh-CN" altLang="en-US" dirty="0"/>
              <a:t>如何进行特征工程？</a:t>
            </a:r>
            <a:endParaRPr lang="en-US" altLang="zh-CN" dirty="0"/>
          </a:p>
          <a:p>
            <a:r>
              <a:rPr lang="zh-CN" altLang="en-US" dirty="0"/>
              <a:t>将给定的数据集（样本数据集）分为训练数据集、测试数据集。</a:t>
            </a:r>
            <a:endParaRPr lang="en-US" altLang="zh-CN" dirty="0"/>
          </a:p>
          <a:p>
            <a:pPr lvl="1"/>
            <a:r>
              <a:rPr lang="zh-CN" altLang="en-US" dirty="0"/>
              <a:t>拆分为： </a:t>
            </a:r>
            <a:r>
              <a:rPr lang="en-US" altLang="zh-CN" dirty="0"/>
              <a:t>- </a:t>
            </a:r>
            <a:r>
              <a:rPr lang="zh-CN" altLang="en-US" dirty="0"/>
              <a:t>如何拆分？</a:t>
            </a:r>
            <a:endParaRPr lang="en-US" altLang="zh-CN" dirty="0"/>
          </a:p>
          <a:p>
            <a:pPr lvl="2"/>
            <a:r>
              <a:rPr lang="zh-CN" altLang="en-US" dirty="0"/>
              <a:t>训练数据集（训练特征值数据集</a:t>
            </a:r>
            <a:r>
              <a:rPr lang="en-US" altLang="zh-CN" dirty="0"/>
              <a:t>&amp;</a:t>
            </a:r>
            <a:r>
              <a:rPr lang="zh-CN" altLang="en-US" dirty="0"/>
              <a:t>训练标签数据集）</a:t>
            </a:r>
            <a:endParaRPr lang="en-US" altLang="zh-CN" dirty="0"/>
          </a:p>
          <a:p>
            <a:pPr lvl="2"/>
            <a:r>
              <a:rPr lang="zh-CN" altLang="en-US" dirty="0"/>
              <a:t>测试数据集（测试特征值数据集</a:t>
            </a:r>
            <a:r>
              <a:rPr lang="en-US" altLang="zh-CN" dirty="0"/>
              <a:t>&amp;</a:t>
            </a:r>
            <a:r>
              <a:rPr lang="zh-CN" altLang="en-US" dirty="0"/>
              <a:t>测试标签数据集）</a:t>
            </a:r>
            <a:endParaRPr lang="en-US" altLang="zh-CN" dirty="0"/>
          </a:p>
          <a:p>
            <a:r>
              <a:rPr lang="zh-CN" altLang="en-US" dirty="0"/>
              <a:t>在训练数据集上执行机器学习中的监督学习的相关算法（如何选择模型？）</a:t>
            </a:r>
            <a:endParaRPr lang="en-US" altLang="zh-CN" dirty="0"/>
          </a:p>
          <a:p>
            <a:r>
              <a:rPr lang="zh-CN" altLang="en-US" dirty="0"/>
              <a:t>执行训练，形成模型。</a:t>
            </a:r>
            <a:endParaRPr lang="en-US" altLang="zh-CN" dirty="0"/>
          </a:p>
          <a:p>
            <a:r>
              <a:rPr lang="zh-CN" altLang="en-US" dirty="0"/>
              <a:t>在训练生成的模型上测试测试数据集</a:t>
            </a:r>
            <a:endParaRPr lang="en-US" altLang="zh-CN" dirty="0"/>
          </a:p>
          <a:p>
            <a:pPr lvl="1"/>
            <a:r>
              <a:rPr lang="zh-CN" altLang="en-US" dirty="0"/>
              <a:t>对测试特征值数据集使用训练生成的模型得到结果标签数据集</a:t>
            </a:r>
            <a:endParaRPr lang="en-US" altLang="zh-CN" dirty="0"/>
          </a:p>
          <a:p>
            <a:pPr lvl="1"/>
            <a:r>
              <a:rPr lang="zh-CN" altLang="en-US" dirty="0"/>
              <a:t>将结果标签数据集和测试标签数据集进行比对</a:t>
            </a:r>
            <a:endParaRPr lang="en-US" altLang="zh-CN" dirty="0"/>
          </a:p>
          <a:p>
            <a:pPr lvl="1"/>
            <a:r>
              <a:rPr lang="zh-CN" altLang="en-US" dirty="0"/>
              <a:t>形成性能分析结果（描述生成的模型是否可行） </a:t>
            </a:r>
            <a:r>
              <a:rPr lang="en-US" altLang="zh-CN" dirty="0"/>
              <a:t>- </a:t>
            </a:r>
            <a:r>
              <a:rPr lang="zh-CN" altLang="en-US" dirty="0"/>
              <a:t>如何进行模型评估？</a:t>
            </a:r>
            <a:endParaRPr lang="en-US" altLang="zh-CN" dirty="0"/>
          </a:p>
          <a:p>
            <a:r>
              <a:rPr lang="zh-CN" altLang="en-US" dirty="0"/>
              <a:t>使用生成的模型操作</a:t>
            </a:r>
            <a:r>
              <a:rPr lang="en-US" altLang="zh-CN" dirty="0"/>
              <a:t>/</a:t>
            </a:r>
            <a:r>
              <a:rPr lang="zh-CN" altLang="en-US" dirty="0"/>
              <a:t>处理其他数据集</a:t>
            </a:r>
          </a:p>
        </p:txBody>
      </p:sp>
      <p:sp>
        <p:nvSpPr>
          <p:cNvPr id="4" name="日期占位符 3">
            <a:extLst>
              <a:ext uri="{FF2B5EF4-FFF2-40B4-BE49-F238E27FC236}">
                <a16:creationId xmlns:a16="http://schemas.microsoft.com/office/drawing/2014/main" id="{06C9F8E7-E8B7-B515-80D4-3D2E31550392}"/>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8B3DA6E3-5A30-4944-4667-FAC38184EBAC}"/>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64C56FC-E285-1C60-5948-F2A8AEB1D040}"/>
              </a:ext>
            </a:extLst>
          </p:cNvPr>
          <p:cNvSpPr>
            <a:spLocks noGrp="1"/>
          </p:cNvSpPr>
          <p:nvPr>
            <p:ph type="sldNum" sz="quarter" idx="12"/>
          </p:nvPr>
        </p:nvSpPr>
        <p:spPr/>
        <p:txBody>
          <a:bodyPr/>
          <a:lstStyle/>
          <a:p>
            <a:fld id="{81FB2300-2173-4797-AE0E-8B998343583A}" type="slidenum">
              <a:rPr lang="zh-CN" altLang="en-US" smtClean="0"/>
              <a:t>40</a:t>
            </a:fld>
            <a:endParaRPr lang="zh-CN" altLang="en-US"/>
          </a:p>
        </p:txBody>
      </p:sp>
    </p:spTree>
    <p:extLst>
      <p:ext uri="{BB962C8B-B14F-4D97-AF65-F5344CB8AC3E}">
        <p14:creationId xmlns:p14="http://schemas.microsoft.com/office/powerpoint/2010/main" val="3382057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8AF6D-EF8C-D48E-1F61-058DA81ECFAA}"/>
              </a:ext>
            </a:extLst>
          </p:cNvPr>
          <p:cNvSpPr>
            <a:spLocks noGrp="1"/>
          </p:cNvSpPr>
          <p:nvPr>
            <p:ph type="title"/>
          </p:nvPr>
        </p:nvSpPr>
        <p:spPr/>
        <p:txBody>
          <a:bodyPr/>
          <a:lstStyle/>
          <a:p>
            <a:r>
              <a:rPr lang="zh-CN" altLang="en-US" dirty="0"/>
              <a:t>机器学习开发标准流程</a:t>
            </a:r>
          </a:p>
        </p:txBody>
      </p:sp>
      <p:sp>
        <p:nvSpPr>
          <p:cNvPr id="4" name="日期占位符 3">
            <a:extLst>
              <a:ext uri="{FF2B5EF4-FFF2-40B4-BE49-F238E27FC236}">
                <a16:creationId xmlns:a16="http://schemas.microsoft.com/office/drawing/2014/main" id="{605D9ECB-ED96-7C91-D739-E41001E08BEB}"/>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3F922D87-B6F9-E10B-F3C0-73B58F1B887E}"/>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6A06CAD-85B3-85D1-33B4-9B39D4A612BA}"/>
              </a:ext>
            </a:extLst>
          </p:cNvPr>
          <p:cNvSpPr>
            <a:spLocks noGrp="1"/>
          </p:cNvSpPr>
          <p:nvPr>
            <p:ph type="sldNum" sz="quarter" idx="12"/>
          </p:nvPr>
        </p:nvSpPr>
        <p:spPr/>
        <p:txBody>
          <a:bodyPr/>
          <a:lstStyle/>
          <a:p>
            <a:fld id="{81FB2300-2173-4797-AE0E-8B998343583A}" type="slidenum">
              <a:rPr lang="zh-CN" altLang="en-US" smtClean="0"/>
              <a:t>41</a:t>
            </a:fld>
            <a:endParaRPr lang="zh-CN" altLang="en-US"/>
          </a:p>
        </p:txBody>
      </p:sp>
      <p:grpSp>
        <p:nvGrpSpPr>
          <p:cNvPr id="7" name="组合 6">
            <a:extLst>
              <a:ext uri="{FF2B5EF4-FFF2-40B4-BE49-F238E27FC236}">
                <a16:creationId xmlns:a16="http://schemas.microsoft.com/office/drawing/2014/main" id="{D621E206-3AAF-4574-7AE2-CF432473F7B4}"/>
              </a:ext>
            </a:extLst>
          </p:cNvPr>
          <p:cNvGrpSpPr/>
          <p:nvPr/>
        </p:nvGrpSpPr>
        <p:grpSpPr>
          <a:xfrm>
            <a:off x="1361269" y="1690688"/>
            <a:ext cx="9469461" cy="4528309"/>
            <a:chOff x="1281547" y="2097815"/>
            <a:chExt cx="9469461" cy="4528309"/>
          </a:xfrm>
        </p:grpSpPr>
        <p:sp>
          <p:nvSpPr>
            <p:cNvPr id="8" name="矩形 7">
              <a:extLst>
                <a:ext uri="{FF2B5EF4-FFF2-40B4-BE49-F238E27FC236}">
                  <a16:creationId xmlns:a16="http://schemas.microsoft.com/office/drawing/2014/main" id="{95985CA1-EBFB-AED2-41FE-7D04B9CCB857}"/>
                </a:ext>
              </a:extLst>
            </p:cNvPr>
            <p:cNvSpPr/>
            <p:nvPr/>
          </p:nvSpPr>
          <p:spPr>
            <a:xfrm>
              <a:off x="3763689" y="2148310"/>
              <a:ext cx="1800738"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数据采集</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D</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ata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A</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cquisition</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820CDAE-0A03-186E-212D-ACAF9AB186C2}"/>
                </a:ext>
              </a:extLst>
            </p:cNvPr>
            <p:cNvSpPr/>
            <p:nvPr/>
          </p:nvSpPr>
          <p:spPr>
            <a:xfrm>
              <a:off x="5657684" y="2148310"/>
              <a:ext cx="1800738" cy="830997"/>
            </a:xfrm>
            <a:prstGeom prst="rect">
              <a:avLst/>
            </a:prstGeom>
          </p:spPr>
          <p:txBody>
            <a:bodyPr wrap="square">
              <a:spAutoFit/>
            </a:bodyPr>
            <a:lstStyle/>
            <a:p>
              <a:pPr algn="ctr">
                <a:lnSpc>
                  <a:spcPct val="150000"/>
                </a:lnSpc>
              </a:pPr>
              <a:r>
                <a:rPr lang="zh-CN" altLang="en-US"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数据预处理</a:t>
              </a:r>
              <a:endParaRPr lang="en-US" altLang="zh-CN"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gn="ctr">
                <a:lnSpc>
                  <a:spcPct val="150000"/>
                </a:lnSpc>
              </a:pP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D</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ata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P</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rocessing</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62CC5FE-698E-3190-B9E7-14A3962B2EF5}"/>
                </a:ext>
              </a:extLst>
            </p:cNvPr>
            <p:cNvSpPr/>
            <p:nvPr/>
          </p:nvSpPr>
          <p:spPr>
            <a:xfrm>
              <a:off x="4647263" y="3340347"/>
              <a:ext cx="1995654" cy="830997"/>
            </a:xfrm>
            <a:prstGeom prst="rect">
              <a:avLst/>
            </a:prstGeom>
          </p:spPr>
          <p:txBody>
            <a:bodyPr wrap="square">
              <a:spAutoFit/>
            </a:bodyPr>
            <a:lstStyle/>
            <a:p>
              <a:pPr algn="ctr">
                <a:lnSpc>
                  <a:spcPct val="150000"/>
                </a:lnSpc>
              </a:pPr>
              <a:r>
                <a:rPr lang="zh-CN" altLang="en-US" b="1" dirty="0">
                  <a:ln/>
                  <a:solidFill>
                    <a:srgbClr val="FF0000"/>
                  </a:solidFill>
                  <a:latin typeface="微软雅黑" panose="020B0503020204020204" pitchFamily="34" charset="-122"/>
                  <a:ea typeface="微软雅黑" panose="020B0503020204020204" pitchFamily="34" charset="-122"/>
                </a:rPr>
                <a:t>数据特征工程</a:t>
              </a:r>
              <a:endParaRPr lang="en-US" altLang="zh-CN" b="1" dirty="0">
                <a:ln/>
                <a:solidFill>
                  <a:srgbClr val="FF0000"/>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F</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eature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E</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ngineering</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3D0C442-8137-B210-9122-17284F6F9DA7}"/>
                </a:ext>
              </a:extLst>
            </p:cNvPr>
            <p:cNvSpPr/>
            <p:nvPr/>
          </p:nvSpPr>
          <p:spPr>
            <a:xfrm>
              <a:off x="2413654" y="4443675"/>
              <a:ext cx="1995654" cy="830997"/>
            </a:xfrm>
            <a:prstGeom prst="rect">
              <a:avLst/>
            </a:prstGeom>
          </p:spPr>
          <p:txBody>
            <a:bodyPr wrap="square">
              <a:spAutoFit/>
            </a:bodyPr>
            <a:lstStyle/>
            <a:p>
              <a:pPr algn="ctr">
                <a:lnSpc>
                  <a:spcPct val="150000"/>
                </a:lnSpc>
              </a:pPr>
              <a:r>
                <a:rPr lang="zh-CN" altLang="en-US" b="1" dirty="0">
                  <a:ln/>
                  <a:solidFill>
                    <a:srgbClr val="FF0000"/>
                  </a:solidFill>
                  <a:latin typeface="微软雅黑" panose="020B0503020204020204" pitchFamily="34" charset="-122"/>
                  <a:ea typeface="微软雅黑" panose="020B0503020204020204" pitchFamily="34" charset="-122"/>
                </a:rPr>
                <a:t>算法选型</a:t>
              </a:r>
              <a:endParaRPr lang="en-US" altLang="zh-CN" b="1" dirty="0">
                <a:ln/>
                <a:solidFill>
                  <a:srgbClr val="FF0000"/>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S</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election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A</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lgorithm</a:t>
              </a:r>
            </a:p>
          </p:txBody>
        </p:sp>
        <p:sp>
          <p:nvSpPr>
            <p:cNvPr id="12" name="矩形 11">
              <a:extLst>
                <a:ext uri="{FF2B5EF4-FFF2-40B4-BE49-F238E27FC236}">
                  <a16:creationId xmlns:a16="http://schemas.microsoft.com/office/drawing/2014/main" id="{EDBB7FAC-7FDF-CEE3-1C3A-FEAD99F26445}"/>
                </a:ext>
              </a:extLst>
            </p:cNvPr>
            <p:cNvSpPr/>
            <p:nvPr/>
          </p:nvSpPr>
          <p:spPr>
            <a:xfrm>
              <a:off x="4786828" y="4443676"/>
              <a:ext cx="1698022" cy="830997"/>
            </a:xfrm>
            <a:prstGeom prst="rect">
              <a:avLst/>
            </a:prstGeom>
          </p:spPr>
          <p:txBody>
            <a:bodyPr wrap="square">
              <a:spAutoFit/>
            </a:bodyPr>
            <a:lstStyle/>
            <a:p>
              <a:pPr algn="ctr">
                <a:lnSpc>
                  <a:spcPct val="150000"/>
                </a:lnSpc>
              </a:pPr>
              <a:r>
                <a:rPr lang="zh-CN" altLang="en-US" b="1" dirty="0">
                  <a:ln/>
                  <a:solidFill>
                    <a:srgbClr val="FF0000"/>
                  </a:solidFill>
                  <a:latin typeface="微软雅黑" panose="020B0503020204020204" pitchFamily="34" charset="-122"/>
                  <a:ea typeface="微软雅黑" panose="020B0503020204020204" pitchFamily="34" charset="-122"/>
                </a:rPr>
                <a:t>模型训练</a:t>
              </a:r>
              <a:endParaRPr lang="en-US" altLang="zh-CN" b="1" dirty="0">
                <a:ln/>
                <a:solidFill>
                  <a:srgbClr val="FF0000"/>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M</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odel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T</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raining</a:t>
              </a:r>
            </a:p>
          </p:txBody>
        </p:sp>
        <p:sp>
          <p:nvSpPr>
            <p:cNvPr id="13" name="矩形 12">
              <a:extLst>
                <a:ext uri="{FF2B5EF4-FFF2-40B4-BE49-F238E27FC236}">
                  <a16:creationId xmlns:a16="http://schemas.microsoft.com/office/drawing/2014/main" id="{DA080191-A82E-5634-CA55-7321E882792A}"/>
                </a:ext>
              </a:extLst>
            </p:cNvPr>
            <p:cNvSpPr/>
            <p:nvPr/>
          </p:nvSpPr>
          <p:spPr>
            <a:xfrm>
              <a:off x="6862370" y="4443675"/>
              <a:ext cx="2275994" cy="830997"/>
            </a:xfrm>
            <a:prstGeom prst="rect">
              <a:avLst/>
            </a:prstGeom>
          </p:spPr>
          <p:txBody>
            <a:bodyPr wrap="square">
              <a:spAutoFit/>
            </a:bodyPr>
            <a:lstStyle/>
            <a:p>
              <a:pPr algn="ctr">
                <a:lnSpc>
                  <a:spcPct val="150000"/>
                </a:lnSpc>
              </a:pPr>
              <a:r>
                <a:rPr lang="zh-CN" altLang="en-US" b="1" dirty="0">
                  <a:ln/>
                  <a:solidFill>
                    <a:srgbClr val="FF0000"/>
                  </a:solidFill>
                  <a:latin typeface="微软雅黑" panose="020B0503020204020204" pitchFamily="34" charset="-122"/>
                  <a:ea typeface="微软雅黑" panose="020B0503020204020204" pitchFamily="34" charset="-122"/>
                </a:rPr>
                <a:t>模型性能评估</a:t>
              </a:r>
              <a:br>
                <a:rPr lang="en-US" altLang="zh-CN" sz="1400" dirty="0"/>
              </a:b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P</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erformance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E</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valuation</a:t>
              </a:r>
            </a:p>
          </p:txBody>
        </p:sp>
        <p:sp>
          <p:nvSpPr>
            <p:cNvPr id="14" name="矩形 13">
              <a:extLst>
                <a:ext uri="{FF2B5EF4-FFF2-40B4-BE49-F238E27FC236}">
                  <a16:creationId xmlns:a16="http://schemas.microsoft.com/office/drawing/2014/main" id="{CBD90C03-1CEC-2CBF-683C-A5E91151DED1}"/>
                </a:ext>
              </a:extLst>
            </p:cNvPr>
            <p:cNvSpPr/>
            <p:nvPr/>
          </p:nvSpPr>
          <p:spPr>
            <a:xfrm>
              <a:off x="4497842" y="5795127"/>
              <a:ext cx="2275994" cy="830997"/>
            </a:xfrm>
            <a:prstGeom prst="rect">
              <a:avLst/>
            </a:prstGeom>
          </p:spPr>
          <p:txBody>
            <a:bodyPr wrap="square">
              <a:spAutoFit/>
            </a:bodyPr>
            <a:lstStyle/>
            <a:p>
              <a:pPr algn="ctr">
                <a:lnSpc>
                  <a:spcPct val="150000"/>
                </a:lnSpc>
              </a:pPr>
              <a:r>
                <a:rPr lang="zh-CN" altLang="en-US" b="1" dirty="0">
                  <a:ln/>
                  <a:solidFill>
                    <a:srgbClr val="FF0000"/>
                  </a:solidFill>
                  <a:latin typeface="微软雅黑" panose="020B0503020204020204" pitchFamily="34" charset="-122"/>
                  <a:ea typeface="微软雅黑" panose="020B0503020204020204" pitchFamily="34" charset="-122"/>
                </a:rPr>
                <a:t>模型应用</a:t>
              </a:r>
              <a:br>
                <a:rPr lang="en-US" altLang="zh-CN" sz="1400" dirty="0"/>
              </a:b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M</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odel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A</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pplication</a:t>
              </a:r>
            </a:p>
          </p:txBody>
        </p:sp>
        <p:cxnSp>
          <p:nvCxnSpPr>
            <p:cNvPr id="15" name="直接箭头连接符 14">
              <a:extLst>
                <a:ext uri="{FF2B5EF4-FFF2-40B4-BE49-F238E27FC236}">
                  <a16:creationId xmlns:a16="http://schemas.microsoft.com/office/drawing/2014/main" id="{75573E0E-0C4B-A2E8-E060-720C6811CFB5}"/>
                </a:ext>
              </a:extLst>
            </p:cNvPr>
            <p:cNvCxnSpPr/>
            <p:nvPr/>
          </p:nvCxnSpPr>
          <p:spPr>
            <a:xfrm>
              <a:off x="5178873" y="2409371"/>
              <a:ext cx="728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1">
              <a:extLst>
                <a:ext uri="{FF2B5EF4-FFF2-40B4-BE49-F238E27FC236}">
                  <a16:creationId xmlns:a16="http://schemas.microsoft.com/office/drawing/2014/main" id="{5CB359BA-676B-46E9-369D-730975E8CBDD}"/>
                </a:ext>
              </a:extLst>
            </p:cNvPr>
            <p:cNvCxnSpPr>
              <a:stCxn id="9" idx="2"/>
              <a:endCxn id="10" idx="0"/>
            </p:cNvCxnSpPr>
            <p:nvPr/>
          </p:nvCxnSpPr>
          <p:spPr>
            <a:xfrm rot="5400000">
              <a:off x="5921052" y="2703346"/>
              <a:ext cx="361040" cy="9129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2">
              <a:extLst>
                <a:ext uri="{FF2B5EF4-FFF2-40B4-BE49-F238E27FC236}">
                  <a16:creationId xmlns:a16="http://schemas.microsoft.com/office/drawing/2014/main" id="{58C62E46-F400-BA7F-70C6-EC4CCFB05349}"/>
                </a:ext>
              </a:extLst>
            </p:cNvPr>
            <p:cNvCxnSpPr>
              <a:stCxn id="10" idx="1"/>
              <a:endCxn id="11" idx="0"/>
            </p:cNvCxnSpPr>
            <p:nvPr/>
          </p:nvCxnSpPr>
          <p:spPr>
            <a:xfrm rot="10800000" flipV="1">
              <a:off x="3411481" y="3755845"/>
              <a:ext cx="1235782" cy="6878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99C89C5-7481-F7D9-B5F9-A6CBEB190BBD}"/>
                </a:ext>
              </a:extLst>
            </p:cNvPr>
            <p:cNvCxnSpPr/>
            <p:nvPr/>
          </p:nvCxnSpPr>
          <p:spPr>
            <a:xfrm>
              <a:off x="4059685" y="4709885"/>
              <a:ext cx="876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6B5B69A-BF34-AD47-2337-CBDC1097B36B}"/>
                </a:ext>
              </a:extLst>
            </p:cNvPr>
            <p:cNvCxnSpPr/>
            <p:nvPr/>
          </p:nvCxnSpPr>
          <p:spPr>
            <a:xfrm>
              <a:off x="6239748" y="4709885"/>
              <a:ext cx="876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5">
              <a:extLst>
                <a:ext uri="{FF2B5EF4-FFF2-40B4-BE49-F238E27FC236}">
                  <a16:creationId xmlns:a16="http://schemas.microsoft.com/office/drawing/2014/main" id="{994730F4-1AE2-6F31-E0A5-9BAFF9AD78C0}"/>
                </a:ext>
              </a:extLst>
            </p:cNvPr>
            <p:cNvCxnSpPr>
              <a:stCxn id="13" idx="2"/>
              <a:endCxn id="14" idx="0"/>
            </p:cNvCxnSpPr>
            <p:nvPr/>
          </p:nvCxnSpPr>
          <p:spPr>
            <a:xfrm rot="5400000">
              <a:off x="6557876" y="4352635"/>
              <a:ext cx="520455" cy="2364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78C617F-3CE4-64E1-3F3A-A2AD6784675A}"/>
                </a:ext>
              </a:extLst>
            </p:cNvPr>
            <p:cNvSpPr/>
            <p:nvPr/>
          </p:nvSpPr>
          <p:spPr>
            <a:xfrm>
              <a:off x="7091521" y="3340347"/>
              <a:ext cx="1766504" cy="830997"/>
            </a:xfrm>
            <a:prstGeom prst="rect">
              <a:avLst/>
            </a:prstGeom>
          </p:spPr>
          <p:txBody>
            <a:bodyPr wrap="square">
              <a:spAutoFit/>
            </a:bodyPr>
            <a:lstStyle/>
            <a:p>
              <a:pPr algn="ctr">
                <a:lnSpc>
                  <a:spcPct val="150000"/>
                </a:lnSpc>
              </a:pPr>
              <a:r>
                <a:rPr lang="zh-CN" altLang="en-US" b="1" dirty="0">
                  <a:ln/>
                  <a:solidFill>
                    <a:srgbClr val="FF0000"/>
                  </a:solidFill>
                  <a:latin typeface="微软雅黑" panose="020B0503020204020204" pitchFamily="34" charset="-122"/>
                  <a:ea typeface="微软雅黑" panose="020B0503020204020204" pitchFamily="34" charset="-122"/>
                </a:rPr>
                <a:t>数据拆分</a:t>
              </a:r>
              <a:endParaRPr lang="en-US" altLang="zh-CN" b="1" dirty="0">
                <a:ln/>
                <a:solidFill>
                  <a:srgbClr val="FF0000"/>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D</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ata </a:t>
              </a:r>
              <a:r>
                <a:rPr lang="en-US" altLang="zh-CN" sz="1400" b="1" dirty="0">
                  <a:ln/>
                  <a:solidFill>
                    <a:schemeClr val="accent1">
                      <a:lumMod val="75000"/>
                    </a:schemeClr>
                  </a:solidFill>
                  <a:latin typeface="微软雅黑" panose="020B0503020204020204" pitchFamily="34" charset="-122"/>
                  <a:ea typeface="微软雅黑" panose="020B0503020204020204" pitchFamily="34" charset="-122"/>
                </a:rPr>
                <a:t>D</a:t>
              </a:r>
              <a:r>
                <a:rPr lang="en-US" altLang="zh-CN"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isassembly</a:t>
              </a:r>
            </a:p>
          </p:txBody>
        </p:sp>
        <p:cxnSp>
          <p:nvCxnSpPr>
            <p:cNvPr id="22" name="肘形连接符 17">
              <a:extLst>
                <a:ext uri="{FF2B5EF4-FFF2-40B4-BE49-F238E27FC236}">
                  <a16:creationId xmlns:a16="http://schemas.microsoft.com/office/drawing/2014/main" id="{FB6CDCD9-029E-DE85-A93A-32D0975966F8}"/>
                </a:ext>
              </a:extLst>
            </p:cNvPr>
            <p:cNvCxnSpPr/>
            <p:nvPr/>
          </p:nvCxnSpPr>
          <p:spPr>
            <a:xfrm rot="5400000">
              <a:off x="6726428" y="3080757"/>
              <a:ext cx="272332" cy="245350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66D3645-4A12-5A0C-A240-47EE675E70FC}"/>
                </a:ext>
              </a:extLst>
            </p:cNvPr>
            <p:cNvSpPr/>
            <p:nvPr/>
          </p:nvSpPr>
          <p:spPr>
            <a:xfrm>
              <a:off x="2342662" y="2108226"/>
              <a:ext cx="991539" cy="923330"/>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数据库</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互联网</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历史文件</a:t>
              </a:r>
            </a:p>
          </p:txBody>
        </p:sp>
        <p:sp>
          <p:nvSpPr>
            <p:cNvPr id="24" name="矩形 23">
              <a:extLst>
                <a:ext uri="{FF2B5EF4-FFF2-40B4-BE49-F238E27FC236}">
                  <a16:creationId xmlns:a16="http://schemas.microsoft.com/office/drawing/2014/main" id="{6E0BB055-A47A-8B2D-8FE7-2CCFBAA5250A}"/>
                </a:ext>
              </a:extLst>
            </p:cNvPr>
            <p:cNvSpPr/>
            <p:nvPr/>
          </p:nvSpPr>
          <p:spPr>
            <a:xfrm>
              <a:off x="8000367" y="2097815"/>
              <a:ext cx="991539" cy="923330"/>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格式转换</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数据对齐</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数据重塑</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2C1983E-7FF7-CFEA-CFDD-C2AD2A2B7B6D}"/>
                </a:ext>
              </a:extLst>
            </p:cNvPr>
            <p:cNvSpPr/>
            <p:nvPr/>
          </p:nvSpPr>
          <p:spPr>
            <a:xfrm>
              <a:off x="1802049" y="3170054"/>
              <a:ext cx="991539" cy="646331"/>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数据抽取</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数据描述</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0E5ECE79-6691-3035-11EA-AEB332DF853D}"/>
                </a:ext>
              </a:extLst>
            </p:cNvPr>
            <p:cNvSpPr/>
            <p:nvPr/>
          </p:nvSpPr>
          <p:spPr>
            <a:xfrm>
              <a:off x="9374008" y="3429000"/>
              <a:ext cx="991539" cy="646331"/>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交叉验证</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比例拆分</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0513D589-3C1F-0C43-5EB6-AA70DB16CDB0}"/>
                </a:ext>
              </a:extLst>
            </p:cNvPr>
            <p:cNvSpPr/>
            <p:nvPr/>
          </p:nvSpPr>
          <p:spPr>
            <a:xfrm>
              <a:off x="1281547" y="4307511"/>
              <a:ext cx="1141357" cy="646331"/>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根据数据特征进行算法选型</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B9DAF79B-BD45-62FE-25A4-1988E1DBF774}"/>
                </a:ext>
              </a:extLst>
            </p:cNvPr>
            <p:cNvSpPr/>
            <p:nvPr/>
          </p:nvSpPr>
          <p:spPr>
            <a:xfrm>
              <a:off x="9609651" y="4536007"/>
              <a:ext cx="1141357" cy="646331"/>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性能指标计算</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性能报表使用</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A2792F9-006E-7F0D-F048-DF1B38A7BE10}"/>
                </a:ext>
              </a:extLst>
            </p:cNvPr>
            <p:cNvSpPr/>
            <p:nvPr/>
          </p:nvSpPr>
          <p:spPr>
            <a:xfrm>
              <a:off x="7229593" y="5890556"/>
              <a:ext cx="2950737" cy="646331"/>
            </a:xfrm>
            <a:prstGeom prst="rect">
              <a:avLst/>
            </a:prstGeom>
            <a:solidFill>
              <a:schemeClr val="bg1">
                <a:lumMod val="95000"/>
              </a:schemeClr>
            </a:solidFill>
            <a:ln>
              <a:solidFill>
                <a:schemeClr val="bg1">
                  <a:lumMod val="65000"/>
                </a:schemeClr>
              </a:solidFill>
              <a:prstDash val="dash"/>
            </a:ln>
          </p:spPr>
          <p:txBody>
            <a:bodyPr wrap="square">
              <a:spAutoFit/>
            </a:bodyPr>
            <a:lstStyle/>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分类学习</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a:p>
              <a:pPr>
                <a:lnSpc>
                  <a:spcPct val="150000"/>
                </a:lnSpc>
              </a:pP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各种问题智能分析</a:t>
              </a:r>
              <a:r>
                <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智能检索</a:t>
              </a:r>
              <a:r>
                <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zh-CN" altLang="en-US"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智能预测 等</a:t>
              </a:r>
              <a:endParaRPr lang="en-US" altLang="zh-CN" sz="12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cxnSp>
          <p:nvCxnSpPr>
            <p:cNvPr id="30" name="曲线连接符 25">
              <a:extLst>
                <a:ext uri="{FF2B5EF4-FFF2-40B4-BE49-F238E27FC236}">
                  <a16:creationId xmlns:a16="http://schemas.microsoft.com/office/drawing/2014/main" id="{9317120D-5585-C66B-CA82-B8BA72504FC9}"/>
                </a:ext>
              </a:extLst>
            </p:cNvPr>
            <p:cNvCxnSpPr>
              <a:cxnSpLocks/>
              <a:stCxn id="23" idx="3"/>
            </p:cNvCxnSpPr>
            <p:nvPr/>
          </p:nvCxnSpPr>
          <p:spPr>
            <a:xfrm>
              <a:off x="3334201" y="2569891"/>
              <a:ext cx="725484" cy="12700"/>
            </a:xfrm>
            <a:prstGeom prst="curved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1" name="曲线连接符 26">
              <a:extLst>
                <a:ext uri="{FF2B5EF4-FFF2-40B4-BE49-F238E27FC236}">
                  <a16:creationId xmlns:a16="http://schemas.microsoft.com/office/drawing/2014/main" id="{A86F74E4-8C98-5DC1-7501-3EB21A4434E1}"/>
                </a:ext>
              </a:extLst>
            </p:cNvPr>
            <p:cNvCxnSpPr>
              <a:stCxn id="24" idx="1"/>
            </p:cNvCxnSpPr>
            <p:nvPr/>
          </p:nvCxnSpPr>
          <p:spPr>
            <a:xfrm rot="10800000">
              <a:off x="7229593" y="2559480"/>
              <a:ext cx="770774" cy="1"/>
            </a:xfrm>
            <a:prstGeom prst="curved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2" name="曲线连接符 27">
              <a:extLst>
                <a:ext uri="{FF2B5EF4-FFF2-40B4-BE49-F238E27FC236}">
                  <a16:creationId xmlns:a16="http://schemas.microsoft.com/office/drawing/2014/main" id="{9EF2984F-95A2-BEBF-7D9E-06EEF5032D64}"/>
                </a:ext>
              </a:extLst>
            </p:cNvPr>
            <p:cNvCxnSpPr>
              <a:stCxn id="25" idx="3"/>
            </p:cNvCxnSpPr>
            <p:nvPr/>
          </p:nvCxnSpPr>
          <p:spPr>
            <a:xfrm>
              <a:off x="2793588" y="3493220"/>
              <a:ext cx="1993240" cy="12700"/>
            </a:xfrm>
            <a:prstGeom prst="curved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3" name="曲线连接符 28">
              <a:extLst>
                <a:ext uri="{FF2B5EF4-FFF2-40B4-BE49-F238E27FC236}">
                  <a16:creationId xmlns:a16="http://schemas.microsoft.com/office/drawing/2014/main" id="{FB3155A4-5604-95AE-472B-63EF9C3829AD}"/>
                </a:ext>
              </a:extLst>
            </p:cNvPr>
            <p:cNvCxnSpPr>
              <a:stCxn id="26" idx="1"/>
            </p:cNvCxnSpPr>
            <p:nvPr/>
          </p:nvCxnSpPr>
          <p:spPr>
            <a:xfrm rot="10800000">
              <a:off x="8708572" y="3752166"/>
              <a:ext cx="665437" cy="12700"/>
            </a:xfrm>
            <a:prstGeom prst="curved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4" name="曲线连接符 29">
              <a:extLst>
                <a:ext uri="{FF2B5EF4-FFF2-40B4-BE49-F238E27FC236}">
                  <a16:creationId xmlns:a16="http://schemas.microsoft.com/office/drawing/2014/main" id="{5FBB2D2B-4F54-954A-85BF-24043F2A9428}"/>
                </a:ext>
              </a:extLst>
            </p:cNvPr>
            <p:cNvCxnSpPr>
              <a:stCxn id="27" idx="2"/>
              <a:endCxn id="11" idx="2"/>
            </p:cNvCxnSpPr>
            <p:nvPr/>
          </p:nvCxnSpPr>
          <p:spPr>
            <a:xfrm rot="16200000" flipH="1">
              <a:off x="2471438" y="4334629"/>
              <a:ext cx="320830" cy="1559255"/>
            </a:xfrm>
            <a:prstGeom prst="curvedConnector3">
              <a:avLst>
                <a:gd name="adj1" fmla="val 171253"/>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5" name="曲线连接符 30">
              <a:extLst>
                <a:ext uri="{FF2B5EF4-FFF2-40B4-BE49-F238E27FC236}">
                  <a16:creationId xmlns:a16="http://schemas.microsoft.com/office/drawing/2014/main" id="{DD11A7C6-3E46-9D94-1A38-CE3C7E2DBA00}"/>
                </a:ext>
              </a:extLst>
            </p:cNvPr>
            <p:cNvCxnSpPr>
              <a:stCxn id="28" idx="1"/>
            </p:cNvCxnSpPr>
            <p:nvPr/>
          </p:nvCxnSpPr>
          <p:spPr>
            <a:xfrm rot="10800000">
              <a:off x="8991907" y="4859173"/>
              <a:ext cx="617745" cy="1"/>
            </a:xfrm>
            <a:prstGeom prst="curved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6" name="曲线连接符 31">
              <a:extLst>
                <a:ext uri="{FF2B5EF4-FFF2-40B4-BE49-F238E27FC236}">
                  <a16:creationId xmlns:a16="http://schemas.microsoft.com/office/drawing/2014/main" id="{2C2ADCA2-08D8-4E6D-9353-E5F28651B55F}"/>
                </a:ext>
              </a:extLst>
            </p:cNvPr>
            <p:cNvCxnSpPr>
              <a:stCxn id="29" idx="1"/>
            </p:cNvCxnSpPr>
            <p:nvPr/>
          </p:nvCxnSpPr>
          <p:spPr>
            <a:xfrm rot="10800000">
              <a:off x="6558053" y="6213722"/>
              <a:ext cx="671540" cy="12700"/>
            </a:xfrm>
            <a:prstGeom prst="curvedConnector3">
              <a:avLst>
                <a:gd name="adj1" fmla="val 50000"/>
              </a:avLst>
            </a:prstGeom>
            <a:ln>
              <a:prstDash val="dash"/>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3025166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EDAF6-745C-40CC-B36F-6047008F398D}"/>
              </a:ext>
            </a:extLst>
          </p:cNvPr>
          <p:cNvSpPr>
            <a:spLocks noGrp="1"/>
          </p:cNvSpPr>
          <p:nvPr>
            <p:ph type="title"/>
          </p:nvPr>
        </p:nvSpPr>
        <p:spPr/>
        <p:txBody>
          <a:bodyPr/>
          <a:lstStyle/>
          <a:p>
            <a:r>
              <a:rPr lang="zh-CN" altLang="en-US" b="1" dirty="0"/>
              <a:t>（</a:t>
            </a:r>
            <a:r>
              <a:rPr lang="en-US" altLang="zh-CN" b="1" dirty="0"/>
              <a:t>1</a:t>
            </a:r>
            <a:r>
              <a:rPr lang="zh-CN" altLang="en-US" b="1" dirty="0"/>
              <a:t>）数据收集</a:t>
            </a:r>
            <a:endParaRPr lang="zh-CN" altLang="en-US" dirty="0"/>
          </a:p>
        </p:txBody>
      </p:sp>
      <p:sp>
        <p:nvSpPr>
          <p:cNvPr id="3" name="内容占位符 2">
            <a:extLst>
              <a:ext uri="{FF2B5EF4-FFF2-40B4-BE49-F238E27FC236}">
                <a16:creationId xmlns:a16="http://schemas.microsoft.com/office/drawing/2014/main" id="{488C8CC7-F86F-45AD-8B91-DD7D61DDCEC0}"/>
              </a:ext>
            </a:extLst>
          </p:cNvPr>
          <p:cNvSpPr>
            <a:spLocks noGrp="1"/>
          </p:cNvSpPr>
          <p:nvPr>
            <p:ph idx="1"/>
          </p:nvPr>
        </p:nvSpPr>
        <p:spPr/>
        <p:txBody>
          <a:bodyPr>
            <a:normAutofit fontScale="62500" lnSpcReduction="20000"/>
          </a:bodyPr>
          <a:lstStyle/>
          <a:p>
            <a:r>
              <a:rPr lang="zh-CN" altLang="en-US" dirty="0"/>
              <a:t>“</a:t>
            </a:r>
            <a:r>
              <a:rPr lang="zh-CN" altLang="en-US" b="1" dirty="0"/>
              <a:t>数据和特征决定了机器学习的上界，而模型和算法只是去逼近这个上界</a:t>
            </a:r>
            <a:r>
              <a:rPr lang="zh-CN" altLang="en-US" dirty="0"/>
              <a:t>”</a:t>
            </a:r>
            <a:endParaRPr lang="en-US" altLang="zh-CN" dirty="0"/>
          </a:p>
          <a:p>
            <a:pPr lvl="1"/>
            <a:r>
              <a:rPr lang="zh-CN" altLang="en-US" dirty="0"/>
              <a:t>数据对于整个机器学习项目来说至关重要。</a:t>
            </a:r>
            <a:endParaRPr lang="en-US" altLang="zh-CN" dirty="0"/>
          </a:p>
          <a:p>
            <a:r>
              <a:rPr lang="zh-CN" altLang="en-US" dirty="0"/>
              <a:t>面临一个实际的问题时：</a:t>
            </a:r>
            <a:endParaRPr lang="en-US" altLang="zh-CN" dirty="0"/>
          </a:p>
          <a:p>
            <a:pPr lvl="1"/>
            <a:r>
              <a:rPr lang="zh-CN" altLang="en-US" dirty="0"/>
              <a:t>可能只是有一个关于该问题的大致想法，以及一些相关的有用或无用的数据。</a:t>
            </a:r>
            <a:endParaRPr lang="en-US" altLang="zh-CN" dirty="0"/>
          </a:p>
          <a:p>
            <a:pPr lvl="2"/>
            <a:r>
              <a:rPr lang="zh-CN" altLang="en-US" dirty="0"/>
              <a:t>数据收集就是要根据需求从这些数据中找出真正需要的数据。（特征抽取）</a:t>
            </a:r>
            <a:endParaRPr lang="en-US" altLang="zh-CN" dirty="0"/>
          </a:p>
          <a:p>
            <a:pPr lvl="1"/>
            <a:r>
              <a:rPr lang="zh-CN" altLang="en-US" dirty="0"/>
              <a:t>如果只是有一个想法，就没有数据，</a:t>
            </a:r>
            <a:endParaRPr lang="en-US" altLang="zh-CN" dirty="0"/>
          </a:p>
          <a:p>
            <a:pPr lvl="2"/>
            <a:r>
              <a:rPr lang="zh-CN" altLang="en-US" dirty="0"/>
              <a:t>需要去搜寻、采集、整理数据。</a:t>
            </a:r>
            <a:endParaRPr lang="en-US" altLang="zh-CN" dirty="0"/>
          </a:p>
          <a:p>
            <a:r>
              <a:rPr lang="zh-CN" altLang="en-US" dirty="0"/>
              <a:t>对于一个学习者或研究者来说</a:t>
            </a:r>
            <a:endParaRPr lang="en-US" altLang="zh-CN" dirty="0"/>
          </a:p>
          <a:p>
            <a:pPr lvl="1"/>
            <a:r>
              <a:rPr lang="zh-CN" altLang="en-US" dirty="0"/>
              <a:t>有了一个相关的问题之后</a:t>
            </a:r>
            <a:endParaRPr lang="en-US" altLang="zh-CN" dirty="0"/>
          </a:p>
          <a:p>
            <a:pPr lvl="2"/>
            <a:r>
              <a:rPr lang="zh-CN" altLang="en-US" dirty="0"/>
              <a:t>一个较好的收集数据的方式是去网上找一些质量较高、使用较多的公开数据集。</a:t>
            </a:r>
            <a:endParaRPr lang="en-US" altLang="zh-CN" dirty="0"/>
          </a:p>
          <a:p>
            <a:pPr lvl="3"/>
            <a:r>
              <a:rPr lang="en-US" altLang="zh-CN" dirty="0" err="1"/>
              <a:t>Netflex</a:t>
            </a:r>
            <a:r>
              <a:rPr lang="zh-CN" altLang="en-US" dirty="0"/>
              <a:t>：</a:t>
            </a:r>
            <a:r>
              <a:rPr lang="en-US" altLang="zh-CN" dirty="0">
                <a:hlinkClick r:id="rId2"/>
              </a:rPr>
              <a:t>http://netflixprize.com/index.html</a:t>
            </a:r>
            <a:endParaRPr lang="en-US" altLang="zh-CN" dirty="0"/>
          </a:p>
          <a:p>
            <a:pPr lvl="3"/>
            <a:r>
              <a:rPr lang="en-US" altLang="zh-CN" dirty="0" err="1"/>
              <a:t>Movielens</a:t>
            </a:r>
            <a:r>
              <a:rPr lang="zh-CN" altLang="en-US" dirty="0"/>
              <a:t>：</a:t>
            </a:r>
            <a:r>
              <a:rPr lang="en-US" altLang="zh-CN" dirty="0">
                <a:hlinkClick r:id="rId3"/>
              </a:rPr>
              <a:t>https://grouplens.org/datasets/movielens/</a:t>
            </a:r>
            <a:r>
              <a:rPr lang="en-US" altLang="zh-CN" dirty="0"/>
              <a:t> </a:t>
            </a:r>
          </a:p>
          <a:p>
            <a:pPr lvl="3"/>
            <a:r>
              <a:rPr lang="en-US" altLang="zh-CN" dirty="0"/>
              <a:t>UCI</a:t>
            </a:r>
            <a:r>
              <a:rPr lang="zh-CN" altLang="en-US" dirty="0"/>
              <a:t>：</a:t>
            </a:r>
            <a:r>
              <a:rPr lang="en-US" altLang="zh-CN" dirty="0">
                <a:hlinkClick r:id="rId4"/>
              </a:rPr>
              <a:t>http://archive.ics.uci.edu/ml/datasets.php</a:t>
            </a:r>
            <a:r>
              <a:rPr lang="en-US" altLang="zh-CN" dirty="0"/>
              <a:t> </a:t>
            </a:r>
          </a:p>
          <a:p>
            <a:pPr lvl="2"/>
            <a:r>
              <a:rPr lang="zh-CN" altLang="en-US" dirty="0"/>
              <a:t>除此之外：爬取采集、历史数据、购买</a:t>
            </a:r>
            <a:r>
              <a:rPr lang="en-US" altLang="zh-CN" dirty="0"/>
              <a:t>…</a:t>
            </a:r>
          </a:p>
        </p:txBody>
      </p:sp>
      <p:sp>
        <p:nvSpPr>
          <p:cNvPr id="4" name="日期占位符 3">
            <a:extLst>
              <a:ext uri="{FF2B5EF4-FFF2-40B4-BE49-F238E27FC236}">
                <a16:creationId xmlns:a16="http://schemas.microsoft.com/office/drawing/2014/main" id="{EA8D05AE-2D3B-4C73-AACE-F0CC80ABFE3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62225C5-E409-469D-A924-09C0929C17BF}"/>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F6CD6660-BA60-4A86-9711-64E29C6AEF7F}"/>
              </a:ext>
            </a:extLst>
          </p:cNvPr>
          <p:cNvSpPr>
            <a:spLocks noGrp="1"/>
          </p:cNvSpPr>
          <p:nvPr>
            <p:ph type="sldNum" sz="quarter" idx="12"/>
          </p:nvPr>
        </p:nvSpPr>
        <p:spPr/>
        <p:txBody>
          <a:bodyPr/>
          <a:lstStyle/>
          <a:p>
            <a:fld id="{81FB2300-2173-4797-AE0E-8B998343583A}" type="slidenum">
              <a:rPr lang="zh-CN" altLang="en-US" smtClean="0"/>
              <a:t>42</a:t>
            </a:fld>
            <a:endParaRPr lang="zh-CN" altLang="en-US"/>
          </a:p>
        </p:txBody>
      </p:sp>
    </p:spTree>
    <p:extLst>
      <p:ext uri="{BB962C8B-B14F-4D97-AF65-F5344CB8AC3E}">
        <p14:creationId xmlns:p14="http://schemas.microsoft.com/office/powerpoint/2010/main" val="2434520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CEC46-23F5-41C9-822E-E0F3F91CEA67}"/>
              </a:ext>
            </a:extLst>
          </p:cNvPr>
          <p:cNvSpPr>
            <a:spLocks noGrp="1"/>
          </p:cNvSpPr>
          <p:nvPr>
            <p:ph type="title"/>
          </p:nvPr>
        </p:nvSpPr>
        <p:spPr/>
        <p:txBody>
          <a:bodyPr/>
          <a:lstStyle/>
          <a:p>
            <a:r>
              <a:rPr lang="zh-CN" altLang="en-US" b="1" dirty="0"/>
              <a:t>（</a:t>
            </a:r>
            <a:r>
              <a:rPr lang="en-US" altLang="zh-CN" b="1" dirty="0"/>
              <a:t>2</a:t>
            </a:r>
            <a:r>
              <a:rPr lang="zh-CN" altLang="en-US" b="1" dirty="0"/>
              <a:t>）数据预处理</a:t>
            </a:r>
          </a:p>
        </p:txBody>
      </p:sp>
      <p:sp>
        <p:nvSpPr>
          <p:cNvPr id="3" name="内容占位符 2">
            <a:extLst>
              <a:ext uri="{FF2B5EF4-FFF2-40B4-BE49-F238E27FC236}">
                <a16:creationId xmlns:a16="http://schemas.microsoft.com/office/drawing/2014/main" id="{2F4DBC38-85A6-48CA-B9DF-77C8405729FD}"/>
              </a:ext>
            </a:extLst>
          </p:cNvPr>
          <p:cNvSpPr>
            <a:spLocks noGrp="1"/>
          </p:cNvSpPr>
          <p:nvPr>
            <p:ph idx="1"/>
          </p:nvPr>
        </p:nvSpPr>
        <p:spPr/>
        <p:txBody>
          <a:bodyPr>
            <a:normAutofit lnSpcReduction="10000"/>
          </a:bodyPr>
          <a:lstStyle/>
          <a:p>
            <a:r>
              <a:rPr lang="zh-CN" altLang="en-US" dirty="0"/>
              <a:t>数据集，通常都会存在各种各样的问题：</a:t>
            </a:r>
            <a:endParaRPr lang="en-US" altLang="zh-CN" dirty="0"/>
          </a:p>
          <a:p>
            <a:pPr lvl="1"/>
            <a:r>
              <a:rPr lang="zh-CN" altLang="en-US" dirty="0"/>
              <a:t>例如：数据不完整、格式不一致、存在异常数据以及正负样本数量不均衡等。</a:t>
            </a:r>
            <a:endParaRPr lang="en-US" altLang="zh-CN" dirty="0"/>
          </a:p>
          <a:p>
            <a:r>
              <a:rPr lang="zh-CN" altLang="en-US" dirty="0"/>
              <a:t>需要对数据进行一系列的处理之后才能拿来使用，这个过程称为数据预处理。</a:t>
            </a:r>
          </a:p>
          <a:p>
            <a:r>
              <a:rPr lang="zh-CN" altLang="en-US" dirty="0"/>
              <a:t>数据预处理的方式较多，针对不同类型的数据，预处理的方式和内容也不尽相同。</a:t>
            </a:r>
            <a:endParaRPr lang="en-US" altLang="zh-CN" dirty="0"/>
          </a:p>
          <a:p>
            <a:r>
              <a:rPr lang="zh-CN" altLang="en-US" dirty="0"/>
              <a:t>介绍几种较为常用的方式：</a:t>
            </a:r>
          </a:p>
        </p:txBody>
      </p:sp>
      <p:sp>
        <p:nvSpPr>
          <p:cNvPr id="4" name="日期占位符 3">
            <a:extLst>
              <a:ext uri="{FF2B5EF4-FFF2-40B4-BE49-F238E27FC236}">
                <a16:creationId xmlns:a16="http://schemas.microsoft.com/office/drawing/2014/main" id="{641940BD-6280-4104-854A-D8A5D8AAC2EE}"/>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0C553898-7818-4A84-B590-975D94CBC8A6}"/>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5CCF3ED2-7E04-4ACA-B716-F076089E7019}"/>
              </a:ext>
            </a:extLst>
          </p:cNvPr>
          <p:cNvSpPr>
            <a:spLocks noGrp="1"/>
          </p:cNvSpPr>
          <p:nvPr>
            <p:ph type="sldNum" sz="quarter" idx="12"/>
          </p:nvPr>
        </p:nvSpPr>
        <p:spPr/>
        <p:txBody>
          <a:bodyPr/>
          <a:lstStyle/>
          <a:p>
            <a:fld id="{81FB2300-2173-4797-AE0E-8B998343583A}" type="slidenum">
              <a:rPr lang="zh-CN" altLang="en-US" smtClean="0"/>
              <a:t>43</a:t>
            </a:fld>
            <a:endParaRPr lang="zh-CN" altLang="en-US"/>
          </a:p>
        </p:txBody>
      </p:sp>
    </p:spTree>
    <p:extLst>
      <p:ext uri="{BB962C8B-B14F-4D97-AF65-F5344CB8AC3E}">
        <p14:creationId xmlns:p14="http://schemas.microsoft.com/office/powerpoint/2010/main" val="1937077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73AFF-CCF6-4533-BD59-3F3CB1509607}"/>
              </a:ext>
            </a:extLst>
          </p:cNvPr>
          <p:cNvSpPr>
            <a:spLocks noGrp="1"/>
          </p:cNvSpPr>
          <p:nvPr>
            <p:ph type="title"/>
          </p:nvPr>
        </p:nvSpPr>
        <p:spPr/>
        <p:txBody>
          <a:bodyPr/>
          <a:lstStyle/>
          <a:p>
            <a:r>
              <a:rPr lang="zh-CN" altLang="en-US" b="1" dirty="0"/>
              <a:t>归一化</a:t>
            </a:r>
            <a:endParaRPr lang="zh-CN" altLang="en-US" dirty="0"/>
          </a:p>
        </p:txBody>
      </p:sp>
      <p:sp>
        <p:nvSpPr>
          <p:cNvPr id="3" name="内容占位符 2">
            <a:extLst>
              <a:ext uri="{FF2B5EF4-FFF2-40B4-BE49-F238E27FC236}">
                <a16:creationId xmlns:a16="http://schemas.microsoft.com/office/drawing/2014/main" id="{750BC5D4-7E32-4336-BA1C-8962F5FC893F}"/>
              </a:ext>
            </a:extLst>
          </p:cNvPr>
          <p:cNvSpPr>
            <a:spLocks noGrp="1"/>
          </p:cNvSpPr>
          <p:nvPr>
            <p:ph idx="1"/>
          </p:nvPr>
        </p:nvSpPr>
        <p:spPr/>
        <p:txBody>
          <a:bodyPr/>
          <a:lstStyle/>
          <a:p>
            <a:r>
              <a:rPr lang="zh-CN" altLang="en-US" dirty="0"/>
              <a:t>归一化是对数据集进行区间缩放，缩放到</a:t>
            </a:r>
            <a:r>
              <a:rPr lang="en-US" altLang="zh-CN" dirty="0"/>
              <a:t>[0,1]</a:t>
            </a:r>
            <a:r>
              <a:rPr lang="zh-CN" altLang="en-US" dirty="0"/>
              <a:t>的区间内，把有单位的数据转化为没有单位的数据，</a:t>
            </a:r>
            <a:endParaRPr lang="en-US" altLang="zh-CN" dirty="0"/>
          </a:p>
          <a:p>
            <a:pPr lvl="1"/>
            <a:r>
              <a:rPr lang="zh-CN" altLang="en-US" dirty="0"/>
              <a:t>统一数据的衡量标准，消除单位的影响。</a:t>
            </a:r>
            <a:endParaRPr lang="en-US" altLang="zh-CN" dirty="0"/>
          </a:p>
          <a:p>
            <a:pPr lvl="1"/>
            <a:r>
              <a:rPr lang="zh-CN" altLang="en-US" dirty="0"/>
              <a:t>即：取消量纲</a:t>
            </a:r>
            <a:endParaRPr lang="en-US" altLang="zh-CN" dirty="0"/>
          </a:p>
          <a:p>
            <a:r>
              <a:rPr lang="zh-CN" altLang="en-US" dirty="0"/>
              <a:t>归一化之后的数据处理起来更方便，同时也能加快程序运行时的收敛速度。</a:t>
            </a:r>
          </a:p>
        </p:txBody>
      </p:sp>
      <p:sp>
        <p:nvSpPr>
          <p:cNvPr id="4" name="日期占位符 3">
            <a:extLst>
              <a:ext uri="{FF2B5EF4-FFF2-40B4-BE49-F238E27FC236}">
                <a16:creationId xmlns:a16="http://schemas.microsoft.com/office/drawing/2014/main" id="{FF2B3D48-8F4D-45F5-BF4C-A2A50E3D7138}"/>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ACB038FB-2FAD-4621-9503-43961F063953}"/>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29ED1A4D-A30A-48C8-B329-880E953B9BE9}"/>
              </a:ext>
            </a:extLst>
          </p:cNvPr>
          <p:cNvSpPr>
            <a:spLocks noGrp="1"/>
          </p:cNvSpPr>
          <p:nvPr>
            <p:ph type="sldNum" sz="quarter" idx="12"/>
          </p:nvPr>
        </p:nvSpPr>
        <p:spPr/>
        <p:txBody>
          <a:bodyPr/>
          <a:lstStyle/>
          <a:p>
            <a:fld id="{81FB2300-2173-4797-AE0E-8B998343583A}" type="slidenum">
              <a:rPr lang="zh-CN" altLang="en-US" smtClean="0"/>
              <a:t>44</a:t>
            </a:fld>
            <a:endParaRPr lang="zh-CN" altLang="en-US"/>
          </a:p>
        </p:txBody>
      </p:sp>
    </p:spTree>
    <p:extLst>
      <p:ext uri="{BB962C8B-B14F-4D97-AF65-F5344CB8AC3E}">
        <p14:creationId xmlns:p14="http://schemas.microsoft.com/office/powerpoint/2010/main" val="764400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38277-FCFF-4D92-B8D3-3C40B3CCA155}"/>
              </a:ext>
            </a:extLst>
          </p:cNvPr>
          <p:cNvSpPr>
            <a:spLocks noGrp="1"/>
          </p:cNvSpPr>
          <p:nvPr>
            <p:ph type="title"/>
          </p:nvPr>
        </p:nvSpPr>
        <p:spPr/>
        <p:txBody>
          <a:bodyPr/>
          <a:lstStyle/>
          <a:p>
            <a:r>
              <a:rPr lang="zh-CN" altLang="en-US" b="1" dirty="0"/>
              <a:t>标准化</a:t>
            </a:r>
            <a:endParaRPr lang="zh-CN" altLang="en-US" dirty="0"/>
          </a:p>
        </p:txBody>
      </p:sp>
      <p:sp>
        <p:nvSpPr>
          <p:cNvPr id="3" name="内容占位符 2">
            <a:extLst>
              <a:ext uri="{FF2B5EF4-FFF2-40B4-BE49-F238E27FC236}">
                <a16:creationId xmlns:a16="http://schemas.microsoft.com/office/drawing/2014/main" id="{4C22540C-2301-4F7B-90A0-31F41AF405A3}"/>
              </a:ext>
            </a:extLst>
          </p:cNvPr>
          <p:cNvSpPr>
            <a:spLocks noGrp="1"/>
          </p:cNvSpPr>
          <p:nvPr>
            <p:ph idx="1"/>
          </p:nvPr>
        </p:nvSpPr>
        <p:spPr/>
        <p:txBody>
          <a:bodyPr/>
          <a:lstStyle/>
          <a:p>
            <a:r>
              <a:rPr lang="zh-CN" altLang="en-US" dirty="0"/>
              <a:t>标准化是在不改变原数据分布的前提下，将数据按比例缩放，使之落入一个限定的区间，使数据之间具有可比性。</a:t>
            </a:r>
            <a:endParaRPr lang="en-US" altLang="zh-CN" dirty="0"/>
          </a:p>
          <a:p>
            <a:r>
              <a:rPr lang="zh-CN" altLang="en-US" dirty="0"/>
              <a:t>标准化的目的是为了方便数据的下一步处理，比如：进行数据的缩放等变换。</a:t>
            </a:r>
            <a:endParaRPr lang="en-US" altLang="zh-CN" dirty="0"/>
          </a:p>
          <a:p>
            <a:r>
              <a:rPr lang="zh-CN" altLang="en-US" dirty="0"/>
              <a:t>常用的标准化方法有</a:t>
            </a:r>
            <a:r>
              <a:rPr lang="en-US" altLang="zh-CN" dirty="0"/>
              <a:t>z-score</a:t>
            </a:r>
            <a:r>
              <a:rPr lang="zh-CN" altLang="en-US" dirty="0"/>
              <a:t>标准化、</a:t>
            </a:r>
            <a:r>
              <a:rPr lang="en-US" altLang="zh-CN" dirty="0"/>
              <a:t>Min-max</a:t>
            </a:r>
            <a:r>
              <a:rPr lang="zh-CN" altLang="en-US" dirty="0"/>
              <a:t>标准化等。</a:t>
            </a:r>
          </a:p>
        </p:txBody>
      </p:sp>
      <p:sp>
        <p:nvSpPr>
          <p:cNvPr id="4" name="日期占位符 3">
            <a:extLst>
              <a:ext uri="{FF2B5EF4-FFF2-40B4-BE49-F238E27FC236}">
                <a16:creationId xmlns:a16="http://schemas.microsoft.com/office/drawing/2014/main" id="{67048787-E34A-4880-8D1C-D1305A0022E8}"/>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03A4E195-4C53-45E3-90F9-7D9C7318FDCD}"/>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2ECC5ED0-6C7E-43B0-A460-30D15B8F7F85}"/>
              </a:ext>
            </a:extLst>
          </p:cNvPr>
          <p:cNvSpPr>
            <a:spLocks noGrp="1"/>
          </p:cNvSpPr>
          <p:nvPr>
            <p:ph type="sldNum" sz="quarter" idx="12"/>
          </p:nvPr>
        </p:nvSpPr>
        <p:spPr/>
        <p:txBody>
          <a:bodyPr/>
          <a:lstStyle/>
          <a:p>
            <a:fld id="{81FB2300-2173-4797-AE0E-8B998343583A}" type="slidenum">
              <a:rPr lang="zh-CN" altLang="en-US" smtClean="0"/>
              <a:t>45</a:t>
            </a:fld>
            <a:endParaRPr lang="zh-CN" altLang="en-US"/>
          </a:p>
        </p:txBody>
      </p:sp>
    </p:spTree>
    <p:extLst>
      <p:ext uri="{BB962C8B-B14F-4D97-AF65-F5344CB8AC3E}">
        <p14:creationId xmlns:p14="http://schemas.microsoft.com/office/powerpoint/2010/main" val="428456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D94B1-C3E2-4389-981F-FBB40CC0FF99}"/>
              </a:ext>
            </a:extLst>
          </p:cNvPr>
          <p:cNvSpPr>
            <a:spLocks noGrp="1"/>
          </p:cNvSpPr>
          <p:nvPr>
            <p:ph type="title"/>
          </p:nvPr>
        </p:nvSpPr>
        <p:spPr/>
        <p:txBody>
          <a:bodyPr/>
          <a:lstStyle/>
          <a:p>
            <a:r>
              <a:rPr lang="zh-CN" altLang="en-US" b="1" dirty="0"/>
              <a:t>离散化</a:t>
            </a:r>
            <a:endParaRPr lang="zh-CN" altLang="en-US" dirty="0"/>
          </a:p>
        </p:txBody>
      </p:sp>
      <p:sp>
        <p:nvSpPr>
          <p:cNvPr id="3" name="内容占位符 2">
            <a:extLst>
              <a:ext uri="{FF2B5EF4-FFF2-40B4-BE49-F238E27FC236}">
                <a16:creationId xmlns:a16="http://schemas.microsoft.com/office/drawing/2014/main" id="{CBE218F2-3EDC-4462-B8FB-2469291724D2}"/>
              </a:ext>
            </a:extLst>
          </p:cNvPr>
          <p:cNvSpPr>
            <a:spLocks noGrp="1"/>
          </p:cNvSpPr>
          <p:nvPr>
            <p:ph idx="1"/>
          </p:nvPr>
        </p:nvSpPr>
        <p:spPr/>
        <p:txBody>
          <a:bodyPr/>
          <a:lstStyle/>
          <a:p>
            <a:r>
              <a:rPr lang="zh-CN" altLang="en-US" dirty="0"/>
              <a:t>离散化是把连续的数值型特征进行分段，将落在每一个分段内的数据赋予一个新的统一的符号或数值。</a:t>
            </a:r>
            <a:endParaRPr lang="en-US" altLang="zh-CN" dirty="0"/>
          </a:p>
          <a:p>
            <a:pPr lvl="1"/>
            <a:r>
              <a:rPr lang="zh-CN" altLang="en-US" dirty="0"/>
              <a:t>可采用相等步长或相等频率等方式进行离散化。</a:t>
            </a:r>
            <a:endParaRPr lang="en-US" altLang="zh-CN" dirty="0"/>
          </a:p>
          <a:p>
            <a:r>
              <a:rPr lang="zh-CN" altLang="en-US" dirty="0"/>
              <a:t>离散化有时是为了适应模型的需要，同时离散化也有助于消除一些异常数据，以及提高算法的效率等。</a:t>
            </a:r>
          </a:p>
        </p:txBody>
      </p:sp>
      <p:sp>
        <p:nvSpPr>
          <p:cNvPr id="4" name="日期占位符 3">
            <a:extLst>
              <a:ext uri="{FF2B5EF4-FFF2-40B4-BE49-F238E27FC236}">
                <a16:creationId xmlns:a16="http://schemas.microsoft.com/office/drawing/2014/main" id="{C9454B97-BEFE-4EDA-BDC3-661E8BB43229}"/>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A9EB0CA9-698D-402E-9E2E-8F185AD39190}"/>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1F89B5D-D9AA-4F18-B6EC-DE7E58CD79FA}"/>
              </a:ext>
            </a:extLst>
          </p:cNvPr>
          <p:cNvSpPr>
            <a:spLocks noGrp="1"/>
          </p:cNvSpPr>
          <p:nvPr>
            <p:ph type="sldNum" sz="quarter" idx="12"/>
          </p:nvPr>
        </p:nvSpPr>
        <p:spPr/>
        <p:txBody>
          <a:bodyPr/>
          <a:lstStyle/>
          <a:p>
            <a:fld id="{81FB2300-2173-4797-AE0E-8B998343583A}" type="slidenum">
              <a:rPr lang="zh-CN" altLang="en-US" smtClean="0"/>
              <a:t>46</a:t>
            </a:fld>
            <a:endParaRPr lang="zh-CN" altLang="en-US"/>
          </a:p>
        </p:txBody>
      </p:sp>
    </p:spTree>
    <p:extLst>
      <p:ext uri="{BB962C8B-B14F-4D97-AF65-F5344CB8AC3E}">
        <p14:creationId xmlns:p14="http://schemas.microsoft.com/office/powerpoint/2010/main" val="2284753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EE413-F396-4E59-9D47-5CDFD8FF39A2}"/>
              </a:ext>
            </a:extLst>
          </p:cNvPr>
          <p:cNvSpPr>
            <a:spLocks noGrp="1"/>
          </p:cNvSpPr>
          <p:nvPr>
            <p:ph type="title"/>
          </p:nvPr>
        </p:nvSpPr>
        <p:spPr/>
        <p:txBody>
          <a:bodyPr/>
          <a:lstStyle/>
          <a:p>
            <a:r>
              <a:rPr lang="zh-CN" altLang="en-US" b="1" dirty="0"/>
              <a:t>二值化</a:t>
            </a:r>
            <a:endParaRPr lang="zh-CN" altLang="en-US" dirty="0"/>
          </a:p>
        </p:txBody>
      </p:sp>
      <p:sp>
        <p:nvSpPr>
          <p:cNvPr id="3" name="内容占位符 2">
            <a:extLst>
              <a:ext uri="{FF2B5EF4-FFF2-40B4-BE49-F238E27FC236}">
                <a16:creationId xmlns:a16="http://schemas.microsoft.com/office/drawing/2014/main" id="{E7957FFE-5B4E-4D48-888D-404AC4FF5FAA}"/>
              </a:ext>
            </a:extLst>
          </p:cNvPr>
          <p:cNvSpPr>
            <a:spLocks noGrp="1"/>
          </p:cNvSpPr>
          <p:nvPr>
            <p:ph idx="1"/>
          </p:nvPr>
        </p:nvSpPr>
        <p:spPr/>
        <p:txBody>
          <a:bodyPr/>
          <a:lstStyle/>
          <a:p>
            <a:r>
              <a:rPr lang="zh-CN" altLang="en-US" dirty="0"/>
              <a:t>二值化处理是将数值型数据转换为</a:t>
            </a:r>
            <a:r>
              <a:rPr lang="en-US" altLang="zh-CN" dirty="0"/>
              <a:t>0</a:t>
            </a:r>
            <a:r>
              <a:rPr lang="zh-CN" altLang="en-US" dirty="0"/>
              <a:t>和</a:t>
            </a:r>
            <a:r>
              <a:rPr lang="en-US" altLang="zh-CN" dirty="0"/>
              <a:t>1</a:t>
            </a:r>
            <a:r>
              <a:rPr lang="zh-CN" altLang="en-US" dirty="0"/>
              <a:t>两个值</a:t>
            </a:r>
            <a:endParaRPr lang="en-US" altLang="zh-CN" dirty="0"/>
          </a:p>
          <a:p>
            <a:pPr lvl="1"/>
            <a:r>
              <a:rPr lang="zh-CN" altLang="en-US" dirty="0"/>
              <a:t>例如通过设定一个阈值，当特征的值大于该阈值时，转换为</a:t>
            </a:r>
            <a:r>
              <a:rPr lang="en-US" altLang="zh-CN" dirty="0"/>
              <a:t>1</a:t>
            </a:r>
            <a:r>
              <a:rPr lang="zh-CN" altLang="en-US" dirty="0"/>
              <a:t>，小于或等于该阈值时转换为</a:t>
            </a:r>
            <a:r>
              <a:rPr lang="en-US" altLang="zh-CN" dirty="0"/>
              <a:t>0</a:t>
            </a:r>
            <a:r>
              <a:rPr lang="zh-CN" altLang="en-US" dirty="0"/>
              <a:t>。</a:t>
            </a:r>
            <a:endParaRPr lang="en-US" altLang="zh-CN" dirty="0"/>
          </a:p>
          <a:p>
            <a:r>
              <a:rPr lang="zh-CN" altLang="en-US" dirty="0"/>
              <a:t>二值化的目的在于简化数据，有些时候还可以消除数据中的“杂音”</a:t>
            </a:r>
            <a:endParaRPr lang="en-US" altLang="zh-CN" dirty="0"/>
          </a:p>
          <a:p>
            <a:pPr lvl="1"/>
            <a:r>
              <a:rPr lang="zh-CN" altLang="en-US" dirty="0"/>
              <a:t>例如处理图像数据。</a:t>
            </a:r>
          </a:p>
        </p:txBody>
      </p:sp>
      <p:sp>
        <p:nvSpPr>
          <p:cNvPr id="4" name="日期占位符 3">
            <a:extLst>
              <a:ext uri="{FF2B5EF4-FFF2-40B4-BE49-F238E27FC236}">
                <a16:creationId xmlns:a16="http://schemas.microsoft.com/office/drawing/2014/main" id="{55B34D17-B86C-46F3-9D9B-A6C3864333B4}"/>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72369735-F6C6-4C18-A9DD-3FE2AAC6215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2E565217-83ED-4879-BCCE-9E5934F4F3AE}"/>
              </a:ext>
            </a:extLst>
          </p:cNvPr>
          <p:cNvSpPr>
            <a:spLocks noGrp="1"/>
          </p:cNvSpPr>
          <p:nvPr>
            <p:ph type="sldNum" sz="quarter" idx="12"/>
          </p:nvPr>
        </p:nvSpPr>
        <p:spPr/>
        <p:txBody>
          <a:bodyPr/>
          <a:lstStyle/>
          <a:p>
            <a:fld id="{81FB2300-2173-4797-AE0E-8B998343583A}" type="slidenum">
              <a:rPr lang="zh-CN" altLang="en-US" smtClean="0"/>
              <a:t>47</a:t>
            </a:fld>
            <a:endParaRPr lang="zh-CN" altLang="en-US"/>
          </a:p>
        </p:txBody>
      </p:sp>
    </p:spTree>
    <p:extLst>
      <p:ext uri="{BB962C8B-B14F-4D97-AF65-F5344CB8AC3E}">
        <p14:creationId xmlns:p14="http://schemas.microsoft.com/office/powerpoint/2010/main" val="328366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D5EA1-495B-4316-A468-AA0B4B0D3617}"/>
              </a:ext>
            </a:extLst>
          </p:cNvPr>
          <p:cNvSpPr>
            <a:spLocks noGrp="1"/>
          </p:cNvSpPr>
          <p:nvPr>
            <p:ph type="title"/>
          </p:nvPr>
        </p:nvSpPr>
        <p:spPr/>
        <p:txBody>
          <a:bodyPr/>
          <a:lstStyle/>
          <a:p>
            <a:r>
              <a:rPr lang="zh-CN" altLang="en-US" b="1" dirty="0"/>
              <a:t>独热编码</a:t>
            </a:r>
            <a:endParaRPr lang="zh-CN" altLang="en-US" dirty="0"/>
          </a:p>
        </p:txBody>
      </p:sp>
      <p:sp>
        <p:nvSpPr>
          <p:cNvPr id="3" name="内容占位符 2">
            <a:extLst>
              <a:ext uri="{FF2B5EF4-FFF2-40B4-BE49-F238E27FC236}">
                <a16:creationId xmlns:a16="http://schemas.microsoft.com/office/drawing/2014/main" id="{A2546293-1FA8-4993-ACF6-AB7C4C3F00B6}"/>
              </a:ext>
            </a:extLst>
          </p:cNvPr>
          <p:cNvSpPr>
            <a:spLocks noGrp="1"/>
          </p:cNvSpPr>
          <p:nvPr>
            <p:ph idx="1"/>
          </p:nvPr>
        </p:nvSpPr>
        <p:spPr/>
        <p:txBody>
          <a:bodyPr>
            <a:normAutofit fontScale="77500" lnSpcReduction="20000"/>
          </a:bodyPr>
          <a:lstStyle/>
          <a:p>
            <a:r>
              <a:rPr lang="zh-CN" altLang="en-US" b="0" i="0" dirty="0">
                <a:solidFill>
                  <a:srgbClr val="121212"/>
                </a:solidFill>
                <a:effectLst/>
                <a:latin typeface="-apple-system"/>
              </a:rPr>
              <a:t>一位有效编码</a:t>
            </a:r>
            <a:r>
              <a:rPr lang="zh-CN" altLang="en-US" dirty="0"/>
              <a:t>又称为独热编码（</a:t>
            </a:r>
            <a:r>
              <a:rPr lang="en-US" altLang="zh-CN" dirty="0"/>
              <a:t>One-Hot Encoding</a:t>
            </a:r>
            <a:r>
              <a:rPr lang="zh-CN" altLang="en-US" dirty="0"/>
              <a:t>），其作用是将特征进行量化。</a:t>
            </a:r>
            <a:endParaRPr lang="en-US" altLang="zh-CN" dirty="0"/>
          </a:p>
          <a:p>
            <a:pPr lvl="1"/>
            <a:r>
              <a:rPr lang="zh-CN" altLang="en-US" dirty="0"/>
              <a:t>使模型具有较强的非线性能力</a:t>
            </a:r>
            <a:endParaRPr lang="en-US" altLang="zh-CN" dirty="0"/>
          </a:p>
          <a:p>
            <a:r>
              <a:rPr lang="zh-CN" altLang="en-US" dirty="0"/>
              <a:t>例如：</a:t>
            </a:r>
            <a:endParaRPr lang="en-US" altLang="zh-CN" dirty="0"/>
          </a:p>
          <a:p>
            <a:pPr lvl="1"/>
            <a:r>
              <a:rPr lang="zh-CN" altLang="en-US" dirty="0"/>
              <a:t>某个特征有三个类别：“大”、“中”和“小”</a:t>
            </a:r>
            <a:endParaRPr lang="en-US" altLang="zh-CN" dirty="0"/>
          </a:p>
          <a:p>
            <a:pPr lvl="1"/>
            <a:r>
              <a:rPr lang="zh-CN" altLang="en-US" dirty="0"/>
              <a:t>要将这一特征用于模型中，必须将其数值化</a:t>
            </a:r>
            <a:endParaRPr lang="en-US" altLang="zh-CN" dirty="0"/>
          </a:p>
          <a:p>
            <a:pPr lvl="1"/>
            <a:r>
              <a:rPr lang="zh-CN" altLang="en-US" dirty="0"/>
              <a:t>一个很容易想到的方式是直接给它们编号“</a:t>
            </a:r>
            <a:r>
              <a:rPr lang="en-US" altLang="zh-CN" dirty="0"/>
              <a:t>1”</a:t>
            </a:r>
            <a:r>
              <a:rPr lang="zh-CN" altLang="en-US" dirty="0"/>
              <a:t>、“</a:t>
            </a:r>
            <a:r>
              <a:rPr lang="en-US" altLang="zh-CN" dirty="0"/>
              <a:t>2”</a:t>
            </a:r>
            <a:r>
              <a:rPr lang="zh-CN" altLang="en-US" dirty="0"/>
              <a:t>和“</a:t>
            </a:r>
            <a:r>
              <a:rPr lang="en-US" altLang="zh-CN" dirty="0"/>
              <a:t>3”</a:t>
            </a:r>
            <a:r>
              <a:rPr lang="zh-CN" altLang="en-US" dirty="0"/>
              <a:t>。</a:t>
            </a:r>
            <a:endParaRPr lang="en-US" altLang="zh-CN" dirty="0"/>
          </a:p>
          <a:p>
            <a:pPr lvl="1"/>
            <a:r>
              <a:rPr lang="zh-CN" altLang="en-US" dirty="0"/>
              <a:t>这种方式存在一个问题：</a:t>
            </a:r>
            <a:endParaRPr lang="en-US" altLang="zh-CN" dirty="0"/>
          </a:p>
          <a:p>
            <a:pPr lvl="2"/>
            <a:r>
              <a:rPr lang="zh-CN" altLang="en-US" dirty="0"/>
              <a:t>即引入了额外的关系（例如数值间的大小关系），这可能会“误导”模型的优化方向。</a:t>
            </a:r>
            <a:r>
              <a:rPr lang="en-US" altLang="zh-CN" dirty="0"/>
              <a:t>	</a:t>
            </a:r>
          </a:p>
          <a:p>
            <a:pPr lvl="1"/>
            <a:r>
              <a:rPr lang="zh-CN" altLang="en-US" dirty="0"/>
              <a:t>一个更好的方式就是使用独热编码，</a:t>
            </a:r>
            <a:endParaRPr lang="en-US" altLang="zh-CN" dirty="0"/>
          </a:p>
          <a:p>
            <a:pPr lvl="2"/>
            <a:r>
              <a:rPr lang="zh-CN" altLang="en-US" dirty="0"/>
              <a:t>例如：“大”对应编码“</a:t>
            </a:r>
            <a:r>
              <a:rPr lang="en-US" altLang="zh-CN" dirty="0"/>
              <a:t>100”</a:t>
            </a:r>
            <a:r>
              <a:rPr lang="zh-CN" altLang="en-US" dirty="0"/>
              <a:t>，“中”对应编码“</a:t>
            </a:r>
            <a:r>
              <a:rPr lang="en-US" altLang="zh-CN" dirty="0"/>
              <a:t>010”</a:t>
            </a:r>
            <a:r>
              <a:rPr lang="zh-CN" altLang="en-US" dirty="0"/>
              <a:t>，“小”对应编码“</a:t>
            </a:r>
            <a:r>
              <a:rPr lang="en-US" altLang="zh-CN" dirty="0"/>
              <a:t>001”</a:t>
            </a:r>
            <a:r>
              <a:rPr lang="zh-CN" altLang="en-US" dirty="0"/>
              <a:t>。</a:t>
            </a:r>
            <a:endParaRPr lang="en-US" altLang="zh-CN" dirty="0"/>
          </a:p>
          <a:p>
            <a:pPr lvl="3"/>
            <a:r>
              <a:rPr lang="zh-CN" altLang="en-US" dirty="0"/>
              <a:t>如果将其对应到一个三维的坐标系中，每个类别对应一个点，</a:t>
            </a:r>
            <a:endParaRPr lang="en-US" altLang="zh-CN" dirty="0"/>
          </a:p>
          <a:p>
            <a:pPr lvl="3"/>
            <a:r>
              <a:rPr lang="zh-CN" altLang="en-US" dirty="0"/>
              <a:t>且三个点之间的欧氏距离相等，均为</a:t>
            </a:r>
            <a:r>
              <a:rPr lang="en-US" altLang="zh-CN" dirty="0"/>
              <a:t>2</a:t>
            </a:r>
            <a:r>
              <a:rPr lang="zh-CN" altLang="en-US" dirty="0"/>
              <a:t>的二次方。</a:t>
            </a:r>
          </a:p>
        </p:txBody>
      </p:sp>
      <p:sp>
        <p:nvSpPr>
          <p:cNvPr id="4" name="日期占位符 3">
            <a:extLst>
              <a:ext uri="{FF2B5EF4-FFF2-40B4-BE49-F238E27FC236}">
                <a16:creationId xmlns:a16="http://schemas.microsoft.com/office/drawing/2014/main" id="{4A0651F9-A367-46F0-B87C-B6D5AF02339D}"/>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FBDEF61-6363-4FA9-8564-EABB0B20BA82}"/>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22899F0-7D04-4339-8543-A46B9D0C919C}"/>
              </a:ext>
            </a:extLst>
          </p:cNvPr>
          <p:cNvSpPr>
            <a:spLocks noGrp="1"/>
          </p:cNvSpPr>
          <p:nvPr>
            <p:ph type="sldNum" sz="quarter" idx="12"/>
          </p:nvPr>
        </p:nvSpPr>
        <p:spPr/>
        <p:txBody>
          <a:bodyPr/>
          <a:lstStyle/>
          <a:p>
            <a:fld id="{81FB2300-2173-4797-AE0E-8B998343583A}" type="slidenum">
              <a:rPr lang="zh-CN" altLang="en-US" smtClean="0"/>
              <a:t>48</a:t>
            </a:fld>
            <a:endParaRPr lang="zh-CN" altLang="en-US"/>
          </a:p>
        </p:txBody>
      </p:sp>
    </p:spTree>
    <p:extLst>
      <p:ext uri="{BB962C8B-B14F-4D97-AF65-F5344CB8AC3E}">
        <p14:creationId xmlns:p14="http://schemas.microsoft.com/office/powerpoint/2010/main" val="4273791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5F075-C868-BCCE-8574-E64EB6DFC239}"/>
              </a:ext>
            </a:extLst>
          </p:cNvPr>
          <p:cNvSpPr>
            <a:spLocks noGrp="1"/>
          </p:cNvSpPr>
          <p:nvPr>
            <p:ph type="title"/>
          </p:nvPr>
        </p:nvSpPr>
        <p:spPr/>
        <p:txBody>
          <a:bodyPr/>
          <a:lstStyle/>
          <a:p>
            <a:r>
              <a:rPr lang="zh-CN" altLang="en-US" b="1" dirty="0"/>
              <a:t>哑编码</a:t>
            </a:r>
          </a:p>
        </p:txBody>
      </p:sp>
      <p:sp>
        <p:nvSpPr>
          <p:cNvPr id="3" name="内容占位符 2">
            <a:extLst>
              <a:ext uri="{FF2B5EF4-FFF2-40B4-BE49-F238E27FC236}">
                <a16:creationId xmlns:a16="http://schemas.microsoft.com/office/drawing/2014/main" id="{440D41D3-DCBB-4492-FA4A-CAE94F76071B}"/>
              </a:ext>
            </a:extLst>
          </p:cNvPr>
          <p:cNvSpPr>
            <a:spLocks noGrp="1"/>
          </p:cNvSpPr>
          <p:nvPr>
            <p:ph idx="1"/>
          </p:nvPr>
        </p:nvSpPr>
        <p:spPr/>
        <p:txBody>
          <a:bodyPr>
            <a:normAutofit fontScale="85000" lnSpcReduction="20000"/>
          </a:bodyPr>
          <a:lstStyle/>
          <a:p>
            <a:r>
              <a:rPr lang="zh-CN" altLang="en-US" i="0" dirty="0">
                <a:solidFill>
                  <a:srgbClr val="333333"/>
                </a:solidFill>
                <a:effectLst/>
                <a:latin typeface="PingFang SC"/>
              </a:rPr>
              <a:t>哑编码（</a:t>
            </a:r>
            <a:r>
              <a:rPr lang="en-US" altLang="zh-CN" i="0" dirty="0">
                <a:solidFill>
                  <a:srgbClr val="333333"/>
                </a:solidFill>
                <a:effectLst/>
                <a:latin typeface="PingFang SC"/>
              </a:rPr>
              <a:t>dummy encoding</a:t>
            </a:r>
            <a:r>
              <a:rPr lang="zh-CN" altLang="en-US" i="0" dirty="0">
                <a:solidFill>
                  <a:srgbClr val="333333"/>
                </a:solidFill>
                <a:effectLst/>
                <a:latin typeface="PingFang SC"/>
              </a:rPr>
              <a:t>）</a:t>
            </a:r>
            <a:endParaRPr lang="en-US" altLang="zh-CN" i="0" dirty="0">
              <a:solidFill>
                <a:srgbClr val="333333"/>
              </a:solidFill>
              <a:effectLst/>
              <a:latin typeface="PingFang SC"/>
            </a:endParaRPr>
          </a:p>
          <a:p>
            <a:pPr lvl="1"/>
            <a:r>
              <a:rPr lang="zh-CN" altLang="en-US" dirty="0"/>
              <a:t>直观的解释就是任意的将独热编码中的一个状态位去除。</a:t>
            </a:r>
          </a:p>
          <a:p>
            <a:pPr lvl="1"/>
            <a:r>
              <a:rPr lang="zh-CN" altLang="en-US" dirty="0"/>
              <a:t>拿上面的例子来说，我们用</a:t>
            </a:r>
            <a:r>
              <a:rPr lang="en-US" altLang="zh-CN" dirty="0"/>
              <a:t>2</a:t>
            </a:r>
            <a:r>
              <a:rPr lang="zh-CN" altLang="en-US" dirty="0"/>
              <a:t>个状态位就足够反应上述</a:t>
            </a:r>
            <a:r>
              <a:rPr lang="en-US" altLang="zh-CN" dirty="0"/>
              <a:t>3</a:t>
            </a:r>
            <a:r>
              <a:rPr lang="zh-CN" altLang="en-US" dirty="0"/>
              <a:t>个类别的信息，即仅仅使用前两个状态位</a:t>
            </a:r>
            <a:r>
              <a:rPr lang="en-US" altLang="zh-CN" dirty="0"/>
              <a:t>[0,0] </a:t>
            </a:r>
            <a:r>
              <a:rPr lang="zh-CN" altLang="en-US" dirty="0"/>
              <a:t>就可以表达小了。</a:t>
            </a:r>
          </a:p>
          <a:p>
            <a:pPr lvl="1"/>
            <a:r>
              <a:rPr lang="zh-CN" altLang="en-US" dirty="0"/>
              <a:t>则：“大”对应编码“</a:t>
            </a:r>
            <a:r>
              <a:rPr lang="en-US" altLang="zh-CN" dirty="0"/>
              <a:t>10”</a:t>
            </a:r>
            <a:r>
              <a:rPr lang="zh-CN" altLang="en-US" dirty="0"/>
              <a:t>，“中”对应编码“</a:t>
            </a:r>
            <a:r>
              <a:rPr lang="en-US" altLang="zh-CN" dirty="0"/>
              <a:t>01”</a:t>
            </a:r>
            <a:r>
              <a:rPr lang="zh-CN" altLang="en-US" dirty="0"/>
              <a:t>，“小”对应编码“</a:t>
            </a:r>
            <a:r>
              <a:rPr lang="en-US" altLang="zh-CN" dirty="0"/>
              <a:t>00”</a:t>
            </a:r>
            <a:r>
              <a:rPr lang="zh-CN" altLang="en-US" dirty="0"/>
              <a:t>。</a:t>
            </a:r>
          </a:p>
          <a:p>
            <a:r>
              <a:rPr lang="zh-CN" altLang="en-US" dirty="0"/>
              <a:t>二者思想路线相同，只是哑变量编码去除了</a:t>
            </a:r>
            <a:r>
              <a:rPr lang="en-US" altLang="zh-CN" dirty="0"/>
              <a:t>one-hot</a:t>
            </a:r>
            <a:r>
              <a:rPr lang="zh-CN" altLang="en-US" dirty="0"/>
              <a:t>编码的冗余信息，但是因为每个离散型特征各个取值的地位都是对等的，随意取舍未免随意。</a:t>
            </a:r>
          </a:p>
          <a:p>
            <a:pPr lvl="1"/>
            <a:r>
              <a:rPr lang="zh-CN" altLang="en-US" dirty="0"/>
              <a:t>使用</a:t>
            </a:r>
            <a:r>
              <a:rPr lang="en-US" altLang="zh-CN" dirty="0"/>
              <a:t>one-hot</a:t>
            </a:r>
            <a:r>
              <a:rPr lang="zh-CN" altLang="en-US" dirty="0"/>
              <a:t>编码时，通常模型不加</a:t>
            </a:r>
            <a:r>
              <a:rPr lang="en-US" altLang="zh-CN" dirty="0"/>
              <a:t>bias</a:t>
            </a:r>
            <a:r>
              <a:rPr lang="zh-CN" altLang="en-US" dirty="0"/>
              <a:t>项 或者 加上</a:t>
            </a:r>
            <a:r>
              <a:rPr lang="en-US" altLang="zh-CN" dirty="0"/>
              <a:t>bias</a:t>
            </a:r>
            <a:r>
              <a:rPr lang="zh-CN" altLang="en-US" dirty="0"/>
              <a:t>项然后使用正则化手段去约束参数；</a:t>
            </a:r>
          </a:p>
          <a:p>
            <a:pPr lvl="1"/>
            <a:r>
              <a:rPr lang="zh-CN" altLang="en-US" dirty="0"/>
              <a:t>使用哑编码时，模型都要加</a:t>
            </a:r>
            <a:r>
              <a:rPr lang="en-US" altLang="zh-CN" dirty="0"/>
              <a:t>bias</a:t>
            </a:r>
            <a:r>
              <a:rPr lang="zh-CN" altLang="en-US" dirty="0"/>
              <a:t>项，因为不加</a:t>
            </a:r>
            <a:r>
              <a:rPr lang="en-US" altLang="zh-CN" dirty="0"/>
              <a:t>bias</a:t>
            </a:r>
            <a:r>
              <a:rPr lang="zh-CN" altLang="en-US" dirty="0"/>
              <a:t>项会导致固有属性的丢失。</a:t>
            </a:r>
          </a:p>
          <a:p>
            <a:r>
              <a:rPr lang="zh-CN" altLang="en-US" dirty="0"/>
              <a:t>选择建议：最好是选择 正则化 </a:t>
            </a:r>
            <a:r>
              <a:rPr lang="en-US" altLang="zh-CN" dirty="0"/>
              <a:t>+ one-hot</a:t>
            </a:r>
            <a:r>
              <a:rPr lang="zh-CN" altLang="en-US" dirty="0"/>
              <a:t>编码</a:t>
            </a:r>
          </a:p>
        </p:txBody>
      </p:sp>
      <p:sp>
        <p:nvSpPr>
          <p:cNvPr id="4" name="日期占位符 3">
            <a:extLst>
              <a:ext uri="{FF2B5EF4-FFF2-40B4-BE49-F238E27FC236}">
                <a16:creationId xmlns:a16="http://schemas.microsoft.com/office/drawing/2014/main" id="{25CD38CD-A213-3EB6-E9BE-1A1BE8798EA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C62850C5-D70D-05A6-E684-C4F9BCE55229}"/>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3F866550-5471-E11C-6E94-1423414FC63D}"/>
              </a:ext>
            </a:extLst>
          </p:cNvPr>
          <p:cNvSpPr>
            <a:spLocks noGrp="1"/>
          </p:cNvSpPr>
          <p:nvPr>
            <p:ph type="sldNum" sz="quarter" idx="12"/>
          </p:nvPr>
        </p:nvSpPr>
        <p:spPr/>
        <p:txBody>
          <a:bodyPr/>
          <a:lstStyle/>
          <a:p>
            <a:fld id="{81FB2300-2173-4797-AE0E-8B998343583A}" type="slidenum">
              <a:rPr lang="zh-CN" altLang="en-US" smtClean="0"/>
              <a:t>49</a:t>
            </a:fld>
            <a:endParaRPr lang="zh-CN" altLang="en-US"/>
          </a:p>
        </p:txBody>
      </p:sp>
    </p:spTree>
    <p:extLst>
      <p:ext uri="{BB962C8B-B14F-4D97-AF65-F5344CB8AC3E}">
        <p14:creationId xmlns:p14="http://schemas.microsoft.com/office/powerpoint/2010/main" val="387758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99600-DDAD-7CB3-A88B-858934DA034B}"/>
              </a:ext>
            </a:extLst>
          </p:cNvPr>
          <p:cNvSpPr>
            <a:spLocks noGrp="1"/>
          </p:cNvSpPr>
          <p:nvPr>
            <p:ph type="title"/>
          </p:nvPr>
        </p:nvSpPr>
        <p:spPr/>
        <p:txBody>
          <a:bodyPr/>
          <a:lstStyle/>
          <a:p>
            <a:r>
              <a:rPr lang="zh-CN" altLang="en-US" dirty="0"/>
              <a:t>人类学习的情况</a:t>
            </a:r>
          </a:p>
        </p:txBody>
      </p:sp>
      <p:sp>
        <p:nvSpPr>
          <p:cNvPr id="3" name="内容占位符 2">
            <a:extLst>
              <a:ext uri="{FF2B5EF4-FFF2-40B4-BE49-F238E27FC236}">
                <a16:creationId xmlns:a16="http://schemas.microsoft.com/office/drawing/2014/main" id="{441E7C8C-AD71-03DB-6B0C-4C6772414656}"/>
              </a:ext>
            </a:extLst>
          </p:cNvPr>
          <p:cNvSpPr>
            <a:spLocks noGrp="1"/>
          </p:cNvSpPr>
          <p:nvPr>
            <p:ph idx="1"/>
          </p:nvPr>
        </p:nvSpPr>
        <p:spPr/>
        <p:txBody>
          <a:bodyPr>
            <a:normAutofit fontScale="62500" lnSpcReduction="20000"/>
          </a:bodyPr>
          <a:lstStyle/>
          <a:p>
            <a:r>
              <a:rPr lang="zh-CN" altLang="en-US" dirty="0"/>
              <a:t>想想人类是怎么学习新知识的？</a:t>
            </a:r>
            <a:endParaRPr lang="en-US" altLang="zh-CN" dirty="0"/>
          </a:p>
          <a:p>
            <a:pPr lvl="1"/>
            <a:r>
              <a:rPr lang="zh-CN" altLang="en-US" dirty="0"/>
              <a:t>学校学习（有参考</a:t>
            </a:r>
            <a:r>
              <a:rPr lang="en-US" altLang="zh-CN" dirty="0"/>
              <a:t>&amp;</a:t>
            </a:r>
            <a:r>
              <a:rPr lang="zh-CN" altLang="en-US" dirty="0"/>
              <a:t>辅助的学习 </a:t>
            </a:r>
            <a:r>
              <a:rPr lang="en-US" altLang="zh-CN" dirty="0"/>
              <a:t>– </a:t>
            </a:r>
            <a:r>
              <a:rPr lang="zh-CN" altLang="en-US" dirty="0"/>
              <a:t>监督学习</a:t>
            </a:r>
            <a:r>
              <a:rPr lang="en-US" altLang="zh-CN" dirty="0"/>
              <a:t>《</a:t>
            </a:r>
            <a:r>
              <a:rPr lang="zh-CN" altLang="en-US" dirty="0"/>
              <a:t>参考</a:t>
            </a:r>
            <a:r>
              <a:rPr lang="en-US" altLang="zh-CN" dirty="0"/>
              <a:t>&amp;</a:t>
            </a:r>
            <a:r>
              <a:rPr lang="zh-CN" altLang="en-US" dirty="0"/>
              <a:t>辅助</a:t>
            </a:r>
            <a:r>
              <a:rPr lang="en-US" altLang="zh-CN" dirty="0"/>
              <a:t>-</a:t>
            </a:r>
            <a:r>
              <a:rPr lang="zh-CN" altLang="en-US" dirty="0"/>
              <a:t>标签</a:t>
            </a:r>
            <a:r>
              <a:rPr lang="en-US" altLang="zh-CN" dirty="0"/>
              <a:t>》</a:t>
            </a:r>
            <a:r>
              <a:rPr lang="zh-CN" altLang="en-US" dirty="0"/>
              <a:t>）：</a:t>
            </a:r>
            <a:endParaRPr lang="en-US" altLang="zh-CN" dirty="0"/>
          </a:p>
          <a:p>
            <a:pPr lvl="2"/>
            <a:r>
              <a:rPr lang="zh-CN" altLang="en-US" dirty="0"/>
              <a:t>例题</a:t>
            </a:r>
            <a:endParaRPr lang="en-US" altLang="zh-CN" dirty="0"/>
          </a:p>
          <a:p>
            <a:pPr lvl="2"/>
            <a:r>
              <a:rPr lang="zh-CN" altLang="en-US" dirty="0"/>
              <a:t>书后作业</a:t>
            </a:r>
            <a:endParaRPr lang="en-US" altLang="zh-CN" dirty="0"/>
          </a:p>
          <a:p>
            <a:pPr lvl="2"/>
            <a:r>
              <a:rPr lang="zh-CN" altLang="en-US" dirty="0"/>
              <a:t>考试</a:t>
            </a:r>
            <a:endParaRPr lang="en-US" altLang="zh-CN" dirty="0"/>
          </a:p>
          <a:p>
            <a:pPr lvl="2"/>
            <a:r>
              <a:rPr lang="zh-CN" altLang="en-US" dirty="0"/>
              <a:t>使用</a:t>
            </a:r>
            <a:endParaRPr lang="en-US" altLang="zh-CN" dirty="0"/>
          </a:p>
          <a:p>
            <a:pPr lvl="1"/>
            <a:r>
              <a:rPr lang="zh-CN" altLang="en-US" dirty="0"/>
              <a:t>无师自通的语言</a:t>
            </a:r>
            <a:r>
              <a:rPr lang="en-US" altLang="zh-CN" dirty="0"/>
              <a:t>&amp;</a:t>
            </a:r>
            <a:r>
              <a:rPr lang="zh-CN" altLang="en-US" dirty="0"/>
              <a:t>艺术学习（无参考</a:t>
            </a:r>
            <a:r>
              <a:rPr lang="en-US" altLang="zh-CN" dirty="0"/>
              <a:t>&amp;</a:t>
            </a:r>
            <a:r>
              <a:rPr lang="zh-CN" altLang="en-US" dirty="0"/>
              <a:t>辅助 </a:t>
            </a:r>
            <a:r>
              <a:rPr lang="en-US" altLang="zh-CN" dirty="0"/>
              <a:t>– </a:t>
            </a:r>
            <a:r>
              <a:rPr lang="zh-CN" altLang="en-US" dirty="0"/>
              <a:t>无监督学习</a:t>
            </a:r>
            <a:r>
              <a:rPr lang="en-US" altLang="zh-CN" dirty="0"/>
              <a:t>《</a:t>
            </a:r>
            <a:r>
              <a:rPr lang="zh-CN" altLang="en-US" dirty="0"/>
              <a:t>无标签</a:t>
            </a:r>
            <a:r>
              <a:rPr lang="en-US" altLang="zh-CN" dirty="0"/>
              <a:t>》</a:t>
            </a:r>
            <a:r>
              <a:rPr lang="zh-CN" altLang="en-US" dirty="0"/>
              <a:t>）：</a:t>
            </a:r>
            <a:endParaRPr lang="en-US" altLang="zh-CN" dirty="0"/>
          </a:p>
          <a:p>
            <a:pPr lvl="2"/>
            <a:r>
              <a:rPr lang="zh-CN" altLang="en-US" dirty="0"/>
              <a:t>大量看实例</a:t>
            </a:r>
            <a:endParaRPr lang="en-US" altLang="zh-CN" dirty="0"/>
          </a:p>
          <a:p>
            <a:pPr lvl="2"/>
            <a:r>
              <a:rPr lang="zh-CN" altLang="en-US" dirty="0"/>
              <a:t>自行划分（名词、动词；印象派、野兽派）</a:t>
            </a:r>
            <a:endParaRPr lang="en-US" altLang="zh-CN" dirty="0"/>
          </a:p>
          <a:p>
            <a:pPr lvl="3"/>
            <a:r>
              <a:rPr lang="zh-CN" altLang="en-US" dirty="0"/>
              <a:t>类别名称可能不同、不标准</a:t>
            </a:r>
            <a:endParaRPr lang="en-US" altLang="zh-CN" dirty="0"/>
          </a:p>
          <a:p>
            <a:pPr lvl="2"/>
            <a:r>
              <a:rPr lang="zh-CN" altLang="en-US" dirty="0"/>
              <a:t>使用</a:t>
            </a:r>
            <a:endParaRPr lang="en-US" altLang="zh-CN" dirty="0"/>
          </a:p>
          <a:p>
            <a:pPr lvl="1"/>
            <a:r>
              <a:rPr lang="zh-CN" altLang="en-US" dirty="0"/>
              <a:t>野外生存（没有任何辅助，但是有实时的反馈）：</a:t>
            </a:r>
            <a:endParaRPr lang="en-US" altLang="zh-CN" dirty="0"/>
          </a:p>
          <a:p>
            <a:pPr lvl="2"/>
            <a:r>
              <a:rPr lang="zh-CN" altLang="en-US" dirty="0"/>
              <a:t>不停的试错，找到好的策略。</a:t>
            </a:r>
            <a:endParaRPr lang="en-US" altLang="zh-CN" dirty="0"/>
          </a:p>
          <a:p>
            <a:pPr lvl="3"/>
            <a:r>
              <a:rPr lang="zh-CN" altLang="en-US" dirty="0"/>
              <a:t>不存在中间状态中最好动作这种概念</a:t>
            </a:r>
            <a:endParaRPr lang="en-US" altLang="zh-CN" dirty="0"/>
          </a:p>
          <a:p>
            <a:pPr lvl="2"/>
            <a:r>
              <a:rPr lang="zh-CN" altLang="en-US" dirty="0"/>
              <a:t>训狗、无攻略的游戏</a:t>
            </a:r>
            <a:endParaRPr lang="en-US" altLang="zh-CN" dirty="0"/>
          </a:p>
        </p:txBody>
      </p:sp>
      <p:sp>
        <p:nvSpPr>
          <p:cNvPr id="4" name="日期占位符 3">
            <a:extLst>
              <a:ext uri="{FF2B5EF4-FFF2-40B4-BE49-F238E27FC236}">
                <a16:creationId xmlns:a16="http://schemas.microsoft.com/office/drawing/2014/main" id="{81959678-CC3F-FEBF-4F2D-C162C9CD09E8}"/>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959147EE-1A2C-942B-2641-45C53322A91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982459BB-2363-998A-BB16-EC1B5B429172}"/>
              </a:ext>
            </a:extLst>
          </p:cNvPr>
          <p:cNvSpPr>
            <a:spLocks noGrp="1"/>
          </p:cNvSpPr>
          <p:nvPr>
            <p:ph type="sldNum" sz="quarter" idx="12"/>
          </p:nvPr>
        </p:nvSpPr>
        <p:spPr/>
        <p:txBody>
          <a:bodyPr/>
          <a:lstStyle/>
          <a:p>
            <a:fld id="{81FB2300-2173-4797-AE0E-8B998343583A}" type="slidenum">
              <a:rPr lang="zh-CN" altLang="en-US" smtClean="0"/>
              <a:t>5</a:t>
            </a:fld>
            <a:endParaRPr lang="zh-CN" altLang="en-US"/>
          </a:p>
        </p:txBody>
      </p:sp>
    </p:spTree>
    <p:extLst>
      <p:ext uri="{BB962C8B-B14F-4D97-AF65-F5344CB8AC3E}">
        <p14:creationId xmlns:p14="http://schemas.microsoft.com/office/powerpoint/2010/main" val="2381253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598D3-53A3-4FE9-BC5B-258A910BFB78}"/>
              </a:ext>
            </a:extLst>
          </p:cNvPr>
          <p:cNvSpPr>
            <a:spLocks noGrp="1"/>
          </p:cNvSpPr>
          <p:nvPr>
            <p:ph type="title"/>
          </p:nvPr>
        </p:nvSpPr>
        <p:spPr/>
        <p:txBody>
          <a:bodyPr/>
          <a:lstStyle/>
          <a:p>
            <a:r>
              <a:rPr lang="zh-CN" altLang="en-US" b="1" dirty="0"/>
              <a:t>（</a:t>
            </a:r>
            <a:r>
              <a:rPr lang="en-US" altLang="zh-CN" b="1" dirty="0"/>
              <a:t>3</a:t>
            </a:r>
            <a:r>
              <a:rPr lang="zh-CN" altLang="en-US" b="1" dirty="0"/>
              <a:t>）特征工程</a:t>
            </a:r>
            <a:endParaRPr lang="zh-CN" altLang="en-US" dirty="0"/>
          </a:p>
        </p:txBody>
      </p:sp>
      <p:sp>
        <p:nvSpPr>
          <p:cNvPr id="3" name="内容占位符 2">
            <a:extLst>
              <a:ext uri="{FF2B5EF4-FFF2-40B4-BE49-F238E27FC236}">
                <a16:creationId xmlns:a16="http://schemas.microsoft.com/office/drawing/2014/main" id="{D5C9E210-BF45-4385-9333-41AD0C1F470C}"/>
              </a:ext>
            </a:extLst>
          </p:cNvPr>
          <p:cNvSpPr>
            <a:spLocks noGrp="1"/>
          </p:cNvSpPr>
          <p:nvPr>
            <p:ph idx="1"/>
          </p:nvPr>
        </p:nvSpPr>
        <p:spPr/>
        <p:txBody>
          <a:bodyPr>
            <a:normAutofit fontScale="92500" lnSpcReduction="10000"/>
          </a:bodyPr>
          <a:lstStyle/>
          <a:p>
            <a:r>
              <a:rPr lang="zh-CN" altLang="en-US" dirty="0"/>
              <a:t>对于整个机器学习的项目来说，特征工程只是里面很小的一部分工作，但是千万不能忽略这“一小部分”工作的</a:t>
            </a:r>
            <a:r>
              <a:rPr lang="zh-CN" altLang="en-US" b="1" dirty="0"/>
              <a:t>重要性</a:t>
            </a:r>
            <a:r>
              <a:rPr lang="zh-CN" altLang="en-US" dirty="0"/>
              <a:t>。</a:t>
            </a:r>
            <a:endParaRPr lang="en-US" altLang="zh-CN" dirty="0"/>
          </a:p>
          <a:p>
            <a:r>
              <a:rPr lang="zh-CN" altLang="en-US" dirty="0"/>
              <a:t>一个机器学习任务的成功与否往往很大程度上取决于特征工程。</a:t>
            </a:r>
            <a:endParaRPr lang="en-US" altLang="zh-CN" dirty="0"/>
          </a:p>
          <a:p>
            <a:r>
              <a:rPr lang="zh-CN" altLang="en-US" dirty="0"/>
              <a:t>特征工程的任务是从原始数据中抽出最具有代表性的特征，从而让模型能够更有效地学习这些数据。</a:t>
            </a:r>
            <a:endParaRPr lang="en-US" altLang="zh-CN" dirty="0"/>
          </a:p>
          <a:p>
            <a:r>
              <a:rPr lang="zh-CN" altLang="en-US" dirty="0"/>
              <a:t>可以使用</a:t>
            </a:r>
            <a:r>
              <a:rPr lang="en-US" altLang="zh-CN" dirty="0"/>
              <a:t>sklearn</a:t>
            </a:r>
            <a:r>
              <a:rPr lang="zh-CN" altLang="en-US" dirty="0"/>
              <a:t>库来处理数据和提取特征，有很多数据处理和特征提取相关的方法。</a:t>
            </a:r>
            <a:endParaRPr lang="en-US" altLang="zh-CN" dirty="0"/>
          </a:p>
          <a:p>
            <a:pPr lvl="1"/>
            <a:r>
              <a:rPr lang="en-US" altLang="zh-CN" dirty="0">
                <a:hlinkClick r:id="rId2"/>
              </a:rPr>
              <a:t>http://scikit-learn.org/stable/modules/preprocessing.html#preprocessing</a:t>
            </a:r>
            <a:r>
              <a:rPr lang="zh-CN" altLang="en-US" dirty="0"/>
              <a:t> </a:t>
            </a:r>
          </a:p>
        </p:txBody>
      </p:sp>
      <p:sp>
        <p:nvSpPr>
          <p:cNvPr id="4" name="日期占位符 3">
            <a:extLst>
              <a:ext uri="{FF2B5EF4-FFF2-40B4-BE49-F238E27FC236}">
                <a16:creationId xmlns:a16="http://schemas.microsoft.com/office/drawing/2014/main" id="{2D52D879-BD75-42F4-B7E2-9596B7D8454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BBEDFC04-E61E-4A09-B371-083D9B2B8834}"/>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1727FA1-3EFD-4B2B-8652-49DF87F19995}"/>
              </a:ext>
            </a:extLst>
          </p:cNvPr>
          <p:cNvSpPr>
            <a:spLocks noGrp="1"/>
          </p:cNvSpPr>
          <p:nvPr>
            <p:ph type="sldNum" sz="quarter" idx="12"/>
          </p:nvPr>
        </p:nvSpPr>
        <p:spPr/>
        <p:txBody>
          <a:bodyPr/>
          <a:lstStyle/>
          <a:p>
            <a:fld id="{81FB2300-2173-4797-AE0E-8B998343583A}" type="slidenum">
              <a:rPr lang="zh-CN" altLang="en-US" smtClean="0"/>
              <a:t>50</a:t>
            </a:fld>
            <a:endParaRPr lang="zh-CN" altLang="en-US"/>
          </a:p>
        </p:txBody>
      </p:sp>
    </p:spTree>
    <p:extLst>
      <p:ext uri="{BB962C8B-B14F-4D97-AF65-F5344CB8AC3E}">
        <p14:creationId xmlns:p14="http://schemas.microsoft.com/office/powerpoint/2010/main" val="3102978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225EF-0960-456A-9116-08F664EB06DC}"/>
              </a:ext>
            </a:extLst>
          </p:cNvPr>
          <p:cNvSpPr>
            <a:spLocks noGrp="1"/>
          </p:cNvSpPr>
          <p:nvPr>
            <p:ph type="title"/>
          </p:nvPr>
        </p:nvSpPr>
        <p:spPr/>
        <p:txBody>
          <a:bodyPr/>
          <a:lstStyle/>
          <a:p>
            <a:r>
              <a:rPr lang="zh-CN" altLang="en-US" dirty="0"/>
              <a:t>特征工程的三个子问题</a:t>
            </a:r>
          </a:p>
        </p:txBody>
      </p:sp>
      <p:sp>
        <p:nvSpPr>
          <p:cNvPr id="3" name="内容占位符 2">
            <a:extLst>
              <a:ext uri="{FF2B5EF4-FFF2-40B4-BE49-F238E27FC236}">
                <a16:creationId xmlns:a16="http://schemas.microsoft.com/office/drawing/2014/main" id="{69CD1649-326F-41BB-B22F-183765C73EBC}"/>
              </a:ext>
            </a:extLst>
          </p:cNvPr>
          <p:cNvSpPr>
            <a:spLocks noGrp="1"/>
          </p:cNvSpPr>
          <p:nvPr>
            <p:ph idx="1"/>
          </p:nvPr>
        </p:nvSpPr>
        <p:spPr/>
        <p:txBody>
          <a:bodyPr>
            <a:normAutofit/>
          </a:bodyPr>
          <a:lstStyle/>
          <a:p>
            <a:r>
              <a:rPr lang="zh-CN" altLang="en-US" dirty="0"/>
              <a:t>特征工程的目的是把原始的数据转化为模型可以使用的数据，其主要包括三个子问题，特征构造、特征提取和特征选择。</a:t>
            </a:r>
          </a:p>
          <a:p>
            <a:pPr lvl="1"/>
            <a:r>
              <a:rPr lang="zh-CN" altLang="en-US" dirty="0"/>
              <a:t>特征构造一般是在原有特征的基础上做一些“组合”操作，</a:t>
            </a:r>
            <a:endParaRPr lang="en-US" altLang="zh-CN" dirty="0"/>
          </a:p>
          <a:p>
            <a:pPr lvl="2"/>
            <a:r>
              <a:rPr lang="zh-CN" altLang="en-US" dirty="0"/>
              <a:t>例如对原有特征进行四则运算，从而得到新的特征。</a:t>
            </a:r>
          </a:p>
          <a:p>
            <a:pPr lvl="1"/>
            <a:r>
              <a:rPr lang="zh-CN" altLang="en-US" b="1" dirty="0"/>
              <a:t>特征提取</a:t>
            </a:r>
            <a:r>
              <a:rPr lang="zh-CN" altLang="en-US" dirty="0"/>
              <a:t>是指使用映射或变换的方法将维数较高的原始特征转换为维数较低的新的特征。</a:t>
            </a:r>
          </a:p>
          <a:p>
            <a:pPr lvl="1"/>
            <a:r>
              <a:rPr lang="zh-CN" altLang="en-US" b="1" dirty="0"/>
              <a:t>特征选择</a:t>
            </a:r>
            <a:r>
              <a:rPr lang="zh-CN" altLang="en-US" dirty="0"/>
              <a:t>是从原始的特征中挑选出一些最具有代表性，使得模型效果最好的特征。</a:t>
            </a:r>
          </a:p>
        </p:txBody>
      </p:sp>
      <p:sp>
        <p:nvSpPr>
          <p:cNvPr id="4" name="日期占位符 3">
            <a:extLst>
              <a:ext uri="{FF2B5EF4-FFF2-40B4-BE49-F238E27FC236}">
                <a16:creationId xmlns:a16="http://schemas.microsoft.com/office/drawing/2014/main" id="{8C4E5A7E-B377-4270-8178-8B9025699344}"/>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92ECBE14-7815-4184-84C5-0C12FC9B3D08}"/>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12594043-8DD4-4200-8535-BF773382A87E}"/>
              </a:ext>
            </a:extLst>
          </p:cNvPr>
          <p:cNvSpPr>
            <a:spLocks noGrp="1"/>
          </p:cNvSpPr>
          <p:nvPr>
            <p:ph type="sldNum" sz="quarter" idx="12"/>
          </p:nvPr>
        </p:nvSpPr>
        <p:spPr/>
        <p:txBody>
          <a:bodyPr/>
          <a:lstStyle/>
          <a:p>
            <a:fld id="{81FB2300-2173-4797-AE0E-8B998343583A}" type="slidenum">
              <a:rPr lang="zh-CN" altLang="en-US" smtClean="0"/>
              <a:t>51</a:t>
            </a:fld>
            <a:endParaRPr lang="zh-CN" altLang="en-US"/>
          </a:p>
        </p:txBody>
      </p:sp>
    </p:spTree>
    <p:extLst>
      <p:ext uri="{BB962C8B-B14F-4D97-AF65-F5344CB8AC3E}">
        <p14:creationId xmlns:p14="http://schemas.microsoft.com/office/powerpoint/2010/main" val="3084483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5576B-D8DA-4894-AAAF-89F8A9D3E146}"/>
              </a:ext>
            </a:extLst>
          </p:cNvPr>
          <p:cNvSpPr>
            <a:spLocks noGrp="1"/>
          </p:cNvSpPr>
          <p:nvPr>
            <p:ph type="title"/>
          </p:nvPr>
        </p:nvSpPr>
        <p:spPr/>
        <p:txBody>
          <a:bodyPr/>
          <a:lstStyle/>
          <a:p>
            <a:r>
              <a:rPr lang="zh-CN" altLang="en-US" dirty="0"/>
              <a:t>特征工程</a:t>
            </a:r>
          </a:p>
        </p:txBody>
      </p:sp>
      <p:sp>
        <p:nvSpPr>
          <p:cNvPr id="4" name="日期占位符 3">
            <a:extLst>
              <a:ext uri="{FF2B5EF4-FFF2-40B4-BE49-F238E27FC236}">
                <a16:creationId xmlns:a16="http://schemas.microsoft.com/office/drawing/2014/main" id="{09FF0185-4B20-4C90-ADDB-D8B58D205F3D}"/>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8BE17C12-3D6D-4487-AB2D-D3D014C6D618}"/>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2775B5C8-316F-4D34-87DE-F4EDE0584C5C}"/>
              </a:ext>
            </a:extLst>
          </p:cNvPr>
          <p:cNvSpPr>
            <a:spLocks noGrp="1"/>
          </p:cNvSpPr>
          <p:nvPr>
            <p:ph type="sldNum" sz="quarter" idx="12"/>
          </p:nvPr>
        </p:nvSpPr>
        <p:spPr/>
        <p:txBody>
          <a:bodyPr/>
          <a:lstStyle/>
          <a:p>
            <a:fld id="{81FB2300-2173-4797-AE0E-8B998343583A}" type="slidenum">
              <a:rPr lang="zh-CN" altLang="en-US" smtClean="0"/>
              <a:t>52</a:t>
            </a:fld>
            <a:endParaRPr lang="zh-CN" altLang="en-US"/>
          </a:p>
        </p:txBody>
      </p:sp>
      <p:pic>
        <p:nvPicPr>
          <p:cNvPr id="11" name="图片 10">
            <a:extLst>
              <a:ext uri="{FF2B5EF4-FFF2-40B4-BE49-F238E27FC236}">
                <a16:creationId xmlns:a16="http://schemas.microsoft.com/office/drawing/2014/main" id="{B80734E7-57FB-4D9C-8C96-0232F8BBE6C5}"/>
              </a:ext>
            </a:extLst>
          </p:cNvPr>
          <p:cNvPicPr>
            <a:picLocks noChangeAspect="1"/>
          </p:cNvPicPr>
          <p:nvPr/>
        </p:nvPicPr>
        <p:blipFill>
          <a:blip r:embed="rId2"/>
          <a:stretch>
            <a:fillRect/>
          </a:stretch>
        </p:blipFill>
        <p:spPr>
          <a:xfrm>
            <a:off x="3450433" y="0"/>
            <a:ext cx="6205533" cy="6858000"/>
          </a:xfrm>
          <a:prstGeom prst="rect">
            <a:avLst/>
          </a:prstGeom>
        </p:spPr>
      </p:pic>
    </p:spTree>
    <p:extLst>
      <p:ext uri="{BB962C8B-B14F-4D97-AF65-F5344CB8AC3E}">
        <p14:creationId xmlns:p14="http://schemas.microsoft.com/office/powerpoint/2010/main" val="717404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6BC51-31F6-4A00-8DF4-E6A4BD388556}"/>
              </a:ext>
            </a:extLst>
          </p:cNvPr>
          <p:cNvSpPr>
            <a:spLocks noGrp="1"/>
          </p:cNvSpPr>
          <p:nvPr>
            <p:ph type="title"/>
          </p:nvPr>
        </p:nvSpPr>
        <p:spPr/>
        <p:txBody>
          <a:bodyPr/>
          <a:lstStyle/>
          <a:p>
            <a:r>
              <a:rPr lang="en-US" altLang="zh-CN" b="1" dirty="0"/>
              <a:t>1. </a:t>
            </a:r>
            <a:r>
              <a:rPr lang="zh-CN" altLang="en-US" b="1" dirty="0"/>
              <a:t>特征提取</a:t>
            </a:r>
            <a:endParaRPr lang="zh-CN" altLang="en-US" dirty="0"/>
          </a:p>
        </p:txBody>
      </p:sp>
      <p:sp>
        <p:nvSpPr>
          <p:cNvPr id="3" name="内容占位符 2">
            <a:extLst>
              <a:ext uri="{FF2B5EF4-FFF2-40B4-BE49-F238E27FC236}">
                <a16:creationId xmlns:a16="http://schemas.microsoft.com/office/drawing/2014/main" id="{29BFF6BC-2DD5-430B-8637-6B63241CABB3}"/>
              </a:ext>
            </a:extLst>
          </p:cNvPr>
          <p:cNvSpPr>
            <a:spLocks noGrp="1"/>
          </p:cNvSpPr>
          <p:nvPr>
            <p:ph idx="1"/>
          </p:nvPr>
        </p:nvSpPr>
        <p:spPr/>
        <p:txBody>
          <a:bodyPr>
            <a:normAutofit/>
          </a:bodyPr>
          <a:lstStyle/>
          <a:p>
            <a:r>
              <a:rPr lang="zh-CN" altLang="en-US" dirty="0"/>
              <a:t>特征提取又叫作“降维”，对于线性特征的提取：</a:t>
            </a:r>
            <a:endParaRPr lang="en-US" altLang="zh-CN" dirty="0"/>
          </a:p>
          <a:p>
            <a:r>
              <a:rPr lang="zh-CN" altLang="en-US" dirty="0"/>
              <a:t>常用方法有：</a:t>
            </a:r>
            <a:endParaRPr lang="en-US" altLang="zh-CN" dirty="0"/>
          </a:p>
          <a:p>
            <a:pPr lvl="1"/>
            <a:r>
              <a:rPr lang="zh-CN" altLang="en-US" dirty="0"/>
              <a:t>主成分分析（</a:t>
            </a:r>
            <a:r>
              <a:rPr lang="en-US" altLang="zh-CN" dirty="0"/>
              <a:t>Principle Component Analysis</a:t>
            </a:r>
            <a:r>
              <a:rPr lang="zh-CN" altLang="en-US" dirty="0"/>
              <a:t>，</a:t>
            </a:r>
            <a:r>
              <a:rPr lang="en-US" altLang="zh-CN" dirty="0"/>
              <a:t>PCA</a:t>
            </a:r>
            <a:r>
              <a:rPr lang="zh-CN" altLang="en-US" dirty="0"/>
              <a:t>）、</a:t>
            </a:r>
            <a:endParaRPr lang="en-US" altLang="zh-CN" dirty="0"/>
          </a:p>
          <a:p>
            <a:pPr lvl="1"/>
            <a:r>
              <a:rPr lang="zh-CN" altLang="en-US" dirty="0"/>
              <a:t>线性判别分析（</a:t>
            </a:r>
            <a:r>
              <a:rPr lang="en-US" altLang="zh-CN" dirty="0"/>
              <a:t>Linear Discriminant Analysis</a:t>
            </a:r>
            <a:r>
              <a:rPr lang="zh-CN" altLang="en-US" dirty="0"/>
              <a:t>，</a:t>
            </a:r>
            <a:r>
              <a:rPr lang="en-US" altLang="zh-CN" dirty="0"/>
              <a:t>LDA</a:t>
            </a:r>
            <a:r>
              <a:rPr lang="zh-CN" altLang="en-US" dirty="0"/>
              <a:t>）</a:t>
            </a:r>
            <a:endParaRPr lang="en-US" altLang="zh-CN" dirty="0"/>
          </a:p>
          <a:p>
            <a:pPr lvl="1"/>
            <a:r>
              <a:rPr lang="zh-CN" altLang="en-US" dirty="0"/>
              <a:t>独立成分分析（</a:t>
            </a:r>
            <a:r>
              <a:rPr lang="en-US" altLang="zh-CN" dirty="0"/>
              <a:t>Independent Component Analysis</a:t>
            </a:r>
            <a:r>
              <a:rPr lang="zh-CN" altLang="en-US" dirty="0"/>
              <a:t>，</a:t>
            </a:r>
            <a:r>
              <a:rPr lang="en-US" altLang="zh-CN" dirty="0"/>
              <a:t>ICA</a:t>
            </a:r>
            <a:r>
              <a:rPr lang="zh-CN" altLang="en-US" dirty="0"/>
              <a:t>）。</a:t>
            </a:r>
          </a:p>
        </p:txBody>
      </p:sp>
      <p:sp>
        <p:nvSpPr>
          <p:cNvPr id="4" name="日期占位符 3">
            <a:extLst>
              <a:ext uri="{FF2B5EF4-FFF2-40B4-BE49-F238E27FC236}">
                <a16:creationId xmlns:a16="http://schemas.microsoft.com/office/drawing/2014/main" id="{A2C49584-0629-4785-B08B-6B0272F7B151}"/>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D415A21-5728-4257-B400-10574BA600BB}"/>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D2DEA44-5554-4732-8392-8E07EF27CE7E}"/>
              </a:ext>
            </a:extLst>
          </p:cNvPr>
          <p:cNvSpPr>
            <a:spLocks noGrp="1"/>
          </p:cNvSpPr>
          <p:nvPr>
            <p:ph type="sldNum" sz="quarter" idx="12"/>
          </p:nvPr>
        </p:nvSpPr>
        <p:spPr/>
        <p:txBody>
          <a:bodyPr/>
          <a:lstStyle/>
          <a:p>
            <a:fld id="{81FB2300-2173-4797-AE0E-8B998343583A}" type="slidenum">
              <a:rPr lang="zh-CN" altLang="en-US" smtClean="0"/>
              <a:t>53</a:t>
            </a:fld>
            <a:endParaRPr lang="zh-CN" altLang="en-US"/>
          </a:p>
        </p:txBody>
      </p:sp>
    </p:spTree>
    <p:extLst>
      <p:ext uri="{BB962C8B-B14F-4D97-AF65-F5344CB8AC3E}">
        <p14:creationId xmlns:p14="http://schemas.microsoft.com/office/powerpoint/2010/main" val="418190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9C16D-0195-4112-B2FF-D96D1680CAF6}"/>
              </a:ext>
            </a:extLst>
          </p:cNvPr>
          <p:cNvSpPr>
            <a:spLocks noGrp="1"/>
          </p:cNvSpPr>
          <p:nvPr>
            <p:ph type="title"/>
          </p:nvPr>
        </p:nvSpPr>
        <p:spPr/>
        <p:txBody>
          <a:bodyPr/>
          <a:lstStyle/>
          <a:p>
            <a:r>
              <a:rPr lang="zh-CN" altLang="fr-FR" dirty="0"/>
              <a:t>主成分分析（</a:t>
            </a:r>
            <a:r>
              <a:rPr lang="fr-FR" altLang="zh-CN" dirty="0"/>
              <a:t>Principle Component Analysis</a:t>
            </a:r>
            <a:r>
              <a:rPr lang="zh-CN" altLang="fr-FR" dirty="0"/>
              <a:t>，</a:t>
            </a:r>
            <a:r>
              <a:rPr lang="fr-FR" altLang="zh-CN" dirty="0"/>
              <a:t>PCA</a:t>
            </a:r>
            <a:r>
              <a:rPr lang="zh-CN" altLang="fr-FR" dirty="0"/>
              <a:t>）</a:t>
            </a:r>
            <a:endParaRPr lang="zh-CN" altLang="en-US" dirty="0"/>
          </a:p>
        </p:txBody>
      </p:sp>
      <p:sp>
        <p:nvSpPr>
          <p:cNvPr id="3" name="内容占位符 2">
            <a:extLst>
              <a:ext uri="{FF2B5EF4-FFF2-40B4-BE49-F238E27FC236}">
                <a16:creationId xmlns:a16="http://schemas.microsoft.com/office/drawing/2014/main" id="{155BD29E-35C9-4ECD-BEE7-032BA791EFA6}"/>
              </a:ext>
            </a:extLst>
          </p:cNvPr>
          <p:cNvSpPr>
            <a:spLocks noGrp="1"/>
          </p:cNvSpPr>
          <p:nvPr>
            <p:ph idx="1"/>
          </p:nvPr>
        </p:nvSpPr>
        <p:spPr/>
        <p:txBody>
          <a:bodyPr>
            <a:normAutofit fontScale="70000" lnSpcReduction="20000"/>
          </a:bodyPr>
          <a:lstStyle/>
          <a:p>
            <a:r>
              <a:rPr lang="zh-CN" altLang="en-US" dirty="0"/>
              <a:t>主成分分析（</a:t>
            </a:r>
            <a:r>
              <a:rPr lang="en-US" altLang="zh-CN" dirty="0"/>
              <a:t>PCA</a:t>
            </a:r>
            <a:r>
              <a:rPr lang="zh-CN" altLang="en-US" dirty="0"/>
              <a:t>）是一种经典的无监督降维方法</a:t>
            </a:r>
            <a:endParaRPr lang="en-US" altLang="zh-CN" dirty="0"/>
          </a:p>
          <a:p>
            <a:r>
              <a:rPr lang="zh-CN" altLang="en-US" dirty="0"/>
              <a:t>主要思想是在降维的过程中实现“减少噪声”和“去冗余”从而达到降维的目的。</a:t>
            </a:r>
          </a:p>
          <a:p>
            <a:pPr lvl="1"/>
            <a:r>
              <a:rPr lang="zh-CN" altLang="en-US" dirty="0"/>
              <a:t>“减少噪声”是指在将维数较高的原始特征转换为维数较低的新特征的过程中保留下维度间相关性尽可能小的特征维度，这一操作实际上是通过借助协方差矩阵的原理所实现的；</a:t>
            </a:r>
          </a:p>
          <a:p>
            <a:pPr lvl="1"/>
            <a:r>
              <a:rPr lang="zh-CN" altLang="en-US" dirty="0"/>
              <a:t>“去冗余”是指把“减少噪声”操作之后保留下来的维度再进一步筛选，去掉含有较小“特征值”的维度，使得留下来的特征维度含有的“特征值”尽可能的大，特征值越大方差就会越大，进而所包含的信息量就会越大。</a:t>
            </a:r>
          </a:p>
          <a:p>
            <a:r>
              <a:rPr lang="zh-CN" altLang="en-US" dirty="0"/>
              <a:t>特点是它是完全无参数限制的，</a:t>
            </a:r>
            <a:r>
              <a:rPr lang="en-US" altLang="zh-CN" dirty="0"/>
              <a:t>PCA</a:t>
            </a:r>
            <a:r>
              <a:rPr lang="zh-CN" altLang="en-US" dirty="0"/>
              <a:t>的结果只与数据有关，而用户是无法进行干预的。</a:t>
            </a:r>
            <a:endParaRPr lang="en-US" altLang="zh-CN" dirty="0"/>
          </a:p>
          <a:p>
            <a:pPr lvl="1"/>
            <a:r>
              <a:rPr lang="zh-CN" altLang="en-US" dirty="0"/>
              <a:t>是它的优点，同时也是缺点。</a:t>
            </a:r>
            <a:endParaRPr lang="en-US" altLang="zh-CN" dirty="0"/>
          </a:p>
          <a:p>
            <a:r>
              <a:rPr lang="zh-CN" altLang="en-US" dirty="0"/>
              <a:t>针对这一特点，</a:t>
            </a:r>
            <a:r>
              <a:rPr lang="en-US" altLang="zh-CN" dirty="0"/>
              <a:t>PCA</a:t>
            </a:r>
            <a:r>
              <a:rPr lang="zh-CN" altLang="en-US" dirty="0"/>
              <a:t>核方法</a:t>
            </a:r>
            <a:r>
              <a:rPr lang="en-US" altLang="zh-CN" dirty="0"/>
              <a:t>kernel-PCA</a:t>
            </a:r>
            <a:r>
              <a:rPr lang="zh-CN" altLang="en-US" dirty="0"/>
              <a:t>后来被提出，使得用户可以根据先验知识预先对数据进行非线性转换，是当下比较流行的方法之一。</a:t>
            </a:r>
          </a:p>
        </p:txBody>
      </p:sp>
      <p:sp>
        <p:nvSpPr>
          <p:cNvPr id="4" name="日期占位符 3">
            <a:extLst>
              <a:ext uri="{FF2B5EF4-FFF2-40B4-BE49-F238E27FC236}">
                <a16:creationId xmlns:a16="http://schemas.microsoft.com/office/drawing/2014/main" id="{780EF245-39A6-419B-AC27-49ACE7E0BB3A}"/>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ED5977F3-017F-4657-890A-2D031023A157}"/>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425DE719-BB60-4AC6-B549-A22A27DB93C2}"/>
              </a:ext>
            </a:extLst>
          </p:cNvPr>
          <p:cNvSpPr>
            <a:spLocks noGrp="1"/>
          </p:cNvSpPr>
          <p:nvPr>
            <p:ph type="sldNum" sz="quarter" idx="12"/>
          </p:nvPr>
        </p:nvSpPr>
        <p:spPr/>
        <p:txBody>
          <a:bodyPr/>
          <a:lstStyle/>
          <a:p>
            <a:fld id="{81FB2300-2173-4797-AE0E-8B998343583A}" type="slidenum">
              <a:rPr lang="zh-CN" altLang="en-US" smtClean="0"/>
              <a:t>54</a:t>
            </a:fld>
            <a:endParaRPr lang="zh-CN" altLang="en-US"/>
          </a:p>
        </p:txBody>
      </p:sp>
    </p:spTree>
    <p:extLst>
      <p:ext uri="{BB962C8B-B14F-4D97-AF65-F5344CB8AC3E}">
        <p14:creationId xmlns:p14="http://schemas.microsoft.com/office/powerpoint/2010/main" val="1387534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6D97C-2263-4D48-BA2D-2EB500A215AF}"/>
              </a:ext>
            </a:extLst>
          </p:cNvPr>
          <p:cNvSpPr>
            <a:spLocks noGrp="1"/>
          </p:cNvSpPr>
          <p:nvPr>
            <p:ph type="title"/>
          </p:nvPr>
        </p:nvSpPr>
        <p:spPr/>
        <p:txBody>
          <a:bodyPr/>
          <a:lstStyle/>
          <a:p>
            <a:r>
              <a:rPr lang="zh-CN" altLang="en-US" dirty="0"/>
              <a:t>线性判别分析（</a:t>
            </a:r>
            <a:r>
              <a:rPr lang="en-US" altLang="zh-CN" dirty="0"/>
              <a:t>Linear Discriminant Analysis</a:t>
            </a:r>
            <a:r>
              <a:rPr lang="zh-CN" altLang="en-US" dirty="0"/>
              <a:t>，</a:t>
            </a:r>
            <a:r>
              <a:rPr lang="en-US" altLang="zh-CN" dirty="0"/>
              <a:t>LDA</a:t>
            </a:r>
            <a:r>
              <a:rPr lang="zh-CN" altLang="en-US" dirty="0"/>
              <a:t>）</a:t>
            </a:r>
          </a:p>
        </p:txBody>
      </p:sp>
      <p:sp>
        <p:nvSpPr>
          <p:cNvPr id="3" name="内容占位符 2">
            <a:extLst>
              <a:ext uri="{FF2B5EF4-FFF2-40B4-BE49-F238E27FC236}">
                <a16:creationId xmlns:a16="http://schemas.microsoft.com/office/drawing/2014/main" id="{942E6C2F-A1D8-4E9F-B6D0-19F6EDF8E466}"/>
              </a:ext>
            </a:extLst>
          </p:cNvPr>
          <p:cNvSpPr>
            <a:spLocks noGrp="1"/>
          </p:cNvSpPr>
          <p:nvPr>
            <p:ph idx="1"/>
          </p:nvPr>
        </p:nvSpPr>
        <p:spPr/>
        <p:txBody>
          <a:bodyPr>
            <a:normAutofit fontScale="62500" lnSpcReduction="20000"/>
          </a:bodyPr>
          <a:lstStyle/>
          <a:p>
            <a:r>
              <a:rPr lang="zh-CN" altLang="en-US" dirty="0"/>
              <a:t>线性判别分析（</a:t>
            </a:r>
            <a:r>
              <a:rPr lang="en-US" altLang="zh-CN" dirty="0"/>
              <a:t>LDA</a:t>
            </a:r>
            <a:r>
              <a:rPr lang="zh-CN" altLang="en-US" dirty="0"/>
              <a:t>）是一种经典的有监督降维算法，</a:t>
            </a:r>
            <a:endParaRPr lang="en-US" altLang="zh-CN" dirty="0"/>
          </a:p>
          <a:p>
            <a:r>
              <a:rPr lang="zh-CN" altLang="en-US" dirty="0"/>
              <a:t>主要思想是借助协方差矩阵、广义瑞利熵等原理实现数据类别间距离的最大化和类别内距离的最小化。</a:t>
            </a:r>
          </a:p>
          <a:p>
            <a:r>
              <a:rPr lang="zh-CN" altLang="en-US" dirty="0"/>
              <a:t>以二分类</a:t>
            </a:r>
            <a:r>
              <a:rPr lang="en-US" altLang="zh-CN" dirty="0"/>
              <a:t>LDA</a:t>
            </a:r>
            <a:r>
              <a:rPr lang="zh-CN" altLang="en-US" dirty="0"/>
              <a:t>为例：</a:t>
            </a:r>
            <a:endParaRPr lang="en-US" altLang="zh-CN" dirty="0"/>
          </a:p>
          <a:p>
            <a:pPr lvl="1">
              <a:lnSpc>
                <a:spcPct val="130000"/>
              </a:lnSpc>
            </a:pPr>
            <a:r>
              <a:rPr lang="zh-CN" altLang="en-US" dirty="0"/>
              <a:t>二维特征通过一系列矩阵运算实现从二维平面到一条直线的投影，期间同时通过借助协方差矩阵、广义瑞利熵等实现类间数据的最大化与类内数据的最小化。</a:t>
            </a:r>
            <a:endParaRPr lang="en-US" altLang="zh-CN" dirty="0"/>
          </a:p>
          <a:p>
            <a:pPr lvl="1">
              <a:lnSpc>
                <a:spcPct val="130000"/>
              </a:lnSpc>
            </a:pPr>
            <a:r>
              <a:rPr lang="zh-CN" altLang="en-US" dirty="0"/>
              <a:t>从二分类推广到多分类是在二分类的基础上增加了“全局散度矩阵”来实现最终目标优化函数的设定，从而实现类间距离的最大化和类内距离的最小化。</a:t>
            </a:r>
            <a:endParaRPr lang="en-US" altLang="zh-CN" dirty="0"/>
          </a:p>
          <a:p>
            <a:pPr lvl="1">
              <a:lnSpc>
                <a:spcPct val="130000"/>
              </a:lnSpc>
            </a:pPr>
            <a:r>
              <a:rPr lang="zh-CN" altLang="en-US" dirty="0"/>
              <a:t>是针对各个类别做的降维，所以数据经过线性判别分析（</a:t>
            </a:r>
            <a:r>
              <a:rPr lang="en-US" altLang="zh-CN" dirty="0"/>
              <a:t>LDA</a:t>
            </a:r>
            <a:r>
              <a:rPr lang="zh-CN" altLang="en-US" dirty="0"/>
              <a:t>）降维后，最多只能降到原来的类别数减 </a:t>
            </a:r>
            <a:r>
              <a:rPr lang="en-US" altLang="zh-CN" dirty="0"/>
              <a:t>1 </a:t>
            </a:r>
            <a:r>
              <a:rPr lang="zh-CN" altLang="en-US" dirty="0"/>
              <a:t>的维度。</a:t>
            </a:r>
          </a:p>
          <a:p>
            <a:r>
              <a:rPr lang="zh-CN" altLang="en-US" dirty="0"/>
              <a:t>线性判别分析（</a:t>
            </a:r>
            <a:r>
              <a:rPr lang="en-US" altLang="zh-CN" dirty="0"/>
              <a:t>LDA</a:t>
            </a:r>
            <a:r>
              <a:rPr lang="zh-CN" altLang="en-US" dirty="0"/>
              <a:t>）除了可以实现降维外还可以实现分类。</a:t>
            </a:r>
            <a:endParaRPr lang="en-US" altLang="zh-CN" dirty="0"/>
          </a:p>
          <a:p>
            <a:r>
              <a:rPr lang="zh-CN" altLang="en-US" dirty="0"/>
              <a:t>对比主成分分析（</a:t>
            </a:r>
            <a:r>
              <a:rPr lang="en-US" altLang="zh-CN" dirty="0"/>
              <a:t>PCA</a:t>
            </a:r>
            <a:r>
              <a:rPr lang="zh-CN" altLang="en-US" dirty="0"/>
              <a:t>），</a:t>
            </a:r>
            <a:r>
              <a:rPr lang="en-US" altLang="zh-CN" dirty="0"/>
              <a:t>LDA</a:t>
            </a:r>
            <a:r>
              <a:rPr lang="zh-CN" altLang="en-US" dirty="0"/>
              <a:t>在降维过程中着重考虑分类性能，而</a:t>
            </a:r>
            <a:r>
              <a:rPr lang="en-US" altLang="zh-CN" dirty="0"/>
              <a:t>PCA</a:t>
            </a:r>
            <a:r>
              <a:rPr lang="zh-CN" altLang="en-US" dirty="0"/>
              <a:t>着重考虑特征维度之间的差异性与方差的大小即信息量的大小。</a:t>
            </a:r>
          </a:p>
        </p:txBody>
      </p:sp>
      <p:sp>
        <p:nvSpPr>
          <p:cNvPr id="4" name="日期占位符 3">
            <a:extLst>
              <a:ext uri="{FF2B5EF4-FFF2-40B4-BE49-F238E27FC236}">
                <a16:creationId xmlns:a16="http://schemas.microsoft.com/office/drawing/2014/main" id="{473608BF-EDAE-429F-A8BB-BDA15F4BE49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94B86574-E338-4C3D-A9C4-0631C62060E7}"/>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FEA8B4B-CEA9-4F76-8517-F78C19D2CF22}"/>
              </a:ext>
            </a:extLst>
          </p:cNvPr>
          <p:cNvSpPr>
            <a:spLocks noGrp="1"/>
          </p:cNvSpPr>
          <p:nvPr>
            <p:ph type="sldNum" sz="quarter" idx="12"/>
          </p:nvPr>
        </p:nvSpPr>
        <p:spPr/>
        <p:txBody>
          <a:bodyPr/>
          <a:lstStyle/>
          <a:p>
            <a:fld id="{81FB2300-2173-4797-AE0E-8B998343583A}" type="slidenum">
              <a:rPr lang="zh-CN" altLang="en-US" smtClean="0"/>
              <a:t>55</a:t>
            </a:fld>
            <a:endParaRPr lang="zh-CN" altLang="en-US"/>
          </a:p>
        </p:txBody>
      </p:sp>
    </p:spTree>
    <p:extLst>
      <p:ext uri="{BB962C8B-B14F-4D97-AF65-F5344CB8AC3E}">
        <p14:creationId xmlns:p14="http://schemas.microsoft.com/office/powerpoint/2010/main" val="3060299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FF211-3B38-43DB-A8E8-947DF33D6830}"/>
              </a:ext>
            </a:extLst>
          </p:cNvPr>
          <p:cNvSpPr>
            <a:spLocks noGrp="1"/>
          </p:cNvSpPr>
          <p:nvPr>
            <p:ph type="title"/>
          </p:nvPr>
        </p:nvSpPr>
        <p:spPr/>
        <p:txBody>
          <a:bodyPr/>
          <a:lstStyle/>
          <a:p>
            <a:r>
              <a:rPr lang="zh-CN" altLang="en-US" dirty="0"/>
              <a:t>独立成分分析（</a:t>
            </a:r>
            <a:r>
              <a:rPr lang="en-US" altLang="zh-CN" dirty="0"/>
              <a:t>Independent Component Analysis</a:t>
            </a:r>
            <a:r>
              <a:rPr lang="zh-CN" altLang="en-US" dirty="0"/>
              <a:t>，</a:t>
            </a:r>
            <a:r>
              <a:rPr lang="en-US" altLang="zh-CN" dirty="0"/>
              <a:t>ICA</a:t>
            </a:r>
            <a:r>
              <a:rPr lang="zh-CN" altLang="en-US" dirty="0"/>
              <a:t>）</a:t>
            </a:r>
          </a:p>
        </p:txBody>
      </p:sp>
      <p:sp>
        <p:nvSpPr>
          <p:cNvPr id="3" name="内容占位符 2">
            <a:extLst>
              <a:ext uri="{FF2B5EF4-FFF2-40B4-BE49-F238E27FC236}">
                <a16:creationId xmlns:a16="http://schemas.microsoft.com/office/drawing/2014/main" id="{6299E337-1045-4011-9556-1476608ECBAD}"/>
              </a:ext>
            </a:extLst>
          </p:cNvPr>
          <p:cNvSpPr>
            <a:spLocks noGrp="1"/>
          </p:cNvSpPr>
          <p:nvPr>
            <p:ph idx="1"/>
          </p:nvPr>
        </p:nvSpPr>
        <p:spPr/>
        <p:txBody>
          <a:bodyPr>
            <a:normAutofit lnSpcReduction="10000"/>
          </a:bodyPr>
          <a:lstStyle/>
          <a:p>
            <a:r>
              <a:rPr lang="zh-CN" altLang="en-US" dirty="0"/>
              <a:t>独立成分分析（</a:t>
            </a:r>
            <a:r>
              <a:rPr lang="en-US" altLang="zh-CN" dirty="0"/>
              <a:t>ICA</a:t>
            </a:r>
            <a:r>
              <a:rPr lang="zh-CN" altLang="en-US" dirty="0"/>
              <a:t>）的主要思想是在降维的过程中保留相互独立的特征维度。</a:t>
            </a:r>
            <a:endParaRPr lang="en-US" altLang="zh-CN" dirty="0"/>
          </a:p>
          <a:p>
            <a:pPr lvl="1"/>
            <a:r>
              <a:rPr lang="zh-CN" altLang="en-US" dirty="0"/>
              <a:t>比</a:t>
            </a:r>
            <a:r>
              <a:rPr lang="en-US" altLang="zh-CN" dirty="0"/>
              <a:t>PCA</a:t>
            </a:r>
            <a:r>
              <a:rPr lang="zh-CN" altLang="en-US" dirty="0"/>
              <a:t>更进一步，在保证特征维度之间不相关的同时保证相互独立。</a:t>
            </a:r>
            <a:endParaRPr lang="en-US" altLang="zh-CN" dirty="0"/>
          </a:p>
          <a:p>
            <a:pPr lvl="1"/>
            <a:r>
              <a:rPr lang="zh-CN" altLang="en-US" dirty="0"/>
              <a:t>不相关只是保证了没有线性关系，而并不能保证是独立的。</a:t>
            </a:r>
          </a:p>
          <a:p>
            <a:r>
              <a:rPr lang="zh-CN" altLang="en-US" dirty="0"/>
              <a:t>因为其是以保证特征维度之间的相互独立性为目标，独立成分分析（</a:t>
            </a:r>
            <a:r>
              <a:rPr lang="en-US" altLang="zh-CN" dirty="0"/>
              <a:t>ICA</a:t>
            </a:r>
            <a:r>
              <a:rPr lang="zh-CN" altLang="en-US" dirty="0"/>
              <a:t>）往往会比</a:t>
            </a:r>
            <a:r>
              <a:rPr lang="en-US" altLang="zh-CN" dirty="0"/>
              <a:t>PCA</a:t>
            </a:r>
            <a:r>
              <a:rPr lang="zh-CN" altLang="en-US" dirty="0"/>
              <a:t>有更好的降维效果。</a:t>
            </a:r>
            <a:endParaRPr lang="en-US" altLang="zh-CN" dirty="0"/>
          </a:p>
          <a:p>
            <a:r>
              <a:rPr lang="zh-CN" altLang="en-US" dirty="0"/>
              <a:t>独立成分分析（</a:t>
            </a:r>
            <a:r>
              <a:rPr lang="en-US" altLang="zh-CN" dirty="0"/>
              <a:t>ICA</a:t>
            </a:r>
            <a:r>
              <a:rPr lang="zh-CN" altLang="en-US" dirty="0"/>
              <a:t>）目前已经广泛的应用到数据挖掘、图像处理等多个领域。</a:t>
            </a:r>
          </a:p>
        </p:txBody>
      </p:sp>
      <p:sp>
        <p:nvSpPr>
          <p:cNvPr id="4" name="日期占位符 3">
            <a:extLst>
              <a:ext uri="{FF2B5EF4-FFF2-40B4-BE49-F238E27FC236}">
                <a16:creationId xmlns:a16="http://schemas.microsoft.com/office/drawing/2014/main" id="{1C836682-D24E-406E-B587-77B42DB3ECFB}"/>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5DB2F0D0-820E-4594-8251-09769F097856}"/>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E50B9A2A-77CE-4972-9FB5-8D9D1229DC61}"/>
              </a:ext>
            </a:extLst>
          </p:cNvPr>
          <p:cNvSpPr>
            <a:spLocks noGrp="1"/>
          </p:cNvSpPr>
          <p:nvPr>
            <p:ph type="sldNum" sz="quarter" idx="12"/>
          </p:nvPr>
        </p:nvSpPr>
        <p:spPr/>
        <p:txBody>
          <a:bodyPr/>
          <a:lstStyle/>
          <a:p>
            <a:fld id="{81FB2300-2173-4797-AE0E-8B998343583A}" type="slidenum">
              <a:rPr lang="zh-CN" altLang="en-US" smtClean="0"/>
              <a:t>56</a:t>
            </a:fld>
            <a:endParaRPr lang="zh-CN" altLang="en-US"/>
          </a:p>
        </p:txBody>
      </p:sp>
    </p:spTree>
    <p:extLst>
      <p:ext uri="{BB962C8B-B14F-4D97-AF65-F5344CB8AC3E}">
        <p14:creationId xmlns:p14="http://schemas.microsoft.com/office/powerpoint/2010/main" val="44152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74898-6579-4E03-A274-C2F94046BF85}"/>
              </a:ext>
            </a:extLst>
          </p:cNvPr>
          <p:cNvSpPr>
            <a:spLocks noGrp="1"/>
          </p:cNvSpPr>
          <p:nvPr>
            <p:ph type="title"/>
          </p:nvPr>
        </p:nvSpPr>
        <p:spPr/>
        <p:txBody>
          <a:bodyPr/>
          <a:lstStyle/>
          <a:p>
            <a:r>
              <a:rPr lang="en-US" altLang="zh-CN" b="1" dirty="0"/>
              <a:t>2. </a:t>
            </a:r>
            <a:r>
              <a:rPr lang="zh-CN" altLang="en-US" b="1" dirty="0"/>
              <a:t>特征选择</a:t>
            </a:r>
            <a:endParaRPr lang="zh-CN" altLang="en-US" dirty="0"/>
          </a:p>
        </p:txBody>
      </p:sp>
      <p:sp>
        <p:nvSpPr>
          <p:cNvPr id="3" name="内容占位符 2">
            <a:extLst>
              <a:ext uri="{FF2B5EF4-FFF2-40B4-BE49-F238E27FC236}">
                <a16:creationId xmlns:a16="http://schemas.microsoft.com/office/drawing/2014/main" id="{000F4D8B-9A0E-46CA-8534-56C277C0876A}"/>
              </a:ext>
            </a:extLst>
          </p:cNvPr>
          <p:cNvSpPr>
            <a:spLocks noGrp="1"/>
          </p:cNvSpPr>
          <p:nvPr>
            <p:ph idx="1"/>
          </p:nvPr>
        </p:nvSpPr>
        <p:spPr/>
        <p:txBody>
          <a:bodyPr>
            <a:normAutofit fontScale="85000" lnSpcReduction="20000"/>
          </a:bodyPr>
          <a:lstStyle/>
          <a:p>
            <a:r>
              <a:rPr lang="zh-CN" altLang="en-US" dirty="0"/>
              <a:t>不同的特征对模型的影响程度不同，要选择出重要的一些特征，移除与问题相关性不是很大的特征，这个过程就叫做特征选择。</a:t>
            </a:r>
            <a:endParaRPr lang="en-US" altLang="zh-CN" dirty="0"/>
          </a:p>
          <a:p>
            <a:r>
              <a:rPr lang="zh-CN" altLang="en-US" dirty="0"/>
              <a:t>特征选择的最终目的是通过减少冗余特征以达到减少过拟合、提高模型准确度和在一定程度上减少训练时间的效果。</a:t>
            </a:r>
            <a:endParaRPr lang="en-US" altLang="zh-CN" dirty="0"/>
          </a:p>
          <a:p>
            <a:r>
              <a:rPr lang="zh-CN" altLang="en-US" dirty="0"/>
              <a:t>对比特征提取，特征选择是对原始特征取特征子集的一个操作，而特征提取则是对原始特征进行映射或者变换操作以得到低维的新特征。</a:t>
            </a:r>
          </a:p>
          <a:p>
            <a:r>
              <a:rPr lang="zh-CN" altLang="en-US" dirty="0"/>
              <a:t>特征的选择在特征工程中十分重要，往往可以很大程度上决定最后模型训练结果的好坏。</a:t>
            </a:r>
            <a:endParaRPr lang="en-US" altLang="zh-CN" dirty="0"/>
          </a:p>
          <a:p>
            <a:r>
              <a:rPr lang="zh-CN" altLang="en-US" dirty="0"/>
              <a:t>常用的特征选择方法有：过滤式（</a:t>
            </a:r>
            <a:r>
              <a:rPr lang="en-US" altLang="zh-CN" dirty="0"/>
              <a:t>filter</a:t>
            </a:r>
            <a:r>
              <a:rPr lang="zh-CN" altLang="en-US" dirty="0"/>
              <a:t>）、包裹式（</a:t>
            </a:r>
            <a:r>
              <a:rPr lang="en-US" altLang="zh-CN" dirty="0"/>
              <a:t>wrapper</a:t>
            </a:r>
            <a:r>
              <a:rPr lang="zh-CN" altLang="en-US" dirty="0"/>
              <a:t>）以及嵌入式（</a:t>
            </a:r>
            <a:r>
              <a:rPr lang="en-US" altLang="zh-CN" dirty="0"/>
              <a:t>embedding</a:t>
            </a:r>
            <a:r>
              <a:rPr lang="zh-CN" altLang="en-US" dirty="0"/>
              <a:t>）。</a:t>
            </a:r>
          </a:p>
        </p:txBody>
      </p:sp>
      <p:sp>
        <p:nvSpPr>
          <p:cNvPr id="4" name="日期占位符 3">
            <a:extLst>
              <a:ext uri="{FF2B5EF4-FFF2-40B4-BE49-F238E27FC236}">
                <a16:creationId xmlns:a16="http://schemas.microsoft.com/office/drawing/2014/main" id="{1F76DBE1-ED2C-4A7D-9008-282B0E54C61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8294EFE8-DCE4-412D-9FD3-BB73EE1992B4}"/>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54B56AD3-4DC6-486F-8997-D61E8E581F09}"/>
              </a:ext>
            </a:extLst>
          </p:cNvPr>
          <p:cNvSpPr>
            <a:spLocks noGrp="1"/>
          </p:cNvSpPr>
          <p:nvPr>
            <p:ph type="sldNum" sz="quarter" idx="12"/>
          </p:nvPr>
        </p:nvSpPr>
        <p:spPr/>
        <p:txBody>
          <a:bodyPr/>
          <a:lstStyle/>
          <a:p>
            <a:fld id="{81FB2300-2173-4797-AE0E-8B998343583A}" type="slidenum">
              <a:rPr lang="zh-CN" altLang="en-US" smtClean="0"/>
              <a:t>57</a:t>
            </a:fld>
            <a:endParaRPr lang="zh-CN" altLang="en-US"/>
          </a:p>
        </p:txBody>
      </p:sp>
    </p:spTree>
    <p:extLst>
      <p:ext uri="{BB962C8B-B14F-4D97-AF65-F5344CB8AC3E}">
        <p14:creationId xmlns:p14="http://schemas.microsoft.com/office/powerpoint/2010/main" val="4033186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717B1-E909-459D-989A-88748ACEC810}"/>
              </a:ext>
            </a:extLst>
          </p:cNvPr>
          <p:cNvSpPr>
            <a:spLocks noGrp="1"/>
          </p:cNvSpPr>
          <p:nvPr>
            <p:ph type="title"/>
          </p:nvPr>
        </p:nvSpPr>
        <p:spPr/>
        <p:txBody>
          <a:bodyPr/>
          <a:lstStyle/>
          <a:p>
            <a:r>
              <a:rPr lang="zh-CN" altLang="en-US" b="1" dirty="0"/>
              <a:t>（</a:t>
            </a:r>
            <a:r>
              <a:rPr lang="en-US" altLang="zh-CN" b="1" dirty="0"/>
              <a:t>4</a:t>
            </a:r>
            <a:r>
              <a:rPr lang="zh-CN" altLang="en-US" b="1" dirty="0"/>
              <a:t>）模型的选择</a:t>
            </a:r>
            <a:endParaRPr lang="zh-CN" altLang="en-US" dirty="0"/>
          </a:p>
        </p:txBody>
      </p:sp>
      <p:sp>
        <p:nvSpPr>
          <p:cNvPr id="3" name="内容占位符 2">
            <a:extLst>
              <a:ext uri="{FF2B5EF4-FFF2-40B4-BE49-F238E27FC236}">
                <a16:creationId xmlns:a16="http://schemas.microsoft.com/office/drawing/2014/main" id="{6BC19BC4-76CC-40BC-8C66-DB5828D7D8E6}"/>
              </a:ext>
            </a:extLst>
          </p:cNvPr>
          <p:cNvSpPr>
            <a:spLocks noGrp="1"/>
          </p:cNvSpPr>
          <p:nvPr>
            <p:ph idx="1"/>
          </p:nvPr>
        </p:nvSpPr>
        <p:spPr/>
        <p:txBody>
          <a:bodyPr>
            <a:normAutofit fontScale="70000" lnSpcReduction="20000"/>
          </a:bodyPr>
          <a:lstStyle/>
          <a:p>
            <a:r>
              <a:rPr lang="zh-CN" altLang="en-US" dirty="0"/>
              <a:t>处理好数据之后，可以选择合适的机器学习模型进行数据的训练。</a:t>
            </a:r>
            <a:endParaRPr lang="en-US" altLang="zh-CN" dirty="0"/>
          </a:p>
          <a:p>
            <a:r>
              <a:rPr lang="zh-CN" altLang="en-US" dirty="0"/>
              <a:t>需要先对处理好的样本数据进行分析</a:t>
            </a:r>
            <a:endParaRPr lang="en-US" altLang="zh-CN" dirty="0"/>
          </a:p>
          <a:p>
            <a:pPr lvl="1"/>
            <a:r>
              <a:rPr lang="zh-CN" altLang="en-US" dirty="0"/>
              <a:t>首先判断样本数据是否有标签，</a:t>
            </a:r>
            <a:endParaRPr lang="en-US" altLang="zh-CN" dirty="0"/>
          </a:p>
          <a:p>
            <a:pPr lvl="2"/>
            <a:r>
              <a:rPr lang="zh-CN" altLang="en-US" dirty="0"/>
              <a:t>若是有标签则应该考虑使用有监督学习的相关模型，</a:t>
            </a:r>
            <a:endParaRPr lang="en-US" altLang="zh-CN" dirty="0"/>
          </a:p>
          <a:p>
            <a:pPr lvl="2"/>
            <a:r>
              <a:rPr lang="zh-CN" altLang="en-US" dirty="0"/>
              <a:t>否则可以划分为无监督学习问题。</a:t>
            </a:r>
            <a:endParaRPr lang="en-US" altLang="zh-CN" dirty="0"/>
          </a:p>
          <a:p>
            <a:pPr lvl="1"/>
            <a:r>
              <a:rPr lang="zh-CN" altLang="en-US" dirty="0"/>
              <a:t>其次分析问题的类型是属于分类问题还是回归问题，</a:t>
            </a:r>
            <a:endParaRPr lang="en-US" altLang="zh-CN" dirty="0"/>
          </a:p>
          <a:p>
            <a:pPr lvl="1"/>
            <a:r>
              <a:rPr lang="zh-CN" altLang="en-US" dirty="0"/>
              <a:t>确定好问题的类型之后再去选择具体的模型。</a:t>
            </a:r>
            <a:endParaRPr lang="en-US" altLang="zh-CN" dirty="0"/>
          </a:p>
          <a:p>
            <a:r>
              <a:rPr lang="zh-CN" altLang="en-US" dirty="0"/>
              <a:t>在模型的实际选择时</a:t>
            </a:r>
            <a:endParaRPr lang="en-US" altLang="zh-CN" dirty="0"/>
          </a:p>
          <a:p>
            <a:pPr lvl="1"/>
            <a:r>
              <a:rPr lang="zh-CN" altLang="en-US" dirty="0"/>
              <a:t>通常会考虑使用多个不同的模型，或者相同的模型使用不同的</a:t>
            </a:r>
            <a:r>
              <a:rPr lang="en-US" altLang="zh-CN" dirty="0"/>
              <a:t>(</a:t>
            </a:r>
            <a:r>
              <a:rPr lang="zh-CN" altLang="en-US" dirty="0"/>
              <a:t>超</a:t>
            </a:r>
            <a:r>
              <a:rPr lang="en-US" altLang="zh-CN" dirty="0"/>
              <a:t>)</a:t>
            </a:r>
            <a:r>
              <a:rPr lang="zh-CN" altLang="en-US" dirty="0"/>
              <a:t>参数对数据进行训练。</a:t>
            </a:r>
            <a:endParaRPr lang="en-US" altLang="zh-CN" dirty="0"/>
          </a:p>
          <a:p>
            <a:pPr lvl="1"/>
            <a:r>
              <a:rPr lang="zh-CN" altLang="en-US" dirty="0"/>
              <a:t>然后比较模型的效果，选择最佳的那个，需要用到模型评估的方法。</a:t>
            </a:r>
            <a:endParaRPr lang="en-US" altLang="zh-CN" dirty="0"/>
          </a:p>
          <a:p>
            <a:pPr lvl="1"/>
            <a:r>
              <a:rPr lang="zh-CN" altLang="en-US" dirty="0"/>
              <a:t>还会考虑到数据集的大小，</a:t>
            </a:r>
            <a:endParaRPr lang="en-US" altLang="zh-CN" dirty="0"/>
          </a:p>
          <a:p>
            <a:pPr lvl="2"/>
            <a:r>
              <a:rPr lang="zh-CN" altLang="en-US" dirty="0"/>
              <a:t>若是数据集样本较少，训练的时间较短，通常考虑朴素贝叶斯等一些轻量级的算法，</a:t>
            </a:r>
            <a:endParaRPr lang="en-US" altLang="zh-CN" dirty="0"/>
          </a:p>
          <a:p>
            <a:pPr lvl="2"/>
            <a:r>
              <a:rPr lang="zh-CN" altLang="en-US" dirty="0"/>
              <a:t>否则的话就要考虑</a:t>
            </a:r>
            <a:r>
              <a:rPr lang="en-US" altLang="zh-CN" dirty="0"/>
              <a:t>SVM</a:t>
            </a:r>
            <a:r>
              <a:rPr lang="zh-CN" altLang="en-US" dirty="0"/>
              <a:t>等一些重量级算法，甚至考虑使用深度学习的模型。</a:t>
            </a:r>
          </a:p>
        </p:txBody>
      </p:sp>
      <p:sp>
        <p:nvSpPr>
          <p:cNvPr id="4" name="日期占位符 3">
            <a:extLst>
              <a:ext uri="{FF2B5EF4-FFF2-40B4-BE49-F238E27FC236}">
                <a16:creationId xmlns:a16="http://schemas.microsoft.com/office/drawing/2014/main" id="{AAC10657-1DB4-49ED-AEBC-39976CF65417}"/>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7276F178-E3DC-4BC3-9C3A-A40E4210FE9E}"/>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9E2912E3-9D25-4149-9866-863224F07B91}"/>
              </a:ext>
            </a:extLst>
          </p:cNvPr>
          <p:cNvSpPr>
            <a:spLocks noGrp="1"/>
          </p:cNvSpPr>
          <p:nvPr>
            <p:ph type="sldNum" sz="quarter" idx="12"/>
          </p:nvPr>
        </p:nvSpPr>
        <p:spPr/>
        <p:txBody>
          <a:bodyPr/>
          <a:lstStyle/>
          <a:p>
            <a:fld id="{81FB2300-2173-4797-AE0E-8B998343583A}" type="slidenum">
              <a:rPr lang="zh-CN" altLang="en-US" smtClean="0"/>
              <a:t>58</a:t>
            </a:fld>
            <a:endParaRPr lang="zh-CN" altLang="en-US"/>
          </a:p>
        </p:txBody>
      </p:sp>
    </p:spTree>
    <p:extLst>
      <p:ext uri="{BB962C8B-B14F-4D97-AF65-F5344CB8AC3E}">
        <p14:creationId xmlns:p14="http://schemas.microsoft.com/office/powerpoint/2010/main" val="2893516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C954C-0195-40B2-BD81-0FC125BFD8FF}"/>
              </a:ext>
            </a:extLst>
          </p:cNvPr>
          <p:cNvSpPr>
            <a:spLocks noGrp="1"/>
          </p:cNvSpPr>
          <p:nvPr>
            <p:ph type="title"/>
          </p:nvPr>
        </p:nvSpPr>
        <p:spPr/>
        <p:txBody>
          <a:bodyPr/>
          <a:lstStyle/>
          <a:p>
            <a:r>
              <a:rPr lang="zh-CN" altLang="en-US" b="1" dirty="0"/>
              <a:t>（</a:t>
            </a:r>
            <a:r>
              <a:rPr lang="en-US" altLang="zh-CN" b="1" dirty="0"/>
              <a:t>5</a:t>
            </a:r>
            <a:r>
              <a:rPr lang="zh-CN" altLang="en-US" b="1" dirty="0"/>
              <a:t>）模型的评估</a:t>
            </a:r>
            <a:endParaRPr lang="zh-CN" altLang="en-US" dirty="0"/>
          </a:p>
        </p:txBody>
      </p:sp>
      <p:sp>
        <p:nvSpPr>
          <p:cNvPr id="3" name="内容占位符 2">
            <a:extLst>
              <a:ext uri="{FF2B5EF4-FFF2-40B4-BE49-F238E27FC236}">
                <a16:creationId xmlns:a16="http://schemas.microsoft.com/office/drawing/2014/main" id="{174D02A6-C99D-4FF4-9D5C-D530890BCC3F}"/>
              </a:ext>
            </a:extLst>
          </p:cNvPr>
          <p:cNvSpPr>
            <a:spLocks noGrp="1"/>
          </p:cNvSpPr>
          <p:nvPr>
            <p:ph idx="1"/>
          </p:nvPr>
        </p:nvSpPr>
        <p:spPr/>
        <p:txBody>
          <a:bodyPr>
            <a:normAutofit/>
          </a:bodyPr>
          <a:lstStyle/>
          <a:p>
            <a:r>
              <a:rPr lang="zh-CN" altLang="en-US" dirty="0"/>
              <a:t>对于训练得到的模型，希望它在新的数据上也总是能够表现出很好的性能 </a:t>
            </a:r>
            <a:r>
              <a:rPr lang="en-US" altLang="zh-CN" dirty="0"/>
              <a:t>– </a:t>
            </a:r>
            <a:r>
              <a:rPr lang="zh-CN" altLang="en-US" dirty="0"/>
              <a:t>泛化</a:t>
            </a:r>
            <a:endParaRPr lang="en-US" altLang="zh-CN" dirty="0"/>
          </a:p>
          <a:p>
            <a:r>
              <a:rPr lang="zh-CN" altLang="en-US" dirty="0"/>
              <a:t>所以希望模型能够尽可能多的学习到训练数据的特征。</a:t>
            </a:r>
            <a:endParaRPr lang="en-US" altLang="zh-CN" dirty="0"/>
          </a:p>
          <a:p>
            <a:r>
              <a:rPr lang="zh-CN" altLang="en-US" dirty="0"/>
              <a:t>机器学习中有两个常见的现象，分别是“过拟合”和“欠拟合”。</a:t>
            </a:r>
            <a:endParaRPr lang="en-US" altLang="zh-CN" dirty="0"/>
          </a:p>
          <a:p>
            <a:pPr lvl="1"/>
            <a:r>
              <a:rPr lang="zh-CN" altLang="en-US" dirty="0"/>
              <a:t>当模型把训练数据的特征学习的“太好”的时候，会出现“过拟合”的现象</a:t>
            </a:r>
            <a:endParaRPr lang="en-US" altLang="zh-CN" dirty="0"/>
          </a:p>
          <a:p>
            <a:pPr lvl="1"/>
            <a:r>
              <a:rPr lang="zh-CN" altLang="en-US" dirty="0"/>
              <a:t>与之相对应的就是“欠拟合”，即模型没有学习好训练数据的特征。</a:t>
            </a:r>
          </a:p>
        </p:txBody>
      </p:sp>
      <p:sp>
        <p:nvSpPr>
          <p:cNvPr id="4" name="日期占位符 3">
            <a:extLst>
              <a:ext uri="{FF2B5EF4-FFF2-40B4-BE49-F238E27FC236}">
                <a16:creationId xmlns:a16="http://schemas.microsoft.com/office/drawing/2014/main" id="{807984A7-2799-4699-B172-91EC8B13A014}"/>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5E93B7E2-DF22-41CC-97C4-5F040300D83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DEB3ACDA-94C2-4EEA-AE47-C16C2A8C9BA8}"/>
              </a:ext>
            </a:extLst>
          </p:cNvPr>
          <p:cNvSpPr>
            <a:spLocks noGrp="1"/>
          </p:cNvSpPr>
          <p:nvPr>
            <p:ph type="sldNum" sz="quarter" idx="12"/>
          </p:nvPr>
        </p:nvSpPr>
        <p:spPr/>
        <p:txBody>
          <a:bodyPr/>
          <a:lstStyle/>
          <a:p>
            <a:fld id="{81FB2300-2173-4797-AE0E-8B998343583A}" type="slidenum">
              <a:rPr lang="zh-CN" altLang="en-US" smtClean="0"/>
              <a:t>59</a:t>
            </a:fld>
            <a:endParaRPr lang="zh-CN" altLang="en-US"/>
          </a:p>
        </p:txBody>
      </p:sp>
    </p:spTree>
    <p:extLst>
      <p:ext uri="{BB962C8B-B14F-4D97-AF65-F5344CB8AC3E}">
        <p14:creationId xmlns:p14="http://schemas.microsoft.com/office/powerpoint/2010/main" val="15291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200" dirty="0"/>
              <a:t>机器学习基础</a:t>
            </a:r>
          </a:p>
        </p:txBody>
      </p:sp>
      <p:sp>
        <p:nvSpPr>
          <p:cNvPr id="3" name="副标题 2"/>
          <p:cNvSpPr>
            <a:spLocks noGrp="1"/>
          </p:cNvSpPr>
          <p:nvPr>
            <p:ph type="subTitle" idx="1"/>
          </p:nvPr>
        </p:nvSpPr>
        <p:spPr/>
        <p:txBody>
          <a:bodyPr>
            <a:normAutofit/>
          </a:bodyPr>
          <a:lstStyle/>
          <a:p>
            <a:r>
              <a:rPr lang="zh-CN" altLang="en-US" dirty="0"/>
              <a:t>概念、术语、开发流程</a:t>
            </a:r>
            <a:endParaRPr lang="en-US" altLang="zh-CN" dirty="0"/>
          </a:p>
          <a:p>
            <a:endParaRPr lang="en-US" altLang="zh-CN" dirty="0"/>
          </a:p>
          <a:p>
            <a:r>
              <a:rPr lang="zh-CN" altLang="en-US" dirty="0"/>
              <a:t>自顶向下，尽量不考虑底层的数学模型</a:t>
            </a:r>
            <a:endParaRPr lang="en-US" altLang="zh-CN" dirty="0"/>
          </a:p>
        </p:txBody>
      </p:sp>
    </p:spTree>
    <p:extLst>
      <p:ext uri="{BB962C8B-B14F-4D97-AF65-F5344CB8AC3E}">
        <p14:creationId xmlns:p14="http://schemas.microsoft.com/office/powerpoint/2010/main" val="31545827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66E87-C0F1-4729-A804-D1520EE752F9}"/>
              </a:ext>
            </a:extLst>
          </p:cNvPr>
          <p:cNvSpPr>
            <a:spLocks noGrp="1"/>
          </p:cNvSpPr>
          <p:nvPr>
            <p:ph type="title"/>
          </p:nvPr>
        </p:nvSpPr>
        <p:spPr/>
        <p:txBody>
          <a:bodyPr/>
          <a:lstStyle/>
          <a:p>
            <a:r>
              <a:rPr lang="zh-CN" altLang="en-US" dirty="0"/>
              <a:t>过拟合”和‘’欠拟合‘’示例（从左至右依次为：理想情况、欠拟合和过拟合）</a:t>
            </a:r>
          </a:p>
        </p:txBody>
      </p:sp>
      <p:sp>
        <p:nvSpPr>
          <p:cNvPr id="3" name="内容占位符 2">
            <a:extLst>
              <a:ext uri="{FF2B5EF4-FFF2-40B4-BE49-F238E27FC236}">
                <a16:creationId xmlns:a16="http://schemas.microsoft.com/office/drawing/2014/main" id="{8BD23FD5-D5A1-4C85-8B0A-2ADE6DB2628E}"/>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3A92FBF0-DD1E-4029-ACE2-A5C1E0EA7A5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B95EBAA6-15E9-4B47-8147-4704554A99EE}"/>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DA6DFBE3-E565-4DEF-98CD-4F60E6566C72}"/>
              </a:ext>
            </a:extLst>
          </p:cNvPr>
          <p:cNvSpPr>
            <a:spLocks noGrp="1"/>
          </p:cNvSpPr>
          <p:nvPr>
            <p:ph type="sldNum" sz="quarter" idx="12"/>
          </p:nvPr>
        </p:nvSpPr>
        <p:spPr/>
        <p:txBody>
          <a:bodyPr/>
          <a:lstStyle/>
          <a:p>
            <a:fld id="{81FB2300-2173-4797-AE0E-8B998343583A}" type="slidenum">
              <a:rPr lang="zh-CN" altLang="en-US" smtClean="0"/>
              <a:t>60</a:t>
            </a:fld>
            <a:endParaRPr lang="zh-CN" altLang="en-US"/>
          </a:p>
        </p:txBody>
      </p:sp>
      <p:pic>
        <p:nvPicPr>
          <p:cNvPr id="9" name="图片 8">
            <a:extLst>
              <a:ext uri="{FF2B5EF4-FFF2-40B4-BE49-F238E27FC236}">
                <a16:creationId xmlns:a16="http://schemas.microsoft.com/office/drawing/2014/main" id="{435EC06E-0C2A-4A59-9B3B-2088BD91441B}"/>
              </a:ext>
            </a:extLst>
          </p:cNvPr>
          <p:cNvPicPr>
            <a:picLocks noChangeAspect="1"/>
          </p:cNvPicPr>
          <p:nvPr/>
        </p:nvPicPr>
        <p:blipFill>
          <a:blip r:embed="rId2"/>
          <a:stretch>
            <a:fillRect/>
          </a:stretch>
        </p:blipFill>
        <p:spPr>
          <a:xfrm>
            <a:off x="57150" y="1685925"/>
            <a:ext cx="12077700" cy="4705350"/>
          </a:xfrm>
          <a:prstGeom prst="rect">
            <a:avLst/>
          </a:prstGeom>
        </p:spPr>
      </p:pic>
    </p:spTree>
    <p:extLst>
      <p:ext uri="{BB962C8B-B14F-4D97-AF65-F5344CB8AC3E}">
        <p14:creationId xmlns:p14="http://schemas.microsoft.com/office/powerpoint/2010/main" val="3679907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1C56C-AA79-4B87-AAF8-663BAD1ED7B5}"/>
              </a:ext>
            </a:extLst>
          </p:cNvPr>
          <p:cNvSpPr>
            <a:spLocks noGrp="1"/>
          </p:cNvSpPr>
          <p:nvPr>
            <p:ph type="title"/>
          </p:nvPr>
        </p:nvSpPr>
        <p:spPr/>
        <p:txBody>
          <a:bodyPr/>
          <a:lstStyle/>
          <a:p>
            <a:r>
              <a:rPr lang="zh-CN" altLang="en-US" dirty="0"/>
              <a:t>产生原因</a:t>
            </a:r>
          </a:p>
        </p:txBody>
      </p:sp>
      <p:sp>
        <p:nvSpPr>
          <p:cNvPr id="3" name="内容占位符 2">
            <a:extLst>
              <a:ext uri="{FF2B5EF4-FFF2-40B4-BE49-F238E27FC236}">
                <a16:creationId xmlns:a16="http://schemas.microsoft.com/office/drawing/2014/main" id="{6C187860-5D43-4F24-85DA-8CEC9597FDB1}"/>
              </a:ext>
            </a:extLst>
          </p:cNvPr>
          <p:cNvSpPr>
            <a:spLocks noGrp="1"/>
          </p:cNvSpPr>
          <p:nvPr>
            <p:ph idx="1"/>
          </p:nvPr>
        </p:nvSpPr>
        <p:spPr/>
        <p:txBody>
          <a:bodyPr>
            <a:normAutofit lnSpcReduction="10000"/>
          </a:bodyPr>
          <a:lstStyle/>
          <a:p>
            <a:r>
              <a:rPr lang="zh-CN" altLang="en-US" dirty="0"/>
              <a:t>无论是“过拟合”还是“欠拟合”，都不是希望看到的。</a:t>
            </a:r>
            <a:endParaRPr lang="en-US" altLang="zh-CN" dirty="0"/>
          </a:p>
          <a:p>
            <a:r>
              <a:rPr lang="zh-CN" altLang="en-US" dirty="0"/>
              <a:t>“欠拟合”通常是由于模型过于简单或者学习不够充分等等原因导致的，相对来说也比较容易解决。</a:t>
            </a:r>
            <a:endParaRPr lang="en-US" altLang="zh-CN" dirty="0"/>
          </a:p>
          <a:p>
            <a:pPr lvl="1"/>
            <a:r>
              <a:rPr lang="zh-CN" altLang="en-US" dirty="0"/>
              <a:t>换模型 </a:t>
            </a:r>
            <a:r>
              <a:rPr lang="en-US" altLang="zh-CN" dirty="0"/>
              <a:t>or </a:t>
            </a:r>
            <a:r>
              <a:rPr lang="zh-CN" altLang="en-US" dirty="0"/>
              <a:t>多次训练</a:t>
            </a:r>
            <a:endParaRPr lang="en-US" altLang="zh-CN" dirty="0"/>
          </a:p>
          <a:p>
            <a:r>
              <a:rPr lang="zh-CN" altLang="en-US" dirty="0"/>
              <a:t>“过拟合”一般是由于数据中的“噪声”、或者是模型将训练数据特有的一些特征当成了该类数据都会具有的一般特征，通常在训练数据过少、模型过于复杂或者参数过多的时候容易出现“过拟合”问题。</a:t>
            </a:r>
          </a:p>
        </p:txBody>
      </p:sp>
      <p:sp>
        <p:nvSpPr>
          <p:cNvPr id="4" name="日期占位符 3">
            <a:extLst>
              <a:ext uri="{FF2B5EF4-FFF2-40B4-BE49-F238E27FC236}">
                <a16:creationId xmlns:a16="http://schemas.microsoft.com/office/drawing/2014/main" id="{ACF88078-7DB0-4A86-ACC7-FF7E56B3DF93}"/>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01EA9A56-26E8-4343-9317-BFC562157B82}"/>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8D3C2DAF-9C0F-4253-BF09-52921707DD8F}"/>
              </a:ext>
            </a:extLst>
          </p:cNvPr>
          <p:cNvSpPr>
            <a:spLocks noGrp="1"/>
          </p:cNvSpPr>
          <p:nvPr>
            <p:ph type="sldNum" sz="quarter" idx="12"/>
          </p:nvPr>
        </p:nvSpPr>
        <p:spPr/>
        <p:txBody>
          <a:bodyPr/>
          <a:lstStyle/>
          <a:p>
            <a:fld id="{81FB2300-2173-4797-AE0E-8B998343583A}" type="slidenum">
              <a:rPr lang="zh-CN" altLang="en-US" smtClean="0"/>
              <a:t>61</a:t>
            </a:fld>
            <a:endParaRPr lang="zh-CN" altLang="en-US"/>
          </a:p>
        </p:txBody>
      </p:sp>
    </p:spTree>
    <p:extLst>
      <p:ext uri="{BB962C8B-B14F-4D97-AF65-F5344CB8AC3E}">
        <p14:creationId xmlns:p14="http://schemas.microsoft.com/office/powerpoint/2010/main" val="1674168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A543E-BB49-42C6-A9A1-8EB12E0763DA}"/>
              </a:ext>
            </a:extLst>
          </p:cNvPr>
          <p:cNvSpPr>
            <a:spLocks noGrp="1"/>
          </p:cNvSpPr>
          <p:nvPr>
            <p:ph type="title"/>
          </p:nvPr>
        </p:nvSpPr>
        <p:spPr/>
        <p:txBody>
          <a:bodyPr/>
          <a:lstStyle/>
          <a:p>
            <a:r>
              <a:rPr lang="zh-CN" altLang="en-US" b="1" dirty="0"/>
              <a:t>模型评估</a:t>
            </a:r>
            <a:endParaRPr lang="zh-CN" altLang="en-US" dirty="0"/>
          </a:p>
        </p:txBody>
      </p:sp>
      <p:sp>
        <p:nvSpPr>
          <p:cNvPr id="3" name="内容占位符 2">
            <a:extLst>
              <a:ext uri="{FF2B5EF4-FFF2-40B4-BE49-F238E27FC236}">
                <a16:creationId xmlns:a16="http://schemas.microsoft.com/office/drawing/2014/main" id="{6770D1E4-4AD5-472B-8C6D-DBA649FB6FB1}"/>
              </a:ext>
            </a:extLst>
          </p:cNvPr>
          <p:cNvSpPr>
            <a:spLocks noGrp="1"/>
          </p:cNvSpPr>
          <p:nvPr>
            <p:ph idx="1"/>
          </p:nvPr>
        </p:nvSpPr>
        <p:spPr/>
        <p:txBody>
          <a:bodyPr>
            <a:normAutofit lnSpcReduction="10000"/>
          </a:bodyPr>
          <a:lstStyle/>
          <a:p>
            <a:r>
              <a:rPr lang="zh-CN" altLang="en-US" dirty="0"/>
              <a:t>为了得到一个效果最好的模型，通常会选择多种算法，对于每种算法都会尝试不同的（超）参数组合，并比较哪一种算法、哪一种参数设置更好，这就是模型的选择。</a:t>
            </a:r>
            <a:endParaRPr lang="en-US" altLang="zh-CN" dirty="0"/>
          </a:p>
          <a:p>
            <a:r>
              <a:rPr lang="zh-CN" altLang="en-US" dirty="0"/>
              <a:t>为了比较这些模型的优劣，需要有一些相应的评估方法和评价标准。</a:t>
            </a:r>
            <a:endParaRPr lang="en-US" altLang="zh-CN" dirty="0"/>
          </a:p>
          <a:p>
            <a:r>
              <a:rPr lang="zh-CN" altLang="en-US" dirty="0"/>
              <a:t>回顾两个概念：</a:t>
            </a:r>
            <a:endParaRPr lang="en-US" altLang="zh-CN" dirty="0"/>
          </a:p>
          <a:p>
            <a:pPr lvl="1"/>
            <a:r>
              <a:rPr lang="zh-CN" altLang="en-US" dirty="0"/>
              <a:t>第一，常说的“参数”和“超参数”分别指什么？</a:t>
            </a:r>
            <a:endParaRPr lang="en-US" altLang="zh-CN" dirty="0"/>
          </a:p>
          <a:p>
            <a:pPr lvl="1"/>
            <a:r>
              <a:rPr lang="zh-CN" altLang="en-US" dirty="0"/>
              <a:t>第二，“训练集”、“验证集” 和“测试集”怎么划分？</a:t>
            </a:r>
          </a:p>
        </p:txBody>
      </p:sp>
      <p:sp>
        <p:nvSpPr>
          <p:cNvPr id="4" name="日期占位符 3">
            <a:extLst>
              <a:ext uri="{FF2B5EF4-FFF2-40B4-BE49-F238E27FC236}">
                <a16:creationId xmlns:a16="http://schemas.microsoft.com/office/drawing/2014/main" id="{B75C7E53-4B4D-4CDB-BE43-6A6EB3AC38BE}"/>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7F0D6F4E-627E-444B-ADE6-72A3011BDA40}"/>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AFF9FB8B-EA35-4753-A2ED-BC76F322198E}"/>
              </a:ext>
            </a:extLst>
          </p:cNvPr>
          <p:cNvSpPr>
            <a:spLocks noGrp="1"/>
          </p:cNvSpPr>
          <p:nvPr>
            <p:ph type="sldNum" sz="quarter" idx="12"/>
          </p:nvPr>
        </p:nvSpPr>
        <p:spPr/>
        <p:txBody>
          <a:bodyPr/>
          <a:lstStyle/>
          <a:p>
            <a:fld id="{81FB2300-2173-4797-AE0E-8B998343583A}" type="slidenum">
              <a:rPr lang="zh-CN" altLang="en-US" smtClean="0"/>
              <a:t>62</a:t>
            </a:fld>
            <a:endParaRPr lang="zh-CN" altLang="en-US"/>
          </a:p>
        </p:txBody>
      </p:sp>
    </p:spTree>
    <p:extLst>
      <p:ext uri="{BB962C8B-B14F-4D97-AF65-F5344CB8AC3E}">
        <p14:creationId xmlns:p14="http://schemas.microsoft.com/office/powerpoint/2010/main" val="3279035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51699-8C05-41C6-96EF-B4BFF3C2CC69}"/>
              </a:ext>
            </a:extLst>
          </p:cNvPr>
          <p:cNvSpPr>
            <a:spLocks noGrp="1"/>
          </p:cNvSpPr>
          <p:nvPr>
            <p:ph type="title"/>
          </p:nvPr>
        </p:nvSpPr>
        <p:spPr/>
        <p:txBody>
          <a:bodyPr/>
          <a:lstStyle/>
          <a:p>
            <a:r>
              <a:rPr lang="zh-CN" altLang="en-US" b="1" dirty="0"/>
              <a:t>模型评估方法</a:t>
            </a:r>
            <a:endParaRPr lang="zh-CN" altLang="en-US" dirty="0"/>
          </a:p>
        </p:txBody>
      </p:sp>
      <p:sp>
        <p:nvSpPr>
          <p:cNvPr id="3" name="内容占位符 2">
            <a:extLst>
              <a:ext uri="{FF2B5EF4-FFF2-40B4-BE49-F238E27FC236}">
                <a16:creationId xmlns:a16="http://schemas.microsoft.com/office/drawing/2014/main" id="{64E91788-F2CE-443B-BEDF-DEB44D23771E}"/>
              </a:ext>
            </a:extLst>
          </p:cNvPr>
          <p:cNvSpPr>
            <a:spLocks noGrp="1"/>
          </p:cNvSpPr>
          <p:nvPr>
            <p:ph idx="1"/>
          </p:nvPr>
        </p:nvSpPr>
        <p:spPr/>
        <p:txBody>
          <a:bodyPr/>
          <a:lstStyle/>
          <a:p>
            <a:r>
              <a:rPr lang="zh-CN" altLang="en-US" dirty="0"/>
              <a:t>几种常见的模型评估的方法（涉及验证集</a:t>
            </a:r>
            <a:r>
              <a:rPr lang="en-US" altLang="zh-CN" dirty="0"/>
              <a:t>/</a:t>
            </a:r>
            <a:r>
              <a:rPr lang="zh-CN" altLang="en-US" dirty="0"/>
              <a:t>测试集的划分）：留出法、交叉验证法、留一法（交叉验证法的一个特例）以及自助法。</a:t>
            </a:r>
          </a:p>
        </p:txBody>
      </p:sp>
      <p:sp>
        <p:nvSpPr>
          <p:cNvPr id="4" name="日期占位符 3">
            <a:extLst>
              <a:ext uri="{FF2B5EF4-FFF2-40B4-BE49-F238E27FC236}">
                <a16:creationId xmlns:a16="http://schemas.microsoft.com/office/drawing/2014/main" id="{655FCEC6-A8F2-431A-A705-4BD6EDB2EDDA}"/>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96ED365D-70D1-4304-8BFF-16924F4A3B90}"/>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63D96B36-605F-4A1F-A894-DF8FFF59AA3C}"/>
              </a:ext>
            </a:extLst>
          </p:cNvPr>
          <p:cNvSpPr>
            <a:spLocks noGrp="1"/>
          </p:cNvSpPr>
          <p:nvPr>
            <p:ph type="sldNum" sz="quarter" idx="12"/>
          </p:nvPr>
        </p:nvSpPr>
        <p:spPr/>
        <p:txBody>
          <a:bodyPr/>
          <a:lstStyle/>
          <a:p>
            <a:fld id="{81FB2300-2173-4797-AE0E-8B998343583A}" type="slidenum">
              <a:rPr lang="zh-CN" altLang="en-US" smtClean="0"/>
              <a:t>63</a:t>
            </a:fld>
            <a:endParaRPr lang="zh-CN" altLang="en-US"/>
          </a:p>
        </p:txBody>
      </p:sp>
    </p:spTree>
    <p:extLst>
      <p:ext uri="{BB962C8B-B14F-4D97-AF65-F5344CB8AC3E}">
        <p14:creationId xmlns:p14="http://schemas.microsoft.com/office/powerpoint/2010/main" val="3787765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D6448-D207-48CD-9BA2-43CF5BA124D2}"/>
              </a:ext>
            </a:extLst>
          </p:cNvPr>
          <p:cNvSpPr>
            <a:spLocks noGrp="1"/>
          </p:cNvSpPr>
          <p:nvPr>
            <p:ph type="title"/>
          </p:nvPr>
        </p:nvSpPr>
        <p:spPr/>
        <p:txBody>
          <a:bodyPr/>
          <a:lstStyle/>
          <a:p>
            <a:r>
              <a:rPr lang="zh-CN" altLang="en-US" b="1" dirty="0"/>
              <a:t>（</a:t>
            </a:r>
            <a:r>
              <a:rPr lang="en-US" altLang="zh-CN" b="1" dirty="0"/>
              <a:t>1</a:t>
            </a:r>
            <a:r>
              <a:rPr lang="zh-CN" altLang="en-US" b="1" dirty="0"/>
              <a:t>）留出法</a:t>
            </a:r>
            <a:endParaRPr lang="zh-CN" altLang="en-US" dirty="0"/>
          </a:p>
        </p:txBody>
      </p:sp>
      <p:sp>
        <p:nvSpPr>
          <p:cNvPr id="3" name="内容占位符 2">
            <a:extLst>
              <a:ext uri="{FF2B5EF4-FFF2-40B4-BE49-F238E27FC236}">
                <a16:creationId xmlns:a16="http://schemas.microsoft.com/office/drawing/2014/main" id="{A4AC359A-79E3-4BC2-A7DE-47242B7A3184}"/>
              </a:ext>
            </a:extLst>
          </p:cNvPr>
          <p:cNvSpPr>
            <a:spLocks noGrp="1"/>
          </p:cNvSpPr>
          <p:nvPr>
            <p:ph idx="1"/>
          </p:nvPr>
        </p:nvSpPr>
        <p:spPr/>
        <p:txBody>
          <a:bodyPr>
            <a:normAutofit fontScale="62500" lnSpcReduction="20000"/>
          </a:bodyPr>
          <a:lstStyle/>
          <a:p>
            <a:r>
              <a:rPr lang="zh-CN" altLang="en-US" dirty="0"/>
              <a:t>“留出法”（</a:t>
            </a:r>
            <a:r>
              <a:rPr lang="en-US" altLang="zh-CN" dirty="0"/>
              <a:t>hold-out</a:t>
            </a:r>
            <a:r>
              <a:rPr lang="zh-CN" altLang="en-US" dirty="0"/>
              <a:t>）是一种较为简单的方法，</a:t>
            </a:r>
            <a:endParaRPr lang="en-US" altLang="zh-CN" dirty="0"/>
          </a:p>
          <a:p>
            <a:pPr lvl="1"/>
            <a:r>
              <a:rPr lang="zh-CN" altLang="en-US" dirty="0"/>
              <a:t>直接将数据集</a:t>
            </a:r>
            <a:r>
              <a:rPr lang="en-US" altLang="zh-CN" dirty="0"/>
              <a:t>D</a:t>
            </a:r>
            <a:r>
              <a:rPr lang="zh-CN" altLang="en-US" dirty="0"/>
              <a:t>划分为训练集</a:t>
            </a:r>
            <a:r>
              <a:rPr lang="en-US" altLang="zh-CN" dirty="0"/>
              <a:t>T</a:t>
            </a:r>
            <a:r>
              <a:rPr lang="zh-CN" altLang="en-US" dirty="0"/>
              <a:t>和验证集</a:t>
            </a:r>
            <a:r>
              <a:rPr lang="en-US" altLang="zh-CN" dirty="0"/>
              <a:t>V</a:t>
            </a:r>
            <a:r>
              <a:rPr lang="zh-CN" altLang="en-US" dirty="0"/>
              <a:t>，训练集和验证集是互斥的，即</a:t>
            </a:r>
            <a:r>
              <a:rPr lang="en-US" altLang="zh-CN" dirty="0"/>
              <a:t>D=T∪V</a:t>
            </a:r>
            <a:r>
              <a:rPr lang="zh-CN" altLang="en-US" dirty="0"/>
              <a:t>，且</a:t>
            </a:r>
            <a:r>
              <a:rPr lang="en-US" altLang="zh-CN" dirty="0"/>
              <a:t>T∩V=Ø</a:t>
            </a:r>
            <a:r>
              <a:rPr lang="zh-CN" altLang="en-US" dirty="0"/>
              <a:t>。</a:t>
            </a:r>
          </a:p>
          <a:p>
            <a:r>
              <a:rPr lang="zh-CN" altLang="en-US" dirty="0"/>
              <a:t>注意：</a:t>
            </a:r>
            <a:endParaRPr lang="en-US" altLang="zh-CN" dirty="0"/>
          </a:p>
          <a:p>
            <a:pPr lvl="1"/>
            <a:r>
              <a:rPr lang="zh-CN" altLang="en-US" dirty="0"/>
              <a:t>为了确保“训练集”和“验证集</a:t>
            </a:r>
            <a:r>
              <a:rPr lang="en-US" altLang="zh-CN" dirty="0"/>
              <a:t>/</a:t>
            </a:r>
            <a:r>
              <a:rPr lang="zh-CN" altLang="en-US" dirty="0"/>
              <a:t>训练集”中数据分布的一致性，需要使用“分层采样”的方式划分数据集。</a:t>
            </a:r>
            <a:endParaRPr lang="en-US" altLang="zh-CN" dirty="0"/>
          </a:p>
          <a:p>
            <a:pPr lvl="1"/>
            <a:r>
              <a:rPr lang="zh-CN" altLang="en-US" dirty="0"/>
              <a:t>举例：假设样本数据集中有</a:t>
            </a:r>
            <a:r>
              <a:rPr lang="en-US" altLang="zh-CN" dirty="0"/>
              <a:t>100</a:t>
            </a:r>
            <a:r>
              <a:rPr lang="zh-CN" altLang="en-US" dirty="0"/>
              <a:t>个样本，其中有</a:t>
            </a:r>
            <a:r>
              <a:rPr lang="en-US" altLang="zh-CN" dirty="0"/>
              <a:t>50</a:t>
            </a:r>
            <a:r>
              <a:rPr lang="zh-CN" altLang="en-US" dirty="0"/>
              <a:t>个正例和</a:t>
            </a:r>
            <a:r>
              <a:rPr lang="en-US" altLang="zh-CN" dirty="0"/>
              <a:t>50</a:t>
            </a:r>
            <a:r>
              <a:rPr lang="zh-CN" altLang="en-US" dirty="0"/>
              <a:t>个负例。假设训练集和验证集</a:t>
            </a:r>
            <a:r>
              <a:rPr lang="en-US" altLang="zh-CN" dirty="0"/>
              <a:t>/</a:t>
            </a:r>
            <a:r>
              <a:rPr lang="zh-CN" altLang="en-US" dirty="0"/>
              <a:t>测试集的样本数比例为</a:t>
            </a:r>
            <a:r>
              <a:rPr lang="en-US" altLang="zh-CN" dirty="0"/>
              <a:t>4</a:t>
            </a:r>
            <a:r>
              <a:rPr lang="zh-CN" altLang="en-US" dirty="0"/>
              <a:t>：</a:t>
            </a:r>
            <a:r>
              <a:rPr lang="en-US" altLang="zh-CN" dirty="0"/>
              <a:t>1</a:t>
            </a:r>
            <a:r>
              <a:rPr lang="zh-CN" altLang="en-US" dirty="0"/>
              <a:t>，即训练集有</a:t>
            </a:r>
            <a:r>
              <a:rPr lang="en-US" altLang="zh-CN" dirty="0"/>
              <a:t>80</a:t>
            </a:r>
            <a:r>
              <a:rPr lang="zh-CN" altLang="en-US" dirty="0"/>
              <a:t>个样本，验证集有</a:t>
            </a:r>
            <a:r>
              <a:rPr lang="en-US" altLang="zh-CN" dirty="0"/>
              <a:t>20</a:t>
            </a:r>
            <a:r>
              <a:rPr lang="zh-CN" altLang="en-US" dirty="0"/>
              <a:t>个样本。</a:t>
            </a:r>
            <a:endParaRPr lang="en-US" altLang="zh-CN" dirty="0"/>
          </a:p>
          <a:p>
            <a:pPr lvl="2"/>
            <a:r>
              <a:rPr lang="zh-CN" altLang="en-US" dirty="0"/>
              <a:t>若使用“分层采样”，则训练集中应该有</a:t>
            </a:r>
            <a:r>
              <a:rPr lang="en-US" altLang="zh-CN" dirty="0"/>
              <a:t>40</a:t>
            </a:r>
            <a:r>
              <a:rPr lang="zh-CN" altLang="en-US" dirty="0"/>
              <a:t>个正例和</a:t>
            </a:r>
            <a:r>
              <a:rPr lang="en-US" altLang="zh-CN" dirty="0"/>
              <a:t>40</a:t>
            </a:r>
            <a:r>
              <a:rPr lang="zh-CN" altLang="en-US" dirty="0"/>
              <a:t>个负例，而验证集中应该有</a:t>
            </a:r>
            <a:r>
              <a:rPr lang="en-US" altLang="zh-CN" dirty="0"/>
              <a:t>10</a:t>
            </a:r>
            <a:r>
              <a:rPr lang="zh-CN" altLang="en-US" dirty="0"/>
              <a:t>个正例和</a:t>
            </a:r>
            <a:r>
              <a:rPr lang="en-US" altLang="zh-CN" dirty="0"/>
              <a:t>10</a:t>
            </a:r>
            <a:r>
              <a:rPr lang="zh-CN" altLang="en-US" dirty="0"/>
              <a:t>个负例。</a:t>
            </a:r>
          </a:p>
          <a:p>
            <a:r>
              <a:rPr lang="zh-CN" altLang="en-US" dirty="0"/>
              <a:t>由于数据的划分具有随机性，通过一次划分数据集训练后得到的模型，在“验证集”上的表现不一定能体现出模型真正的效果。因此一般会多次划分数据集并训练模型，并取多次实验结果的平均值作为最终模型评估的结果。</a:t>
            </a:r>
          </a:p>
          <a:p>
            <a:r>
              <a:rPr lang="zh-CN" altLang="en-US" dirty="0"/>
              <a:t>“留出法”存在一个问题：</a:t>
            </a:r>
            <a:endParaRPr lang="en-US" altLang="zh-CN" dirty="0"/>
          </a:p>
          <a:p>
            <a:pPr lvl="1"/>
            <a:r>
              <a:rPr lang="zh-CN" altLang="en-US" dirty="0"/>
              <a:t>那就是“训练集”和“验证集”的比例该如何确定。</a:t>
            </a:r>
            <a:endParaRPr lang="en-US" altLang="zh-CN" dirty="0"/>
          </a:p>
          <a:p>
            <a:pPr lvl="1"/>
            <a:r>
              <a:rPr lang="zh-CN" altLang="en-US" dirty="0"/>
              <a:t>这个问题在样本数据足够多的时候可以不用考虑，但在样本数据不是特别多的时候就会造成一定困扰，一般的做法是将</a:t>
            </a:r>
            <a:r>
              <a:rPr lang="en-US" altLang="zh-CN" dirty="0"/>
              <a:t>1/5-1/3</a:t>
            </a:r>
            <a:r>
              <a:rPr lang="zh-CN" altLang="en-US" dirty="0"/>
              <a:t>左右的数据作为“验证集”。</a:t>
            </a:r>
          </a:p>
        </p:txBody>
      </p:sp>
      <p:sp>
        <p:nvSpPr>
          <p:cNvPr id="4" name="日期占位符 3">
            <a:extLst>
              <a:ext uri="{FF2B5EF4-FFF2-40B4-BE49-F238E27FC236}">
                <a16:creationId xmlns:a16="http://schemas.microsoft.com/office/drawing/2014/main" id="{6624DD78-C574-4212-9CE4-6FA0FB3A825A}"/>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4834A11B-9661-4346-B102-98F865D3FEF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9418DFCD-4E5D-4D72-B41F-F3643AACBD5C}"/>
              </a:ext>
            </a:extLst>
          </p:cNvPr>
          <p:cNvSpPr>
            <a:spLocks noGrp="1"/>
          </p:cNvSpPr>
          <p:nvPr>
            <p:ph type="sldNum" sz="quarter" idx="12"/>
          </p:nvPr>
        </p:nvSpPr>
        <p:spPr/>
        <p:txBody>
          <a:bodyPr/>
          <a:lstStyle/>
          <a:p>
            <a:fld id="{81FB2300-2173-4797-AE0E-8B998343583A}" type="slidenum">
              <a:rPr lang="zh-CN" altLang="en-US" smtClean="0"/>
              <a:t>64</a:t>
            </a:fld>
            <a:endParaRPr lang="zh-CN" altLang="en-US"/>
          </a:p>
        </p:txBody>
      </p:sp>
    </p:spTree>
    <p:extLst>
      <p:ext uri="{BB962C8B-B14F-4D97-AF65-F5344CB8AC3E}">
        <p14:creationId xmlns:p14="http://schemas.microsoft.com/office/powerpoint/2010/main" val="18855032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DCAFA-E84C-452A-82B6-09E7D978E96C}"/>
              </a:ext>
            </a:extLst>
          </p:cNvPr>
          <p:cNvSpPr>
            <a:spLocks noGrp="1"/>
          </p:cNvSpPr>
          <p:nvPr>
            <p:ph type="title"/>
          </p:nvPr>
        </p:nvSpPr>
        <p:spPr/>
        <p:txBody>
          <a:bodyPr/>
          <a:lstStyle/>
          <a:p>
            <a:r>
              <a:rPr lang="zh-CN" altLang="en-US" b="1" dirty="0"/>
              <a:t>（</a:t>
            </a:r>
            <a:r>
              <a:rPr lang="en-US" altLang="zh-CN" b="1" dirty="0"/>
              <a:t>2</a:t>
            </a:r>
            <a:r>
              <a:rPr lang="zh-CN" altLang="en-US" b="1" dirty="0"/>
              <a:t>）交叉验证法</a:t>
            </a:r>
            <a:endParaRPr lang="zh-CN" altLang="en-US" dirty="0"/>
          </a:p>
        </p:txBody>
      </p:sp>
      <p:sp>
        <p:nvSpPr>
          <p:cNvPr id="3" name="内容占位符 2">
            <a:extLst>
              <a:ext uri="{FF2B5EF4-FFF2-40B4-BE49-F238E27FC236}">
                <a16:creationId xmlns:a16="http://schemas.microsoft.com/office/drawing/2014/main" id="{BBDF3FF6-CE06-4EA4-B920-367D96588ABC}"/>
              </a:ext>
            </a:extLst>
          </p:cNvPr>
          <p:cNvSpPr>
            <a:spLocks noGrp="1"/>
          </p:cNvSpPr>
          <p:nvPr>
            <p:ph idx="1"/>
          </p:nvPr>
        </p:nvSpPr>
        <p:spPr/>
        <p:txBody>
          <a:bodyPr>
            <a:normAutofit fontScale="62500" lnSpcReduction="20000"/>
          </a:bodyPr>
          <a:lstStyle/>
          <a:p>
            <a:r>
              <a:rPr lang="zh-CN" altLang="en-US" dirty="0"/>
              <a:t>“交叉验证法”（</a:t>
            </a:r>
            <a:r>
              <a:rPr lang="en-US" altLang="zh-CN" dirty="0"/>
              <a:t>cross validation</a:t>
            </a:r>
            <a:r>
              <a:rPr lang="zh-CN" altLang="en-US" dirty="0"/>
              <a:t>）将数据集划分为个大小相同，但互斥的子集，即为了确保数据分布的一致性，同样使用“分层采样”的方式划分数据集。</a:t>
            </a:r>
          </a:p>
          <a:p>
            <a:r>
              <a:rPr lang="zh-CN" altLang="en-US" dirty="0"/>
              <a:t>对于划分得到的</a:t>
            </a:r>
            <a:r>
              <a:rPr lang="en-US" altLang="zh-CN" dirty="0"/>
              <a:t>k</a:t>
            </a:r>
            <a:r>
              <a:rPr lang="zh-CN" altLang="en-US" dirty="0"/>
              <a:t>个数据集，每次使用其中的一个作为“验证集”，剩下的</a:t>
            </a:r>
            <a:r>
              <a:rPr lang="en-US" altLang="zh-CN" dirty="0"/>
              <a:t>k-1</a:t>
            </a:r>
            <a:r>
              <a:rPr lang="zh-CN" altLang="en-US" dirty="0"/>
              <a:t>个作为“训练集”，将得到的</a:t>
            </a:r>
            <a:r>
              <a:rPr lang="en-US" altLang="zh-CN" dirty="0"/>
              <a:t>k</a:t>
            </a:r>
            <a:r>
              <a:rPr lang="zh-CN" altLang="en-US" dirty="0"/>
              <a:t>个结果取平均值，作为最终模型评估的结果，这种方法为“</a:t>
            </a:r>
            <a:r>
              <a:rPr lang="en-US" altLang="zh-CN" dirty="0"/>
              <a:t>k</a:t>
            </a:r>
            <a:r>
              <a:rPr lang="zh-CN" altLang="en-US" dirty="0"/>
              <a:t>折交叉验证”。</a:t>
            </a:r>
            <a:endParaRPr lang="en-US" altLang="zh-CN" dirty="0"/>
          </a:p>
          <a:p>
            <a:r>
              <a:rPr lang="zh-CN" altLang="en-US" dirty="0"/>
              <a:t>和“留出法”一样，为了排除数据集划分的影响，对数据集进行</a:t>
            </a:r>
            <a:r>
              <a:rPr lang="en-US" altLang="zh-CN" dirty="0"/>
              <a:t>p</a:t>
            </a:r>
            <a:r>
              <a:rPr lang="zh-CN" altLang="en-US" dirty="0"/>
              <a:t>次划分，每次划分得到</a:t>
            </a:r>
            <a:r>
              <a:rPr lang="en-US" altLang="zh-CN" dirty="0"/>
              <a:t>k</a:t>
            </a:r>
            <a:r>
              <a:rPr lang="zh-CN" altLang="en-US" dirty="0"/>
              <a:t>个子集，然后进行</a:t>
            </a:r>
            <a:r>
              <a:rPr lang="en-US" altLang="zh-CN" dirty="0"/>
              <a:t>p</a:t>
            </a:r>
            <a:r>
              <a:rPr lang="zh-CN" altLang="en-US" dirty="0"/>
              <a:t>次“</a:t>
            </a:r>
            <a:r>
              <a:rPr lang="en-US" altLang="zh-CN" dirty="0"/>
              <a:t>k</a:t>
            </a:r>
            <a:r>
              <a:rPr lang="zh-CN" altLang="en-US" dirty="0"/>
              <a:t>折交叉验证”，并取这次“</a:t>
            </a:r>
            <a:r>
              <a:rPr lang="en-US" altLang="zh-CN" dirty="0"/>
              <a:t>k</a:t>
            </a:r>
            <a:r>
              <a:rPr lang="zh-CN" altLang="en-US" dirty="0"/>
              <a:t>折交叉验证”结果的平均值作为最终的结果。这种方法为“</a:t>
            </a:r>
            <a:r>
              <a:rPr lang="en-US" altLang="zh-CN" dirty="0"/>
              <a:t>p</a:t>
            </a:r>
            <a:r>
              <a:rPr lang="zh-CN" altLang="en-US" dirty="0"/>
              <a:t>次</a:t>
            </a:r>
            <a:r>
              <a:rPr lang="en-US" altLang="zh-CN" dirty="0"/>
              <a:t>k</a:t>
            </a:r>
            <a:r>
              <a:rPr lang="zh-CN" altLang="en-US" dirty="0"/>
              <a:t>折交叉验证”。</a:t>
            </a:r>
            <a:endParaRPr lang="en-US" altLang="zh-CN" dirty="0"/>
          </a:p>
          <a:p>
            <a:pPr lvl="1"/>
            <a:r>
              <a:rPr lang="zh-CN" altLang="en-US" dirty="0"/>
              <a:t>常见的有“</a:t>
            </a:r>
            <a:r>
              <a:rPr lang="en-US" altLang="zh-CN" dirty="0"/>
              <a:t>5</a:t>
            </a:r>
            <a:r>
              <a:rPr lang="zh-CN" altLang="en-US" dirty="0"/>
              <a:t>次</a:t>
            </a:r>
            <a:r>
              <a:rPr lang="en-US" altLang="zh-CN" dirty="0"/>
              <a:t>10</a:t>
            </a:r>
            <a:r>
              <a:rPr lang="zh-CN" altLang="en-US" dirty="0"/>
              <a:t>折交叉验证”或“</a:t>
            </a:r>
            <a:r>
              <a:rPr lang="en-US" altLang="zh-CN" dirty="0"/>
              <a:t>10</a:t>
            </a:r>
            <a:r>
              <a:rPr lang="zh-CN" altLang="en-US" dirty="0"/>
              <a:t>次</a:t>
            </a:r>
            <a:r>
              <a:rPr lang="en-US" altLang="zh-CN" dirty="0"/>
              <a:t>10</a:t>
            </a:r>
            <a:r>
              <a:rPr lang="zh-CN" altLang="en-US" dirty="0"/>
              <a:t>折交叉验证”。</a:t>
            </a:r>
          </a:p>
          <a:p>
            <a:r>
              <a:rPr lang="zh-CN" altLang="en-US" dirty="0"/>
              <a:t>“交叉验证法”有一种特殊的情况：</a:t>
            </a:r>
            <a:endParaRPr lang="en-US" altLang="zh-CN" dirty="0"/>
          </a:p>
          <a:p>
            <a:pPr lvl="1"/>
            <a:r>
              <a:rPr lang="zh-CN" altLang="en-US" dirty="0"/>
              <a:t>假设数据集大小为</a:t>
            </a:r>
            <a:r>
              <a:rPr lang="en-US" altLang="zh-CN" dirty="0"/>
              <a:t>m</a:t>
            </a:r>
            <a:r>
              <a:rPr lang="zh-CN" altLang="en-US" dirty="0"/>
              <a:t>，若使得</a:t>
            </a:r>
            <a:r>
              <a:rPr lang="en-US" altLang="zh-CN" dirty="0"/>
              <a:t>k</a:t>
            </a:r>
            <a:r>
              <a:rPr lang="zh-CN" altLang="en-US" dirty="0"/>
              <a:t>的值等于</a:t>
            </a:r>
            <a:r>
              <a:rPr lang="en-US" altLang="zh-CN" dirty="0"/>
              <a:t>m</a:t>
            </a:r>
            <a:r>
              <a:rPr lang="zh-CN" altLang="en-US" dirty="0"/>
              <a:t>，则把这种情况称为“留一法”，因为这时我们的“验证集”中只有一个样本。</a:t>
            </a:r>
            <a:endParaRPr lang="en-US" altLang="zh-CN" dirty="0"/>
          </a:p>
          <a:p>
            <a:pPr lvl="1"/>
            <a:r>
              <a:rPr lang="zh-CN" altLang="en-US" dirty="0"/>
              <a:t>“留一法”的优点是不存在数据集划分所产生的影响，但是当数据集较大时，对于样本数量为</a:t>
            </a:r>
            <a:r>
              <a:rPr lang="en-US" altLang="zh-CN" dirty="0"/>
              <a:t>m</a:t>
            </a:r>
            <a:r>
              <a:rPr lang="zh-CN" altLang="en-US" dirty="0"/>
              <a:t>的数据集，使用“留一法”需要训练</a:t>
            </a:r>
            <a:r>
              <a:rPr lang="en-US" altLang="zh-CN" dirty="0"/>
              <a:t>m</a:t>
            </a:r>
            <a:r>
              <a:rPr lang="zh-CN" altLang="en-US" dirty="0"/>
              <a:t>个模型，这会需要很大的计算开销。</a:t>
            </a:r>
          </a:p>
        </p:txBody>
      </p:sp>
      <p:sp>
        <p:nvSpPr>
          <p:cNvPr id="4" name="日期占位符 3">
            <a:extLst>
              <a:ext uri="{FF2B5EF4-FFF2-40B4-BE49-F238E27FC236}">
                <a16:creationId xmlns:a16="http://schemas.microsoft.com/office/drawing/2014/main" id="{019C4D6B-E43B-46B1-98C7-A56BB61BC3E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AA0909C9-8236-4DB2-BC5C-FBF6D929D9A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DB7D3A4-D2AC-4D5C-9F7A-829436BF8CB2}"/>
              </a:ext>
            </a:extLst>
          </p:cNvPr>
          <p:cNvSpPr>
            <a:spLocks noGrp="1"/>
          </p:cNvSpPr>
          <p:nvPr>
            <p:ph type="sldNum" sz="quarter" idx="12"/>
          </p:nvPr>
        </p:nvSpPr>
        <p:spPr/>
        <p:txBody>
          <a:bodyPr/>
          <a:lstStyle/>
          <a:p>
            <a:fld id="{81FB2300-2173-4797-AE0E-8B998343583A}" type="slidenum">
              <a:rPr lang="zh-CN" altLang="en-US" smtClean="0"/>
              <a:t>65</a:t>
            </a:fld>
            <a:endParaRPr lang="zh-CN" altLang="en-US"/>
          </a:p>
        </p:txBody>
      </p:sp>
    </p:spTree>
    <p:extLst>
      <p:ext uri="{BB962C8B-B14F-4D97-AF65-F5344CB8AC3E}">
        <p14:creationId xmlns:p14="http://schemas.microsoft.com/office/powerpoint/2010/main" val="17588876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E792C-28FA-4BED-8B8F-29D4E93A57F6}"/>
              </a:ext>
            </a:extLst>
          </p:cNvPr>
          <p:cNvSpPr>
            <a:spLocks noGrp="1"/>
          </p:cNvSpPr>
          <p:nvPr>
            <p:ph type="title"/>
          </p:nvPr>
        </p:nvSpPr>
        <p:spPr/>
        <p:txBody>
          <a:bodyPr/>
          <a:lstStyle/>
          <a:p>
            <a:r>
              <a:rPr lang="zh-CN" altLang="en-US" b="1" dirty="0"/>
              <a:t>（</a:t>
            </a:r>
            <a:r>
              <a:rPr lang="en-US" altLang="zh-CN" b="1" dirty="0"/>
              <a:t>3</a:t>
            </a:r>
            <a:r>
              <a:rPr lang="zh-CN" altLang="en-US" b="1" dirty="0"/>
              <a:t>）自助法</a:t>
            </a:r>
            <a:endParaRPr lang="zh-CN" altLang="en-US" dirty="0"/>
          </a:p>
        </p:txBody>
      </p:sp>
      <p:sp>
        <p:nvSpPr>
          <p:cNvPr id="3" name="内容占位符 2">
            <a:extLst>
              <a:ext uri="{FF2B5EF4-FFF2-40B4-BE49-F238E27FC236}">
                <a16:creationId xmlns:a16="http://schemas.microsoft.com/office/drawing/2014/main" id="{BE187D24-2F8F-44B5-8B0E-2EE28DA802D0}"/>
              </a:ext>
            </a:extLst>
          </p:cNvPr>
          <p:cNvSpPr>
            <a:spLocks noGrp="1"/>
          </p:cNvSpPr>
          <p:nvPr>
            <p:ph idx="1"/>
          </p:nvPr>
        </p:nvSpPr>
        <p:spPr/>
        <p:txBody>
          <a:bodyPr>
            <a:normAutofit/>
          </a:bodyPr>
          <a:lstStyle/>
          <a:p>
            <a:r>
              <a:rPr lang="zh-CN" altLang="en-US" dirty="0"/>
              <a:t>“自助法”是一种基于自助采样的方法，通过采样从原始数据集中产生一个训练集。</a:t>
            </a:r>
            <a:endParaRPr lang="en-US" altLang="zh-CN" dirty="0"/>
          </a:p>
          <a:p>
            <a:r>
              <a:rPr lang="zh-CN" altLang="en-US" dirty="0"/>
              <a:t>假设数据集中包含有个</a:t>
            </a:r>
            <a:r>
              <a:rPr lang="en-US" altLang="zh-CN" dirty="0"/>
              <a:t>m</a:t>
            </a:r>
            <a:r>
              <a:rPr lang="zh-CN" altLang="en-US" dirty="0"/>
              <a:t>样本，每次随机的且有放回的从数据集中挑选出一个样本添加到数据集中，重复进行</a:t>
            </a:r>
            <a:r>
              <a:rPr lang="en-US" altLang="zh-CN" dirty="0"/>
              <a:t>m</a:t>
            </a:r>
            <a:r>
              <a:rPr lang="zh-CN" altLang="en-US" dirty="0"/>
              <a:t>次后，会得到一个和原始数据集大小相同的数据集。</a:t>
            </a:r>
            <a:endParaRPr lang="en-US" altLang="zh-CN" dirty="0"/>
          </a:p>
          <a:p>
            <a:r>
              <a:rPr lang="zh-CN" altLang="en-US" dirty="0"/>
              <a:t>在数据集中，样本在</a:t>
            </a:r>
            <a:r>
              <a:rPr lang="en-US" altLang="zh-CN" dirty="0"/>
              <a:t>m</a:t>
            </a:r>
            <a:r>
              <a:rPr lang="zh-CN" altLang="en-US" dirty="0"/>
              <a:t>次采样中均不被抽到的概率如下：，取极限可以得到：</a:t>
            </a:r>
          </a:p>
        </p:txBody>
      </p:sp>
      <p:sp>
        <p:nvSpPr>
          <p:cNvPr id="4" name="日期占位符 3">
            <a:extLst>
              <a:ext uri="{FF2B5EF4-FFF2-40B4-BE49-F238E27FC236}">
                <a16:creationId xmlns:a16="http://schemas.microsoft.com/office/drawing/2014/main" id="{96CB5AB4-73C8-480E-929B-2EF9BD6EBB5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7AD245AD-CA7A-4CAE-AC08-B9869D0CEBEA}"/>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EA19069-C5DB-43E7-881D-33CE14EB572D}"/>
              </a:ext>
            </a:extLst>
          </p:cNvPr>
          <p:cNvSpPr>
            <a:spLocks noGrp="1"/>
          </p:cNvSpPr>
          <p:nvPr>
            <p:ph type="sldNum" sz="quarter" idx="12"/>
          </p:nvPr>
        </p:nvSpPr>
        <p:spPr/>
        <p:txBody>
          <a:bodyPr/>
          <a:lstStyle/>
          <a:p>
            <a:fld id="{81FB2300-2173-4797-AE0E-8B998343583A}" type="slidenum">
              <a:rPr lang="zh-CN" altLang="en-US" smtClean="0"/>
              <a:t>66</a:t>
            </a:fld>
            <a:endParaRPr lang="zh-CN" altLang="en-US"/>
          </a:p>
        </p:txBody>
      </p:sp>
      <p:pic>
        <p:nvPicPr>
          <p:cNvPr id="7" name="图片 6">
            <a:extLst>
              <a:ext uri="{FF2B5EF4-FFF2-40B4-BE49-F238E27FC236}">
                <a16:creationId xmlns:a16="http://schemas.microsoft.com/office/drawing/2014/main" id="{6E02E0A6-7651-4B74-8D54-B16BFA4F4050}"/>
              </a:ext>
            </a:extLst>
          </p:cNvPr>
          <p:cNvPicPr>
            <a:picLocks noChangeAspect="1"/>
          </p:cNvPicPr>
          <p:nvPr/>
        </p:nvPicPr>
        <p:blipFill>
          <a:blip r:embed="rId2"/>
          <a:stretch>
            <a:fillRect/>
          </a:stretch>
        </p:blipFill>
        <p:spPr>
          <a:xfrm>
            <a:off x="3186112" y="5234516"/>
            <a:ext cx="2791355" cy="686143"/>
          </a:xfrm>
          <a:prstGeom prst="rect">
            <a:avLst/>
          </a:prstGeom>
        </p:spPr>
      </p:pic>
    </p:spTree>
    <p:extLst>
      <p:ext uri="{BB962C8B-B14F-4D97-AF65-F5344CB8AC3E}">
        <p14:creationId xmlns:p14="http://schemas.microsoft.com/office/powerpoint/2010/main" val="2050079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0FD50-22EF-4396-884C-22EACEBACC2E}"/>
              </a:ext>
            </a:extLst>
          </p:cNvPr>
          <p:cNvSpPr>
            <a:spLocks noGrp="1"/>
          </p:cNvSpPr>
          <p:nvPr>
            <p:ph type="title"/>
          </p:nvPr>
        </p:nvSpPr>
        <p:spPr/>
        <p:txBody>
          <a:bodyPr/>
          <a:lstStyle/>
          <a:p>
            <a:r>
              <a:rPr lang="zh-CN" altLang="en-US" b="1" dirty="0"/>
              <a:t>（</a:t>
            </a:r>
            <a:r>
              <a:rPr lang="en-US" altLang="zh-CN" b="1" dirty="0"/>
              <a:t>3</a:t>
            </a:r>
            <a:r>
              <a:rPr lang="zh-CN" altLang="en-US" b="1" dirty="0"/>
              <a:t>）自助法</a:t>
            </a:r>
            <a:endParaRPr lang="zh-CN" altLang="en-US" dirty="0"/>
          </a:p>
        </p:txBody>
      </p:sp>
      <p:sp>
        <p:nvSpPr>
          <p:cNvPr id="3" name="内容占位符 2">
            <a:extLst>
              <a:ext uri="{FF2B5EF4-FFF2-40B4-BE49-F238E27FC236}">
                <a16:creationId xmlns:a16="http://schemas.microsoft.com/office/drawing/2014/main" id="{B908AE88-865A-431B-A980-942158649591}"/>
              </a:ext>
            </a:extLst>
          </p:cNvPr>
          <p:cNvSpPr>
            <a:spLocks noGrp="1"/>
          </p:cNvSpPr>
          <p:nvPr>
            <p:ph idx="1"/>
          </p:nvPr>
        </p:nvSpPr>
        <p:spPr/>
        <p:txBody>
          <a:bodyPr>
            <a:normAutofit fontScale="92500" lnSpcReduction="20000"/>
          </a:bodyPr>
          <a:lstStyle/>
          <a:p>
            <a:r>
              <a:rPr lang="zh-CN" altLang="en-US" dirty="0"/>
              <a:t>求解可以得到其值为</a:t>
            </a:r>
            <a:r>
              <a:rPr lang="en-US" altLang="zh-CN" dirty="0"/>
              <a:t>1/e</a:t>
            </a:r>
            <a:r>
              <a:rPr lang="zh-CN" altLang="en-US" dirty="0"/>
              <a:t>，约等于</a:t>
            </a:r>
            <a:r>
              <a:rPr lang="en-US" altLang="zh-CN" dirty="0"/>
              <a:t>36.8%</a:t>
            </a:r>
            <a:r>
              <a:rPr lang="zh-CN" altLang="en-US" dirty="0"/>
              <a:t>。</a:t>
            </a:r>
            <a:endParaRPr lang="en-US" altLang="zh-CN" dirty="0"/>
          </a:p>
          <a:p>
            <a:r>
              <a:rPr lang="zh-CN" altLang="en-US" dirty="0"/>
              <a:t>在</a:t>
            </a:r>
            <a:r>
              <a:rPr lang="en-US" altLang="zh-CN" dirty="0"/>
              <a:t>m</a:t>
            </a:r>
            <a:r>
              <a:rPr lang="zh-CN" altLang="en-US" dirty="0"/>
              <a:t>次采样后，数据集中仍然有约</a:t>
            </a:r>
            <a:r>
              <a:rPr lang="en-US" altLang="zh-CN" dirty="0"/>
              <a:t>36.8%</a:t>
            </a:r>
            <a:r>
              <a:rPr lang="zh-CN" altLang="en-US" dirty="0"/>
              <a:t>的样本没有被抽到，可以用这些数据作为验证集，即</a:t>
            </a:r>
            <a:r>
              <a:rPr lang="en-US" altLang="zh-CN" dirty="0"/>
              <a:t>:T=D’</a:t>
            </a:r>
            <a:r>
              <a:rPr lang="zh-CN" altLang="en-US" dirty="0"/>
              <a:t>，</a:t>
            </a:r>
            <a:r>
              <a:rPr lang="en-US" altLang="zh-CN" dirty="0"/>
              <a:t>V=D-D’</a:t>
            </a:r>
            <a:r>
              <a:rPr lang="zh-CN" altLang="en-US" dirty="0"/>
              <a:t>。</a:t>
            </a:r>
          </a:p>
          <a:p>
            <a:r>
              <a:rPr lang="zh-CN" altLang="en-US" dirty="0"/>
              <a:t>“自助法”在样本数量较少的时候比较适用</a:t>
            </a:r>
            <a:endParaRPr lang="en-US" altLang="zh-CN" dirty="0"/>
          </a:p>
          <a:p>
            <a:pPr lvl="1"/>
            <a:r>
              <a:rPr lang="zh-CN" altLang="en-US" dirty="0"/>
              <a:t>因为即使划分了验证集也并没有减少训练集的数量；</a:t>
            </a:r>
            <a:endParaRPr lang="en-US" altLang="zh-CN" dirty="0"/>
          </a:p>
          <a:p>
            <a:r>
              <a:rPr lang="zh-CN" altLang="en-US" dirty="0"/>
              <a:t>可以从原始数据集中产生出多个互不相同的训练集，对集成学习很有帮助。</a:t>
            </a:r>
            <a:endParaRPr lang="en-US" altLang="zh-CN" dirty="0"/>
          </a:p>
          <a:p>
            <a:r>
              <a:rPr lang="zh-CN" altLang="en-US" dirty="0"/>
              <a:t>缺点，因为训练集的产生是随机采样得到的，因此数据样本分布的一致性被破坏了。</a:t>
            </a:r>
            <a:endParaRPr lang="en-US" altLang="zh-CN" dirty="0"/>
          </a:p>
        </p:txBody>
      </p:sp>
      <p:sp>
        <p:nvSpPr>
          <p:cNvPr id="4" name="日期占位符 3">
            <a:extLst>
              <a:ext uri="{FF2B5EF4-FFF2-40B4-BE49-F238E27FC236}">
                <a16:creationId xmlns:a16="http://schemas.microsoft.com/office/drawing/2014/main" id="{64031D5E-BA2F-4E78-8B60-5C2F32CA3834}"/>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952CC651-9660-4593-A865-625DC2BE963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10855519-F2BB-4198-95BF-2B777F19A07D}"/>
              </a:ext>
            </a:extLst>
          </p:cNvPr>
          <p:cNvSpPr>
            <a:spLocks noGrp="1"/>
          </p:cNvSpPr>
          <p:nvPr>
            <p:ph type="sldNum" sz="quarter" idx="12"/>
          </p:nvPr>
        </p:nvSpPr>
        <p:spPr/>
        <p:txBody>
          <a:bodyPr/>
          <a:lstStyle/>
          <a:p>
            <a:fld id="{81FB2300-2173-4797-AE0E-8B998343583A}" type="slidenum">
              <a:rPr lang="zh-CN" altLang="en-US" smtClean="0"/>
              <a:t>67</a:t>
            </a:fld>
            <a:endParaRPr lang="zh-CN" altLang="en-US"/>
          </a:p>
        </p:txBody>
      </p:sp>
    </p:spTree>
    <p:extLst>
      <p:ext uri="{BB962C8B-B14F-4D97-AF65-F5344CB8AC3E}">
        <p14:creationId xmlns:p14="http://schemas.microsoft.com/office/powerpoint/2010/main" val="1203628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8DD8F-196F-49AD-9F3E-EA4C42B81BC3}"/>
              </a:ext>
            </a:extLst>
          </p:cNvPr>
          <p:cNvSpPr>
            <a:spLocks noGrp="1"/>
          </p:cNvSpPr>
          <p:nvPr>
            <p:ph type="title"/>
          </p:nvPr>
        </p:nvSpPr>
        <p:spPr/>
        <p:txBody>
          <a:bodyPr/>
          <a:lstStyle/>
          <a:p>
            <a:r>
              <a:rPr lang="zh-CN" altLang="en-US" dirty="0"/>
              <a:t>比较</a:t>
            </a:r>
          </a:p>
        </p:txBody>
      </p:sp>
      <p:sp>
        <p:nvSpPr>
          <p:cNvPr id="3" name="内容占位符 2">
            <a:extLst>
              <a:ext uri="{FF2B5EF4-FFF2-40B4-BE49-F238E27FC236}">
                <a16:creationId xmlns:a16="http://schemas.microsoft.com/office/drawing/2014/main" id="{B3969428-9015-4EE8-8B8F-1C7CA55EEA61}"/>
              </a:ext>
            </a:extLst>
          </p:cNvPr>
          <p:cNvSpPr>
            <a:spLocks noGrp="1"/>
          </p:cNvSpPr>
          <p:nvPr>
            <p:ph idx="1"/>
          </p:nvPr>
        </p:nvSpPr>
        <p:spPr/>
        <p:txBody>
          <a:bodyPr>
            <a:normAutofit fontScale="62500" lnSpcReduction="20000"/>
          </a:bodyPr>
          <a:lstStyle/>
          <a:p>
            <a:r>
              <a:rPr lang="zh-CN" altLang="en-US" dirty="0"/>
              <a:t>留出法（hold-out）</a:t>
            </a:r>
            <a:endParaRPr lang="en-US" altLang="zh-CN" dirty="0"/>
          </a:p>
          <a:p>
            <a:pPr lvl="1"/>
            <a:r>
              <a:rPr lang="zh-CN" altLang="en-US" dirty="0"/>
              <a:t>要分层采样，尽可能保持数据分布的一致性；</a:t>
            </a:r>
            <a:endParaRPr lang="en-US" altLang="zh-CN" dirty="0"/>
          </a:p>
          <a:p>
            <a:pPr lvl="1"/>
            <a:r>
              <a:rPr lang="zh-CN" altLang="en-US" dirty="0"/>
              <a:t>为了保证可靠性，需要重复实验后取平均值作为最终的结果。 	</a:t>
            </a:r>
            <a:endParaRPr lang="en-US" altLang="zh-CN" dirty="0"/>
          </a:p>
          <a:p>
            <a:pPr lvl="1"/>
            <a:r>
              <a:rPr lang="zh-CN" altLang="en-US" dirty="0"/>
              <a:t>训练集/测试集的划分不好控制，测试集划分的过小或者过大，都会导致测试结果的有效性得不到保证。</a:t>
            </a:r>
          </a:p>
          <a:p>
            <a:r>
              <a:rPr lang="zh-CN" altLang="en-US" dirty="0"/>
              <a:t>交叉验证法（cross validation） 	</a:t>
            </a:r>
            <a:endParaRPr lang="en-US" altLang="zh-CN" dirty="0"/>
          </a:p>
          <a:p>
            <a:pPr lvl="1"/>
            <a:r>
              <a:rPr lang="zh-CN" altLang="en-US" dirty="0"/>
              <a:t>为了排除数据划分引入的误差，通常使用“p次k折交叉验证”。 	</a:t>
            </a:r>
            <a:endParaRPr lang="en-US" altLang="zh-CN" dirty="0"/>
          </a:p>
          <a:p>
            <a:pPr lvl="1"/>
            <a:r>
              <a:rPr lang="zh-CN" altLang="en-US" dirty="0"/>
              <a:t>稳定性和保真性很大程度上取决于k的值。</a:t>
            </a:r>
          </a:p>
          <a:p>
            <a:r>
              <a:rPr lang="zh-CN" altLang="en-US" dirty="0"/>
              <a:t>留一法（Leave-One-Out，LOO） 	</a:t>
            </a:r>
            <a:endParaRPr lang="en-US" altLang="zh-CN" dirty="0"/>
          </a:p>
          <a:p>
            <a:pPr lvl="1"/>
            <a:r>
              <a:rPr lang="zh-CN" altLang="en-US" dirty="0"/>
              <a:t>交叉验证法的特例，k值取总数据集的大小。 	</a:t>
            </a:r>
            <a:endParaRPr lang="en-US" altLang="zh-CN" dirty="0"/>
          </a:p>
          <a:p>
            <a:pPr lvl="1"/>
            <a:r>
              <a:rPr lang="zh-CN" altLang="en-US" dirty="0"/>
              <a:t>不受样本划分的影响，但是当数据量较大时，计算量也较大。</a:t>
            </a:r>
          </a:p>
          <a:p>
            <a:r>
              <a:rPr lang="zh-CN" altLang="en-US" dirty="0"/>
              <a:t>自助法（bootstrapping） 	</a:t>
            </a:r>
            <a:endParaRPr lang="en-US" altLang="zh-CN" dirty="0"/>
          </a:p>
          <a:p>
            <a:pPr lvl="1"/>
            <a:r>
              <a:rPr lang="zh-CN" altLang="en-US" dirty="0"/>
              <a:t>有放回的重复采样。 	</a:t>
            </a:r>
            <a:endParaRPr lang="en-US" altLang="zh-CN" dirty="0"/>
          </a:p>
          <a:p>
            <a:pPr lvl="1"/>
            <a:r>
              <a:rPr lang="zh-CN" altLang="en-US" dirty="0"/>
              <a:t>适合在数据量较少的时候使用；有放回的采样破坏了原始数据的分布，会引入估计偏差。</a:t>
            </a:r>
          </a:p>
          <a:p>
            <a:endParaRPr lang="zh-CN" altLang="en-US" dirty="0"/>
          </a:p>
        </p:txBody>
      </p:sp>
      <p:sp>
        <p:nvSpPr>
          <p:cNvPr id="4" name="日期占位符 3">
            <a:extLst>
              <a:ext uri="{FF2B5EF4-FFF2-40B4-BE49-F238E27FC236}">
                <a16:creationId xmlns:a16="http://schemas.microsoft.com/office/drawing/2014/main" id="{F05814D2-1C0A-4A5D-A7A4-3D09CC4CBA9E}"/>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0297D121-80CF-4E0D-A695-0D0B704D7E3D}"/>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4070DD96-937F-48EF-8B0F-C14257D4F975}"/>
              </a:ext>
            </a:extLst>
          </p:cNvPr>
          <p:cNvSpPr>
            <a:spLocks noGrp="1"/>
          </p:cNvSpPr>
          <p:nvPr>
            <p:ph type="sldNum" sz="quarter" idx="12"/>
          </p:nvPr>
        </p:nvSpPr>
        <p:spPr/>
        <p:txBody>
          <a:bodyPr/>
          <a:lstStyle/>
          <a:p>
            <a:fld id="{81FB2300-2173-4797-AE0E-8B998343583A}" type="slidenum">
              <a:rPr lang="zh-CN" altLang="en-US" smtClean="0"/>
              <a:t>68</a:t>
            </a:fld>
            <a:endParaRPr lang="zh-CN" altLang="en-US"/>
          </a:p>
        </p:txBody>
      </p:sp>
    </p:spTree>
    <p:extLst>
      <p:ext uri="{BB962C8B-B14F-4D97-AF65-F5344CB8AC3E}">
        <p14:creationId xmlns:p14="http://schemas.microsoft.com/office/powerpoint/2010/main" val="129086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87659-F5BF-4067-B539-F71A2C5C3099}"/>
              </a:ext>
            </a:extLst>
          </p:cNvPr>
          <p:cNvSpPr>
            <a:spLocks noGrp="1"/>
          </p:cNvSpPr>
          <p:nvPr>
            <p:ph type="title"/>
          </p:nvPr>
        </p:nvSpPr>
        <p:spPr/>
        <p:txBody>
          <a:bodyPr/>
          <a:lstStyle/>
          <a:p>
            <a:r>
              <a:rPr lang="zh-CN" altLang="en-US" b="1" dirty="0"/>
              <a:t>模型性能度量</a:t>
            </a:r>
            <a:endParaRPr lang="zh-CN" altLang="en-US" dirty="0"/>
          </a:p>
        </p:txBody>
      </p:sp>
      <p:sp>
        <p:nvSpPr>
          <p:cNvPr id="3" name="内容占位符 2">
            <a:extLst>
              <a:ext uri="{FF2B5EF4-FFF2-40B4-BE49-F238E27FC236}">
                <a16:creationId xmlns:a16="http://schemas.microsoft.com/office/drawing/2014/main" id="{38714A45-4EC8-404D-BE6E-2A64A813BD86}"/>
              </a:ext>
            </a:extLst>
          </p:cNvPr>
          <p:cNvSpPr>
            <a:spLocks noGrp="1"/>
          </p:cNvSpPr>
          <p:nvPr>
            <p:ph idx="1"/>
          </p:nvPr>
        </p:nvSpPr>
        <p:spPr/>
        <p:txBody>
          <a:bodyPr/>
          <a:lstStyle/>
          <a:p>
            <a:r>
              <a:rPr lang="zh-CN" altLang="en-US" dirty="0"/>
              <a:t>有了评估的方法，还需要有评价的标准，才能对机器学习模型进行评估和对比。</a:t>
            </a:r>
            <a:endParaRPr lang="en-US" altLang="zh-CN" dirty="0"/>
          </a:p>
          <a:p>
            <a:r>
              <a:rPr lang="zh-CN" altLang="en-US" dirty="0"/>
              <a:t>用来衡量机器学习模型泛化能力的评价标准，称之为模型的</a:t>
            </a:r>
            <a:r>
              <a:rPr lang="zh-CN" altLang="en-US" b="1" dirty="0"/>
              <a:t>性能度量（</a:t>
            </a:r>
            <a:r>
              <a:rPr lang="en-US" altLang="zh-CN" b="1" dirty="0"/>
              <a:t>performance measure</a:t>
            </a:r>
            <a:r>
              <a:rPr lang="zh-CN" altLang="en-US" b="1" dirty="0"/>
              <a:t>）</a:t>
            </a:r>
            <a:r>
              <a:rPr lang="zh-CN" altLang="en-US" dirty="0"/>
              <a:t>。</a:t>
            </a:r>
          </a:p>
        </p:txBody>
      </p:sp>
      <p:sp>
        <p:nvSpPr>
          <p:cNvPr id="4" name="日期占位符 3">
            <a:extLst>
              <a:ext uri="{FF2B5EF4-FFF2-40B4-BE49-F238E27FC236}">
                <a16:creationId xmlns:a16="http://schemas.microsoft.com/office/drawing/2014/main" id="{01F65C55-B24B-4919-9327-2BBC03F89587}"/>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55F98A41-9824-40FD-97A2-9F164B27079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1D323513-8C4E-448F-A769-0C1106215D98}"/>
              </a:ext>
            </a:extLst>
          </p:cNvPr>
          <p:cNvSpPr>
            <a:spLocks noGrp="1"/>
          </p:cNvSpPr>
          <p:nvPr>
            <p:ph type="sldNum" sz="quarter" idx="12"/>
          </p:nvPr>
        </p:nvSpPr>
        <p:spPr/>
        <p:txBody>
          <a:bodyPr/>
          <a:lstStyle/>
          <a:p>
            <a:fld id="{81FB2300-2173-4797-AE0E-8B998343583A}" type="slidenum">
              <a:rPr lang="zh-CN" altLang="en-US" smtClean="0"/>
              <a:t>69</a:t>
            </a:fld>
            <a:endParaRPr lang="zh-CN" altLang="en-US"/>
          </a:p>
        </p:txBody>
      </p:sp>
    </p:spTree>
    <p:extLst>
      <p:ext uri="{BB962C8B-B14F-4D97-AF65-F5344CB8AC3E}">
        <p14:creationId xmlns:p14="http://schemas.microsoft.com/office/powerpoint/2010/main" val="345651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主要讨论</a:t>
            </a:r>
          </a:p>
        </p:txBody>
      </p:sp>
      <p:sp>
        <p:nvSpPr>
          <p:cNvPr id="3" name="内容占位符 2"/>
          <p:cNvSpPr>
            <a:spLocks noGrp="1"/>
          </p:cNvSpPr>
          <p:nvPr>
            <p:ph idx="1"/>
          </p:nvPr>
        </p:nvSpPr>
        <p:spPr/>
        <p:txBody>
          <a:bodyPr>
            <a:normAutofit/>
          </a:bodyPr>
          <a:lstStyle/>
          <a:p>
            <a:r>
              <a:rPr lang="zh-CN" altLang="en-US" dirty="0"/>
              <a:t>机器学习简介</a:t>
            </a:r>
            <a:endParaRPr lang="en-US" altLang="zh-CN" dirty="0"/>
          </a:p>
          <a:p>
            <a:r>
              <a:rPr lang="zh-CN" altLang="en-US" dirty="0"/>
              <a:t>使用机器学习解决问题的一般流程</a:t>
            </a:r>
          </a:p>
          <a:p>
            <a:endParaRPr lang="zh-CN" altLang="en-US" dirty="0"/>
          </a:p>
        </p:txBody>
      </p:sp>
      <p:sp>
        <p:nvSpPr>
          <p:cNvPr id="4" name="日期占位符 3">
            <a:extLst>
              <a:ext uri="{FF2B5EF4-FFF2-40B4-BE49-F238E27FC236}">
                <a16:creationId xmlns:a16="http://schemas.microsoft.com/office/drawing/2014/main" id="{4FF56347-8312-4DFA-896B-4C387BB00F56}"/>
              </a:ext>
            </a:extLst>
          </p:cNvPr>
          <p:cNvSpPr>
            <a:spLocks noGrp="1"/>
          </p:cNvSpPr>
          <p:nvPr>
            <p:ph type="dt" sz="half" idx="10"/>
          </p:nvPr>
        </p:nvSpPr>
        <p:spPr/>
        <p:txBody>
          <a:bodyPr/>
          <a:lstStyle/>
          <a:p>
            <a:fld id="{44DDF7B7-2B53-4833-963A-F66448D3835E}" type="datetime1">
              <a:rPr lang="zh-CN" altLang="en-US" smtClean="0"/>
              <a:t>2022/7/1</a:t>
            </a:fld>
            <a:endParaRPr lang="zh-CN" altLang="en-US"/>
          </a:p>
        </p:txBody>
      </p:sp>
      <p:sp>
        <p:nvSpPr>
          <p:cNvPr id="5" name="页脚占位符 4">
            <a:extLst>
              <a:ext uri="{FF2B5EF4-FFF2-40B4-BE49-F238E27FC236}">
                <a16:creationId xmlns:a16="http://schemas.microsoft.com/office/drawing/2014/main" id="{B3B9586A-D120-4E49-8711-3F6B018C255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5281DF7E-988E-403C-9956-DCF3CD1E7EE4}"/>
              </a:ext>
            </a:extLst>
          </p:cNvPr>
          <p:cNvSpPr>
            <a:spLocks noGrp="1"/>
          </p:cNvSpPr>
          <p:nvPr>
            <p:ph type="sldNum" sz="quarter" idx="12"/>
          </p:nvPr>
        </p:nvSpPr>
        <p:spPr/>
        <p:txBody>
          <a:bodyPr/>
          <a:lstStyle/>
          <a:p>
            <a:fld id="{81FB2300-2173-4797-AE0E-8B998343583A}" type="slidenum">
              <a:rPr lang="zh-CN" altLang="en-US" smtClean="0"/>
              <a:t>7</a:t>
            </a:fld>
            <a:endParaRPr lang="zh-CN" altLang="en-US"/>
          </a:p>
        </p:txBody>
      </p:sp>
    </p:spTree>
    <p:extLst>
      <p:ext uri="{BB962C8B-B14F-4D97-AF65-F5344CB8AC3E}">
        <p14:creationId xmlns:p14="http://schemas.microsoft.com/office/powerpoint/2010/main" val="30781383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C35FC-E495-403F-A954-59055AA492F6}"/>
              </a:ext>
            </a:extLst>
          </p:cNvPr>
          <p:cNvSpPr>
            <a:spLocks noGrp="1"/>
          </p:cNvSpPr>
          <p:nvPr>
            <p:ph type="title"/>
          </p:nvPr>
        </p:nvSpPr>
        <p:spPr/>
        <p:txBody>
          <a:bodyPr/>
          <a:lstStyle/>
          <a:p>
            <a:r>
              <a:rPr lang="zh-CN" altLang="en-US" b="1" dirty="0"/>
              <a:t>（</a:t>
            </a:r>
            <a:r>
              <a:rPr lang="en-US" altLang="zh-CN" b="1" dirty="0"/>
              <a:t>1</a:t>
            </a:r>
            <a:r>
              <a:rPr lang="zh-CN" altLang="en-US" b="1" dirty="0"/>
              <a:t>）正确率（</a:t>
            </a:r>
            <a:r>
              <a:rPr lang="en-US" altLang="zh-CN" b="1" dirty="0"/>
              <a:t>accuracy</a:t>
            </a:r>
            <a:r>
              <a:rPr lang="zh-CN" altLang="en-US" b="1" dirty="0"/>
              <a:t>）和错误率（</a:t>
            </a:r>
            <a:r>
              <a:rPr lang="en-US" altLang="zh-CN" b="1" dirty="0"/>
              <a:t>error rate</a:t>
            </a:r>
            <a:r>
              <a:rPr lang="zh-CN" altLang="en-US" b="1" dirty="0"/>
              <a:t>）</a:t>
            </a:r>
            <a:endParaRPr lang="zh-CN" altLang="en-US" dirty="0"/>
          </a:p>
        </p:txBody>
      </p:sp>
      <p:sp>
        <p:nvSpPr>
          <p:cNvPr id="3" name="内容占位符 2">
            <a:extLst>
              <a:ext uri="{FF2B5EF4-FFF2-40B4-BE49-F238E27FC236}">
                <a16:creationId xmlns:a16="http://schemas.microsoft.com/office/drawing/2014/main" id="{F7D3C53E-4A00-4949-819E-C7E1F3B55C2B}"/>
              </a:ext>
            </a:extLst>
          </p:cNvPr>
          <p:cNvSpPr>
            <a:spLocks noGrp="1"/>
          </p:cNvSpPr>
          <p:nvPr>
            <p:ph idx="1"/>
          </p:nvPr>
        </p:nvSpPr>
        <p:spPr/>
        <p:txBody>
          <a:bodyPr/>
          <a:lstStyle/>
          <a:p>
            <a:r>
              <a:rPr lang="zh-CN" altLang="en-US" dirty="0"/>
              <a:t>正确率与错误率是分类任务中最常用的两个评价指标。</a:t>
            </a:r>
            <a:endParaRPr lang="en-US" altLang="zh-CN" dirty="0"/>
          </a:p>
          <a:p>
            <a:r>
              <a:rPr lang="zh-CN" altLang="en-US" dirty="0"/>
              <a:t>正确率是指模型预测正确的数据样本数占测试集（或验证集）中样本总数的比例。</a:t>
            </a:r>
            <a:endParaRPr lang="en-US" altLang="zh-CN" dirty="0"/>
          </a:p>
          <a:p>
            <a:r>
              <a:rPr lang="zh-CN" altLang="en-US" dirty="0"/>
              <a:t>错误率是指在测试集或验证集上，模型预测错误的数据样本数占测试集（或验证集）中样本总数的比例。</a:t>
            </a:r>
            <a:endParaRPr lang="en-US" altLang="zh-CN" dirty="0"/>
          </a:p>
          <a:p>
            <a:r>
              <a:rPr lang="zh-CN" altLang="en-US" dirty="0"/>
              <a:t>具体计算方式如下：</a:t>
            </a:r>
          </a:p>
        </p:txBody>
      </p:sp>
      <p:sp>
        <p:nvSpPr>
          <p:cNvPr id="4" name="日期占位符 3">
            <a:extLst>
              <a:ext uri="{FF2B5EF4-FFF2-40B4-BE49-F238E27FC236}">
                <a16:creationId xmlns:a16="http://schemas.microsoft.com/office/drawing/2014/main" id="{59779F65-0D61-44F4-B47E-24010931D80E}"/>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EAE8C4E-F08F-4868-BF62-45514680684D}"/>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6585C881-B051-45F6-A725-D9F72D37FB00}"/>
              </a:ext>
            </a:extLst>
          </p:cNvPr>
          <p:cNvSpPr>
            <a:spLocks noGrp="1"/>
          </p:cNvSpPr>
          <p:nvPr>
            <p:ph type="sldNum" sz="quarter" idx="12"/>
          </p:nvPr>
        </p:nvSpPr>
        <p:spPr/>
        <p:txBody>
          <a:bodyPr/>
          <a:lstStyle/>
          <a:p>
            <a:fld id="{81FB2300-2173-4797-AE0E-8B998343583A}" type="slidenum">
              <a:rPr lang="zh-CN" altLang="en-US" smtClean="0"/>
              <a:t>70</a:t>
            </a:fld>
            <a:endParaRPr lang="zh-CN" altLang="en-US"/>
          </a:p>
        </p:txBody>
      </p:sp>
      <p:pic>
        <p:nvPicPr>
          <p:cNvPr id="7" name="图片 6">
            <a:extLst>
              <a:ext uri="{FF2B5EF4-FFF2-40B4-BE49-F238E27FC236}">
                <a16:creationId xmlns:a16="http://schemas.microsoft.com/office/drawing/2014/main" id="{83F5BD10-1F8C-4153-A3CE-605C79830512}"/>
              </a:ext>
            </a:extLst>
          </p:cNvPr>
          <p:cNvPicPr>
            <a:picLocks noChangeAspect="1"/>
          </p:cNvPicPr>
          <p:nvPr/>
        </p:nvPicPr>
        <p:blipFill>
          <a:blip r:embed="rId2"/>
          <a:stretch>
            <a:fillRect/>
          </a:stretch>
        </p:blipFill>
        <p:spPr>
          <a:xfrm>
            <a:off x="4343929" y="4687072"/>
            <a:ext cx="3809471" cy="1624828"/>
          </a:xfrm>
          <a:prstGeom prst="rect">
            <a:avLst/>
          </a:prstGeom>
        </p:spPr>
      </p:pic>
    </p:spTree>
    <p:extLst>
      <p:ext uri="{BB962C8B-B14F-4D97-AF65-F5344CB8AC3E}">
        <p14:creationId xmlns:p14="http://schemas.microsoft.com/office/powerpoint/2010/main" val="17526563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6B9CC-D9B1-422C-8674-A224783C05F3}"/>
              </a:ext>
            </a:extLst>
          </p:cNvPr>
          <p:cNvSpPr>
            <a:spLocks noGrp="1"/>
          </p:cNvSpPr>
          <p:nvPr>
            <p:ph type="title"/>
          </p:nvPr>
        </p:nvSpPr>
        <p:spPr/>
        <p:txBody>
          <a:bodyPr/>
          <a:lstStyle/>
          <a:p>
            <a:r>
              <a:rPr lang="zh-CN" altLang="en-US" b="1" dirty="0"/>
              <a:t>（</a:t>
            </a:r>
            <a:r>
              <a:rPr lang="en-US" altLang="zh-CN" b="1" dirty="0"/>
              <a:t>2</a:t>
            </a:r>
            <a:r>
              <a:rPr lang="zh-CN" altLang="en-US" b="1" dirty="0"/>
              <a:t>）查准率（</a:t>
            </a:r>
            <a:r>
              <a:rPr lang="en-US" altLang="zh-CN" b="1" dirty="0"/>
              <a:t>precision</a:t>
            </a:r>
            <a:r>
              <a:rPr lang="zh-CN" altLang="en-US" b="1" dirty="0"/>
              <a:t>）、查全率（</a:t>
            </a:r>
            <a:r>
              <a:rPr lang="en-US" altLang="zh-CN" b="1" dirty="0"/>
              <a:t>recall</a:t>
            </a:r>
            <a:r>
              <a:rPr lang="zh-CN" altLang="en-US" b="1" dirty="0"/>
              <a:t>）与</a:t>
            </a:r>
            <a:r>
              <a:rPr lang="en-US" altLang="zh-CN" b="1" dirty="0"/>
              <a:t>F1</a:t>
            </a:r>
            <a:endParaRPr lang="zh-CN" altLang="en-US" dirty="0"/>
          </a:p>
        </p:txBody>
      </p:sp>
      <p:sp>
        <p:nvSpPr>
          <p:cNvPr id="3" name="内容占位符 2">
            <a:extLst>
              <a:ext uri="{FF2B5EF4-FFF2-40B4-BE49-F238E27FC236}">
                <a16:creationId xmlns:a16="http://schemas.microsoft.com/office/drawing/2014/main" id="{C215D3AF-4117-4D57-AB04-8419AC8BEA06}"/>
              </a:ext>
            </a:extLst>
          </p:cNvPr>
          <p:cNvSpPr>
            <a:spLocks noGrp="1"/>
          </p:cNvSpPr>
          <p:nvPr>
            <p:ph idx="1"/>
          </p:nvPr>
        </p:nvSpPr>
        <p:spPr/>
        <p:txBody>
          <a:bodyPr>
            <a:normAutofit fontScale="62500" lnSpcReduction="20000"/>
          </a:bodyPr>
          <a:lstStyle/>
          <a:p>
            <a:r>
              <a:rPr lang="zh-CN" altLang="en-US" dirty="0"/>
              <a:t>不仅仅关心错误率和精度，可能还想知道，在所有的正例样本中有多少被正确分类，或者又有多少负例样本被错分为正例。</a:t>
            </a:r>
            <a:endParaRPr lang="en-US" altLang="zh-CN" dirty="0"/>
          </a:p>
          <a:p>
            <a:pPr lvl="1"/>
            <a:r>
              <a:rPr lang="zh-CN" altLang="en-US" dirty="0"/>
              <a:t>可以使用查准率（</a:t>
            </a:r>
            <a:r>
              <a:rPr lang="en-US" altLang="zh-CN" dirty="0"/>
              <a:t>precision</a:t>
            </a:r>
            <a:r>
              <a:rPr lang="zh-CN" altLang="en-US" dirty="0"/>
              <a:t>）、查全率（</a:t>
            </a:r>
            <a:r>
              <a:rPr lang="en-US" altLang="zh-CN" dirty="0"/>
              <a:t>recall</a:t>
            </a:r>
            <a:r>
              <a:rPr lang="zh-CN" altLang="en-US" dirty="0"/>
              <a:t>，又称为“召回率”）和</a:t>
            </a:r>
            <a:r>
              <a:rPr lang="en-US" altLang="zh-CN" dirty="0"/>
              <a:t>F1-score</a:t>
            </a:r>
            <a:r>
              <a:rPr lang="zh-CN" altLang="en-US" dirty="0"/>
              <a:t>作为度量标准。</a:t>
            </a:r>
          </a:p>
          <a:p>
            <a:r>
              <a:rPr lang="zh-CN" altLang="en-US" dirty="0"/>
              <a:t>举例：</a:t>
            </a:r>
            <a:endParaRPr lang="en-US" altLang="zh-CN" dirty="0"/>
          </a:p>
          <a:p>
            <a:pPr lvl="1"/>
            <a:r>
              <a:rPr lang="zh-CN" altLang="en-US" dirty="0"/>
              <a:t>假设训练好了一个垃圾邮件分类的模型，二分类模型，</a:t>
            </a:r>
            <a:endParaRPr lang="en-US" altLang="zh-CN" dirty="0"/>
          </a:p>
          <a:p>
            <a:pPr lvl="2"/>
            <a:r>
              <a:rPr lang="zh-CN" altLang="en-US" dirty="0"/>
              <a:t>要用这个模型将垃圾邮件和正常邮件进行分类。</a:t>
            </a:r>
            <a:endParaRPr lang="en-US" altLang="zh-CN" dirty="0"/>
          </a:p>
          <a:p>
            <a:pPr lvl="1"/>
            <a:r>
              <a:rPr lang="zh-CN" altLang="en-US" dirty="0"/>
              <a:t>模型都不会是百分之百准确的，所以这个时候就需要有一个考量。</a:t>
            </a:r>
            <a:endParaRPr lang="en-US" altLang="zh-CN" dirty="0"/>
          </a:p>
          <a:p>
            <a:pPr lvl="1"/>
            <a:r>
              <a:rPr lang="zh-CN" altLang="en-US" dirty="0"/>
              <a:t>对于有些用户来说，他们希望尽可能的排除掉所有的垃圾邮件，哪怕偶尔将一些正常邮件误判为垃圾邮件。</a:t>
            </a:r>
            <a:endParaRPr lang="en-US" altLang="zh-CN" dirty="0"/>
          </a:p>
          <a:p>
            <a:pPr lvl="1"/>
            <a:r>
              <a:rPr lang="zh-CN" altLang="en-US"/>
              <a:t>其他一些</a:t>
            </a:r>
            <a:r>
              <a:rPr lang="zh-CN" altLang="en-US" dirty="0"/>
              <a:t>用户可能会有很多重要的邮件，所以他们希望这些重要的邮件都能正常收到，哪怕也收到少数垃圾邮件。</a:t>
            </a:r>
            <a:endParaRPr lang="en-US" altLang="zh-CN" dirty="0"/>
          </a:p>
          <a:p>
            <a:pPr lvl="1"/>
            <a:r>
              <a:rPr lang="zh-CN" altLang="en-US" dirty="0"/>
              <a:t>这个时候关心的有两点：</a:t>
            </a:r>
            <a:endParaRPr lang="en-US" altLang="zh-CN" dirty="0"/>
          </a:p>
          <a:p>
            <a:pPr lvl="2"/>
            <a:r>
              <a:rPr lang="zh-CN" altLang="en-US" dirty="0"/>
              <a:t>第一点，在分类得到的“正常邮件”中有多少是真正的正常邮件；</a:t>
            </a:r>
            <a:endParaRPr lang="en-US" altLang="zh-CN" dirty="0"/>
          </a:p>
          <a:p>
            <a:pPr lvl="2"/>
            <a:r>
              <a:rPr lang="zh-CN" altLang="en-US" dirty="0"/>
              <a:t>第二点，所有的正常邮件中，有多少被正确的分类了。</a:t>
            </a:r>
            <a:endParaRPr lang="en-US" altLang="zh-CN" dirty="0"/>
          </a:p>
          <a:p>
            <a:pPr lvl="1"/>
            <a:r>
              <a:rPr lang="zh-CN" altLang="en-US" dirty="0"/>
              <a:t>需要有新的度量指标：查准率和查全率（也称为“召回率”）。</a:t>
            </a:r>
          </a:p>
        </p:txBody>
      </p:sp>
      <p:sp>
        <p:nvSpPr>
          <p:cNvPr id="4" name="日期占位符 3">
            <a:extLst>
              <a:ext uri="{FF2B5EF4-FFF2-40B4-BE49-F238E27FC236}">
                <a16:creationId xmlns:a16="http://schemas.microsoft.com/office/drawing/2014/main" id="{22416773-D8D3-4991-92CE-B64D04205060}"/>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CB4F2995-D19D-4780-BB2A-54B710F482F1}"/>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98657C44-163A-48E6-8B7E-D7E91B25C211}"/>
              </a:ext>
            </a:extLst>
          </p:cNvPr>
          <p:cNvSpPr>
            <a:spLocks noGrp="1"/>
          </p:cNvSpPr>
          <p:nvPr>
            <p:ph type="sldNum" sz="quarter" idx="12"/>
          </p:nvPr>
        </p:nvSpPr>
        <p:spPr/>
        <p:txBody>
          <a:bodyPr/>
          <a:lstStyle/>
          <a:p>
            <a:fld id="{81FB2300-2173-4797-AE0E-8B998343583A}" type="slidenum">
              <a:rPr lang="zh-CN" altLang="en-US" smtClean="0"/>
              <a:t>71</a:t>
            </a:fld>
            <a:endParaRPr lang="zh-CN" altLang="en-US"/>
          </a:p>
        </p:txBody>
      </p:sp>
    </p:spTree>
    <p:extLst>
      <p:ext uri="{BB962C8B-B14F-4D97-AF65-F5344CB8AC3E}">
        <p14:creationId xmlns:p14="http://schemas.microsoft.com/office/powerpoint/2010/main" val="1970921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0C87C-F2C5-47FF-9628-72FD833F4B17}"/>
              </a:ext>
            </a:extLst>
          </p:cNvPr>
          <p:cNvSpPr>
            <a:spLocks noGrp="1"/>
          </p:cNvSpPr>
          <p:nvPr>
            <p:ph type="title"/>
          </p:nvPr>
        </p:nvSpPr>
        <p:spPr/>
        <p:txBody>
          <a:bodyPr/>
          <a:lstStyle/>
          <a:p>
            <a:r>
              <a:rPr lang="zh-CN" altLang="en-US" dirty="0"/>
              <a:t>二分类为例</a:t>
            </a:r>
          </a:p>
        </p:txBody>
      </p:sp>
      <p:sp>
        <p:nvSpPr>
          <p:cNvPr id="3" name="内容占位符 2">
            <a:extLst>
              <a:ext uri="{FF2B5EF4-FFF2-40B4-BE49-F238E27FC236}">
                <a16:creationId xmlns:a16="http://schemas.microsoft.com/office/drawing/2014/main" id="{03CB7E81-80E9-4F92-B300-A387C52C780A}"/>
              </a:ext>
            </a:extLst>
          </p:cNvPr>
          <p:cNvSpPr>
            <a:spLocks noGrp="1"/>
          </p:cNvSpPr>
          <p:nvPr>
            <p:ph idx="1"/>
          </p:nvPr>
        </p:nvSpPr>
        <p:spPr/>
        <p:txBody>
          <a:bodyPr>
            <a:normAutofit fontScale="92500" lnSpcReduction="20000"/>
          </a:bodyPr>
          <a:lstStyle/>
          <a:p>
            <a:r>
              <a:rPr lang="zh-CN" altLang="en-US" dirty="0"/>
              <a:t>分类器的分类结果进行统计，需要统计四种数据，如下表所：</a:t>
            </a:r>
            <a:endParaRPr lang="en-US" altLang="zh-CN" dirty="0"/>
          </a:p>
          <a:p>
            <a:r>
              <a:rPr lang="zh-CN" altLang="en-US" dirty="0"/>
              <a:t>真正例（</a:t>
            </a:r>
            <a:r>
              <a:rPr lang="en-US" altLang="zh-CN" dirty="0"/>
              <a:t>true positive</a:t>
            </a:r>
            <a:r>
              <a:rPr lang="zh-CN" altLang="en-US" dirty="0"/>
              <a:t>） 	</a:t>
            </a:r>
            <a:endParaRPr lang="en-US" altLang="zh-CN" dirty="0"/>
          </a:p>
          <a:p>
            <a:pPr lvl="1"/>
            <a:r>
              <a:rPr lang="zh-CN" altLang="en-US" dirty="0"/>
              <a:t>真实值（</a:t>
            </a:r>
            <a:r>
              <a:rPr lang="en-US" altLang="zh-CN" dirty="0"/>
              <a:t>actual</a:t>
            </a:r>
            <a:r>
              <a:rPr lang="zh-CN" altLang="en-US" dirty="0"/>
              <a:t>）</a:t>
            </a:r>
            <a:r>
              <a:rPr lang="en-US" altLang="zh-CN" dirty="0"/>
              <a:t>= 1</a:t>
            </a:r>
            <a:r>
              <a:rPr lang="zh-CN" altLang="en-US" dirty="0"/>
              <a:t>，预测值（</a:t>
            </a:r>
            <a:r>
              <a:rPr lang="en-US" altLang="zh-CN" dirty="0"/>
              <a:t>predicted</a:t>
            </a:r>
            <a:r>
              <a:rPr lang="zh-CN" altLang="en-US" dirty="0"/>
              <a:t>）</a:t>
            </a:r>
            <a:r>
              <a:rPr lang="en-US" altLang="zh-CN" dirty="0"/>
              <a:t>= 1</a:t>
            </a:r>
          </a:p>
          <a:p>
            <a:r>
              <a:rPr lang="zh-CN" altLang="en-US" dirty="0"/>
              <a:t>假正例（</a:t>
            </a:r>
            <a:r>
              <a:rPr lang="en-US" altLang="zh-CN" dirty="0"/>
              <a:t>false positive</a:t>
            </a:r>
            <a:r>
              <a:rPr lang="zh-CN" altLang="en-US" dirty="0"/>
              <a:t>） 	</a:t>
            </a:r>
            <a:endParaRPr lang="en-US" altLang="zh-CN" dirty="0"/>
          </a:p>
          <a:p>
            <a:pPr lvl="1"/>
            <a:r>
              <a:rPr lang="zh-CN" altLang="en-US" dirty="0"/>
              <a:t>真实值（</a:t>
            </a:r>
            <a:r>
              <a:rPr lang="en-US" altLang="zh-CN" dirty="0"/>
              <a:t>actual</a:t>
            </a:r>
            <a:r>
              <a:rPr lang="zh-CN" altLang="en-US" dirty="0"/>
              <a:t>）</a:t>
            </a:r>
            <a:r>
              <a:rPr lang="en-US" altLang="zh-CN" dirty="0"/>
              <a:t>= 0</a:t>
            </a:r>
            <a:r>
              <a:rPr lang="zh-CN" altLang="en-US" dirty="0"/>
              <a:t>，预测值（</a:t>
            </a:r>
            <a:r>
              <a:rPr lang="en-US" altLang="zh-CN" dirty="0"/>
              <a:t>predicted</a:t>
            </a:r>
            <a:r>
              <a:rPr lang="zh-CN" altLang="en-US" dirty="0"/>
              <a:t>）</a:t>
            </a:r>
            <a:r>
              <a:rPr lang="en-US" altLang="zh-CN" dirty="0"/>
              <a:t>= 1</a:t>
            </a:r>
          </a:p>
          <a:p>
            <a:r>
              <a:rPr lang="zh-CN" altLang="en-US" dirty="0"/>
              <a:t>真反例（</a:t>
            </a:r>
            <a:r>
              <a:rPr lang="en-US" altLang="zh-CN" dirty="0"/>
              <a:t>true negative</a:t>
            </a:r>
            <a:r>
              <a:rPr lang="zh-CN" altLang="en-US" dirty="0"/>
              <a:t>） 	</a:t>
            </a:r>
            <a:endParaRPr lang="en-US" altLang="zh-CN" dirty="0"/>
          </a:p>
          <a:p>
            <a:pPr lvl="1"/>
            <a:r>
              <a:rPr lang="zh-CN" altLang="en-US" dirty="0"/>
              <a:t>真实值（</a:t>
            </a:r>
            <a:r>
              <a:rPr lang="en-US" altLang="zh-CN" dirty="0"/>
              <a:t>actual</a:t>
            </a:r>
            <a:r>
              <a:rPr lang="zh-CN" altLang="en-US" dirty="0"/>
              <a:t>）</a:t>
            </a:r>
            <a:r>
              <a:rPr lang="en-US" altLang="zh-CN" dirty="0"/>
              <a:t>= 0</a:t>
            </a:r>
            <a:r>
              <a:rPr lang="zh-CN" altLang="en-US" dirty="0"/>
              <a:t>，预测值（</a:t>
            </a:r>
            <a:r>
              <a:rPr lang="en-US" altLang="zh-CN" dirty="0"/>
              <a:t>predicted</a:t>
            </a:r>
            <a:r>
              <a:rPr lang="zh-CN" altLang="en-US" dirty="0"/>
              <a:t>）</a:t>
            </a:r>
            <a:r>
              <a:rPr lang="en-US" altLang="zh-CN" dirty="0"/>
              <a:t>= 0</a:t>
            </a:r>
          </a:p>
          <a:p>
            <a:r>
              <a:rPr lang="zh-CN" altLang="en-US" dirty="0"/>
              <a:t>假反例（</a:t>
            </a:r>
            <a:r>
              <a:rPr lang="en-US" altLang="zh-CN" dirty="0"/>
              <a:t>false negative</a:t>
            </a:r>
            <a:r>
              <a:rPr lang="zh-CN" altLang="en-US" dirty="0"/>
              <a:t>） 	</a:t>
            </a:r>
            <a:endParaRPr lang="en-US" altLang="zh-CN" dirty="0"/>
          </a:p>
          <a:p>
            <a:pPr lvl="1"/>
            <a:r>
              <a:rPr lang="zh-CN" altLang="en-US" dirty="0"/>
              <a:t>真实值（</a:t>
            </a:r>
            <a:r>
              <a:rPr lang="en-US" altLang="zh-CN" dirty="0"/>
              <a:t>actual</a:t>
            </a:r>
            <a:r>
              <a:rPr lang="zh-CN" altLang="en-US" dirty="0"/>
              <a:t>）</a:t>
            </a:r>
            <a:r>
              <a:rPr lang="en-US" altLang="zh-CN" dirty="0"/>
              <a:t>= 1</a:t>
            </a:r>
            <a:r>
              <a:rPr lang="zh-CN" altLang="en-US" dirty="0"/>
              <a:t>，预测值（</a:t>
            </a:r>
            <a:r>
              <a:rPr lang="en-US" altLang="zh-CN" dirty="0"/>
              <a:t>predicted</a:t>
            </a:r>
            <a:r>
              <a:rPr lang="zh-CN" altLang="en-US" dirty="0"/>
              <a:t>）</a:t>
            </a:r>
            <a:r>
              <a:rPr lang="en-US" altLang="zh-CN" dirty="0"/>
              <a:t>= 0</a:t>
            </a:r>
          </a:p>
        </p:txBody>
      </p:sp>
      <p:sp>
        <p:nvSpPr>
          <p:cNvPr id="4" name="日期占位符 3">
            <a:extLst>
              <a:ext uri="{FF2B5EF4-FFF2-40B4-BE49-F238E27FC236}">
                <a16:creationId xmlns:a16="http://schemas.microsoft.com/office/drawing/2014/main" id="{01759604-9772-4C45-8F60-F64DCE1A9353}"/>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8610045C-8505-4982-A1F9-1963D70B26C8}"/>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7A24C9D2-A18F-4E4E-A229-45DC362F1B9F}"/>
              </a:ext>
            </a:extLst>
          </p:cNvPr>
          <p:cNvSpPr>
            <a:spLocks noGrp="1"/>
          </p:cNvSpPr>
          <p:nvPr>
            <p:ph type="sldNum" sz="quarter" idx="12"/>
          </p:nvPr>
        </p:nvSpPr>
        <p:spPr/>
        <p:txBody>
          <a:bodyPr/>
          <a:lstStyle/>
          <a:p>
            <a:fld id="{81FB2300-2173-4797-AE0E-8B998343583A}" type="slidenum">
              <a:rPr lang="zh-CN" altLang="en-US" smtClean="0"/>
              <a:t>72</a:t>
            </a:fld>
            <a:endParaRPr lang="zh-CN" altLang="en-US"/>
          </a:p>
        </p:txBody>
      </p:sp>
    </p:spTree>
    <p:extLst>
      <p:ext uri="{BB962C8B-B14F-4D97-AF65-F5344CB8AC3E}">
        <p14:creationId xmlns:p14="http://schemas.microsoft.com/office/powerpoint/2010/main" val="2677066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7867C-DCC1-4B63-BCA0-5803EAE4F557}"/>
              </a:ext>
            </a:extLst>
          </p:cNvPr>
          <p:cNvSpPr>
            <a:spLocks noGrp="1"/>
          </p:cNvSpPr>
          <p:nvPr>
            <p:ph type="title"/>
          </p:nvPr>
        </p:nvSpPr>
        <p:spPr/>
        <p:txBody>
          <a:bodyPr/>
          <a:lstStyle/>
          <a:p>
            <a:r>
              <a:rPr lang="zh-CN" altLang="en-US" dirty="0"/>
              <a:t>“混淆矩阵（</a:t>
            </a:r>
            <a:r>
              <a:rPr lang="en-US" altLang="zh-CN" dirty="0"/>
              <a:t>Confusion Matrix</a:t>
            </a:r>
            <a:r>
              <a:rPr lang="zh-CN" altLang="en-US" dirty="0"/>
              <a:t>）”</a:t>
            </a:r>
          </a:p>
        </p:txBody>
      </p:sp>
      <p:sp>
        <p:nvSpPr>
          <p:cNvPr id="3" name="内容占位符 2">
            <a:extLst>
              <a:ext uri="{FF2B5EF4-FFF2-40B4-BE49-F238E27FC236}">
                <a16:creationId xmlns:a16="http://schemas.microsoft.com/office/drawing/2014/main" id="{A1C4255E-42DC-46CD-AD2B-DDC024C31565}"/>
              </a:ext>
            </a:extLst>
          </p:cNvPr>
          <p:cNvSpPr>
            <a:spLocks noGrp="1"/>
          </p:cNvSpPr>
          <p:nvPr>
            <p:ph idx="1"/>
          </p:nvPr>
        </p:nvSpPr>
        <p:spPr/>
        <p:txBody>
          <a:bodyPr/>
          <a:lstStyle/>
          <a:p>
            <a:r>
              <a:rPr lang="en-US" altLang="zh-CN" dirty="0"/>
              <a:t>P</a:t>
            </a:r>
            <a:r>
              <a:rPr lang="zh-CN" altLang="en-US" dirty="0"/>
              <a:t>、</a:t>
            </a:r>
            <a:r>
              <a:rPr lang="en-US" altLang="zh-CN" dirty="0"/>
              <a:t>FP</a:t>
            </a:r>
            <a:r>
              <a:rPr lang="zh-CN" altLang="en-US" dirty="0"/>
              <a:t>、</a:t>
            </a:r>
            <a:r>
              <a:rPr lang="en-US" altLang="zh-CN" dirty="0"/>
              <a:t>TN</a:t>
            </a:r>
            <a:r>
              <a:rPr lang="zh-CN" altLang="en-US" dirty="0"/>
              <a:t>和</a:t>
            </a:r>
            <a:r>
              <a:rPr lang="en-US" altLang="zh-CN" dirty="0"/>
              <a:t>FN</a:t>
            </a:r>
            <a:r>
              <a:rPr lang="zh-CN" altLang="en-US" dirty="0"/>
              <a:t>分别表示上述四种情况所对应的数据样本个数，根据统计的数据，可以做出一张表，称为“混淆矩阵（</a:t>
            </a:r>
            <a:r>
              <a:rPr lang="en-US" altLang="zh-CN" dirty="0"/>
              <a:t>Confusion Matrix</a:t>
            </a:r>
            <a:r>
              <a:rPr lang="zh-CN" altLang="en-US" dirty="0"/>
              <a:t>）”</a:t>
            </a:r>
          </a:p>
        </p:txBody>
      </p:sp>
      <p:sp>
        <p:nvSpPr>
          <p:cNvPr id="4" name="日期占位符 3">
            <a:extLst>
              <a:ext uri="{FF2B5EF4-FFF2-40B4-BE49-F238E27FC236}">
                <a16:creationId xmlns:a16="http://schemas.microsoft.com/office/drawing/2014/main" id="{F71E64AD-1D8A-4477-B099-BF69E89DA6D2}"/>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69DB7302-B4B1-4B1B-953A-8582ECE12CDF}"/>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16B5C7C5-88D7-482C-90DF-E5728095FE10}"/>
              </a:ext>
            </a:extLst>
          </p:cNvPr>
          <p:cNvSpPr>
            <a:spLocks noGrp="1"/>
          </p:cNvSpPr>
          <p:nvPr>
            <p:ph type="sldNum" sz="quarter" idx="12"/>
          </p:nvPr>
        </p:nvSpPr>
        <p:spPr/>
        <p:txBody>
          <a:bodyPr/>
          <a:lstStyle/>
          <a:p>
            <a:fld id="{81FB2300-2173-4797-AE0E-8B998343583A}" type="slidenum">
              <a:rPr lang="zh-CN" altLang="en-US" smtClean="0"/>
              <a:t>73</a:t>
            </a:fld>
            <a:endParaRPr lang="zh-CN" altLang="en-US"/>
          </a:p>
        </p:txBody>
      </p:sp>
      <p:pic>
        <p:nvPicPr>
          <p:cNvPr id="7" name="图片 6">
            <a:extLst>
              <a:ext uri="{FF2B5EF4-FFF2-40B4-BE49-F238E27FC236}">
                <a16:creationId xmlns:a16="http://schemas.microsoft.com/office/drawing/2014/main" id="{5836C237-6D54-4BB5-B754-1D410463BF43}"/>
              </a:ext>
            </a:extLst>
          </p:cNvPr>
          <p:cNvPicPr>
            <a:picLocks noChangeAspect="1"/>
          </p:cNvPicPr>
          <p:nvPr/>
        </p:nvPicPr>
        <p:blipFill>
          <a:blip r:embed="rId2"/>
          <a:stretch>
            <a:fillRect/>
          </a:stretch>
        </p:blipFill>
        <p:spPr>
          <a:xfrm>
            <a:off x="1432982" y="3581399"/>
            <a:ext cx="9031817" cy="2470241"/>
          </a:xfrm>
          <a:prstGeom prst="rect">
            <a:avLst/>
          </a:prstGeom>
        </p:spPr>
      </p:pic>
    </p:spTree>
    <p:extLst>
      <p:ext uri="{BB962C8B-B14F-4D97-AF65-F5344CB8AC3E}">
        <p14:creationId xmlns:p14="http://schemas.microsoft.com/office/powerpoint/2010/main" val="1136449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8C341-BAAF-48B1-AAA3-FC6F88AB3F9D}"/>
              </a:ext>
            </a:extLst>
          </p:cNvPr>
          <p:cNvSpPr>
            <a:spLocks noGrp="1"/>
          </p:cNvSpPr>
          <p:nvPr>
            <p:ph type="title"/>
          </p:nvPr>
        </p:nvSpPr>
        <p:spPr/>
        <p:txBody>
          <a:bodyPr/>
          <a:lstStyle/>
          <a:p>
            <a:r>
              <a:rPr lang="zh-CN" altLang="en-US" dirty="0"/>
              <a:t>查准率（</a:t>
            </a:r>
            <a:r>
              <a:rPr lang="en-US" altLang="zh-CN" dirty="0"/>
              <a:t>precision</a:t>
            </a:r>
            <a:r>
              <a:rPr lang="zh-CN" altLang="en-US" dirty="0"/>
              <a:t>）、查全率（</a:t>
            </a:r>
            <a:r>
              <a:rPr lang="en-US" altLang="zh-CN" dirty="0"/>
              <a:t>recall</a:t>
            </a:r>
            <a:r>
              <a:rPr lang="zh-CN" altLang="en-US" dirty="0"/>
              <a:t>）</a:t>
            </a:r>
          </a:p>
        </p:txBody>
      </p:sp>
      <p:sp>
        <p:nvSpPr>
          <p:cNvPr id="3" name="内容占位符 2">
            <a:extLst>
              <a:ext uri="{FF2B5EF4-FFF2-40B4-BE49-F238E27FC236}">
                <a16:creationId xmlns:a16="http://schemas.microsoft.com/office/drawing/2014/main" id="{255DB946-C672-4E27-867E-3AED4CB4B28D}"/>
              </a:ext>
            </a:extLst>
          </p:cNvPr>
          <p:cNvSpPr>
            <a:spLocks noGrp="1"/>
          </p:cNvSpPr>
          <p:nvPr>
            <p:ph idx="1"/>
          </p:nvPr>
        </p:nvSpPr>
        <p:spPr>
          <a:xfrm>
            <a:off x="838200" y="1825625"/>
            <a:ext cx="10515600" cy="4351338"/>
          </a:xfrm>
        </p:spPr>
        <p:txBody>
          <a:bodyPr/>
          <a:lstStyle/>
          <a:p>
            <a:r>
              <a:rPr lang="zh-CN" altLang="en-US" dirty="0"/>
              <a:t>查准率（</a:t>
            </a:r>
            <a:r>
              <a:rPr lang="en-US" altLang="zh-CN" dirty="0"/>
              <a:t>precision</a:t>
            </a:r>
            <a:r>
              <a:rPr lang="zh-CN" altLang="en-US" dirty="0"/>
              <a:t>）的定义如下：</a:t>
            </a:r>
            <a:endParaRPr lang="en-US" altLang="zh-CN" dirty="0"/>
          </a:p>
          <a:p>
            <a:endParaRPr lang="en-US" altLang="zh-CN" dirty="0"/>
          </a:p>
          <a:p>
            <a:endParaRPr lang="en-US" altLang="zh-CN" dirty="0"/>
          </a:p>
          <a:p>
            <a:r>
              <a:rPr lang="zh-CN" altLang="en-US" dirty="0"/>
              <a:t>查全率（</a:t>
            </a:r>
            <a:r>
              <a:rPr lang="en-US" altLang="zh-CN" dirty="0"/>
              <a:t>recall</a:t>
            </a:r>
            <a:r>
              <a:rPr lang="zh-CN" altLang="en-US" dirty="0"/>
              <a:t>）的定义如下：</a:t>
            </a:r>
          </a:p>
          <a:p>
            <a:endParaRPr lang="zh-CN" altLang="en-US" dirty="0"/>
          </a:p>
        </p:txBody>
      </p:sp>
      <p:sp>
        <p:nvSpPr>
          <p:cNvPr id="4" name="日期占位符 3">
            <a:extLst>
              <a:ext uri="{FF2B5EF4-FFF2-40B4-BE49-F238E27FC236}">
                <a16:creationId xmlns:a16="http://schemas.microsoft.com/office/drawing/2014/main" id="{C158D4CE-7A27-4A6E-8D2A-C009432B1235}"/>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6AFA2EDD-1B43-4014-A376-FBB8CB4418C4}"/>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65BA624F-4789-4AA6-B890-D30EDEB7F1FA}"/>
              </a:ext>
            </a:extLst>
          </p:cNvPr>
          <p:cNvSpPr>
            <a:spLocks noGrp="1"/>
          </p:cNvSpPr>
          <p:nvPr>
            <p:ph type="sldNum" sz="quarter" idx="12"/>
          </p:nvPr>
        </p:nvSpPr>
        <p:spPr/>
        <p:txBody>
          <a:bodyPr/>
          <a:lstStyle/>
          <a:p>
            <a:fld id="{81FB2300-2173-4797-AE0E-8B998343583A}" type="slidenum">
              <a:rPr lang="zh-CN" altLang="en-US" smtClean="0"/>
              <a:t>74</a:t>
            </a:fld>
            <a:endParaRPr lang="zh-CN" altLang="en-US"/>
          </a:p>
        </p:txBody>
      </p:sp>
      <p:pic>
        <p:nvPicPr>
          <p:cNvPr id="8" name="图片 7">
            <a:extLst>
              <a:ext uri="{FF2B5EF4-FFF2-40B4-BE49-F238E27FC236}">
                <a16:creationId xmlns:a16="http://schemas.microsoft.com/office/drawing/2014/main" id="{ECD77D7E-9B34-4D12-BE31-18AAAB35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491" y="1690688"/>
            <a:ext cx="3507943" cy="1159405"/>
          </a:xfrm>
          <a:prstGeom prst="rect">
            <a:avLst/>
          </a:prstGeom>
        </p:spPr>
      </p:pic>
      <p:pic>
        <p:nvPicPr>
          <p:cNvPr id="10" name="图片 9">
            <a:extLst>
              <a:ext uri="{FF2B5EF4-FFF2-40B4-BE49-F238E27FC236}">
                <a16:creationId xmlns:a16="http://schemas.microsoft.com/office/drawing/2014/main" id="{41B267E7-9486-4214-B429-78F646BCA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034" y="3429000"/>
            <a:ext cx="3567400" cy="1159405"/>
          </a:xfrm>
          <a:prstGeom prst="rect">
            <a:avLst/>
          </a:prstGeom>
        </p:spPr>
      </p:pic>
    </p:spTree>
    <p:extLst>
      <p:ext uri="{BB962C8B-B14F-4D97-AF65-F5344CB8AC3E}">
        <p14:creationId xmlns:p14="http://schemas.microsoft.com/office/powerpoint/2010/main" val="276149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A8D1C-4D6B-4896-93D5-3FD95190D046}"/>
              </a:ext>
            </a:extLst>
          </p:cNvPr>
          <p:cNvSpPr>
            <a:spLocks noGrp="1"/>
          </p:cNvSpPr>
          <p:nvPr>
            <p:ph type="title"/>
          </p:nvPr>
        </p:nvSpPr>
        <p:spPr/>
        <p:txBody>
          <a:bodyPr/>
          <a:lstStyle/>
          <a:p>
            <a:r>
              <a:rPr lang="zh-CN" altLang="en-US" dirty="0"/>
              <a:t>查准率、查全率</a:t>
            </a:r>
          </a:p>
        </p:txBody>
      </p:sp>
      <p:sp>
        <p:nvSpPr>
          <p:cNvPr id="3" name="内容占位符 2">
            <a:extLst>
              <a:ext uri="{FF2B5EF4-FFF2-40B4-BE49-F238E27FC236}">
                <a16:creationId xmlns:a16="http://schemas.microsoft.com/office/drawing/2014/main" id="{91F821B5-4938-418F-8731-F9E473F325A4}"/>
              </a:ext>
            </a:extLst>
          </p:cNvPr>
          <p:cNvSpPr>
            <a:spLocks noGrp="1"/>
          </p:cNvSpPr>
          <p:nvPr>
            <p:ph idx="1"/>
          </p:nvPr>
        </p:nvSpPr>
        <p:spPr/>
        <p:txBody>
          <a:bodyPr>
            <a:normAutofit fontScale="92500" lnSpcReduction="20000"/>
          </a:bodyPr>
          <a:lstStyle/>
          <a:p>
            <a:r>
              <a:rPr lang="zh-CN" altLang="en-US" dirty="0"/>
              <a:t>在绝大多数情况下，查准率（</a:t>
            </a:r>
            <a:r>
              <a:rPr lang="en-US" altLang="zh-CN" dirty="0"/>
              <a:t>precision</a:t>
            </a:r>
            <a:r>
              <a:rPr lang="zh-CN" altLang="en-US" dirty="0"/>
              <a:t>）和查全率（</a:t>
            </a:r>
            <a:r>
              <a:rPr lang="en-US" altLang="zh-CN" dirty="0"/>
              <a:t>recall</a:t>
            </a:r>
            <a:r>
              <a:rPr lang="zh-CN" altLang="en-US" dirty="0"/>
              <a:t>）总是相对立的，</a:t>
            </a:r>
            <a:endParaRPr lang="en-US" altLang="zh-CN" dirty="0"/>
          </a:p>
          <a:p>
            <a:pPr lvl="1"/>
            <a:r>
              <a:rPr lang="zh-CN" altLang="en-US" dirty="0"/>
              <a:t>当查准率高的时候，查全率往往会偏低，</a:t>
            </a:r>
            <a:endParaRPr lang="en-US" altLang="zh-CN" dirty="0"/>
          </a:p>
          <a:p>
            <a:pPr lvl="1"/>
            <a:r>
              <a:rPr lang="zh-CN" altLang="en-US" dirty="0"/>
              <a:t>而当查全率高的时候，查准率又会偏低。</a:t>
            </a:r>
            <a:endParaRPr lang="en-US" altLang="zh-CN" dirty="0"/>
          </a:p>
          <a:p>
            <a:r>
              <a:rPr lang="zh-CN" altLang="en-US" dirty="0"/>
              <a:t>例如垃圾邮件过滤的例子，</a:t>
            </a:r>
            <a:endParaRPr lang="en-US" altLang="zh-CN" dirty="0"/>
          </a:p>
          <a:p>
            <a:pPr lvl="1"/>
            <a:r>
              <a:rPr lang="zh-CN" altLang="en-US" dirty="0"/>
              <a:t>如果想要尽可能的过滤掉垃圾邮件，那就免不掉会把一些正常邮件也误判为垃圾邮件；</a:t>
            </a:r>
            <a:endParaRPr lang="en-US" altLang="zh-CN" dirty="0"/>
          </a:p>
          <a:p>
            <a:pPr lvl="1"/>
            <a:r>
              <a:rPr lang="zh-CN" altLang="en-US" dirty="0"/>
              <a:t>如果想要尽可能的保留所有的正常邮件，那就免不了也会保留一些垃圾邮件。</a:t>
            </a:r>
            <a:endParaRPr lang="en-US" altLang="zh-CN" dirty="0"/>
          </a:p>
          <a:p>
            <a:r>
              <a:rPr lang="zh-CN" altLang="en-US" dirty="0"/>
              <a:t>在通常情况下，需要根据自己的实际需要来设定一个合适的阈值，使得查准率和查全率的平衡点能最好的满足需求。</a:t>
            </a:r>
          </a:p>
        </p:txBody>
      </p:sp>
      <p:sp>
        <p:nvSpPr>
          <p:cNvPr id="4" name="日期占位符 3">
            <a:extLst>
              <a:ext uri="{FF2B5EF4-FFF2-40B4-BE49-F238E27FC236}">
                <a16:creationId xmlns:a16="http://schemas.microsoft.com/office/drawing/2014/main" id="{FDB64FDE-9318-4CCF-A640-F9044AEBA207}"/>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F1551359-E484-4DE7-919E-B314E48C5FFF}"/>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E199C81D-1D6A-44A1-930D-51BF4EF70F3B}"/>
              </a:ext>
            </a:extLst>
          </p:cNvPr>
          <p:cNvSpPr>
            <a:spLocks noGrp="1"/>
          </p:cNvSpPr>
          <p:nvPr>
            <p:ph type="sldNum" sz="quarter" idx="12"/>
          </p:nvPr>
        </p:nvSpPr>
        <p:spPr/>
        <p:txBody>
          <a:bodyPr/>
          <a:lstStyle/>
          <a:p>
            <a:fld id="{81FB2300-2173-4797-AE0E-8B998343583A}" type="slidenum">
              <a:rPr lang="zh-CN" altLang="en-US" smtClean="0"/>
              <a:t>75</a:t>
            </a:fld>
            <a:endParaRPr lang="zh-CN" altLang="en-US"/>
          </a:p>
        </p:txBody>
      </p:sp>
    </p:spTree>
    <p:extLst>
      <p:ext uri="{BB962C8B-B14F-4D97-AF65-F5344CB8AC3E}">
        <p14:creationId xmlns:p14="http://schemas.microsoft.com/office/powerpoint/2010/main" val="4173380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C8AF7-AED6-436D-BCEA-794CFFC183E4}"/>
              </a:ext>
            </a:extLst>
          </p:cNvPr>
          <p:cNvSpPr>
            <a:spLocks noGrp="1"/>
          </p:cNvSpPr>
          <p:nvPr>
            <p:ph type="title"/>
          </p:nvPr>
        </p:nvSpPr>
        <p:spPr/>
        <p:txBody>
          <a:bodyPr/>
          <a:lstStyle/>
          <a:p>
            <a:r>
              <a:rPr lang="zh-CN" altLang="en-US" dirty="0"/>
              <a:t>例子</a:t>
            </a:r>
            <a:r>
              <a:rPr lang="en-US" altLang="zh-CN" dirty="0"/>
              <a:t>:</a:t>
            </a:r>
            <a:r>
              <a:rPr lang="zh-CN" altLang="en-US" dirty="0"/>
              <a:t>三分类的例子</a:t>
            </a:r>
          </a:p>
        </p:txBody>
      </p:sp>
      <p:sp>
        <p:nvSpPr>
          <p:cNvPr id="3" name="内容占位符 2">
            <a:extLst>
              <a:ext uri="{FF2B5EF4-FFF2-40B4-BE49-F238E27FC236}">
                <a16:creationId xmlns:a16="http://schemas.microsoft.com/office/drawing/2014/main" id="{1B1B80B0-9E5D-4C64-AEB0-B46EA88ED82D}"/>
              </a:ext>
            </a:extLst>
          </p:cNvPr>
          <p:cNvSpPr>
            <a:spLocks noGrp="1"/>
          </p:cNvSpPr>
          <p:nvPr>
            <p:ph idx="1"/>
          </p:nvPr>
        </p:nvSpPr>
        <p:spPr/>
        <p:txBody>
          <a:bodyPr/>
          <a:lstStyle/>
          <a:p>
            <a:r>
              <a:rPr lang="zh-CN" altLang="en-US" dirty="0"/>
              <a:t>需要实现猫、狗和兔子的分类</a:t>
            </a:r>
            <a:endParaRPr lang="en-US" altLang="zh-CN" dirty="0"/>
          </a:p>
          <a:p>
            <a:r>
              <a:rPr lang="zh-CN" altLang="en-US" dirty="0"/>
              <a:t>用训练好的模型对测试集（约定测试集中每个类别有</a:t>
            </a:r>
            <a:r>
              <a:rPr lang="en-US" altLang="zh-CN" dirty="0"/>
              <a:t>1000</a:t>
            </a:r>
            <a:r>
              <a:rPr lang="zh-CN" altLang="en-US" dirty="0"/>
              <a:t>个数据样本）进行判别。</a:t>
            </a:r>
            <a:endParaRPr lang="en-US" altLang="zh-CN" dirty="0"/>
          </a:p>
          <a:p>
            <a:r>
              <a:rPr lang="zh-CN" altLang="en-US" dirty="0"/>
              <a:t>得到了如下表所示的混淆矩阵：</a:t>
            </a:r>
          </a:p>
        </p:txBody>
      </p:sp>
      <p:sp>
        <p:nvSpPr>
          <p:cNvPr id="4" name="日期占位符 3">
            <a:extLst>
              <a:ext uri="{FF2B5EF4-FFF2-40B4-BE49-F238E27FC236}">
                <a16:creationId xmlns:a16="http://schemas.microsoft.com/office/drawing/2014/main" id="{AAC72C9B-5004-4315-8C72-AFEE2A2E03AF}"/>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DACCF1DC-21E6-44E5-A109-1340EC5DAA14}"/>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AE401AF3-D0EA-4C3F-9869-48B0276EF7B0}"/>
              </a:ext>
            </a:extLst>
          </p:cNvPr>
          <p:cNvSpPr>
            <a:spLocks noGrp="1"/>
          </p:cNvSpPr>
          <p:nvPr>
            <p:ph type="sldNum" sz="quarter" idx="12"/>
          </p:nvPr>
        </p:nvSpPr>
        <p:spPr/>
        <p:txBody>
          <a:bodyPr/>
          <a:lstStyle/>
          <a:p>
            <a:fld id="{81FB2300-2173-4797-AE0E-8B998343583A}" type="slidenum">
              <a:rPr lang="zh-CN" altLang="en-US" smtClean="0"/>
              <a:t>76</a:t>
            </a:fld>
            <a:endParaRPr lang="zh-CN" altLang="en-US"/>
          </a:p>
        </p:txBody>
      </p:sp>
      <p:graphicFrame>
        <p:nvGraphicFramePr>
          <p:cNvPr id="7" name="表格 6">
            <a:extLst>
              <a:ext uri="{FF2B5EF4-FFF2-40B4-BE49-F238E27FC236}">
                <a16:creationId xmlns:a16="http://schemas.microsoft.com/office/drawing/2014/main" id="{9EF51652-4DAE-440F-A971-426B34C68755}"/>
              </a:ext>
            </a:extLst>
          </p:cNvPr>
          <p:cNvGraphicFramePr>
            <a:graphicFrameLocks noGrp="1"/>
          </p:cNvGraphicFramePr>
          <p:nvPr>
            <p:extLst>
              <p:ext uri="{D42A27DB-BD31-4B8C-83A1-F6EECF244321}">
                <p14:modId xmlns:p14="http://schemas.microsoft.com/office/powerpoint/2010/main" val="2023614700"/>
              </p:ext>
            </p:extLst>
          </p:nvPr>
        </p:nvGraphicFramePr>
        <p:xfrm>
          <a:off x="3295650" y="4393724"/>
          <a:ext cx="5314950" cy="1463040"/>
        </p:xfrm>
        <a:graphic>
          <a:graphicData uri="http://schemas.openxmlformats.org/drawingml/2006/table">
            <a:tbl>
              <a:tblPr/>
              <a:tblGrid>
                <a:gridCol w="1635369">
                  <a:extLst>
                    <a:ext uri="{9D8B030D-6E8A-4147-A177-3AD203B41FA5}">
                      <a16:colId xmlns:a16="http://schemas.microsoft.com/office/drawing/2014/main" val="2726762169"/>
                    </a:ext>
                  </a:extLst>
                </a:gridCol>
                <a:gridCol w="1226527">
                  <a:extLst>
                    <a:ext uri="{9D8B030D-6E8A-4147-A177-3AD203B41FA5}">
                      <a16:colId xmlns:a16="http://schemas.microsoft.com/office/drawing/2014/main" val="2625464487"/>
                    </a:ext>
                  </a:extLst>
                </a:gridCol>
                <a:gridCol w="1226527">
                  <a:extLst>
                    <a:ext uri="{9D8B030D-6E8A-4147-A177-3AD203B41FA5}">
                      <a16:colId xmlns:a16="http://schemas.microsoft.com/office/drawing/2014/main" val="654428357"/>
                    </a:ext>
                  </a:extLst>
                </a:gridCol>
                <a:gridCol w="1226527">
                  <a:extLst>
                    <a:ext uri="{9D8B030D-6E8A-4147-A177-3AD203B41FA5}">
                      <a16:colId xmlns:a16="http://schemas.microsoft.com/office/drawing/2014/main" val="2757130344"/>
                    </a:ext>
                  </a:extLst>
                </a:gridCol>
              </a:tblGrid>
              <a:tr h="0">
                <a:tc>
                  <a:txBody>
                    <a:bodyPr/>
                    <a:lstStyle/>
                    <a:p>
                      <a:pPr algn="ctr"/>
                      <a:r>
                        <a:rPr lang="zh-CN" altLang="en-US" baseline="-25000">
                          <a:effectLst/>
                        </a:rPr>
                        <a:t>真实值       </a:t>
                      </a:r>
                      <a:r>
                        <a:rPr lang="zh-CN" altLang="en-US" baseline="30000">
                          <a:effectLst/>
                        </a:rPr>
                        <a:t>预测值</a:t>
                      </a:r>
                      <a:endParaRPr lang="zh-CN"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dirty="0">
                          <a:effectLst/>
                        </a:rPr>
                        <a:t>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a:effectLst/>
                        </a:rPr>
                        <a:t>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a:effectLst/>
                        </a:rPr>
                        <a:t>兔子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65591223"/>
                  </a:ext>
                </a:extLst>
              </a:tr>
              <a:tr h="0">
                <a:tc>
                  <a:txBody>
                    <a:bodyPr/>
                    <a:lstStyle/>
                    <a:p>
                      <a:pPr algn="ctr"/>
                      <a:r>
                        <a:rPr lang="zh-CN" altLang="en-US">
                          <a:effectLst/>
                        </a:rPr>
                        <a:t>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812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401994"/>
                  </a:ext>
                </a:extLst>
              </a:tr>
              <a:tr h="0">
                <a:tc>
                  <a:txBody>
                    <a:bodyPr/>
                    <a:lstStyle/>
                    <a:p>
                      <a:pPr algn="ctr"/>
                      <a:r>
                        <a:rPr lang="zh-CN" altLang="en-US">
                          <a:effectLst/>
                        </a:rPr>
                        <a:t>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908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1809708"/>
                  </a:ext>
                </a:extLst>
              </a:tr>
              <a:tr h="0">
                <a:tc>
                  <a:txBody>
                    <a:bodyPr/>
                    <a:lstStyle/>
                    <a:p>
                      <a:pPr algn="ctr"/>
                      <a:r>
                        <a:rPr lang="zh-CN" altLang="en-US" dirty="0">
                          <a:effectLst/>
                        </a:rPr>
                        <a:t>兔子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798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03466784"/>
                  </a:ext>
                </a:extLst>
              </a:tr>
            </a:tbl>
          </a:graphicData>
        </a:graphic>
      </p:graphicFrame>
    </p:spTree>
    <p:extLst>
      <p:ext uri="{BB962C8B-B14F-4D97-AF65-F5344CB8AC3E}">
        <p14:creationId xmlns:p14="http://schemas.microsoft.com/office/powerpoint/2010/main" val="19472199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C1C1A-5A28-4142-B15A-8E487370A531}"/>
              </a:ext>
            </a:extLst>
          </p:cNvPr>
          <p:cNvSpPr>
            <a:spLocks noGrp="1"/>
          </p:cNvSpPr>
          <p:nvPr>
            <p:ph type="title"/>
          </p:nvPr>
        </p:nvSpPr>
        <p:spPr/>
        <p:txBody>
          <a:bodyPr/>
          <a:lstStyle/>
          <a:p>
            <a:r>
              <a:rPr lang="zh-CN" altLang="en-US" dirty="0"/>
              <a:t>拆分为二分类</a:t>
            </a:r>
            <a:r>
              <a:rPr lang="en-US" altLang="zh-CN" dirty="0"/>
              <a:t>(3</a:t>
            </a:r>
            <a:r>
              <a:rPr lang="zh-CN" altLang="en-US" dirty="0"/>
              <a:t>个</a:t>
            </a:r>
            <a:r>
              <a:rPr lang="en-US" altLang="zh-CN" dirty="0"/>
              <a:t>)</a:t>
            </a:r>
            <a:endParaRPr lang="zh-CN" altLang="en-US" dirty="0"/>
          </a:p>
        </p:txBody>
      </p:sp>
      <p:sp>
        <p:nvSpPr>
          <p:cNvPr id="3" name="内容占位符 2">
            <a:extLst>
              <a:ext uri="{FF2B5EF4-FFF2-40B4-BE49-F238E27FC236}">
                <a16:creationId xmlns:a16="http://schemas.microsoft.com/office/drawing/2014/main" id="{E1D5F620-4C1E-4C5D-A596-978D3F66B52C}"/>
              </a:ext>
            </a:extLst>
          </p:cNvPr>
          <p:cNvSpPr>
            <a:spLocks noGrp="1"/>
          </p:cNvSpPr>
          <p:nvPr>
            <p:ph idx="1"/>
          </p:nvPr>
        </p:nvSpPr>
        <p:spPr/>
        <p:txBody>
          <a:bodyPr/>
          <a:lstStyle/>
          <a:p>
            <a:r>
              <a:rPr lang="zh-CN" altLang="en-US" dirty="0"/>
              <a:t>方法</a:t>
            </a:r>
          </a:p>
        </p:txBody>
      </p:sp>
      <p:sp>
        <p:nvSpPr>
          <p:cNvPr id="4" name="日期占位符 3">
            <a:extLst>
              <a:ext uri="{FF2B5EF4-FFF2-40B4-BE49-F238E27FC236}">
                <a16:creationId xmlns:a16="http://schemas.microsoft.com/office/drawing/2014/main" id="{C196B9F7-0C0B-42E4-8C24-6540129A56BA}"/>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41243B79-715B-4086-B5B5-C60DF8086528}"/>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49AC5E12-FC17-4862-95EF-C530FD9E7705}"/>
              </a:ext>
            </a:extLst>
          </p:cNvPr>
          <p:cNvSpPr>
            <a:spLocks noGrp="1"/>
          </p:cNvSpPr>
          <p:nvPr>
            <p:ph type="sldNum" sz="quarter" idx="12"/>
          </p:nvPr>
        </p:nvSpPr>
        <p:spPr/>
        <p:txBody>
          <a:bodyPr/>
          <a:lstStyle/>
          <a:p>
            <a:fld id="{81FB2300-2173-4797-AE0E-8B998343583A}" type="slidenum">
              <a:rPr lang="zh-CN" altLang="en-US" smtClean="0"/>
              <a:t>77</a:t>
            </a:fld>
            <a:endParaRPr lang="zh-CN" altLang="en-US"/>
          </a:p>
        </p:txBody>
      </p:sp>
      <p:graphicFrame>
        <p:nvGraphicFramePr>
          <p:cNvPr id="8" name="表格 7">
            <a:extLst>
              <a:ext uri="{FF2B5EF4-FFF2-40B4-BE49-F238E27FC236}">
                <a16:creationId xmlns:a16="http://schemas.microsoft.com/office/drawing/2014/main" id="{E1ED1EFE-AA59-4A84-B228-8A2AEABD21D4}"/>
              </a:ext>
            </a:extLst>
          </p:cNvPr>
          <p:cNvGraphicFramePr>
            <a:graphicFrameLocks noGrp="1"/>
          </p:cNvGraphicFramePr>
          <p:nvPr>
            <p:extLst>
              <p:ext uri="{D42A27DB-BD31-4B8C-83A1-F6EECF244321}">
                <p14:modId xmlns:p14="http://schemas.microsoft.com/office/powerpoint/2010/main" val="3213840865"/>
              </p:ext>
            </p:extLst>
          </p:nvPr>
        </p:nvGraphicFramePr>
        <p:xfrm>
          <a:off x="1019810" y="4973680"/>
          <a:ext cx="5676265" cy="1097280"/>
        </p:xfrm>
        <a:graphic>
          <a:graphicData uri="http://schemas.openxmlformats.org/drawingml/2006/table">
            <a:tbl>
              <a:tblPr/>
              <a:tblGrid>
                <a:gridCol w="1448117">
                  <a:extLst>
                    <a:ext uri="{9D8B030D-6E8A-4147-A177-3AD203B41FA5}">
                      <a16:colId xmlns:a16="http://schemas.microsoft.com/office/drawing/2014/main" val="654291316"/>
                    </a:ext>
                  </a:extLst>
                </a:gridCol>
                <a:gridCol w="1552893">
                  <a:extLst>
                    <a:ext uri="{9D8B030D-6E8A-4147-A177-3AD203B41FA5}">
                      <a16:colId xmlns:a16="http://schemas.microsoft.com/office/drawing/2014/main" val="2099670175"/>
                    </a:ext>
                  </a:extLst>
                </a:gridCol>
                <a:gridCol w="2675255">
                  <a:extLst>
                    <a:ext uri="{9D8B030D-6E8A-4147-A177-3AD203B41FA5}">
                      <a16:colId xmlns:a16="http://schemas.microsoft.com/office/drawing/2014/main" val="1082266978"/>
                    </a:ext>
                  </a:extLst>
                </a:gridCol>
              </a:tblGrid>
              <a:tr h="0">
                <a:tc>
                  <a:txBody>
                    <a:bodyPr/>
                    <a:lstStyle/>
                    <a:p>
                      <a:pPr algn="ctr"/>
                      <a:r>
                        <a:rPr lang="zh-CN" altLang="en-US" baseline="-25000">
                          <a:effectLst/>
                        </a:rPr>
                        <a:t>真实值       </a:t>
                      </a:r>
                      <a:r>
                        <a:rPr lang="zh-CN" altLang="en-US" baseline="30000">
                          <a:effectLst/>
                        </a:rPr>
                        <a:t>预测值</a:t>
                      </a:r>
                      <a:endParaRPr lang="zh-CN"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a:effectLst/>
                        </a:rPr>
                        <a:t>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a:effectLst/>
                        </a:rPr>
                        <a:t>狗、兔子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3001367"/>
                  </a:ext>
                </a:extLst>
              </a:tr>
              <a:tr h="0">
                <a:tc>
                  <a:txBody>
                    <a:bodyPr/>
                    <a:lstStyle/>
                    <a:p>
                      <a:pPr algn="ctr"/>
                      <a:r>
                        <a:rPr lang="zh-CN" altLang="en-US">
                          <a:effectLst/>
                        </a:rPr>
                        <a:t>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effectLst/>
                        </a:rPr>
                        <a:t>TP = 812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effectLst/>
                        </a:rPr>
                        <a:t>FN = 88+100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63238781"/>
                  </a:ext>
                </a:extLst>
              </a:tr>
              <a:tr h="0">
                <a:tc>
                  <a:txBody>
                    <a:bodyPr/>
                    <a:lstStyle/>
                    <a:p>
                      <a:pPr algn="ctr"/>
                      <a:r>
                        <a:rPr lang="zh-CN" altLang="en-US" dirty="0">
                          <a:effectLst/>
                        </a:rPr>
                        <a:t>狗、兔子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FN = 60+132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dirty="0">
                          <a:effectLst/>
                        </a:rPr>
                        <a:t>TN =(908+32)+(70+798)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3198996"/>
                  </a:ext>
                </a:extLst>
              </a:tr>
            </a:tbl>
          </a:graphicData>
        </a:graphic>
      </p:graphicFrame>
      <p:graphicFrame>
        <p:nvGraphicFramePr>
          <p:cNvPr id="9" name="表格 8">
            <a:extLst>
              <a:ext uri="{FF2B5EF4-FFF2-40B4-BE49-F238E27FC236}">
                <a16:creationId xmlns:a16="http://schemas.microsoft.com/office/drawing/2014/main" id="{7B98D69E-4A44-4FF4-8E87-B3067FCCCD00}"/>
              </a:ext>
            </a:extLst>
          </p:cNvPr>
          <p:cNvGraphicFramePr>
            <a:graphicFrameLocks noGrp="1"/>
          </p:cNvGraphicFramePr>
          <p:nvPr>
            <p:extLst>
              <p:ext uri="{D42A27DB-BD31-4B8C-83A1-F6EECF244321}">
                <p14:modId xmlns:p14="http://schemas.microsoft.com/office/powerpoint/2010/main" val="2738567643"/>
              </p:ext>
            </p:extLst>
          </p:nvPr>
        </p:nvGraphicFramePr>
        <p:xfrm>
          <a:off x="1200467" y="2538018"/>
          <a:ext cx="5314950" cy="1463040"/>
        </p:xfrm>
        <a:graphic>
          <a:graphicData uri="http://schemas.openxmlformats.org/drawingml/2006/table">
            <a:tbl>
              <a:tblPr/>
              <a:tblGrid>
                <a:gridCol w="1635369">
                  <a:extLst>
                    <a:ext uri="{9D8B030D-6E8A-4147-A177-3AD203B41FA5}">
                      <a16:colId xmlns:a16="http://schemas.microsoft.com/office/drawing/2014/main" val="2726762169"/>
                    </a:ext>
                  </a:extLst>
                </a:gridCol>
                <a:gridCol w="1226527">
                  <a:extLst>
                    <a:ext uri="{9D8B030D-6E8A-4147-A177-3AD203B41FA5}">
                      <a16:colId xmlns:a16="http://schemas.microsoft.com/office/drawing/2014/main" val="2625464487"/>
                    </a:ext>
                  </a:extLst>
                </a:gridCol>
                <a:gridCol w="1226527">
                  <a:extLst>
                    <a:ext uri="{9D8B030D-6E8A-4147-A177-3AD203B41FA5}">
                      <a16:colId xmlns:a16="http://schemas.microsoft.com/office/drawing/2014/main" val="654428357"/>
                    </a:ext>
                  </a:extLst>
                </a:gridCol>
                <a:gridCol w="1226527">
                  <a:extLst>
                    <a:ext uri="{9D8B030D-6E8A-4147-A177-3AD203B41FA5}">
                      <a16:colId xmlns:a16="http://schemas.microsoft.com/office/drawing/2014/main" val="2757130344"/>
                    </a:ext>
                  </a:extLst>
                </a:gridCol>
              </a:tblGrid>
              <a:tr h="0">
                <a:tc>
                  <a:txBody>
                    <a:bodyPr/>
                    <a:lstStyle/>
                    <a:p>
                      <a:pPr algn="ctr"/>
                      <a:r>
                        <a:rPr lang="zh-CN" altLang="en-US" baseline="-25000">
                          <a:effectLst/>
                        </a:rPr>
                        <a:t>真实值       </a:t>
                      </a:r>
                      <a:r>
                        <a:rPr lang="zh-CN" altLang="en-US" baseline="30000">
                          <a:effectLst/>
                        </a:rPr>
                        <a:t>预测值</a:t>
                      </a:r>
                      <a:endParaRPr lang="zh-CN"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dirty="0">
                          <a:effectLst/>
                        </a:rPr>
                        <a:t>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a:effectLst/>
                        </a:rPr>
                        <a:t>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a:effectLst/>
                        </a:rPr>
                        <a:t>兔子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65591223"/>
                  </a:ext>
                </a:extLst>
              </a:tr>
              <a:tr h="0">
                <a:tc>
                  <a:txBody>
                    <a:bodyPr/>
                    <a:lstStyle/>
                    <a:p>
                      <a:pPr algn="ctr"/>
                      <a:r>
                        <a:rPr lang="zh-CN" altLang="en-US">
                          <a:effectLst/>
                        </a:rPr>
                        <a:t>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812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401994"/>
                  </a:ext>
                </a:extLst>
              </a:tr>
              <a:tr h="0">
                <a:tc>
                  <a:txBody>
                    <a:bodyPr/>
                    <a:lstStyle/>
                    <a:p>
                      <a:pPr algn="ctr"/>
                      <a:r>
                        <a:rPr lang="zh-CN" altLang="en-US">
                          <a:effectLst/>
                        </a:rPr>
                        <a:t>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908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1809708"/>
                  </a:ext>
                </a:extLst>
              </a:tr>
              <a:tr h="0">
                <a:tc>
                  <a:txBody>
                    <a:bodyPr/>
                    <a:lstStyle/>
                    <a:p>
                      <a:pPr algn="ctr"/>
                      <a:r>
                        <a:rPr lang="zh-CN" altLang="en-US" dirty="0">
                          <a:effectLst/>
                        </a:rPr>
                        <a:t>兔子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dirty="0">
                          <a:effectLst/>
                        </a:rPr>
                        <a:t>798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03466784"/>
                  </a:ext>
                </a:extLst>
              </a:tr>
            </a:tbl>
          </a:graphicData>
        </a:graphic>
      </p:graphicFrame>
      <p:sp>
        <p:nvSpPr>
          <p:cNvPr id="10" name="箭头: 下 9">
            <a:extLst>
              <a:ext uri="{FF2B5EF4-FFF2-40B4-BE49-F238E27FC236}">
                <a16:creationId xmlns:a16="http://schemas.microsoft.com/office/drawing/2014/main" id="{E1070ECF-9466-4342-80CF-6F441694BB8D}"/>
              </a:ext>
            </a:extLst>
          </p:cNvPr>
          <p:cNvSpPr/>
          <p:nvPr/>
        </p:nvSpPr>
        <p:spPr>
          <a:xfrm>
            <a:off x="3423424" y="4152467"/>
            <a:ext cx="524108" cy="715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3BCCFA85-6357-4CB0-871E-39A5B5CBB96F}"/>
              </a:ext>
            </a:extLst>
          </p:cNvPr>
          <p:cNvGrpSpPr/>
          <p:nvPr/>
        </p:nvGrpSpPr>
        <p:grpSpPr>
          <a:xfrm>
            <a:off x="6854050" y="1690688"/>
            <a:ext cx="4499750" cy="680622"/>
            <a:chOff x="6854050" y="1690688"/>
            <a:chExt cx="4499750" cy="680622"/>
          </a:xfrm>
        </p:grpSpPr>
        <p:pic>
          <p:nvPicPr>
            <p:cNvPr id="12" name="图片 11">
              <a:extLst>
                <a:ext uri="{FF2B5EF4-FFF2-40B4-BE49-F238E27FC236}">
                  <a16:creationId xmlns:a16="http://schemas.microsoft.com/office/drawing/2014/main" id="{13B3BB6A-6520-4B32-B9C0-B70785296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050" y="1690688"/>
              <a:ext cx="1925109" cy="636265"/>
            </a:xfrm>
            <a:prstGeom prst="rect">
              <a:avLst/>
            </a:prstGeom>
          </p:spPr>
        </p:pic>
        <p:pic>
          <p:nvPicPr>
            <p:cNvPr id="13" name="图片 12">
              <a:extLst>
                <a:ext uri="{FF2B5EF4-FFF2-40B4-BE49-F238E27FC236}">
                  <a16:creationId xmlns:a16="http://schemas.microsoft.com/office/drawing/2014/main" id="{06DF14DE-A6A5-4F56-947E-343254499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580" y="1690688"/>
              <a:ext cx="2094220" cy="680622"/>
            </a:xfrm>
            <a:prstGeom prst="rect">
              <a:avLst/>
            </a:prstGeom>
          </p:spPr>
        </p:pic>
      </p:grpSp>
      <p:pic>
        <p:nvPicPr>
          <p:cNvPr id="2052" name="Picture 4">
            <a:extLst>
              <a:ext uri="{FF2B5EF4-FFF2-40B4-BE49-F238E27FC236}">
                <a16:creationId xmlns:a16="http://schemas.microsoft.com/office/drawing/2014/main" id="{58072741-69A9-42CD-8ECF-BD75ADB576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00" r="10523"/>
          <a:stretch/>
        </p:blipFill>
        <p:spPr bwMode="auto">
          <a:xfrm>
            <a:off x="7058342" y="3847290"/>
            <a:ext cx="4470978" cy="1325563"/>
          </a:xfrm>
          <a:prstGeom prst="rect">
            <a:avLst/>
          </a:prstGeom>
          <a:noFill/>
          <a:extLst>
            <a:ext uri="{909E8E84-426E-40DD-AFC4-6F175D3DCCD1}">
              <a14:hiddenFill xmlns:a14="http://schemas.microsoft.com/office/drawing/2010/main">
                <a:solidFill>
                  <a:srgbClr val="FFFFFF"/>
                </a:solidFill>
              </a14:hiddenFill>
            </a:ext>
          </a:extLst>
        </p:spPr>
      </p:pic>
      <p:sp>
        <p:nvSpPr>
          <p:cNvPr id="14" name="箭头: 下 13">
            <a:extLst>
              <a:ext uri="{FF2B5EF4-FFF2-40B4-BE49-F238E27FC236}">
                <a16:creationId xmlns:a16="http://schemas.microsoft.com/office/drawing/2014/main" id="{4397E4A1-1C7E-446C-8321-17C72C236F29}"/>
              </a:ext>
            </a:extLst>
          </p:cNvPr>
          <p:cNvSpPr/>
          <p:nvPr/>
        </p:nvSpPr>
        <p:spPr>
          <a:xfrm>
            <a:off x="8809463" y="2624941"/>
            <a:ext cx="680225" cy="933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96624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8FEDE-78AF-4862-8242-3F83BE748E8D}"/>
              </a:ext>
            </a:extLst>
          </p:cNvPr>
          <p:cNvSpPr>
            <a:spLocks noGrp="1"/>
          </p:cNvSpPr>
          <p:nvPr>
            <p:ph type="title"/>
          </p:nvPr>
        </p:nvSpPr>
        <p:spPr/>
        <p:txBody>
          <a:bodyPr/>
          <a:lstStyle/>
          <a:p>
            <a:r>
              <a:rPr lang="en-US" altLang="zh-CN" dirty="0"/>
              <a:t>F1</a:t>
            </a:r>
            <a:endParaRPr lang="zh-CN" altLang="en-US" dirty="0"/>
          </a:p>
        </p:txBody>
      </p:sp>
      <p:sp>
        <p:nvSpPr>
          <p:cNvPr id="3" name="内容占位符 2">
            <a:extLst>
              <a:ext uri="{FF2B5EF4-FFF2-40B4-BE49-F238E27FC236}">
                <a16:creationId xmlns:a16="http://schemas.microsoft.com/office/drawing/2014/main" id="{68AB727E-0C02-4F13-8932-23BEAB157A81}"/>
              </a:ext>
            </a:extLst>
          </p:cNvPr>
          <p:cNvSpPr>
            <a:spLocks noGrp="1"/>
          </p:cNvSpPr>
          <p:nvPr>
            <p:ph idx="1"/>
          </p:nvPr>
        </p:nvSpPr>
        <p:spPr/>
        <p:txBody>
          <a:bodyPr>
            <a:normAutofit fontScale="92500" lnSpcReduction="20000"/>
          </a:bodyPr>
          <a:lstStyle/>
          <a:p>
            <a:r>
              <a:rPr lang="zh-CN" altLang="en-US" dirty="0"/>
              <a:t>在以正确率和错误率作为模型的评价指标时，可以简单的通过比较两个模型的正确率来判断孰优孰劣。</a:t>
            </a:r>
            <a:endParaRPr lang="en-US" altLang="zh-CN" dirty="0"/>
          </a:p>
          <a:p>
            <a:r>
              <a:rPr lang="zh-CN" altLang="en-US" dirty="0"/>
              <a:t>在以查准率和查全率为评价指标时，如何比较？</a:t>
            </a:r>
            <a:endParaRPr lang="en-US" altLang="zh-CN" dirty="0"/>
          </a:p>
          <a:p>
            <a:r>
              <a:rPr lang="zh-CN" altLang="en-US" dirty="0"/>
              <a:t>一般常见的有两种方法，</a:t>
            </a:r>
            <a:endParaRPr lang="en-US" altLang="zh-CN" dirty="0"/>
          </a:p>
          <a:p>
            <a:pPr lvl="1"/>
            <a:r>
              <a:rPr lang="zh-CN" altLang="en-US" dirty="0"/>
              <a:t>一种是做“</a:t>
            </a:r>
            <a:r>
              <a:rPr lang="en-US" altLang="zh-CN" dirty="0"/>
              <a:t>P-R</a:t>
            </a:r>
            <a:r>
              <a:rPr lang="zh-CN" altLang="en-US" dirty="0"/>
              <a:t>图”，</a:t>
            </a:r>
            <a:endParaRPr lang="en-US" altLang="zh-CN" dirty="0"/>
          </a:p>
          <a:p>
            <a:pPr lvl="1"/>
            <a:r>
              <a:rPr lang="zh-CN" altLang="en-US" dirty="0"/>
              <a:t>另一种是计算“</a:t>
            </a:r>
            <a:r>
              <a:rPr lang="en-US" altLang="zh-CN" dirty="0"/>
              <a:t>F1”</a:t>
            </a:r>
            <a:r>
              <a:rPr lang="zh-CN" altLang="en-US" dirty="0"/>
              <a:t>度量值。</a:t>
            </a:r>
            <a:endParaRPr lang="en-US" altLang="zh-CN" dirty="0"/>
          </a:p>
          <a:p>
            <a:r>
              <a:rPr lang="zh-CN" altLang="en-US" dirty="0"/>
              <a:t>后者是一种更常用、更直接的度量方法，</a:t>
            </a:r>
            <a:endParaRPr lang="en-US" altLang="zh-CN" dirty="0"/>
          </a:p>
          <a:p>
            <a:pPr lvl="1"/>
            <a:r>
              <a:rPr lang="zh-CN" altLang="en-US" dirty="0"/>
              <a:t>在阿里天池、</a:t>
            </a:r>
            <a:r>
              <a:rPr lang="en-US" altLang="zh-CN" dirty="0"/>
              <a:t>Kaggle</a:t>
            </a:r>
            <a:r>
              <a:rPr lang="zh-CN" altLang="en-US" dirty="0"/>
              <a:t>等比赛中，也都是使用“</a:t>
            </a:r>
            <a:r>
              <a:rPr lang="en-US" altLang="zh-CN" dirty="0"/>
              <a:t>F1”</a:t>
            </a:r>
            <a:r>
              <a:rPr lang="zh-CN" altLang="en-US" dirty="0"/>
              <a:t>度量作为模型的评价指标，</a:t>
            </a:r>
            <a:endParaRPr lang="en-US" altLang="zh-CN" dirty="0"/>
          </a:p>
          <a:p>
            <a:pPr lvl="1"/>
            <a:r>
              <a:rPr lang="zh-CN" altLang="en-US" dirty="0"/>
              <a:t>它是查准率和查全率的一种加权平均。当</a:t>
            </a:r>
            <a:r>
              <a:rPr lang="en-US" altLang="zh-CN" dirty="0"/>
              <a:t>F1</a:t>
            </a:r>
            <a:r>
              <a:rPr lang="zh-CN" altLang="en-US" dirty="0"/>
              <a:t>较高时说明试验方法较有效。</a:t>
            </a:r>
          </a:p>
        </p:txBody>
      </p:sp>
      <p:sp>
        <p:nvSpPr>
          <p:cNvPr id="4" name="日期占位符 3">
            <a:extLst>
              <a:ext uri="{FF2B5EF4-FFF2-40B4-BE49-F238E27FC236}">
                <a16:creationId xmlns:a16="http://schemas.microsoft.com/office/drawing/2014/main" id="{5E91982A-4256-497B-A160-9E98992F7644}"/>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A3D7EE6B-9A05-4F24-AF12-D1A633E94CB9}"/>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FF0CF0A8-CED1-4C9D-97F3-9BE7762D162D}"/>
              </a:ext>
            </a:extLst>
          </p:cNvPr>
          <p:cNvSpPr>
            <a:spLocks noGrp="1"/>
          </p:cNvSpPr>
          <p:nvPr>
            <p:ph type="sldNum" sz="quarter" idx="12"/>
          </p:nvPr>
        </p:nvSpPr>
        <p:spPr/>
        <p:txBody>
          <a:bodyPr/>
          <a:lstStyle/>
          <a:p>
            <a:fld id="{81FB2300-2173-4797-AE0E-8B998343583A}" type="slidenum">
              <a:rPr lang="zh-CN" altLang="en-US" smtClean="0"/>
              <a:t>78</a:t>
            </a:fld>
            <a:endParaRPr lang="zh-CN" altLang="en-US"/>
          </a:p>
        </p:txBody>
      </p:sp>
    </p:spTree>
    <p:extLst>
      <p:ext uri="{BB962C8B-B14F-4D97-AF65-F5344CB8AC3E}">
        <p14:creationId xmlns:p14="http://schemas.microsoft.com/office/powerpoint/2010/main" val="34992140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AFC1D-7815-4ED2-A73D-B9FF075BB287}"/>
              </a:ext>
            </a:extLst>
          </p:cNvPr>
          <p:cNvSpPr>
            <a:spLocks noGrp="1"/>
          </p:cNvSpPr>
          <p:nvPr>
            <p:ph type="title"/>
          </p:nvPr>
        </p:nvSpPr>
        <p:spPr/>
        <p:txBody>
          <a:bodyPr/>
          <a:lstStyle/>
          <a:p>
            <a:r>
              <a:rPr lang="en-US" altLang="zh-CN" dirty="0"/>
              <a:t>F1 </a:t>
            </a:r>
            <a:r>
              <a:rPr lang="zh-CN" altLang="en-US" dirty="0"/>
              <a:t>度量公式</a:t>
            </a:r>
          </a:p>
        </p:txBody>
      </p:sp>
      <p:sp>
        <p:nvSpPr>
          <p:cNvPr id="3" name="内容占位符 2">
            <a:extLst>
              <a:ext uri="{FF2B5EF4-FFF2-40B4-BE49-F238E27FC236}">
                <a16:creationId xmlns:a16="http://schemas.microsoft.com/office/drawing/2014/main" id="{A19A91A6-CB44-4B54-83F3-D16CF7721960}"/>
              </a:ext>
            </a:extLst>
          </p:cNvPr>
          <p:cNvSpPr>
            <a:spLocks noGrp="1"/>
          </p:cNvSpPr>
          <p:nvPr>
            <p:ph idx="1"/>
          </p:nvPr>
        </p:nvSpPr>
        <p:spPr/>
        <p:txBody>
          <a:bodyPr/>
          <a:lstStyle/>
          <a:p>
            <a:r>
              <a:rPr lang="zh-CN" altLang="en-US" dirty="0"/>
              <a:t>度量的计算公式如下：（约定用</a:t>
            </a:r>
            <a:r>
              <a:rPr lang="en-US" altLang="zh-CN" dirty="0"/>
              <a:t>P</a:t>
            </a:r>
            <a:r>
              <a:rPr lang="zh-CN" altLang="en-US" dirty="0"/>
              <a:t>表示查准率（</a:t>
            </a:r>
            <a:r>
              <a:rPr lang="en-US" altLang="zh-CN" dirty="0"/>
              <a:t>precision</a:t>
            </a:r>
            <a:r>
              <a:rPr lang="zh-CN" altLang="en-US" dirty="0"/>
              <a:t>），</a:t>
            </a:r>
            <a:r>
              <a:rPr lang="en-US" altLang="zh-CN" dirty="0"/>
              <a:t>R</a:t>
            </a:r>
            <a:r>
              <a:rPr lang="zh-CN" altLang="en-US" dirty="0"/>
              <a:t>表示查全率（</a:t>
            </a:r>
            <a:r>
              <a:rPr lang="en-US" altLang="zh-CN" dirty="0"/>
              <a:t>Recall</a:t>
            </a:r>
            <a:r>
              <a:rPr lang="zh-CN" altLang="en-US" dirty="0"/>
              <a:t>））</a:t>
            </a:r>
            <a:endParaRPr lang="en-US" altLang="zh-CN" dirty="0"/>
          </a:p>
          <a:p>
            <a:endParaRPr lang="en-US" altLang="zh-CN" dirty="0"/>
          </a:p>
          <a:p>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EF9F167-C0C3-435F-A6F7-6F2E911BAA65}"/>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E316BD60-49E3-4026-A19B-5674E5E7FD0E}"/>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C553F31C-2F64-4D2A-83B2-6ABD0493384C}"/>
              </a:ext>
            </a:extLst>
          </p:cNvPr>
          <p:cNvSpPr>
            <a:spLocks noGrp="1"/>
          </p:cNvSpPr>
          <p:nvPr>
            <p:ph type="sldNum" sz="quarter" idx="12"/>
          </p:nvPr>
        </p:nvSpPr>
        <p:spPr/>
        <p:txBody>
          <a:bodyPr/>
          <a:lstStyle/>
          <a:p>
            <a:fld id="{81FB2300-2173-4797-AE0E-8B998343583A}" type="slidenum">
              <a:rPr lang="zh-CN" altLang="en-US" smtClean="0"/>
              <a:t>79</a:t>
            </a:fld>
            <a:endParaRPr lang="zh-CN" altLang="en-US"/>
          </a:p>
        </p:txBody>
      </p:sp>
      <p:pic>
        <p:nvPicPr>
          <p:cNvPr id="7" name="图片 6">
            <a:extLst>
              <a:ext uri="{FF2B5EF4-FFF2-40B4-BE49-F238E27FC236}">
                <a16:creationId xmlns:a16="http://schemas.microsoft.com/office/drawing/2014/main" id="{D33B2472-9D00-4662-A3D3-26B3A2E7E619}"/>
              </a:ext>
            </a:extLst>
          </p:cNvPr>
          <p:cNvPicPr>
            <a:picLocks noChangeAspect="1"/>
          </p:cNvPicPr>
          <p:nvPr/>
        </p:nvPicPr>
        <p:blipFill>
          <a:blip r:embed="rId2"/>
          <a:stretch>
            <a:fillRect/>
          </a:stretch>
        </p:blipFill>
        <p:spPr>
          <a:xfrm>
            <a:off x="2416422" y="3017308"/>
            <a:ext cx="7359155" cy="1325562"/>
          </a:xfrm>
          <a:prstGeom prst="rect">
            <a:avLst/>
          </a:prstGeom>
        </p:spPr>
      </p:pic>
    </p:spTree>
    <p:extLst>
      <p:ext uri="{BB962C8B-B14F-4D97-AF65-F5344CB8AC3E}">
        <p14:creationId xmlns:p14="http://schemas.microsoft.com/office/powerpoint/2010/main" val="361243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699A0-1AA1-BC49-4BE2-789E533E6086}"/>
              </a:ext>
            </a:extLst>
          </p:cNvPr>
          <p:cNvSpPr>
            <a:spLocks noGrp="1"/>
          </p:cNvSpPr>
          <p:nvPr>
            <p:ph type="title"/>
          </p:nvPr>
        </p:nvSpPr>
        <p:spPr/>
        <p:txBody>
          <a:bodyPr/>
          <a:lstStyle/>
          <a:p>
            <a:r>
              <a:rPr lang="zh-CN" altLang="en-US" dirty="0"/>
              <a:t>关键术语</a:t>
            </a:r>
          </a:p>
        </p:txBody>
      </p:sp>
      <p:sp>
        <p:nvSpPr>
          <p:cNvPr id="3" name="内容占位符 2">
            <a:extLst>
              <a:ext uri="{FF2B5EF4-FFF2-40B4-BE49-F238E27FC236}">
                <a16:creationId xmlns:a16="http://schemas.microsoft.com/office/drawing/2014/main" id="{3EDFD937-7238-75CF-CE5B-A4B9544A6FCA}"/>
              </a:ext>
            </a:extLst>
          </p:cNvPr>
          <p:cNvSpPr>
            <a:spLocks noGrp="1"/>
          </p:cNvSpPr>
          <p:nvPr>
            <p:ph idx="1"/>
          </p:nvPr>
        </p:nvSpPr>
        <p:spPr/>
        <p:txBody>
          <a:bodyPr>
            <a:normAutofit fontScale="92500" lnSpcReduction="20000"/>
          </a:bodyPr>
          <a:lstStyle/>
          <a:p>
            <a:r>
              <a:rPr lang="zh-CN" altLang="en-US" b="1" dirty="0"/>
              <a:t>经验</a:t>
            </a:r>
            <a:r>
              <a:rPr lang="zh-CN" altLang="en-US" dirty="0"/>
              <a:t> </a:t>
            </a:r>
            <a:r>
              <a:rPr lang="en-US" altLang="zh-CN" dirty="0"/>
              <a:t>– </a:t>
            </a:r>
            <a:r>
              <a:rPr lang="zh-CN" altLang="en-US" dirty="0"/>
              <a:t>数据 </a:t>
            </a:r>
            <a:r>
              <a:rPr lang="en-US" altLang="zh-CN" dirty="0"/>
              <a:t>– </a:t>
            </a:r>
            <a:r>
              <a:rPr lang="zh-CN" altLang="en-US" dirty="0"/>
              <a:t>历史数据</a:t>
            </a:r>
            <a:endParaRPr lang="en-US" altLang="zh-CN" dirty="0"/>
          </a:p>
          <a:p>
            <a:pPr lvl="1"/>
            <a:r>
              <a:rPr lang="zh-CN" altLang="en-US" dirty="0"/>
              <a:t>样本集</a:t>
            </a:r>
            <a:endParaRPr lang="en-US" altLang="zh-CN" dirty="0"/>
          </a:p>
          <a:p>
            <a:pPr lvl="2"/>
            <a:r>
              <a:rPr lang="zh-CN" altLang="en-US" dirty="0"/>
              <a:t>训练集、测试集、验证集</a:t>
            </a:r>
            <a:endParaRPr lang="en-US" altLang="zh-CN" dirty="0"/>
          </a:p>
          <a:p>
            <a:pPr lvl="2"/>
            <a:r>
              <a:rPr lang="zh-CN" altLang="en-US" dirty="0"/>
              <a:t>特征</a:t>
            </a:r>
            <a:r>
              <a:rPr lang="en-US" altLang="zh-CN" dirty="0"/>
              <a:t>/</a:t>
            </a:r>
            <a:r>
              <a:rPr lang="zh-CN" altLang="en-US" dirty="0"/>
              <a:t>维度</a:t>
            </a:r>
            <a:endParaRPr lang="en-US" altLang="zh-CN" dirty="0"/>
          </a:p>
          <a:p>
            <a:r>
              <a:rPr lang="zh-CN" altLang="en-US" dirty="0"/>
              <a:t>模型 </a:t>
            </a:r>
            <a:r>
              <a:rPr lang="en-US" altLang="zh-CN" dirty="0"/>
              <a:t>– </a:t>
            </a:r>
            <a:r>
              <a:rPr lang="zh-CN" altLang="en-US" dirty="0"/>
              <a:t>算法</a:t>
            </a:r>
            <a:endParaRPr lang="en-US" altLang="zh-CN" dirty="0"/>
          </a:p>
          <a:p>
            <a:pPr lvl="1"/>
            <a:r>
              <a:rPr lang="zh-CN" altLang="en-US" dirty="0"/>
              <a:t>参数、超参数</a:t>
            </a:r>
            <a:endParaRPr lang="en-US" altLang="zh-CN" dirty="0"/>
          </a:p>
          <a:p>
            <a:pPr lvl="1"/>
            <a:r>
              <a:rPr lang="zh-CN" altLang="en-US" b="1" dirty="0"/>
              <a:t>任务</a:t>
            </a:r>
            <a:r>
              <a:rPr lang="en-US" altLang="zh-CN" dirty="0"/>
              <a:t>-</a:t>
            </a:r>
            <a:r>
              <a:rPr lang="zh-CN" altLang="en-US" dirty="0"/>
              <a:t>分类：</a:t>
            </a:r>
            <a:r>
              <a:rPr lang="en-US" altLang="zh-CN" dirty="0"/>
              <a:t>(</a:t>
            </a:r>
            <a:r>
              <a:rPr lang="zh-CN" altLang="en-US" dirty="0"/>
              <a:t>有</a:t>
            </a:r>
            <a:r>
              <a:rPr lang="en-US" altLang="zh-CN" dirty="0"/>
              <a:t>)</a:t>
            </a:r>
            <a:r>
              <a:rPr lang="zh-CN" altLang="en-US" dirty="0"/>
              <a:t>监督学习、无监督学习、强化学习</a:t>
            </a:r>
            <a:endParaRPr lang="en-US" altLang="zh-CN" dirty="0"/>
          </a:p>
          <a:p>
            <a:r>
              <a:rPr lang="zh-CN" altLang="en-US" b="1" dirty="0"/>
              <a:t>性能</a:t>
            </a:r>
            <a:r>
              <a:rPr lang="zh-CN" altLang="en-US" dirty="0"/>
              <a:t> </a:t>
            </a:r>
            <a:r>
              <a:rPr lang="en-US" altLang="zh-CN" dirty="0"/>
              <a:t>– </a:t>
            </a:r>
            <a:r>
              <a:rPr lang="zh-CN" altLang="en-US" dirty="0"/>
              <a:t>评估 </a:t>
            </a:r>
            <a:r>
              <a:rPr lang="en-US" altLang="zh-CN" dirty="0"/>
              <a:t>– </a:t>
            </a:r>
            <a:r>
              <a:rPr lang="zh-CN" altLang="en-US" dirty="0"/>
              <a:t>模型评估</a:t>
            </a:r>
            <a:endParaRPr lang="en-US" altLang="zh-CN" dirty="0"/>
          </a:p>
          <a:p>
            <a:pPr lvl="1"/>
            <a:r>
              <a:rPr lang="zh-CN" altLang="en-US" dirty="0"/>
              <a:t>正确率、错误率</a:t>
            </a:r>
            <a:endParaRPr lang="en-US" altLang="zh-CN" dirty="0"/>
          </a:p>
          <a:p>
            <a:pPr lvl="1"/>
            <a:r>
              <a:rPr lang="zh-CN" altLang="en-US" dirty="0"/>
              <a:t>查准率、查全率、</a:t>
            </a:r>
            <a:r>
              <a:rPr lang="en-US" altLang="zh-CN" dirty="0"/>
              <a:t>F1</a:t>
            </a:r>
          </a:p>
          <a:p>
            <a:pPr lvl="1"/>
            <a:endParaRPr lang="zh-CN" altLang="en-US" dirty="0"/>
          </a:p>
        </p:txBody>
      </p:sp>
      <p:sp>
        <p:nvSpPr>
          <p:cNvPr id="4" name="日期占位符 3">
            <a:extLst>
              <a:ext uri="{FF2B5EF4-FFF2-40B4-BE49-F238E27FC236}">
                <a16:creationId xmlns:a16="http://schemas.microsoft.com/office/drawing/2014/main" id="{5A06FB78-DED0-67D7-8520-CA9BD36E4F5E}"/>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5D3C48A6-88F5-FCD9-3229-1E0AC9B0983C}"/>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4683076-7DE5-F06C-F1E2-586CBA86FDBB}"/>
              </a:ext>
            </a:extLst>
          </p:cNvPr>
          <p:cNvSpPr>
            <a:spLocks noGrp="1"/>
          </p:cNvSpPr>
          <p:nvPr>
            <p:ph type="sldNum" sz="quarter" idx="12"/>
          </p:nvPr>
        </p:nvSpPr>
        <p:spPr/>
        <p:txBody>
          <a:bodyPr/>
          <a:lstStyle/>
          <a:p>
            <a:fld id="{81FB2300-2173-4797-AE0E-8B998343583A}" type="slidenum">
              <a:rPr lang="zh-CN" altLang="en-US" smtClean="0"/>
              <a:t>8</a:t>
            </a:fld>
            <a:endParaRPr lang="zh-CN" altLang="en-US"/>
          </a:p>
        </p:txBody>
      </p:sp>
    </p:spTree>
    <p:extLst>
      <p:ext uri="{BB962C8B-B14F-4D97-AF65-F5344CB8AC3E}">
        <p14:creationId xmlns:p14="http://schemas.microsoft.com/office/powerpoint/2010/main" val="2727419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0B9A3-7EE9-4B74-A28C-5116BD7DB2F4}"/>
              </a:ext>
            </a:extLst>
          </p:cNvPr>
          <p:cNvSpPr>
            <a:spLocks noGrp="1"/>
          </p:cNvSpPr>
          <p:nvPr>
            <p:ph type="title"/>
          </p:nvPr>
        </p:nvSpPr>
        <p:spPr/>
        <p:txBody>
          <a:bodyPr/>
          <a:lstStyle/>
          <a:p>
            <a:r>
              <a:rPr lang="en-US" altLang="zh-CN"/>
              <a:t>Fβ</a:t>
            </a:r>
            <a:endParaRPr lang="zh-CN" altLang="en-US"/>
          </a:p>
        </p:txBody>
      </p:sp>
      <p:sp>
        <p:nvSpPr>
          <p:cNvPr id="3" name="内容占位符 2">
            <a:extLst>
              <a:ext uri="{FF2B5EF4-FFF2-40B4-BE49-F238E27FC236}">
                <a16:creationId xmlns:a16="http://schemas.microsoft.com/office/drawing/2014/main" id="{F36450BA-6019-4932-A3F7-B12F6A8F279A}"/>
              </a:ext>
            </a:extLst>
          </p:cNvPr>
          <p:cNvSpPr>
            <a:spLocks noGrp="1"/>
          </p:cNvSpPr>
          <p:nvPr>
            <p:ph idx="1"/>
          </p:nvPr>
        </p:nvSpPr>
        <p:spPr/>
        <p:txBody>
          <a:bodyPr>
            <a:normAutofit fontScale="92500" lnSpcReduction="20000"/>
          </a:bodyPr>
          <a:lstStyle/>
          <a:p>
            <a:r>
              <a:rPr lang="zh-CN" altLang="en-US" dirty="0"/>
              <a:t>由于在不同情况下我们对查准率和查全率的侧重不同，需要有一个一般形式的度量，记为</a:t>
            </a:r>
            <a:r>
              <a:rPr lang="en-US" altLang="zh-CN" dirty="0"/>
              <a:t>Fβ</a:t>
            </a:r>
            <a:r>
              <a:rPr lang="zh-CN" altLang="en-US" dirty="0"/>
              <a:t>：</a:t>
            </a:r>
            <a:endParaRPr lang="en-US" altLang="zh-CN" dirty="0"/>
          </a:p>
          <a:p>
            <a:endParaRPr lang="en-US" altLang="zh-CN" dirty="0"/>
          </a:p>
          <a:p>
            <a:endParaRPr lang="en-US" altLang="zh-CN" dirty="0"/>
          </a:p>
          <a:p>
            <a:r>
              <a:rPr lang="zh-CN" altLang="en-US" dirty="0"/>
              <a:t>当</a:t>
            </a:r>
            <a:r>
              <a:rPr lang="en-US" altLang="zh-CN" dirty="0"/>
              <a:t>β</a:t>
            </a:r>
            <a:r>
              <a:rPr lang="zh-CN" altLang="en-US" dirty="0"/>
              <a:t>的值大于</a:t>
            </a:r>
            <a:r>
              <a:rPr lang="en-US" altLang="zh-CN" dirty="0"/>
              <a:t>1</a:t>
            </a:r>
            <a:r>
              <a:rPr lang="zh-CN" altLang="en-US" dirty="0"/>
              <a:t>时，</a:t>
            </a:r>
            <a:endParaRPr lang="en-US" altLang="zh-CN" dirty="0"/>
          </a:p>
          <a:p>
            <a:pPr lvl="1"/>
            <a:r>
              <a:rPr lang="zh-CN" altLang="en-US" dirty="0"/>
              <a:t>代表模型的评价更侧重于查全率，</a:t>
            </a:r>
            <a:endParaRPr lang="en-US" altLang="zh-CN" dirty="0"/>
          </a:p>
          <a:p>
            <a:r>
              <a:rPr lang="zh-CN" altLang="en-US" dirty="0"/>
              <a:t>当</a:t>
            </a:r>
            <a:r>
              <a:rPr lang="en-US" altLang="zh-CN" dirty="0"/>
              <a:t>β</a:t>
            </a:r>
            <a:r>
              <a:rPr lang="zh-CN" altLang="en-US" dirty="0"/>
              <a:t>的值小于</a:t>
            </a:r>
            <a:r>
              <a:rPr lang="en-US" altLang="zh-CN" dirty="0"/>
              <a:t>1</a:t>
            </a:r>
            <a:r>
              <a:rPr lang="zh-CN" altLang="en-US" dirty="0"/>
              <a:t>时，</a:t>
            </a:r>
            <a:endParaRPr lang="en-US" altLang="zh-CN" dirty="0"/>
          </a:p>
          <a:p>
            <a:pPr lvl="1"/>
            <a:r>
              <a:rPr lang="zh-CN" altLang="en-US" dirty="0"/>
              <a:t>模型的评价更侧重于查准率，</a:t>
            </a:r>
            <a:endParaRPr lang="en-US" altLang="zh-CN" dirty="0"/>
          </a:p>
          <a:p>
            <a:r>
              <a:rPr lang="zh-CN" altLang="en-US" dirty="0"/>
              <a:t>当</a:t>
            </a:r>
            <a:r>
              <a:rPr lang="en-US" altLang="zh-CN" dirty="0"/>
              <a:t>β</a:t>
            </a:r>
            <a:r>
              <a:rPr lang="zh-CN" altLang="en-US" dirty="0"/>
              <a:t>的值等于</a:t>
            </a:r>
            <a:r>
              <a:rPr lang="en-US" altLang="zh-CN" dirty="0"/>
              <a:t>1</a:t>
            </a:r>
            <a:r>
              <a:rPr lang="zh-CN" altLang="en-US" dirty="0"/>
              <a:t>时，等价于</a:t>
            </a:r>
            <a:r>
              <a:rPr lang="en-US" altLang="zh-CN" dirty="0"/>
              <a:t>F1</a:t>
            </a:r>
            <a:r>
              <a:rPr lang="zh-CN" altLang="en-US" dirty="0"/>
              <a:t>。</a:t>
            </a:r>
          </a:p>
        </p:txBody>
      </p:sp>
      <p:sp>
        <p:nvSpPr>
          <p:cNvPr id="4" name="日期占位符 3">
            <a:extLst>
              <a:ext uri="{FF2B5EF4-FFF2-40B4-BE49-F238E27FC236}">
                <a16:creationId xmlns:a16="http://schemas.microsoft.com/office/drawing/2014/main" id="{EA828AF3-E863-4598-9018-90FF4D37AEFC}"/>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8B5DD86A-F0B4-4998-8A13-00C6A9394669}"/>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3A0B94C2-C444-447F-B3B4-A08BA597703D}"/>
              </a:ext>
            </a:extLst>
          </p:cNvPr>
          <p:cNvSpPr>
            <a:spLocks noGrp="1"/>
          </p:cNvSpPr>
          <p:nvPr>
            <p:ph type="sldNum" sz="quarter" idx="12"/>
          </p:nvPr>
        </p:nvSpPr>
        <p:spPr/>
        <p:txBody>
          <a:bodyPr/>
          <a:lstStyle/>
          <a:p>
            <a:fld id="{81FB2300-2173-4797-AE0E-8B998343583A}" type="slidenum">
              <a:rPr lang="zh-CN" altLang="en-US" smtClean="0"/>
              <a:t>80</a:t>
            </a:fld>
            <a:endParaRPr lang="zh-CN" altLang="en-US"/>
          </a:p>
        </p:txBody>
      </p:sp>
      <p:pic>
        <p:nvPicPr>
          <p:cNvPr id="7" name="图片 6">
            <a:extLst>
              <a:ext uri="{FF2B5EF4-FFF2-40B4-BE49-F238E27FC236}">
                <a16:creationId xmlns:a16="http://schemas.microsoft.com/office/drawing/2014/main" id="{220C7702-6362-4405-93F2-01243145A70B}"/>
              </a:ext>
            </a:extLst>
          </p:cNvPr>
          <p:cNvPicPr>
            <a:picLocks noChangeAspect="1"/>
          </p:cNvPicPr>
          <p:nvPr/>
        </p:nvPicPr>
        <p:blipFill>
          <a:blip r:embed="rId2"/>
          <a:stretch>
            <a:fillRect/>
          </a:stretch>
        </p:blipFill>
        <p:spPr>
          <a:xfrm>
            <a:off x="5655468" y="2718859"/>
            <a:ext cx="5910263" cy="1984468"/>
          </a:xfrm>
          <a:prstGeom prst="rect">
            <a:avLst/>
          </a:prstGeom>
        </p:spPr>
      </p:pic>
    </p:spTree>
    <p:extLst>
      <p:ext uri="{BB962C8B-B14F-4D97-AF65-F5344CB8AC3E}">
        <p14:creationId xmlns:p14="http://schemas.microsoft.com/office/powerpoint/2010/main" val="38797089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C7DDC-38EB-4982-A13B-CA8CE4F2052F}"/>
              </a:ext>
            </a:extLst>
          </p:cNvPr>
          <p:cNvSpPr>
            <a:spLocks noGrp="1"/>
          </p:cNvSpPr>
          <p:nvPr>
            <p:ph type="title"/>
          </p:nvPr>
        </p:nvSpPr>
        <p:spPr/>
        <p:txBody>
          <a:bodyPr/>
          <a:lstStyle/>
          <a:p>
            <a:r>
              <a:rPr lang="zh-CN" altLang="en-US" dirty="0"/>
              <a:t>分类学习 </a:t>
            </a:r>
            <a:r>
              <a:rPr lang="en-US" altLang="zh-CN" dirty="0"/>
              <a:t>– </a:t>
            </a:r>
            <a:r>
              <a:rPr lang="zh-CN" altLang="en-US" dirty="0"/>
              <a:t>评价标准</a:t>
            </a:r>
          </a:p>
        </p:txBody>
      </p:sp>
      <p:sp>
        <p:nvSpPr>
          <p:cNvPr id="3" name="内容占位符 2">
            <a:extLst>
              <a:ext uri="{FF2B5EF4-FFF2-40B4-BE49-F238E27FC236}">
                <a16:creationId xmlns:a16="http://schemas.microsoft.com/office/drawing/2014/main" id="{E209A8A1-1FCF-9614-0BB3-5D3CA5F1489B}"/>
              </a:ext>
            </a:extLst>
          </p:cNvPr>
          <p:cNvSpPr>
            <a:spLocks noGrp="1"/>
          </p:cNvSpPr>
          <p:nvPr>
            <p:ph idx="1"/>
          </p:nvPr>
        </p:nvSpPr>
        <p:spPr/>
        <p:txBody>
          <a:bodyPr>
            <a:normAutofit fontScale="47500" lnSpcReduction="20000"/>
          </a:bodyPr>
          <a:lstStyle/>
          <a:p>
            <a:r>
              <a:rPr lang="zh-CN" altLang="en-US" dirty="0"/>
              <a:t>假设手上有</a:t>
            </a:r>
            <a:r>
              <a:rPr lang="en-US" altLang="zh-CN" dirty="0"/>
              <a:t>60</a:t>
            </a:r>
            <a:r>
              <a:rPr lang="zh-CN" altLang="en-US" dirty="0"/>
              <a:t>个正样本，</a:t>
            </a:r>
            <a:r>
              <a:rPr lang="en-US" altLang="zh-CN" dirty="0"/>
              <a:t>40</a:t>
            </a:r>
            <a:r>
              <a:rPr lang="zh-CN" altLang="en-US" dirty="0"/>
              <a:t>个负样本，要找出所有的正样本。</a:t>
            </a:r>
            <a:endParaRPr lang="en-US" altLang="zh-CN" dirty="0"/>
          </a:p>
          <a:p>
            <a:r>
              <a:rPr lang="zh-CN" altLang="en-US" dirty="0"/>
              <a:t>分类算法查找出正样本</a:t>
            </a:r>
            <a:r>
              <a:rPr lang="en-US" altLang="zh-CN" dirty="0"/>
              <a:t>50</a:t>
            </a:r>
            <a:r>
              <a:rPr lang="zh-CN" altLang="en-US" dirty="0"/>
              <a:t>个，其中只有</a:t>
            </a:r>
            <a:r>
              <a:rPr lang="en-US" altLang="zh-CN" dirty="0"/>
              <a:t>40</a:t>
            </a:r>
            <a:r>
              <a:rPr lang="zh-CN" altLang="en-US" dirty="0"/>
              <a:t>个是真正的正样本。</a:t>
            </a:r>
            <a:endParaRPr lang="en-US" altLang="zh-CN" dirty="0"/>
          </a:p>
          <a:p>
            <a:pPr lvl="1"/>
            <a:r>
              <a:rPr lang="zh-CN" altLang="en-US" dirty="0"/>
              <a:t>即：预测结果，</a:t>
            </a:r>
            <a:endParaRPr lang="en-US" altLang="zh-CN" dirty="0"/>
          </a:p>
          <a:p>
            <a:pPr lvl="2"/>
            <a:r>
              <a:rPr lang="en-US" altLang="zh-CN" dirty="0"/>
              <a:t>50</a:t>
            </a:r>
            <a:r>
              <a:rPr lang="zh-CN" altLang="en-US" dirty="0"/>
              <a:t>个为正样本（其中</a:t>
            </a:r>
            <a:r>
              <a:rPr lang="en-US" altLang="zh-CN" dirty="0"/>
              <a:t>40</a:t>
            </a:r>
            <a:r>
              <a:rPr lang="zh-CN" altLang="en-US" dirty="0"/>
              <a:t>个是对的</a:t>
            </a:r>
            <a:r>
              <a:rPr lang="en-US" altLang="zh-CN" dirty="0"/>
              <a:t>《</a:t>
            </a:r>
            <a:r>
              <a:rPr lang="zh-CN" altLang="en-US" dirty="0"/>
              <a:t>真正</a:t>
            </a:r>
            <a:r>
              <a:rPr lang="en-US" altLang="zh-CN" dirty="0"/>
              <a:t>-TP》</a:t>
            </a:r>
            <a:r>
              <a:rPr lang="zh-CN" altLang="en-US" dirty="0"/>
              <a:t>，</a:t>
            </a:r>
            <a:r>
              <a:rPr lang="en-US" altLang="zh-CN" dirty="0"/>
              <a:t>10</a:t>
            </a:r>
            <a:r>
              <a:rPr lang="zh-CN" altLang="en-US" dirty="0"/>
              <a:t>个是错的</a:t>
            </a:r>
            <a:r>
              <a:rPr lang="en-US" altLang="zh-CN" dirty="0"/>
              <a:t>《</a:t>
            </a:r>
            <a:r>
              <a:rPr lang="zh-CN" altLang="en-US" dirty="0"/>
              <a:t>假正</a:t>
            </a:r>
            <a:r>
              <a:rPr lang="en-US" altLang="zh-CN" dirty="0"/>
              <a:t>-FP》</a:t>
            </a:r>
            <a:r>
              <a:rPr lang="zh-CN" altLang="en-US" dirty="0"/>
              <a:t>）</a:t>
            </a:r>
            <a:endParaRPr lang="en-US" altLang="zh-CN" dirty="0"/>
          </a:p>
          <a:p>
            <a:pPr lvl="2"/>
            <a:r>
              <a:rPr lang="en-US" altLang="zh-CN" dirty="0"/>
              <a:t>50</a:t>
            </a:r>
            <a:r>
              <a:rPr lang="zh-CN" altLang="en-US" dirty="0"/>
              <a:t>个为负样本（其中</a:t>
            </a:r>
            <a:r>
              <a:rPr lang="en-US" altLang="zh-CN" dirty="0"/>
              <a:t>30</a:t>
            </a:r>
            <a:r>
              <a:rPr lang="zh-CN" altLang="en-US" dirty="0"/>
              <a:t>个是对的</a:t>
            </a:r>
            <a:r>
              <a:rPr lang="en-US" altLang="zh-CN" dirty="0"/>
              <a:t>《</a:t>
            </a:r>
            <a:r>
              <a:rPr lang="zh-CN" altLang="en-US" dirty="0"/>
              <a:t>真负</a:t>
            </a:r>
            <a:r>
              <a:rPr lang="en-US" altLang="zh-CN" dirty="0"/>
              <a:t>-TN》</a:t>
            </a:r>
            <a:r>
              <a:rPr lang="zh-CN" altLang="en-US" dirty="0"/>
              <a:t>，</a:t>
            </a:r>
            <a:r>
              <a:rPr lang="en-US" altLang="zh-CN" dirty="0"/>
              <a:t>20</a:t>
            </a:r>
            <a:r>
              <a:rPr lang="zh-CN" altLang="en-US" dirty="0"/>
              <a:t>个是错的</a:t>
            </a:r>
            <a:r>
              <a:rPr lang="en-US" altLang="zh-CN" dirty="0"/>
              <a:t>《</a:t>
            </a:r>
            <a:r>
              <a:rPr lang="zh-CN" altLang="en-US" dirty="0"/>
              <a:t>假负</a:t>
            </a:r>
            <a:r>
              <a:rPr lang="en-US" altLang="zh-CN" dirty="0"/>
              <a:t>FN》</a:t>
            </a:r>
            <a:r>
              <a:rPr lang="zh-CN" altLang="en-US" dirty="0"/>
              <a:t>）</a:t>
            </a:r>
            <a:endParaRPr lang="en-US" altLang="zh-CN" dirty="0"/>
          </a:p>
          <a:p>
            <a:r>
              <a:rPr lang="zh-CN" altLang="en-US" dirty="0"/>
              <a:t>故此：</a:t>
            </a:r>
            <a:endParaRPr lang="en-US" altLang="zh-CN" dirty="0"/>
          </a:p>
          <a:p>
            <a:pPr lvl="1"/>
            <a:r>
              <a:rPr lang="en-US" altLang="zh-CN" dirty="0"/>
              <a:t>TP: </a:t>
            </a:r>
            <a:r>
              <a:rPr lang="zh-CN" altLang="en-US" dirty="0"/>
              <a:t>将正类预测为正类数 </a:t>
            </a:r>
            <a:r>
              <a:rPr lang="en-US" altLang="zh-CN" dirty="0"/>
              <a:t>40</a:t>
            </a:r>
            <a:r>
              <a:rPr lang="zh-CN" altLang="en-US" dirty="0"/>
              <a:t>；</a:t>
            </a:r>
            <a:endParaRPr lang="en-US" altLang="zh-CN" dirty="0"/>
          </a:p>
          <a:p>
            <a:pPr lvl="1"/>
            <a:r>
              <a:rPr lang="en-US" altLang="zh-CN" dirty="0"/>
              <a:t>TN: </a:t>
            </a:r>
            <a:r>
              <a:rPr lang="zh-CN" altLang="en-US" dirty="0"/>
              <a:t>将负类预测为负类数 </a:t>
            </a:r>
            <a:r>
              <a:rPr lang="en-US" altLang="zh-CN" dirty="0"/>
              <a:t>30</a:t>
            </a:r>
          </a:p>
          <a:p>
            <a:pPr lvl="1"/>
            <a:r>
              <a:rPr lang="en-US" altLang="zh-CN" dirty="0"/>
              <a:t>FP: </a:t>
            </a:r>
            <a:r>
              <a:rPr lang="zh-CN" altLang="en-US" dirty="0"/>
              <a:t>将负类预测为正类数 </a:t>
            </a:r>
            <a:r>
              <a:rPr lang="en-US" altLang="zh-CN" dirty="0"/>
              <a:t>10</a:t>
            </a:r>
            <a:r>
              <a:rPr lang="zh-CN" altLang="en-US" dirty="0"/>
              <a:t>；</a:t>
            </a:r>
            <a:endParaRPr lang="en-US" altLang="zh-CN" dirty="0"/>
          </a:p>
          <a:p>
            <a:pPr lvl="1"/>
            <a:r>
              <a:rPr lang="en-US" altLang="zh-CN" dirty="0"/>
              <a:t>FN: </a:t>
            </a:r>
            <a:r>
              <a:rPr lang="zh-CN" altLang="en-US" dirty="0"/>
              <a:t>将正类预测为负类数 </a:t>
            </a:r>
            <a:r>
              <a:rPr lang="en-US" altLang="zh-CN" dirty="0"/>
              <a:t>20</a:t>
            </a:r>
            <a:r>
              <a:rPr lang="zh-CN" altLang="en-US" dirty="0"/>
              <a:t>；</a:t>
            </a:r>
            <a:endParaRPr lang="en-US" altLang="zh-CN" dirty="0"/>
          </a:p>
          <a:p>
            <a:endParaRPr lang="en-US" altLang="zh-CN" dirty="0"/>
          </a:p>
          <a:p>
            <a:r>
              <a:rPr lang="zh-CN" altLang="en-US" dirty="0"/>
              <a:t>准确率（</a:t>
            </a:r>
            <a:r>
              <a:rPr lang="en-US" altLang="zh-CN" dirty="0"/>
              <a:t>accuracy</a:t>
            </a:r>
            <a:r>
              <a:rPr lang="zh-CN" altLang="en-US" dirty="0"/>
              <a:t>）</a:t>
            </a:r>
            <a:r>
              <a:rPr lang="en-US" altLang="zh-CN" dirty="0"/>
              <a:t>=</a:t>
            </a:r>
            <a:r>
              <a:rPr lang="zh-CN" altLang="en-US" dirty="0"/>
              <a:t>预测对的</a:t>
            </a:r>
            <a:r>
              <a:rPr lang="en-US" altLang="zh-CN" dirty="0"/>
              <a:t>/</a:t>
            </a:r>
            <a:r>
              <a:rPr lang="zh-CN" altLang="en-US" dirty="0"/>
              <a:t>所有</a:t>
            </a:r>
            <a:endParaRPr lang="en-US" altLang="zh-CN" dirty="0"/>
          </a:p>
          <a:p>
            <a:r>
              <a:rPr lang="zh-CN" altLang="en-US" dirty="0"/>
              <a:t>	</a:t>
            </a:r>
            <a:r>
              <a:rPr lang="en-US" altLang="zh-CN" dirty="0"/>
              <a:t>= (TP+TN)/(TP+FN+FP+TN) = 70%</a:t>
            </a:r>
          </a:p>
          <a:p>
            <a:r>
              <a:rPr lang="zh-CN" altLang="en-US" dirty="0"/>
              <a:t>精确率（</a:t>
            </a:r>
            <a:r>
              <a:rPr lang="en-US" altLang="zh-CN" dirty="0"/>
              <a:t>precision</a:t>
            </a:r>
            <a:r>
              <a:rPr lang="zh-CN" altLang="en-US" dirty="0"/>
              <a:t>）</a:t>
            </a:r>
            <a:r>
              <a:rPr lang="en-US" altLang="zh-CN" dirty="0"/>
              <a:t>=? </a:t>
            </a:r>
          </a:p>
          <a:p>
            <a:r>
              <a:rPr lang="zh-CN" altLang="en-US" dirty="0"/>
              <a:t>召回率（</a:t>
            </a:r>
            <a:r>
              <a:rPr lang="en-US" altLang="zh-CN" dirty="0"/>
              <a:t>recall</a:t>
            </a:r>
            <a:r>
              <a:rPr lang="zh-CN" altLang="en-US" dirty="0"/>
              <a:t>）</a:t>
            </a:r>
            <a:r>
              <a:rPr lang="en-US" altLang="zh-CN" dirty="0"/>
              <a:t>=?</a:t>
            </a:r>
            <a:endParaRPr lang="zh-CN" altLang="en-US" dirty="0"/>
          </a:p>
        </p:txBody>
      </p:sp>
      <p:sp>
        <p:nvSpPr>
          <p:cNvPr id="4" name="日期占位符 3">
            <a:extLst>
              <a:ext uri="{FF2B5EF4-FFF2-40B4-BE49-F238E27FC236}">
                <a16:creationId xmlns:a16="http://schemas.microsoft.com/office/drawing/2014/main" id="{483AB50A-98B5-969F-A7B9-96C829E92D37}"/>
              </a:ext>
            </a:extLst>
          </p:cNvPr>
          <p:cNvSpPr>
            <a:spLocks noGrp="1"/>
          </p:cNvSpPr>
          <p:nvPr>
            <p:ph type="dt" sz="half" idx="10"/>
          </p:nvPr>
        </p:nvSpPr>
        <p:spPr/>
        <p:txBody>
          <a:bodyPr/>
          <a:lstStyle/>
          <a:p>
            <a:fld id="{C21189C1-A2A0-448B-AD2A-D8A30748D420}" type="datetime1">
              <a:rPr lang="zh-CN" altLang="en-US" smtClean="0"/>
              <a:t>2022/7/1</a:t>
            </a:fld>
            <a:endParaRPr lang="zh-CN" altLang="en-US"/>
          </a:p>
        </p:txBody>
      </p:sp>
      <p:sp>
        <p:nvSpPr>
          <p:cNvPr id="5" name="页脚占位符 4">
            <a:extLst>
              <a:ext uri="{FF2B5EF4-FFF2-40B4-BE49-F238E27FC236}">
                <a16:creationId xmlns:a16="http://schemas.microsoft.com/office/drawing/2014/main" id="{4E5158B2-0657-E8E2-C354-08A03F12FC25}"/>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6D576AEA-D4DE-111E-7207-CBBC2456E3BA}"/>
              </a:ext>
            </a:extLst>
          </p:cNvPr>
          <p:cNvSpPr>
            <a:spLocks noGrp="1"/>
          </p:cNvSpPr>
          <p:nvPr>
            <p:ph type="sldNum" sz="quarter" idx="12"/>
          </p:nvPr>
        </p:nvSpPr>
        <p:spPr/>
        <p:txBody>
          <a:bodyPr/>
          <a:lstStyle/>
          <a:p>
            <a:fld id="{81FB2300-2173-4797-AE0E-8B998343583A}" type="slidenum">
              <a:rPr lang="zh-CN" altLang="en-US" smtClean="0"/>
              <a:t>81</a:t>
            </a:fld>
            <a:endParaRPr lang="zh-CN" altLang="en-US"/>
          </a:p>
        </p:txBody>
      </p:sp>
    </p:spTree>
    <p:extLst>
      <p:ext uri="{BB962C8B-B14F-4D97-AF65-F5344CB8AC3E}">
        <p14:creationId xmlns:p14="http://schemas.microsoft.com/office/powerpoint/2010/main" val="9495161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4600" dirty="0"/>
              <a:t>怕什么真理无穷，进一寸有一寸的欢喜。</a:t>
            </a:r>
          </a:p>
        </p:txBody>
      </p:sp>
      <p:sp>
        <p:nvSpPr>
          <p:cNvPr id="5" name="文本占位符 4"/>
          <p:cNvSpPr>
            <a:spLocks noGrp="1"/>
          </p:cNvSpPr>
          <p:nvPr>
            <p:ph type="body" idx="1"/>
          </p:nvPr>
        </p:nvSpPr>
        <p:spPr/>
        <p:txBody>
          <a:bodyPr/>
          <a:lstStyle/>
          <a:p>
            <a:r>
              <a:rPr lang="en-US" altLang="zh-CN"/>
              <a:t>《</a:t>
            </a:r>
            <a:r>
              <a:rPr lang="zh-CN" altLang="en-US" dirty="0"/>
              <a:t>胡适谈读书</a:t>
            </a:r>
            <a:r>
              <a:rPr lang="en-US" altLang="zh-CN" dirty="0"/>
              <a:t>》</a:t>
            </a:r>
            <a:endParaRPr lang="zh-CN" altLang="en-US" dirty="0"/>
          </a:p>
        </p:txBody>
      </p:sp>
      <p:sp>
        <p:nvSpPr>
          <p:cNvPr id="2" name="日期占位符 1">
            <a:extLst>
              <a:ext uri="{FF2B5EF4-FFF2-40B4-BE49-F238E27FC236}">
                <a16:creationId xmlns:a16="http://schemas.microsoft.com/office/drawing/2014/main" id="{3A9BB678-E7F4-426A-B81F-1DF64803AA63}"/>
              </a:ext>
            </a:extLst>
          </p:cNvPr>
          <p:cNvSpPr>
            <a:spLocks noGrp="1"/>
          </p:cNvSpPr>
          <p:nvPr>
            <p:ph type="dt" sz="half" idx="10"/>
          </p:nvPr>
        </p:nvSpPr>
        <p:spPr/>
        <p:txBody>
          <a:bodyPr/>
          <a:lstStyle/>
          <a:p>
            <a:fld id="{E0DD341B-D3D1-40FD-BA38-03BD957A636D}" type="datetime1">
              <a:rPr lang="zh-CN" altLang="en-US" smtClean="0"/>
              <a:t>2022/7/1</a:t>
            </a:fld>
            <a:endParaRPr lang="zh-CN" altLang="en-US"/>
          </a:p>
        </p:txBody>
      </p:sp>
      <p:sp>
        <p:nvSpPr>
          <p:cNvPr id="3" name="页脚占位符 2">
            <a:extLst>
              <a:ext uri="{FF2B5EF4-FFF2-40B4-BE49-F238E27FC236}">
                <a16:creationId xmlns:a16="http://schemas.microsoft.com/office/drawing/2014/main" id="{B22D1BE4-24A4-44D1-86BD-F7AEEA79D120}"/>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EB7FD145-D336-4FCD-8E13-2C1513969041}"/>
              </a:ext>
            </a:extLst>
          </p:cNvPr>
          <p:cNvSpPr>
            <a:spLocks noGrp="1"/>
          </p:cNvSpPr>
          <p:nvPr>
            <p:ph type="sldNum" sz="quarter" idx="12"/>
          </p:nvPr>
        </p:nvSpPr>
        <p:spPr/>
        <p:txBody>
          <a:bodyPr/>
          <a:lstStyle/>
          <a:p>
            <a:fld id="{81FB2300-2173-4797-AE0E-8B998343583A}" type="slidenum">
              <a:rPr lang="zh-CN" altLang="en-US" smtClean="0"/>
              <a:t>82</a:t>
            </a:fld>
            <a:endParaRPr lang="zh-CN" altLang="en-US"/>
          </a:p>
        </p:txBody>
      </p:sp>
    </p:spTree>
    <p:extLst>
      <p:ext uri="{BB962C8B-B14F-4D97-AF65-F5344CB8AC3E}">
        <p14:creationId xmlns:p14="http://schemas.microsoft.com/office/powerpoint/2010/main" val="126289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机器学习简介</a:t>
            </a:r>
          </a:p>
        </p:txBody>
      </p:sp>
      <p:sp>
        <p:nvSpPr>
          <p:cNvPr id="5" name="文本占位符 4"/>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EAE7F04E-FFF4-4C71-B6FE-74ECDF19AA33}"/>
              </a:ext>
            </a:extLst>
          </p:cNvPr>
          <p:cNvSpPr>
            <a:spLocks noGrp="1"/>
          </p:cNvSpPr>
          <p:nvPr>
            <p:ph type="dt" sz="half" idx="10"/>
          </p:nvPr>
        </p:nvSpPr>
        <p:spPr/>
        <p:txBody>
          <a:bodyPr/>
          <a:lstStyle/>
          <a:p>
            <a:fld id="{2723A8F8-BB78-4827-8AD7-32E0FE9A97E5}" type="datetime1">
              <a:rPr lang="zh-CN" altLang="en-US" smtClean="0"/>
              <a:t>2022/7/1</a:t>
            </a:fld>
            <a:endParaRPr lang="zh-CN" altLang="en-US"/>
          </a:p>
        </p:txBody>
      </p:sp>
      <p:sp>
        <p:nvSpPr>
          <p:cNvPr id="3" name="页脚占位符 2">
            <a:extLst>
              <a:ext uri="{FF2B5EF4-FFF2-40B4-BE49-F238E27FC236}">
                <a16:creationId xmlns:a16="http://schemas.microsoft.com/office/drawing/2014/main" id="{40DD4396-1847-4856-9707-976B5E89EE6C}"/>
              </a:ext>
            </a:extLst>
          </p:cNvPr>
          <p:cNvSpPr>
            <a:spLocks noGrp="1"/>
          </p:cNvSpPr>
          <p:nvPr>
            <p:ph type="ftr" sz="quarter" idx="11"/>
          </p:nvPr>
        </p:nvSpPr>
        <p:spPr/>
        <p:txBody>
          <a:bodyPr/>
          <a:lstStyle/>
          <a:p>
            <a:r>
              <a:rPr lang="zh-CN" altLang="en-US"/>
              <a:t>机器学习基础</a:t>
            </a:r>
          </a:p>
        </p:txBody>
      </p:sp>
      <p:sp>
        <p:nvSpPr>
          <p:cNvPr id="6" name="灯片编号占位符 5">
            <a:extLst>
              <a:ext uri="{FF2B5EF4-FFF2-40B4-BE49-F238E27FC236}">
                <a16:creationId xmlns:a16="http://schemas.microsoft.com/office/drawing/2014/main" id="{0E803AF3-EB7C-464C-BA9F-6C708906DC7A}"/>
              </a:ext>
            </a:extLst>
          </p:cNvPr>
          <p:cNvSpPr>
            <a:spLocks noGrp="1"/>
          </p:cNvSpPr>
          <p:nvPr>
            <p:ph type="sldNum" sz="quarter" idx="12"/>
          </p:nvPr>
        </p:nvSpPr>
        <p:spPr/>
        <p:txBody>
          <a:bodyPr/>
          <a:lstStyle/>
          <a:p>
            <a:fld id="{81FB2300-2173-4797-AE0E-8B998343583A}" type="slidenum">
              <a:rPr lang="zh-CN" altLang="en-US" smtClean="0"/>
              <a:t>9</a:t>
            </a:fld>
            <a:endParaRPr lang="zh-CN" altLang="en-US"/>
          </a:p>
        </p:txBody>
      </p:sp>
    </p:spTree>
    <p:extLst>
      <p:ext uri="{BB962C8B-B14F-4D97-AF65-F5344CB8AC3E}">
        <p14:creationId xmlns:p14="http://schemas.microsoft.com/office/powerpoint/2010/main" val="33184257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9137</Words>
  <Application>Microsoft Office PowerPoint</Application>
  <PresentationFormat>宽屏</PresentationFormat>
  <Paragraphs>1004</Paragraphs>
  <Slides>82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82</vt:i4>
      </vt:variant>
    </vt:vector>
  </HeadingPairs>
  <TitlesOfParts>
    <vt:vector size="88" baseType="lpstr">
      <vt:lpstr>-apple-system</vt:lpstr>
      <vt:lpstr>PingFang SC</vt:lpstr>
      <vt:lpstr>等线</vt:lpstr>
      <vt:lpstr>微软雅黑</vt:lpstr>
      <vt:lpstr>Arial</vt:lpstr>
      <vt:lpstr>Office 主题​​</vt:lpstr>
      <vt:lpstr>回顾</vt:lpstr>
      <vt:lpstr>人工智能的发展</vt:lpstr>
      <vt:lpstr>机器学习的目标</vt:lpstr>
      <vt:lpstr>人类学习的情况</vt:lpstr>
      <vt:lpstr>人类学习的情况</vt:lpstr>
      <vt:lpstr>机器学习基础</vt:lpstr>
      <vt:lpstr>主要讨论</vt:lpstr>
      <vt:lpstr>关键术语</vt:lpstr>
      <vt:lpstr>机器学习简介</vt:lpstr>
      <vt:lpstr>主要介绍</vt:lpstr>
      <vt:lpstr>定义</vt:lpstr>
      <vt:lpstr>概念</vt:lpstr>
      <vt:lpstr>术语解释 – 经验 Experience</vt:lpstr>
      <vt:lpstr>训练集、验证集、测试集</vt:lpstr>
      <vt:lpstr>训练集、验证集、测试集 – 区别</vt:lpstr>
      <vt:lpstr>训练集、验证集、测试集 – 划分</vt:lpstr>
      <vt:lpstr>训练集、验证集、测试集 – 注意</vt:lpstr>
      <vt:lpstr>术语解释 – 参数和超参数</vt:lpstr>
      <vt:lpstr>术语解释 – 特征 Feature</vt:lpstr>
      <vt:lpstr>样本数据是否包含标签决定模型的分类</vt:lpstr>
      <vt:lpstr>划分为训练集、测试集的情况</vt:lpstr>
      <vt:lpstr>术语解释 – 任务 Task</vt:lpstr>
      <vt:lpstr>问题描述</vt:lpstr>
      <vt:lpstr>机器学习的特点</vt:lpstr>
      <vt:lpstr>机器学习的分类</vt:lpstr>
      <vt:lpstr>机器学习的分类</vt:lpstr>
      <vt:lpstr>机器学习分类：有监督学习</vt:lpstr>
      <vt:lpstr>机器学习分类：无监督学习</vt:lpstr>
      <vt:lpstr>机器学习分类：半监督学习</vt:lpstr>
      <vt:lpstr>机器学习分类：强化学习</vt:lpstr>
      <vt:lpstr>sklearn中机器学习</vt:lpstr>
      <vt:lpstr>分类任务</vt:lpstr>
      <vt:lpstr>回归任务</vt:lpstr>
      <vt:lpstr>聚类任务</vt:lpstr>
      <vt:lpstr>降维任务</vt:lpstr>
      <vt:lpstr>sklearn算法选择路径</vt:lpstr>
      <vt:lpstr>sklearn 文档</vt:lpstr>
      <vt:lpstr>使用机器学习解决问题的一般流程</vt:lpstr>
      <vt:lpstr>一般流程</vt:lpstr>
      <vt:lpstr>以监督学习为例：</vt:lpstr>
      <vt:lpstr>机器学习开发标准流程</vt:lpstr>
      <vt:lpstr>（1）数据收集</vt:lpstr>
      <vt:lpstr>（2）数据预处理</vt:lpstr>
      <vt:lpstr>归一化</vt:lpstr>
      <vt:lpstr>标准化</vt:lpstr>
      <vt:lpstr>离散化</vt:lpstr>
      <vt:lpstr>二值化</vt:lpstr>
      <vt:lpstr>独热编码</vt:lpstr>
      <vt:lpstr>哑编码</vt:lpstr>
      <vt:lpstr>（3）特征工程</vt:lpstr>
      <vt:lpstr>特征工程的三个子问题</vt:lpstr>
      <vt:lpstr>特征工程</vt:lpstr>
      <vt:lpstr>1. 特征提取</vt:lpstr>
      <vt:lpstr>主成分分析（Principle Component Analysis，PCA）</vt:lpstr>
      <vt:lpstr>线性判别分析（Linear Discriminant Analysis，LDA）</vt:lpstr>
      <vt:lpstr>独立成分分析（Independent Component Analysis，ICA）</vt:lpstr>
      <vt:lpstr>2. 特征选择</vt:lpstr>
      <vt:lpstr>（4）模型的选择</vt:lpstr>
      <vt:lpstr>（5）模型的评估</vt:lpstr>
      <vt:lpstr>过拟合”和‘’欠拟合‘’示例（从左至右依次为：理想情况、欠拟合和过拟合）</vt:lpstr>
      <vt:lpstr>产生原因</vt:lpstr>
      <vt:lpstr>模型评估</vt:lpstr>
      <vt:lpstr>模型评估方法</vt:lpstr>
      <vt:lpstr>（1）留出法</vt:lpstr>
      <vt:lpstr>（2）交叉验证法</vt:lpstr>
      <vt:lpstr>（3）自助法</vt:lpstr>
      <vt:lpstr>（3）自助法</vt:lpstr>
      <vt:lpstr>比较</vt:lpstr>
      <vt:lpstr>模型性能度量</vt:lpstr>
      <vt:lpstr>（1）正确率（accuracy）和错误率（error rate）</vt:lpstr>
      <vt:lpstr>（2）查准率（precision）、查全率（recall）与F1</vt:lpstr>
      <vt:lpstr>二分类为例</vt:lpstr>
      <vt:lpstr>“混淆矩阵（Confusion Matrix）”</vt:lpstr>
      <vt:lpstr>查准率（precision）、查全率（recall）</vt:lpstr>
      <vt:lpstr>查准率、查全率</vt:lpstr>
      <vt:lpstr>例子:三分类的例子</vt:lpstr>
      <vt:lpstr>拆分为二分类(3个)</vt:lpstr>
      <vt:lpstr>F1</vt:lpstr>
      <vt:lpstr>F1 度量公式</vt:lpstr>
      <vt:lpstr>Fβ</vt:lpstr>
      <vt:lpstr>分类学习 – 评价标准</vt:lpstr>
      <vt:lpstr>怕什么真理无穷，进一寸有一寸的欢喜。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李 伟</dc:creator>
  <cp:lastModifiedBy>李 伟</cp:lastModifiedBy>
  <cp:revision>214</cp:revision>
  <dcterms:created xsi:type="dcterms:W3CDTF">2018-11-05T19:29:05Z</dcterms:created>
  <dcterms:modified xsi:type="dcterms:W3CDTF">2022-07-01T03:14:11Z</dcterms:modified>
</cp:coreProperties>
</file>