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88" r:id="rId5"/>
    <p:sldId id="260" r:id="rId6"/>
    <p:sldId id="261" r:id="rId7"/>
    <p:sldId id="262" r:id="rId8"/>
    <p:sldId id="263" r:id="rId9"/>
    <p:sldId id="264" r:id="rId10"/>
    <p:sldId id="265" r:id="rId11"/>
    <p:sldId id="266" r:id="rId12"/>
    <p:sldId id="267" r:id="rId13"/>
    <p:sldId id="268" r:id="rId14"/>
    <p:sldId id="269" r:id="rId15"/>
    <p:sldId id="289" r:id="rId16"/>
    <p:sldId id="270" r:id="rId17"/>
    <p:sldId id="271" r:id="rId18"/>
    <p:sldId id="272" r:id="rId19"/>
    <p:sldId id="273" r:id="rId20"/>
    <p:sldId id="274" r:id="rId21"/>
    <p:sldId id="275" r:id="rId22"/>
    <p:sldId id="276" r:id="rId23"/>
    <p:sldId id="277" r:id="rId24"/>
    <p:sldId id="286"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43" autoAdjust="0"/>
    <p:restoredTop sz="70415" autoAdjust="0"/>
  </p:normalViewPr>
  <p:slideViewPr>
    <p:cSldViewPr snapToGrid="0">
      <p:cViewPr varScale="1">
        <p:scale>
          <a:sx n="54" d="100"/>
          <a:sy n="54" d="100"/>
        </p:scale>
        <p:origin x="1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B4FB5B-1DD1-4185-86F8-EBD0D5DB2F69}" type="datetimeFigureOut">
              <a:rPr lang="zh-CN" altLang="en-US" smtClean="0"/>
              <a:t>2022/7/10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4E7965-58AF-4F42-9AB6-ABCB6D292ADD}" type="slidenum">
              <a:rPr lang="zh-CN" altLang="en-US" smtClean="0"/>
              <a:t>‹#›</a:t>
            </a:fld>
            <a:endParaRPr lang="zh-CN" altLang="en-US"/>
          </a:p>
        </p:txBody>
      </p:sp>
    </p:spTree>
    <p:extLst>
      <p:ext uri="{BB962C8B-B14F-4D97-AF65-F5344CB8AC3E}">
        <p14:creationId xmlns:p14="http://schemas.microsoft.com/office/powerpoint/2010/main" val="1152531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a:t>
            </a:r>
            <a:r>
              <a:rPr lang="en-US" altLang="zh-CN" dirty="0"/>
              <a:t>OpenCV</a:t>
            </a:r>
            <a:r>
              <a:rPr lang="zh-CN" altLang="en-US" dirty="0"/>
              <a:t>选择</a:t>
            </a:r>
            <a:r>
              <a:rPr lang="en-US" altLang="zh-CN" dirty="0"/>
              <a:t>BGR</a:t>
            </a:r>
            <a:r>
              <a:rPr lang="zh-CN" altLang="en-US" dirty="0"/>
              <a:t>颜色空间呢？</a:t>
            </a:r>
          </a:p>
          <a:p>
            <a:r>
              <a:rPr lang="en-US" altLang="zh-CN" dirty="0"/>
              <a:t>OpenCV</a:t>
            </a:r>
            <a:r>
              <a:rPr lang="zh-CN" altLang="en-US" dirty="0"/>
              <a:t>在</a:t>
            </a:r>
            <a:r>
              <a:rPr lang="en-US" altLang="zh-CN" dirty="0"/>
              <a:t>1999</a:t>
            </a:r>
            <a:r>
              <a:rPr lang="zh-CN" altLang="en-US" dirty="0"/>
              <a:t>年由</a:t>
            </a:r>
            <a:r>
              <a:rPr lang="en-US" altLang="zh-CN" dirty="0"/>
              <a:t>Intel</a:t>
            </a:r>
            <a:r>
              <a:rPr lang="zh-CN" altLang="en-US" dirty="0"/>
              <a:t>建立，早期的</a:t>
            </a:r>
            <a:r>
              <a:rPr lang="en-US" altLang="zh-CN" dirty="0"/>
              <a:t>OpenCV</a:t>
            </a:r>
            <a:r>
              <a:rPr lang="zh-CN" altLang="en-US" dirty="0"/>
              <a:t>开发者选择</a:t>
            </a:r>
            <a:r>
              <a:rPr lang="en-US" altLang="zh-CN" dirty="0"/>
              <a:t>BGR</a:t>
            </a:r>
            <a:r>
              <a:rPr lang="zh-CN" altLang="en-US" dirty="0"/>
              <a:t>颜色格式的原因：</a:t>
            </a:r>
          </a:p>
          <a:p>
            <a:r>
              <a:rPr lang="zh-CN" altLang="en-US" dirty="0"/>
              <a:t>    当时主流的摄像头制造商和软件供应商提供的摄像头采集的图像的通道排列顺序为</a:t>
            </a:r>
            <a:r>
              <a:rPr lang="en-US" altLang="zh-CN" dirty="0"/>
              <a:t>BGR</a:t>
            </a:r>
            <a:r>
              <a:rPr lang="zh-CN" altLang="en-US" dirty="0"/>
              <a:t>。</a:t>
            </a:r>
          </a:p>
          <a:p>
            <a:r>
              <a:rPr lang="zh-CN" altLang="en-US" dirty="0"/>
              <a:t>    在</a:t>
            </a:r>
            <a:r>
              <a:rPr lang="en-US" altLang="zh-CN" dirty="0"/>
              <a:t>Windows</a:t>
            </a:r>
            <a:r>
              <a:rPr lang="zh-CN" altLang="en-US" dirty="0"/>
              <a:t>下，任何格式的图片文件（包括视频播放）都要转化为位图才能显示出来，</a:t>
            </a:r>
          </a:p>
          <a:p>
            <a:r>
              <a:rPr lang="zh-CN" altLang="en-US" dirty="0"/>
              <a:t>        各种格式的图片文件也都是在位图格式的基础上采用不同的压缩算法生成的，</a:t>
            </a:r>
          </a:p>
          <a:p>
            <a:r>
              <a:rPr lang="zh-CN" altLang="en-US" dirty="0"/>
              <a:t>        位图</a:t>
            </a:r>
            <a:r>
              <a:rPr lang="en-US" altLang="zh-CN" dirty="0"/>
              <a:t>BMP</a:t>
            </a:r>
            <a:r>
              <a:rPr lang="zh-CN" altLang="en-US" dirty="0"/>
              <a:t>的格式就是</a:t>
            </a:r>
            <a:r>
              <a:rPr lang="en-US" altLang="zh-CN" dirty="0"/>
              <a:t>BGR</a:t>
            </a:r>
            <a:r>
              <a:rPr lang="zh-CN" altLang="en-US" dirty="0"/>
              <a:t>。</a:t>
            </a:r>
          </a:p>
          <a:p>
            <a:r>
              <a:rPr lang="zh-CN" altLang="en-US" dirty="0"/>
              <a:t>        位图</a:t>
            </a:r>
            <a:r>
              <a:rPr lang="en-US" altLang="zh-CN" dirty="0"/>
              <a:t>BMP</a:t>
            </a:r>
            <a:r>
              <a:rPr lang="zh-CN" altLang="en-US" dirty="0"/>
              <a:t>是最简单的，也是</a:t>
            </a:r>
            <a:r>
              <a:rPr lang="en-US" altLang="zh-CN" dirty="0"/>
              <a:t>Windows</a:t>
            </a:r>
            <a:r>
              <a:rPr lang="zh-CN" altLang="en-US" dirty="0"/>
              <a:t>显示图片的基本格式，其文件扩展名为*</a:t>
            </a:r>
            <a:r>
              <a:rPr lang="en-US" altLang="zh-CN" dirty="0"/>
              <a:t>.BMP</a:t>
            </a:r>
            <a:r>
              <a:rPr lang="zh-CN" altLang="en-US" dirty="0"/>
              <a:t>。</a:t>
            </a:r>
          </a:p>
          <a:p>
            <a:r>
              <a:rPr lang="zh-CN" altLang="en-US" dirty="0"/>
              <a:t>正是基于</a:t>
            </a:r>
            <a:r>
              <a:rPr lang="en-US" altLang="zh-CN" dirty="0"/>
              <a:t>BGR</a:t>
            </a:r>
            <a:r>
              <a:rPr lang="zh-CN" altLang="en-US" dirty="0"/>
              <a:t>在当时被广泛使用，于是早期</a:t>
            </a:r>
            <a:r>
              <a:rPr lang="en-US" altLang="zh-CN" dirty="0"/>
              <a:t>OpenCV</a:t>
            </a:r>
            <a:r>
              <a:rPr lang="zh-CN" altLang="en-US" dirty="0"/>
              <a:t>开发者就选择</a:t>
            </a:r>
            <a:r>
              <a:rPr lang="en-US" altLang="zh-CN" dirty="0"/>
              <a:t>BGR</a:t>
            </a:r>
            <a:r>
              <a:rPr lang="zh-CN" altLang="en-US" dirty="0"/>
              <a:t>颜色格式，成为了一种规范一直用到现在。</a:t>
            </a:r>
          </a:p>
        </p:txBody>
      </p:sp>
      <p:sp>
        <p:nvSpPr>
          <p:cNvPr id="4" name="灯片编号占位符 3"/>
          <p:cNvSpPr>
            <a:spLocks noGrp="1"/>
          </p:cNvSpPr>
          <p:nvPr>
            <p:ph type="sldNum" sz="quarter" idx="5"/>
          </p:nvPr>
        </p:nvSpPr>
        <p:spPr/>
        <p:txBody>
          <a:bodyPr/>
          <a:lstStyle/>
          <a:p>
            <a:fld id="{4F4E7965-58AF-4F42-9AB6-ABCB6D292ADD}" type="slidenum">
              <a:rPr lang="zh-CN" altLang="en-US" smtClean="0"/>
              <a:t>3</a:t>
            </a:fld>
            <a:endParaRPr lang="zh-CN" altLang="en-US"/>
          </a:p>
        </p:txBody>
      </p:sp>
    </p:spTree>
    <p:extLst>
      <p:ext uri="{BB962C8B-B14F-4D97-AF65-F5344CB8AC3E}">
        <p14:creationId xmlns:p14="http://schemas.microsoft.com/office/powerpoint/2010/main" val="2905808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图像增强是对图像进行处理，使其比原始图像更适合于特定的应用，它需要与实际应用相结合。</a:t>
            </a:r>
            <a:endParaRPr lang="en-US" altLang="zh-CN" dirty="0"/>
          </a:p>
          <a:p>
            <a:r>
              <a:rPr lang="zh-CN" altLang="en-US" dirty="0"/>
              <a:t>对于图像的某些特征如边缘、轮廓、对比度等，图像增强是进行强调或锐化，以便于显示、观察或进一步分析与处理。</a:t>
            </a:r>
            <a:endParaRPr lang="en-US" altLang="zh-CN" dirty="0"/>
          </a:p>
          <a:p>
            <a:r>
              <a:rPr lang="zh-CN" altLang="en-US" dirty="0"/>
              <a:t>图像增强主要是一个主观过程，而图像复原大部分是一个客观过程。</a:t>
            </a:r>
            <a:endParaRPr lang="en-US" altLang="zh-CN" dirty="0"/>
          </a:p>
          <a:p>
            <a:r>
              <a:rPr lang="zh-CN" altLang="en-US" dirty="0"/>
              <a:t>图像增强的方法是因应用不同而不同的，研究内容如上。</a:t>
            </a:r>
          </a:p>
        </p:txBody>
      </p:sp>
      <p:sp>
        <p:nvSpPr>
          <p:cNvPr id="4" name="灯片编号占位符 3"/>
          <p:cNvSpPr>
            <a:spLocks noGrp="1"/>
          </p:cNvSpPr>
          <p:nvPr>
            <p:ph type="sldNum" sz="quarter" idx="5"/>
          </p:nvPr>
        </p:nvSpPr>
        <p:spPr/>
        <p:txBody>
          <a:bodyPr/>
          <a:lstStyle/>
          <a:p>
            <a:fld id="{4F4E7965-58AF-4F42-9AB6-ABCB6D292ADD}" type="slidenum">
              <a:rPr lang="zh-CN" altLang="en-US" smtClean="0"/>
              <a:t>15</a:t>
            </a:fld>
            <a:endParaRPr lang="zh-CN" altLang="en-US"/>
          </a:p>
        </p:txBody>
      </p:sp>
    </p:spTree>
    <p:extLst>
      <p:ext uri="{BB962C8B-B14F-4D97-AF65-F5344CB8AC3E}">
        <p14:creationId xmlns:p14="http://schemas.microsoft.com/office/powerpoint/2010/main" val="391879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图像平滑是一种区域增强的算法，平滑算法有邻域平均法、中指滤波、边界保持类滤波等。</a:t>
            </a:r>
          </a:p>
          <a:p>
            <a:r>
              <a:rPr lang="zh-CN" altLang="en-US" dirty="0"/>
              <a:t>在图像产生、传输和复制过程中，常常会因为多方面原因而被噪声干扰或出现数据丢失，降低了图像的质量</a:t>
            </a:r>
          </a:p>
          <a:p>
            <a:r>
              <a:rPr lang="zh-CN" altLang="en-US" dirty="0"/>
              <a:t>（某一像素，如果它与周围像素点相比有明显的不同，则该点被噪声所感染）。</a:t>
            </a:r>
          </a:p>
          <a:p>
            <a:r>
              <a:rPr lang="zh-CN" altLang="en-US" dirty="0"/>
              <a:t>这就需要对图像进行一定的增强处理以减小这些缺陷带来的影响。</a:t>
            </a:r>
          </a:p>
          <a:p>
            <a:endParaRPr lang="zh-CN" altLang="en-US" dirty="0"/>
          </a:p>
          <a:p>
            <a:r>
              <a:rPr lang="zh-CN" altLang="en-US" dirty="0"/>
              <a:t>图像平滑 有均值滤波、方框滤波、中值滤波、高斯滤波、双边滤波等。</a:t>
            </a:r>
          </a:p>
          <a:p>
            <a:endParaRPr lang="zh-CN" altLang="en-US" dirty="0"/>
          </a:p>
          <a:p>
            <a:r>
              <a:rPr lang="en-US" altLang="zh-CN" dirty="0"/>
              <a:t>1.</a:t>
            </a:r>
            <a:r>
              <a:rPr lang="zh-CN" altLang="en-US" dirty="0"/>
              <a:t>均值滤波</a:t>
            </a:r>
          </a:p>
          <a:p>
            <a:r>
              <a:rPr lang="zh-CN" altLang="en-US" dirty="0"/>
              <a:t>    均值滤波是指任意一点的像素值，都是周围 </a:t>
            </a:r>
            <a:r>
              <a:rPr lang="en-US" altLang="zh-CN" dirty="0"/>
              <a:t>N x M </a:t>
            </a:r>
            <a:r>
              <a:rPr lang="zh-CN" altLang="en-US" dirty="0"/>
              <a:t>个像素值的均值。</a:t>
            </a:r>
          </a:p>
          <a:p>
            <a:r>
              <a:rPr lang="zh-CN" altLang="en-US" dirty="0"/>
              <a:t>    </a:t>
            </a:r>
            <a:r>
              <a:rPr lang="en-US" altLang="zh-CN" dirty="0"/>
              <a:t>Python</a:t>
            </a:r>
            <a:r>
              <a:rPr lang="zh-CN" altLang="en-US" dirty="0"/>
              <a:t>调用</a:t>
            </a:r>
            <a:r>
              <a:rPr lang="en-US" altLang="zh-CN" dirty="0"/>
              <a:t>OpenCV</a:t>
            </a:r>
            <a:r>
              <a:rPr lang="zh-CN" altLang="en-US" dirty="0"/>
              <a:t>实现 均值滤波 的函数如下：</a:t>
            </a:r>
          </a:p>
          <a:p>
            <a:r>
              <a:rPr lang="zh-CN" altLang="en-US" dirty="0"/>
              <a:t>        </a:t>
            </a:r>
            <a:r>
              <a:rPr lang="en-US" altLang="zh-CN" dirty="0"/>
              <a:t>result = cv2.blur(</a:t>
            </a:r>
            <a:r>
              <a:rPr lang="zh-CN" altLang="en-US" dirty="0"/>
              <a:t>原始图像</a:t>
            </a:r>
            <a:r>
              <a:rPr lang="en-US" altLang="zh-CN" dirty="0"/>
              <a:t>,</a:t>
            </a:r>
            <a:r>
              <a:rPr lang="zh-CN" altLang="en-US" dirty="0"/>
              <a:t>核大小</a:t>
            </a:r>
            <a:r>
              <a:rPr lang="en-US" altLang="zh-CN" dirty="0"/>
              <a:t>)</a:t>
            </a:r>
          </a:p>
          <a:p>
            <a:r>
              <a:rPr lang="en-US" altLang="zh-CN" dirty="0"/>
              <a:t>        </a:t>
            </a:r>
            <a:r>
              <a:rPr lang="zh-CN" altLang="en-US" dirty="0"/>
              <a:t>其中，核大小是以（宽度，高度）表示的元组形式。常见的形式包括：核大小（</a:t>
            </a:r>
            <a:r>
              <a:rPr lang="en-US" altLang="zh-CN" dirty="0"/>
              <a:t>3</a:t>
            </a:r>
            <a:r>
              <a:rPr lang="zh-CN" altLang="en-US" dirty="0"/>
              <a:t>，</a:t>
            </a:r>
            <a:r>
              <a:rPr lang="en-US" altLang="zh-CN" dirty="0"/>
              <a:t>3</a:t>
            </a:r>
            <a:r>
              <a:rPr lang="zh-CN" altLang="en-US" dirty="0"/>
              <a:t>）和（</a:t>
            </a:r>
            <a:r>
              <a:rPr lang="en-US" altLang="zh-CN" dirty="0"/>
              <a:t>5</a:t>
            </a:r>
            <a:r>
              <a:rPr lang="zh-CN" altLang="en-US" dirty="0"/>
              <a:t>，</a:t>
            </a:r>
            <a:r>
              <a:rPr lang="en-US" altLang="zh-CN" dirty="0"/>
              <a:t>5</a:t>
            </a:r>
            <a:r>
              <a:rPr lang="zh-CN" altLang="en-US" dirty="0"/>
              <a:t>）。</a:t>
            </a:r>
          </a:p>
          <a:p>
            <a:r>
              <a:rPr lang="zh-CN" altLang="en-US" dirty="0"/>
              <a:t>    注：</a:t>
            </a:r>
          </a:p>
          <a:p>
            <a:r>
              <a:rPr lang="zh-CN" altLang="en-US" dirty="0"/>
              <a:t>        </a:t>
            </a:r>
            <a:r>
              <a:rPr lang="en-US" altLang="zh-CN" dirty="0"/>
              <a:t>1</a:t>
            </a:r>
            <a:r>
              <a:rPr lang="zh-CN" altLang="en-US" dirty="0"/>
              <a:t>）随着核大小逐渐变大，会让图像变得更加模糊；</a:t>
            </a:r>
          </a:p>
          <a:p>
            <a:r>
              <a:rPr lang="zh-CN" altLang="en-US" dirty="0"/>
              <a:t>        </a:t>
            </a:r>
            <a:r>
              <a:rPr lang="en-US" altLang="zh-CN" dirty="0"/>
              <a:t>2</a:t>
            </a:r>
            <a:r>
              <a:rPr lang="zh-CN" altLang="en-US" dirty="0"/>
              <a:t>）如果设置为核大小为（</a:t>
            </a:r>
            <a:r>
              <a:rPr lang="en-US" altLang="zh-CN" dirty="0"/>
              <a:t>1</a:t>
            </a:r>
            <a:r>
              <a:rPr lang="zh-CN" altLang="en-US" dirty="0"/>
              <a:t>，</a:t>
            </a:r>
            <a:r>
              <a:rPr lang="en-US" altLang="zh-CN" dirty="0"/>
              <a:t>1</a:t>
            </a:r>
            <a:r>
              <a:rPr lang="zh-CN" altLang="en-US" dirty="0"/>
              <a:t>），则结果就是原始图像。</a:t>
            </a:r>
          </a:p>
          <a:p>
            <a:r>
              <a:rPr lang="en-US" altLang="zh-CN" dirty="0"/>
              <a:t>2.</a:t>
            </a:r>
            <a:r>
              <a:rPr lang="zh-CN" altLang="en-US" dirty="0"/>
              <a:t>中值滤波</a:t>
            </a:r>
          </a:p>
          <a:p>
            <a:r>
              <a:rPr lang="zh-CN" altLang="en-US" dirty="0"/>
              <a:t>    在使用邻域平均法去噪的同时也使得边界变得模糊。</a:t>
            </a:r>
          </a:p>
          <a:p>
            <a:r>
              <a:rPr lang="zh-CN" altLang="en-US" dirty="0"/>
              <a:t>    中值滤波是非线性的图像处理方法，在去噪的同时可以兼顾到边界信息的保留。</a:t>
            </a:r>
          </a:p>
          <a:p>
            <a:r>
              <a:rPr lang="zh-CN" altLang="en-US" dirty="0"/>
              <a:t>    选一个含有奇数点的窗口</a:t>
            </a:r>
            <a:r>
              <a:rPr lang="en-US" altLang="zh-CN" dirty="0"/>
              <a:t>W</a:t>
            </a:r>
            <a:r>
              <a:rPr lang="zh-CN" altLang="en-US" dirty="0"/>
              <a:t>，将这个窗口在图像上扫描，把窗口中所含的像素点按灰度级的升或降序排列，取位于中间的灰度值来代替该点的灰度值。</a:t>
            </a:r>
          </a:p>
          <a:p>
            <a:r>
              <a:rPr lang="zh-CN" altLang="en-US" dirty="0"/>
              <a:t>    </a:t>
            </a:r>
            <a:r>
              <a:rPr lang="en-US" altLang="zh-CN" dirty="0"/>
              <a:t>Python</a:t>
            </a:r>
            <a:r>
              <a:rPr lang="zh-CN" altLang="en-US" dirty="0"/>
              <a:t>调用</a:t>
            </a:r>
            <a:r>
              <a:rPr lang="en-US" altLang="zh-CN" dirty="0"/>
              <a:t>OpenCV</a:t>
            </a:r>
            <a:r>
              <a:rPr lang="zh-CN" altLang="en-US" dirty="0"/>
              <a:t>实现 中值滤波 的函数如下：</a:t>
            </a:r>
          </a:p>
          <a:p>
            <a:r>
              <a:rPr lang="zh-CN" altLang="en-US" dirty="0"/>
              <a:t>        </a:t>
            </a:r>
            <a:r>
              <a:rPr lang="en-US" altLang="zh-CN" dirty="0"/>
              <a:t>OpenCV</a:t>
            </a:r>
            <a:r>
              <a:rPr lang="zh-CN" altLang="en-US" dirty="0"/>
              <a:t>主要调用 </a:t>
            </a:r>
            <a:r>
              <a:rPr lang="en-US" altLang="zh-CN" dirty="0" err="1"/>
              <a:t>medianBlur</a:t>
            </a:r>
            <a:r>
              <a:rPr lang="en-US" altLang="zh-CN" dirty="0"/>
              <a:t>() </a:t>
            </a:r>
            <a:r>
              <a:rPr lang="zh-CN" altLang="en-US" dirty="0"/>
              <a:t>函数实现中值滤波。图像平滑里中值滤波的效果最好。</a:t>
            </a:r>
          </a:p>
          <a:p>
            <a:r>
              <a:rPr lang="zh-CN" altLang="en-US" dirty="0"/>
              <a:t>        </a:t>
            </a:r>
            <a:r>
              <a:rPr lang="en-US" altLang="zh-CN" dirty="0" err="1"/>
              <a:t>dst</a:t>
            </a:r>
            <a:r>
              <a:rPr lang="en-US" altLang="zh-CN" dirty="0"/>
              <a:t> = cv2.medianBlur(</a:t>
            </a:r>
            <a:r>
              <a:rPr lang="en-US" altLang="zh-CN" dirty="0" err="1"/>
              <a:t>src</a:t>
            </a:r>
            <a:r>
              <a:rPr lang="en-US" altLang="zh-CN" dirty="0"/>
              <a:t>, </a:t>
            </a:r>
            <a:r>
              <a:rPr lang="en-US" altLang="zh-CN" dirty="0" err="1"/>
              <a:t>ksize</a:t>
            </a:r>
            <a:r>
              <a:rPr lang="en-US" altLang="zh-CN" dirty="0"/>
              <a:t>)</a:t>
            </a:r>
          </a:p>
          <a:p>
            <a:r>
              <a:rPr lang="en-US" altLang="zh-CN" dirty="0"/>
              <a:t>          </a:t>
            </a:r>
            <a:r>
              <a:rPr lang="zh-CN" altLang="en-US" dirty="0"/>
              <a:t>其中，参数：</a:t>
            </a:r>
          </a:p>
          <a:p>
            <a:r>
              <a:rPr lang="zh-CN" altLang="en-US" dirty="0"/>
              <a:t>            </a:t>
            </a:r>
            <a:r>
              <a:rPr lang="en-US" altLang="zh-CN" dirty="0" err="1"/>
              <a:t>src</a:t>
            </a:r>
            <a:r>
              <a:rPr lang="en-US" altLang="zh-CN" dirty="0"/>
              <a:t> </a:t>
            </a:r>
            <a:r>
              <a:rPr lang="zh-CN" altLang="en-US" dirty="0"/>
              <a:t>表示源图像；</a:t>
            </a:r>
          </a:p>
          <a:p>
            <a:r>
              <a:rPr lang="zh-CN" altLang="en-US" dirty="0"/>
              <a:t>            </a:t>
            </a:r>
            <a:r>
              <a:rPr lang="en-US" altLang="zh-CN" dirty="0" err="1"/>
              <a:t>ksize</a:t>
            </a:r>
            <a:r>
              <a:rPr lang="en-US" altLang="zh-CN" dirty="0"/>
              <a:t> </a:t>
            </a:r>
            <a:r>
              <a:rPr lang="zh-CN" altLang="en-US" dirty="0"/>
              <a:t>表示核大小。核必须是大于</a:t>
            </a:r>
            <a:r>
              <a:rPr lang="en-US" altLang="zh-CN" dirty="0"/>
              <a:t>1</a:t>
            </a:r>
            <a:r>
              <a:rPr lang="zh-CN" altLang="en-US" dirty="0"/>
              <a:t>的奇数，如</a:t>
            </a:r>
            <a:r>
              <a:rPr lang="en-US" altLang="zh-CN" dirty="0"/>
              <a:t>3</a:t>
            </a:r>
            <a:r>
              <a:rPr lang="zh-CN" altLang="en-US" dirty="0"/>
              <a:t>、</a:t>
            </a:r>
            <a:r>
              <a:rPr lang="en-US" altLang="zh-CN" dirty="0"/>
              <a:t>5</a:t>
            </a:r>
            <a:r>
              <a:rPr lang="zh-CN" altLang="en-US" dirty="0"/>
              <a:t>、</a:t>
            </a:r>
            <a:r>
              <a:rPr lang="en-US" altLang="zh-CN" dirty="0"/>
              <a:t>7</a:t>
            </a:r>
            <a:r>
              <a:rPr lang="zh-CN" altLang="en-US" dirty="0"/>
              <a:t>等。</a:t>
            </a:r>
          </a:p>
          <a:p>
            <a:r>
              <a:rPr lang="zh-CN" altLang="en-US" dirty="0"/>
              <a:t>    注：</a:t>
            </a:r>
          </a:p>
          <a:p>
            <a:r>
              <a:rPr lang="zh-CN" altLang="en-US" dirty="0"/>
              <a:t>        </a:t>
            </a:r>
            <a:r>
              <a:rPr lang="en-US" altLang="zh-CN" dirty="0"/>
              <a:t>1</a:t>
            </a:r>
            <a:r>
              <a:rPr lang="zh-CN" altLang="en-US" dirty="0"/>
              <a:t>）随着核大小逐渐变大，会让图像变得更加模糊；</a:t>
            </a:r>
          </a:p>
          <a:p>
            <a:r>
              <a:rPr lang="zh-CN" altLang="en-US" dirty="0"/>
              <a:t>        </a:t>
            </a:r>
            <a:r>
              <a:rPr lang="en-US" altLang="zh-CN" dirty="0"/>
              <a:t>2</a:t>
            </a:r>
            <a:r>
              <a:rPr lang="zh-CN" altLang="en-US" dirty="0"/>
              <a:t>）核必须是大于</a:t>
            </a:r>
            <a:r>
              <a:rPr lang="en-US" altLang="zh-CN" dirty="0"/>
              <a:t>1</a:t>
            </a:r>
            <a:r>
              <a:rPr lang="zh-CN" altLang="en-US" dirty="0"/>
              <a:t>的奇数，如</a:t>
            </a:r>
            <a:r>
              <a:rPr lang="en-US" altLang="zh-CN" dirty="0"/>
              <a:t>3</a:t>
            </a:r>
            <a:r>
              <a:rPr lang="zh-CN" altLang="en-US" dirty="0"/>
              <a:t>、</a:t>
            </a:r>
            <a:r>
              <a:rPr lang="en-US" altLang="zh-CN" dirty="0"/>
              <a:t>5</a:t>
            </a:r>
            <a:r>
              <a:rPr lang="zh-CN" altLang="en-US" dirty="0"/>
              <a:t>、</a:t>
            </a:r>
            <a:r>
              <a:rPr lang="en-US" altLang="zh-CN" dirty="0"/>
              <a:t>7</a:t>
            </a:r>
            <a:r>
              <a:rPr lang="zh-CN" altLang="en-US" dirty="0"/>
              <a:t>等；</a:t>
            </a:r>
          </a:p>
          <a:p>
            <a:r>
              <a:rPr lang="zh-CN" altLang="en-US" dirty="0"/>
              <a:t>        </a:t>
            </a:r>
            <a:r>
              <a:rPr lang="en-US" altLang="zh-CN" dirty="0"/>
              <a:t>3</a:t>
            </a:r>
            <a:r>
              <a:rPr lang="zh-CN" altLang="en-US" dirty="0"/>
              <a:t>）在代码 </a:t>
            </a:r>
            <a:r>
              <a:rPr lang="en-US" altLang="zh-CN" dirty="0" err="1"/>
              <a:t>dst</a:t>
            </a:r>
            <a:r>
              <a:rPr lang="en-US" altLang="zh-CN" dirty="0"/>
              <a:t> = cv2.medianBlur(</a:t>
            </a:r>
            <a:r>
              <a:rPr lang="en-US" altLang="zh-CN" dirty="0" err="1"/>
              <a:t>src</a:t>
            </a:r>
            <a:r>
              <a:rPr lang="en-US" altLang="zh-CN" dirty="0"/>
              <a:t>, </a:t>
            </a:r>
            <a:r>
              <a:rPr lang="en-US" altLang="zh-CN" dirty="0" err="1"/>
              <a:t>ksize</a:t>
            </a:r>
            <a:r>
              <a:rPr lang="en-US" altLang="zh-CN" dirty="0"/>
              <a:t>) </a:t>
            </a:r>
            <a:r>
              <a:rPr lang="zh-CN" altLang="en-US" dirty="0"/>
              <a:t>中 填写核大小时，只需填写一个数即可，如</a:t>
            </a:r>
            <a:r>
              <a:rPr lang="en-US" altLang="zh-CN" dirty="0"/>
              <a:t>3</a:t>
            </a:r>
            <a:r>
              <a:rPr lang="zh-CN" altLang="en-US" dirty="0"/>
              <a:t>、</a:t>
            </a:r>
            <a:r>
              <a:rPr lang="en-US" altLang="zh-CN" dirty="0"/>
              <a:t>5</a:t>
            </a:r>
            <a:r>
              <a:rPr lang="zh-CN" altLang="en-US" dirty="0"/>
              <a:t>、</a:t>
            </a:r>
            <a:r>
              <a:rPr lang="en-US" altLang="zh-CN" dirty="0"/>
              <a:t>7</a:t>
            </a:r>
            <a:r>
              <a:rPr lang="zh-CN" altLang="en-US" dirty="0"/>
              <a:t>等。</a:t>
            </a:r>
          </a:p>
          <a:p>
            <a:r>
              <a:rPr lang="en-US" altLang="zh-CN" dirty="0"/>
              <a:t>3.</a:t>
            </a:r>
            <a:r>
              <a:rPr lang="zh-CN" altLang="en-US" dirty="0"/>
              <a:t>高斯滤波</a:t>
            </a:r>
          </a:p>
          <a:p>
            <a:r>
              <a:rPr lang="zh-CN" altLang="en-US" dirty="0"/>
              <a:t>    为了克服简单局部平均法的弊端</a:t>
            </a:r>
            <a:r>
              <a:rPr lang="en-US" altLang="zh-CN" dirty="0"/>
              <a:t>(</a:t>
            </a:r>
            <a:r>
              <a:rPr lang="zh-CN" altLang="en-US" dirty="0"/>
              <a:t>图像模糊</a:t>
            </a:r>
            <a:r>
              <a:rPr lang="en-US" altLang="zh-CN" dirty="0"/>
              <a:t>)</a:t>
            </a:r>
            <a:r>
              <a:rPr lang="zh-CN" altLang="en-US" dirty="0"/>
              <a:t>，目前已提出许多保持边缘、细节的局部平滑算法。</a:t>
            </a:r>
          </a:p>
          <a:p>
            <a:r>
              <a:rPr lang="zh-CN" altLang="en-US" dirty="0"/>
              <a:t>    它们的出发点都集中在如何选择邻域的大小、形状和方向、参数加平均及邻域各店的权重系数等。</a:t>
            </a:r>
          </a:p>
          <a:p>
            <a:r>
              <a:rPr lang="zh-CN" altLang="en-US" dirty="0"/>
              <a:t>    图像高斯平滑也是邻域平均的思想对图像进行平滑的一种方法。</a:t>
            </a:r>
          </a:p>
          <a:p>
            <a:r>
              <a:rPr lang="zh-CN" altLang="en-US" dirty="0"/>
              <a:t>    在图像高斯平滑中，对图像进行平均时，不同位置的像素被赋予了不同的权重。</a:t>
            </a:r>
          </a:p>
          <a:p>
            <a:r>
              <a:rPr lang="zh-CN" altLang="en-US" dirty="0"/>
              <a:t>    高斯平滑与简单平滑不同，它在对邻域内像素进行平均时，给予不同位置的像素不同的权值。</a:t>
            </a:r>
          </a:p>
          <a:p>
            <a:r>
              <a:rPr lang="zh-CN" altLang="en-US" dirty="0"/>
              <a:t>    高斯滤波让临近的像素具有更高的重要度，对周围像素计算加权平均值，较近的像素具有较大的权重值。</a:t>
            </a:r>
          </a:p>
          <a:p>
            <a:r>
              <a:rPr lang="zh-CN" altLang="en-US" dirty="0"/>
              <a:t>    </a:t>
            </a:r>
            <a:r>
              <a:rPr lang="en-US" altLang="zh-CN" dirty="0"/>
              <a:t>Python</a:t>
            </a:r>
            <a:r>
              <a:rPr lang="zh-CN" altLang="en-US" dirty="0"/>
              <a:t>中</a:t>
            </a:r>
            <a:r>
              <a:rPr lang="en-US" altLang="zh-CN" dirty="0"/>
              <a:t>OpenCV</a:t>
            </a:r>
            <a:r>
              <a:rPr lang="zh-CN" altLang="en-US" dirty="0"/>
              <a:t>主要调用 </a:t>
            </a:r>
            <a:r>
              <a:rPr lang="en-US" altLang="zh-CN" dirty="0" err="1"/>
              <a:t>GaussianBlur</a:t>
            </a:r>
            <a:r>
              <a:rPr lang="en-US" altLang="zh-CN" dirty="0"/>
              <a:t>() </a:t>
            </a:r>
            <a:r>
              <a:rPr lang="zh-CN" altLang="en-US" dirty="0"/>
              <a:t>函数，如下：</a:t>
            </a:r>
          </a:p>
          <a:p>
            <a:r>
              <a:rPr lang="zh-CN" altLang="en-US" dirty="0"/>
              <a:t>        </a:t>
            </a:r>
            <a:r>
              <a:rPr lang="en-US" altLang="zh-CN" dirty="0" err="1"/>
              <a:t>dst</a:t>
            </a:r>
            <a:r>
              <a:rPr lang="en-US" altLang="zh-CN" dirty="0"/>
              <a:t> = cv2.GaussianBlur(</a:t>
            </a:r>
            <a:r>
              <a:rPr lang="en-US" altLang="zh-CN" dirty="0" err="1"/>
              <a:t>src</a:t>
            </a:r>
            <a:r>
              <a:rPr lang="en-US" altLang="zh-CN" dirty="0"/>
              <a:t>, </a:t>
            </a:r>
            <a:r>
              <a:rPr lang="en-US" altLang="zh-CN" dirty="0" err="1"/>
              <a:t>ksize</a:t>
            </a:r>
            <a:r>
              <a:rPr lang="en-US" altLang="zh-CN" dirty="0"/>
              <a:t>, </a:t>
            </a:r>
            <a:r>
              <a:rPr lang="en-US" altLang="zh-CN" dirty="0" err="1"/>
              <a:t>sigmaX</a:t>
            </a:r>
            <a:r>
              <a:rPr lang="en-US" altLang="zh-CN" dirty="0"/>
              <a:t>)</a:t>
            </a:r>
          </a:p>
          <a:p>
            <a:r>
              <a:rPr lang="en-US" altLang="zh-CN" dirty="0"/>
              <a:t>          </a:t>
            </a:r>
            <a:r>
              <a:rPr lang="zh-CN" altLang="en-US" dirty="0"/>
              <a:t>其中，参数：</a:t>
            </a:r>
          </a:p>
          <a:p>
            <a:r>
              <a:rPr lang="zh-CN" altLang="en-US" dirty="0"/>
              <a:t>            </a:t>
            </a:r>
            <a:r>
              <a:rPr lang="en-US" altLang="zh-CN" dirty="0" err="1"/>
              <a:t>src</a:t>
            </a:r>
            <a:r>
              <a:rPr lang="en-US" altLang="zh-CN" dirty="0"/>
              <a:t> </a:t>
            </a:r>
            <a:r>
              <a:rPr lang="zh-CN" altLang="en-US" dirty="0"/>
              <a:t>表示原始图像；</a:t>
            </a:r>
          </a:p>
          <a:p>
            <a:r>
              <a:rPr lang="zh-CN" altLang="en-US" dirty="0"/>
              <a:t>            </a:t>
            </a:r>
            <a:r>
              <a:rPr lang="en-US" altLang="zh-CN" dirty="0" err="1"/>
              <a:t>ksize</a:t>
            </a:r>
            <a:r>
              <a:rPr lang="en-US" altLang="zh-CN" dirty="0"/>
              <a:t> </a:t>
            </a:r>
            <a:r>
              <a:rPr lang="zh-CN" altLang="en-US" dirty="0"/>
              <a:t>表示核大小；核大小（</a:t>
            </a:r>
            <a:r>
              <a:rPr lang="en-US" altLang="zh-CN" dirty="0"/>
              <a:t>N, N</a:t>
            </a:r>
            <a:r>
              <a:rPr lang="zh-CN" altLang="en-US" dirty="0"/>
              <a:t>）必须是奇数，</a:t>
            </a:r>
            <a:r>
              <a:rPr lang="en-US" altLang="zh-CN" dirty="0"/>
              <a:t>X</a:t>
            </a:r>
            <a:r>
              <a:rPr lang="zh-CN" altLang="en-US" dirty="0"/>
              <a:t>方向方差主要控制权重。</a:t>
            </a:r>
          </a:p>
          <a:p>
            <a:r>
              <a:rPr lang="zh-CN" altLang="en-US" dirty="0"/>
              <a:t>            </a:t>
            </a:r>
            <a:r>
              <a:rPr lang="en-US" altLang="zh-CN" dirty="0" err="1"/>
              <a:t>sigmaX</a:t>
            </a:r>
            <a:r>
              <a:rPr lang="en-US" altLang="zh-CN" dirty="0"/>
              <a:t> </a:t>
            </a:r>
            <a:r>
              <a:rPr lang="zh-CN" altLang="en-US" dirty="0"/>
              <a:t>表示</a:t>
            </a:r>
            <a:r>
              <a:rPr lang="en-US" altLang="zh-CN" dirty="0"/>
              <a:t>X</a:t>
            </a:r>
            <a:r>
              <a:rPr lang="zh-CN" altLang="en-US" dirty="0"/>
              <a:t>方向方差。</a:t>
            </a:r>
          </a:p>
          <a:p>
            <a:r>
              <a:rPr lang="zh-CN" altLang="en-US" dirty="0"/>
              <a:t>    注：</a:t>
            </a:r>
          </a:p>
          <a:p>
            <a:r>
              <a:rPr lang="zh-CN" altLang="en-US" dirty="0"/>
              <a:t>        </a:t>
            </a:r>
            <a:r>
              <a:rPr lang="en-US" altLang="zh-CN" dirty="0"/>
              <a:t>1</a:t>
            </a:r>
            <a:r>
              <a:rPr lang="zh-CN" altLang="en-US" dirty="0"/>
              <a:t>）随着核大小逐渐变大，会让图像变得更加模糊；</a:t>
            </a:r>
          </a:p>
          <a:p>
            <a:r>
              <a:rPr lang="zh-CN" altLang="en-US" dirty="0"/>
              <a:t>        </a:t>
            </a:r>
            <a:r>
              <a:rPr lang="en-US" altLang="zh-CN" dirty="0"/>
              <a:t>2</a:t>
            </a:r>
            <a:r>
              <a:rPr lang="zh-CN" altLang="en-US" dirty="0"/>
              <a:t>）核大小（</a:t>
            </a:r>
            <a:r>
              <a:rPr lang="en-US" altLang="zh-CN" dirty="0"/>
              <a:t>N, N</a:t>
            </a:r>
            <a:r>
              <a:rPr lang="zh-CN" altLang="en-US" dirty="0"/>
              <a:t>）必须是大于</a:t>
            </a:r>
            <a:r>
              <a:rPr lang="en-US" altLang="zh-CN" dirty="0"/>
              <a:t>1</a:t>
            </a:r>
            <a:r>
              <a:rPr lang="zh-CN" altLang="en-US" dirty="0"/>
              <a:t>的奇数，如</a:t>
            </a:r>
            <a:r>
              <a:rPr lang="en-US" altLang="zh-CN" dirty="0"/>
              <a:t>3</a:t>
            </a:r>
            <a:r>
              <a:rPr lang="zh-CN" altLang="en-US" dirty="0"/>
              <a:t>、</a:t>
            </a:r>
            <a:r>
              <a:rPr lang="en-US" altLang="zh-CN" dirty="0"/>
              <a:t>5</a:t>
            </a:r>
            <a:r>
              <a:rPr lang="zh-CN" altLang="en-US" dirty="0"/>
              <a:t>、</a:t>
            </a:r>
            <a:r>
              <a:rPr lang="en-US" altLang="zh-CN" dirty="0"/>
              <a:t>7</a:t>
            </a:r>
            <a:r>
              <a:rPr lang="zh-CN" altLang="en-US" dirty="0"/>
              <a:t>等；</a:t>
            </a:r>
          </a:p>
          <a:p>
            <a:r>
              <a:rPr lang="en-US" altLang="zh-CN" dirty="0"/>
              <a:t>4.</a:t>
            </a:r>
            <a:r>
              <a:rPr lang="zh-CN" altLang="en-US" dirty="0"/>
              <a:t>双边滤波</a:t>
            </a:r>
          </a:p>
          <a:p>
            <a:r>
              <a:rPr lang="zh-CN" altLang="en-US" dirty="0"/>
              <a:t>    双边滤波是综合考虑空间信息和色彩信息的滤波方式，在滤波过程中能够有效地保护图像 内的边缘信息。</a:t>
            </a:r>
          </a:p>
          <a:p>
            <a:r>
              <a:rPr lang="zh-CN" altLang="en-US" dirty="0"/>
              <a:t>    在进行均值滤波时，仅仅考虑空间信息。</a:t>
            </a:r>
          </a:p>
          <a:p>
            <a:r>
              <a:rPr lang="zh-CN" altLang="en-US" dirty="0"/>
              <a:t>        此时左右 两侧的像素的处理结果是综合考虑周边元素像素值，并对它们取均值得到的。</a:t>
            </a:r>
          </a:p>
          <a:p>
            <a:r>
              <a:rPr lang="zh-CN" altLang="en-US" dirty="0"/>
              <a:t>    是进行双边滤波的可能结果。在进行双边滤波时，不仅考虑空间信息，还考虑色彩差别信息。</a:t>
            </a:r>
          </a:p>
          <a:p>
            <a:r>
              <a:rPr lang="zh-CN" altLang="en-US" dirty="0"/>
              <a:t>    注意：</a:t>
            </a:r>
          </a:p>
          <a:p>
            <a:r>
              <a:rPr lang="zh-CN" altLang="en-US" dirty="0"/>
              <a:t>        色彩差异较大，颜色距离很远，权重占比越小（颜色距离不是像素点之间的物理距离， 而是颜色值的距离。</a:t>
            </a:r>
          </a:p>
          <a:p>
            <a:r>
              <a:rPr lang="zh-CN" altLang="en-US" dirty="0"/>
              <a:t>        像素点的值分别是 </a:t>
            </a:r>
            <a:r>
              <a:rPr lang="en-US" altLang="zh-CN" dirty="0"/>
              <a:t>0 </a:t>
            </a:r>
            <a:r>
              <a:rPr lang="zh-CN" altLang="en-US" dirty="0"/>
              <a:t>和 </a:t>
            </a:r>
            <a:r>
              <a:rPr lang="en-US" altLang="zh-CN" dirty="0"/>
              <a:t>255</a:t>
            </a:r>
            <a:r>
              <a:rPr lang="zh-CN" altLang="en-US" dirty="0"/>
              <a:t>，差别很大，所以说它们颜色距离很远）。</a:t>
            </a:r>
          </a:p>
          <a:p>
            <a:r>
              <a:rPr lang="en-US" altLang="zh-CN" dirty="0"/>
              <a:t># </a:t>
            </a:r>
            <a:r>
              <a:rPr lang="zh-CN" altLang="en-US" dirty="0"/>
              <a:t>在 </a:t>
            </a:r>
            <a:r>
              <a:rPr lang="en-US" altLang="zh-CN" dirty="0"/>
              <a:t>OpenCV </a:t>
            </a:r>
            <a:r>
              <a:rPr lang="zh-CN" altLang="en-US" dirty="0"/>
              <a:t>中，实现高斯滤波的函数是 </a:t>
            </a:r>
            <a:r>
              <a:rPr lang="en-US" altLang="zh-CN" dirty="0"/>
              <a:t>cv2.GaussianBlur()</a:t>
            </a:r>
            <a:r>
              <a:rPr lang="zh-CN" altLang="en-US" dirty="0"/>
              <a:t>，该函数的语法格式是：</a:t>
            </a:r>
          </a:p>
          <a:p>
            <a:r>
              <a:rPr lang="en-US" altLang="zh-CN" dirty="0"/>
              <a:t># </a:t>
            </a:r>
            <a:r>
              <a:rPr lang="en-US" altLang="zh-CN" dirty="0" err="1"/>
              <a:t>dst</a:t>
            </a:r>
            <a:r>
              <a:rPr lang="en-US" altLang="zh-CN" dirty="0"/>
              <a:t> = cv2.GaussianBlur( </a:t>
            </a:r>
            <a:r>
              <a:rPr lang="en-US" altLang="zh-CN" dirty="0" err="1"/>
              <a:t>src</a:t>
            </a:r>
            <a:r>
              <a:rPr lang="en-US" altLang="zh-CN" dirty="0"/>
              <a:t>, </a:t>
            </a:r>
            <a:r>
              <a:rPr lang="en-US" altLang="zh-CN" dirty="0" err="1"/>
              <a:t>ksize</a:t>
            </a:r>
            <a:r>
              <a:rPr lang="en-US" altLang="zh-CN" dirty="0"/>
              <a:t>, </a:t>
            </a:r>
            <a:r>
              <a:rPr lang="en-US" altLang="zh-CN" dirty="0" err="1"/>
              <a:t>sigmaX</a:t>
            </a:r>
            <a:r>
              <a:rPr lang="en-US" altLang="zh-CN" dirty="0"/>
              <a:t>, </a:t>
            </a:r>
            <a:r>
              <a:rPr lang="en-US" altLang="zh-CN" dirty="0" err="1"/>
              <a:t>sigmaY</a:t>
            </a:r>
            <a:r>
              <a:rPr lang="en-US" altLang="zh-CN" dirty="0"/>
              <a:t>, </a:t>
            </a:r>
            <a:r>
              <a:rPr lang="en-US" altLang="zh-CN" dirty="0" err="1"/>
              <a:t>borderType</a:t>
            </a:r>
            <a:r>
              <a:rPr lang="en-US" altLang="zh-CN" dirty="0"/>
              <a:t> )</a:t>
            </a:r>
          </a:p>
          <a:p>
            <a:r>
              <a:rPr lang="en-US" altLang="zh-CN" dirty="0"/>
              <a:t> </a:t>
            </a:r>
          </a:p>
          <a:p>
            <a:r>
              <a:rPr lang="en-US" altLang="zh-CN" dirty="0"/>
              <a:t># </a:t>
            </a:r>
            <a:r>
              <a:rPr lang="zh-CN" altLang="en-US" dirty="0"/>
              <a:t>式中：</a:t>
            </a:r>
          </a:p>
          <a:p>
            <a:r>
              <a:rPr lang="en-US" altLang="zh-CN" dirty="0"/>
              <a:t># </a:t>
            </a:r>
            <a:r>
              <a:rPr lang="en-US" altLang="zh-CN" dirty="0" err="1"/>
              <a:t>dst</a:t>
            </a:r>
            <a:r>
              <a:rPr lang="en-US" altLang="zh-CN" dirty="0"/>
              <a:t> </a:t>
            </a:r>
            <a:r>
              <a:rPr lang="zh-CN" altLang="en-US" dirty="0"/>
              <a:t>是返回值，表示进行高斯滤波后得到的处理结果。</a:t>
            </a:r>
          </a:p>
          <a:p>
            <a:r>
              <a:rPr lang="en-US" altLang="zh-CN" dirty="0"/>
              <a:t># </a:t>
            </a:r>
            <a:r>
              <a:rPr lang="en-US" altLang="zh-CN" dirty="0" err="1"/>
              <a:t>src</a:t>
            </a:r>
            <a:r>
              <a:rPr lang="en-US" altLang="zh-CN" dirty="0"/>
              <a:t> </a:t>
            </a:r>
            <a:r>
              <a:rPr lang="zh-CN" altLang="en-US" dirty="0"/>
              <a:t>是需要处理的图像，即原始图像。它能够有任意数量的通道，并能对各个通道独立处理。图像深度应该是 </a:t>
            </a:r>
            <a:r>
              <a:rPr lang="en-US" altLang="zh-CN" dirty="0"/>
              <a:t>CV_8U</a:t>
            </a:r>
            <a:r>
              <a:rPr lang="zh-CN" altLang="en-US" dirty="0"/>
              <a:t>、</a:t>
            </a:r>
            <a:r>
              <a:rPr lang="en-US" altLang="zh-CN" dirty="0"/>
              <a:t>CV_16U</a:t>
            </a:r>
            <a:r>
              <a:rPr lang="zh-CN" altLang="en-US" dirty="0"/>
              <a:t>、</a:t>
            </a:r>
            <a:r>
              <a:rPr lang="en-US" altLang="zh-CN" dirty="0"/>
              <a:t>CV_16S</a:t>
            </a:r>
            <a:r>
              <a:rPr lang="zh-CN" altLang="en-US" dirty="0"/>
              <a:t>、</a:t>
            </a:r>
            <a:r>
              <a:rPr lang="en-US" altLang="zh-CN" dirty="0"/>
              <a:t>CV_32F </a:t>
            </a:r>
            <a:r>
              <a:rPr lang="zh-CN" altLang="en-US" dirty="0"/>
              <a:t>或者 </a:t>
            </a:r>
            <a:r>
              <a:rPr lang="en-US" altLang="zh-CN" dirty="0"/>
              <a:t>CV_64F </a:t>
            </a:r>
            <a:r>
              <a:rPr lang="zh-CN" altLang="en-US" dirty="0"/>
              <a:t>中的一种。</a:t>
            </a:r>
          </a:p>
          <a:p>
            <a:r>
              <a:rPr lang="en-US" altLang="zh-CN" dirty="0"/>
              <a:t># </a:t>
            </a:r>
            <a:r>
              <a:rPr lang="en-US" altLang="zh-CN" dirty="0" err="1"/>
              <a:t>ksize</a:t>
            </a:r>
            <a:r>
              <a:rPr lang="en-US" altLang="zh-CN" dirty="0"/>
              <a:t> </a:t>
            </a:r>
            <a:r>
              <a:rPr lang="zh-CN" altLang="en-US" dirty="0"/>
              <a:t>是滤波核的大小。滤波核大小是指在滤波处理过程中其邻域图像的高度和宽度。需要注意，滤波核的值必须是奇数。</a:t>
            </a:r>
          </a:p>
          <a:p>
            <a:r>
              <a:rPr lang="en-US" altLang="zh-CN" dirty="0"/>
              <a:t># </a:t>
            </a:r>
            <a:r>
              <a:rPr lang="en-US" altLang="zh-CN" dirty="0" err="1"/>
              <a:t>borderType</a:t>
            </a:r>
            <a:r>
              <a:rPr lang="en-US" altLang="zh-CN" dirty="0"/>
              <a:t> </a:t>
            </a:r>
            <a:r>
              <a:rPr lang="zh-CN" altLang="en-US" dirty="0"/>
              <a:t>是边界样式，该值决定了以何种方式处理边界。一般情况下，不需要考虑该值，直接采用默认值即可。</a:t>
            </a:r>
          </a:p>
          <a:p>
            <a:r>
              <a:rPr lang="zh-CN" altLang="en-US" dirty="0"/>
              <a:t> </a:t>
            </a:r>
          </a:p>
          <a:p>
            <a:r>
              <a:rPr lang="en-US" altLang="zh-CN" dirty="0"/>
              <a:t># </a:t>
            </a:r>
            <a:r>
              <a:rPr lang="zh-CN" altLang="en-US" dirty="0"/>
              <a:t>官方文档建议显式地指定 </a:t>
            </a:r>
            <a:r>
              <a:rPr lang="en-US" altLang="zh-CN" dirty="0" err="1"/>
              <a:t>ksize</a:t>
            </a:r>
            <a:r>
              <a:rPr lang="zh-CN" altLang="en-US" dirty="0"/>
              <a:t>、</a:t>
            </a:r>
            <a:r>
              <a:rPr lang="en-US" altLang="zh-CN" dirty="0" err="1"/>
              <a:t>sigmaX</a:t>
            </a:r>
            <a:r>
              <a:rPr lang="en-US" altLang="zh-CN" dirty="0"/>
              <a:t> </a:t>
            </a:r>
            <a:r>
              <a:rPr lang="zh-CN" altLang="en-US" dirty="0"/>
              <a:t>和 </a:t>
            </a:r>
            <a:r>
              <a:rPr lang="en-US" altLang="zh-CN" dirty="0" err="1"/>
              <a:t>sigmaY</a:t>
            </a:r>
            <a:r>
              <a:rPr lang="en-US" altLang="zh-CN" dirty="0"/>
              <a:t> </a:t>
            </a:r>
            <a:r>
              <a:rPr lang="zh-CN" altLang="en-US" dirty="0"/>
              <a:t>三个参数的值，以避免将来函数修改后可能造成的语法错误。</a:t>
            </a:r>
          </a:p>
          <a:p>
            <a:r>
              <a:rPr lang="en-US" altLang="zh-CN" dirty="0"/>
              <a:t># </a:t>
            </a:r>
            <a:r>
              <a:rPr lang="zh-CN" altLang="en-US" dirty="0"/>
              <a:t>当然，在实际处理中，可以显式指定 </a:t>
            </a:r>
            <a:r>
              <a:rPr lang="en-US" altLang="zh-CN" dirty="0" err="1"/>
              <a:t>sigmaX</a:t>
            </a:r>
            <a:r>
              <a:rPr lang="en-US" altLang="zh-CN" dirty="0"/>
              <a:t> </a:t>
            </a:r>
            <a:r>
              <a:rPr lang="zh-CN" altLang="en-US" dirty="0"/>
              <a:t>和 </a:t>
            </a:r>
            <a:r>
              <a:rPr lang="en-US" altLang="zh-CN" dirty="0" err="1"/>
              <a:t>sigmaY</a:t>
            </a:r>
            <a:r>
              <a:rPr lang="en-US" altLang="zh-CN" dirty="0"/>
              <a:t> </a:t>
            </a:r>
            <a:r>
              <a:rPr lang="zh-CN" altLang="en-US" dirty="0"/>
              <a:t>为默认值 </a:t>
            </a:r>
            <a:r>
              <a:rPr lang="en-US" altLang="zh-CN" dirty="0"/>
              <a:t>0</a:t>
            </a:r>
            <a:r>
              <a:rPr lang="zh-CN" altLang="en-US" dirty="0"/>
              <a:t>。</a:t>
            </a:r>
          </a:p>
          <a:p>
            <a:r>
              <a:rPr lang="zh-CN" altLang="en-US" dirty="0"/>
              <a:t> </a:t>
            </a:r>
          </a:p>
          <a:p>
            <a:r>
              <a:rPr lang="en-US" altLang="zh-CN" dirty="0"/>
              <a:t># </a:t>
            </a:r>
            <a:r>
              <a:rPr lang="zh-CN" altLang="en-US" dirty="0"/>
              <a:t>因此，函数 </a:t>
            </a:r>
            <a:r>
              <a:rPr lang="en-US" altLang="zh-CN" dirty="0"/>
              <a:t>cv2.GaussianBlur()</a:t>
            </a:r>
            <a:r>
              <a:rPr lang="zh-CN" altLang="en-US" dirty="0"/>
              <a:t>的常用形式为：</a:t>
            </a:r>
          </a:p>
          <a:p>
            <a:r>
              <a:rPr lang="en-US" altLang="zh-CN" dirty="0"/>
              <a:t># </a:t>
            </a:r>
            <a:r>
              <a:rPr lang="en-US" altLang="zh-CN" dirty="0" err="1"/>
              <a:t>dst</a:t>
            </a:r>
            <a:r>
              <a:rPr lang="en-US" altLang="zh-CN" dirty="0"/>
              <a:t> = cv2.GaussianBlur( </a:t>
            </a:r>
            <a:r>
              <a:rPr lang="en-US" altLang="zh-CN" dirty="0" err="1"/>
              <a:t>src</a:t>
            </a:r>
            <a:r>
              <a:rPr lang="en-US" altLang="zh-CN" dirty="0"/>
              <a:t>, </a:t>
            </a:r>
            <a:r>
              <a:rPr lang="en-US" altLang="zh-CN" dirty="0" err="1"/>
              <a:t>ksize</a:t>
            </a:r>
            <a:r>
              <a:rPr lang="en-US" altLang="zh-CN" dirty="0"/>
              <a:t>, 0, 0 )</a:t>
            </a:r>
            <a:endParaRPr lang="zh-CN" altLang="en-US" dirty="0"/>
          </a:p>
        </p:txBody>
      </p:sp>
      <p:sp>
        <p:nvSpPr>
          <p:cNvPr id="4" name="灯片编号占位符 3"/>
          <p:cNvSpPr>
            <a:spLocks noGrp="1"/>
          </p:cNvSpPr>
          <p:nvPr>
            <p:ph type="sldNum" sz="quarter" idx="5"/>
          </p:nvPr>
        </p:nvSpPr>
        <p:spPr/>
        <p:txBody>
          <a:bodyPr/>
          <a:lstStyle/>
          <a:p>
            <a:fld id="{4F4E7965-58AF-4F42-9AB6-ABCB6D292ADD}" type="slidenum">
              <a:rPr lang="zh-CN" altLang="en-US" smtClean="0"/>
              <a:t>16</a:t>
            </a:fld>
            <a:endParaRPr lang="zh-CN" altLang="en-US"/>
          </a:p>
        </p:txBody>
      </p:sp>
    </p:spTree>
    <p:extLst>
      <p:ext uri="{BB962C8B-B14F-4D97-AF65-F5344CB8AC3E}">
        <p14:creationId xmlns:p14="http://schemas.microsoft.com/office/powerpoint/2010/main" val="930009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仅执行了二值化操作，可以看到车牌</a:t>
            </a:r>
            <a:r>
              <a:rPr lang="en-US" altLang="zh-CN" dirty="0"/>
              <a:t>(</a:t>
            </a:r>
            <a:r>
              <a:rPr lang="zh-CN" altLang="en-US" dirty="0"/>
              <a:t>浙</a:t>
            </a:r>
            <a:r>
              <a:rPr lang="en-US" altLang="zh-CN" dirty="0"/>
              <a:t>F397C0)</a:t>
            </a:r>
            <a:r>
              <a:rPr lang="zh-CN" altLang="en-US" dirty="0"/>
              <a:t>字符清晰可见，但却很难将它们的区域矩形准确隔离出来。</a:t>
            </a:r>
          </a:p>
          <a:p>
            <a:r>
              <a:rPr lang="zh-CN" altLang="en-US" dirty="0"/>
              <a:t>虽然每个字符的边缘很清晰，但它们彼此并没有任何连接，很难作为一个整体来进行边缘检测。</a:t>
            </a:r>
          </a:p>
          <a:p>
            <a:r>
              <a:rPr lang="zh-CN" altLang="en-US" dirty="0"/>
              <a:t>经过了闭操作之后，车牌字符连成了一个白色矩形区域，比较容易作为整体识别边缘，从而更方便定位车牌的区域所在。</a:t>
            </a:r>
          </a:p>
        </p:txBody>
      </p:sp>
      <p:sp>
        <p:nvSpPr>
          <p:cNvPr id="4" name="灯片编号占位符 3"/>
          <p:cNvSpPr>
            <a:spLocks noGrp="1"/>
          </p:cNvSpPr>
          <p:nvPr>
            <p:ph type="sldNum" sz="quarter" idx="5"/>
          </p:nvPr>
        </p:nvSpPr>
        <p:spPr/>
        <p:txBody>
          <a:bodyPr/>
          <a:lstStyle/>
          <a:p>
            <a:fld id="{4F4E7965-58AF-4F42-9AB6-ABCB6D292ADD}" type="slidenum">
              <a:rPr lang="zh-CN" altLang="en-US" smtClean="0"/>
              <a:t>23</a:t>
            </a:fld>
            <a:endParaRPr lang="zh-CN" altLang="en-US"/>
          </a:p>
        </p:txBody>
      </p:sp>
    </p:spTree>
    <p:extLst>
      <p:ext uri="{BB962C8B-B14F-4D97-AF65-F5344CB8AC3E}">
        <p14:creationId xmlns:p14="http://schemas.microsoft.com/office/powerpoint/2010/main" val="92822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8E85B2-C8D1-1817-ADBE-96537FD9F1C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25CC8FE-7EC5-9613-44DA-B02B610127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AC68EE7-DF5D-E44F-4B1D-D0A35BDEC0F1}"/>
              </a:ext>
            </a:extLst>
          </p:cNvPr>
          <p:cNvSpPr>
            <a:spLocks noGrp="1"/>
          </p:cNvSpPr>
          <p:nvPr>
            <p:ph type="dt" sz="half" idx="10"/>
          </p:nvPr>
        </p:nvSpPr>
        <p:spPr/>
        <p:txBody>
          <a:bodyPr/>
          <a:lstStyle/>
          <a:p>
            <a:fld id="{363AAA21-CE84-491F-80C7-F332D67CF2A2}" type="datetimeFigureOut">
              <a:rPr lang="zh-CN" altLang="en-US" smtClean="0"/>
              <a:t>2022/7/10</a:t>
            </a:fld>
            <a:endParaRPr lang="zh-CN" altLang="en-US"/>
          </a:p>
        </p:txBody>
      </p:sp>
      <p:sp>
        <p:nvSpPr>
          <p:cNvPr id="5" name="页脚占位符 4">
            <a:extLst>
              <a:ext uri="{FF2B5EF4-FFF2-40B4-BE49-F238E27FC236}">
                <a16:creationId xmlns:a16="http://schemas.microsoft.com/office/drawing/2014/main" id="{A9893832-BC4C-F1C2-93B1-5F114E7D91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1815F3-1204-54D1-CE46-2A205EE89C1E}"/>
              </a:ext>
            </a:extLst>
          </p:cNvPr>
          <p:cNvSpPr>
            <a:spLocks noGrp="1"/>
          </p:cNvSpPr>
          <p:nvPr>
            <p:ph type="sldNum" sz="quarter" idx="12"/>
          </p:nvPr>
        </p:nvSpPr>
        <p:spPr/>
        <p:txBody>
          <a:bodyPr/>
          <a:lstStyle/>
          <a:p>
            <a:fld id="{94E4DF52-C8D7-4118-B49D-43BE2D18446B}" type="slidenum">
              <a:rPr lang="zh-CN" altLang="en-US" smtClean="0"/>
              <a:t>‹#›</a:t>
            </a:fld>
            <a:endParaRPr lang="zh-CN" altLang="en-US"/>
          </a:p>
        </p:txBody>
      </p:sp>
    </p:spTree>
    <p:extLst>
      <p:ext uri="{BB962C8B-B14F-4D97-AF65-F5344CB8AC3E}">
        <p14:creationId xmlns:p14="http://schemas.microsoft.com/office/powerpoint/2010/main" val="117421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EB151A-B8E7-F335-47BD-CEE70B6192E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DF5303F-4DE7-5D85-8D1C-8F537102367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F9006D4-CDCD-B9CE-22FF-2DE0EDC9F558}"/>
              </a:ext>
            </a:extLst>
          </p:cNvPr>
          <p:cNvSpPr>
            <a:spLocks noGrp="1"/>
          </p:cNvSpPr>
          <p:nvPr>
            <p:ph type="dt" sz="half" idx="10"/>
          </p:nvPr>
        </p:nvSpPr>
        <p:spPr/>
        <p:txBody>
          <a:bodyPr/>
          <a:lstStyle/>
          <a:p>
            <a:fld id="{363AAA21-CE84-491F-80C7-F332D67CF2A2}" type="datetimeFigureOut">
              <a:rPr lang="zh-CN" altLang="en-US" smtClean="0"/>
              <a:t>2022/7/10</a:t>
            </a:fld>
            <a:endParaRPr lang="zh-CN" altLang="en-US"/>
          </a:p>
        </p:txBody>
      </p:sp>
      <p:sp>
        <p:nvSpPr>
          <p:cNvPr id="5" name="页脚占位符 4">
            <a:extLst>
              <a:ext uri="{FF2B5EF4-FFF2-40B4-BE49-F238E27FC236}">
                <a16:creationId xmlns:a16="http://schemas.microsoft.com/office/drawing/2014/main" id="{F2CAA29A-9AA0-E59C-36DD-894A613D6E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88949A8-63AA-E68E-8BA9-2B512A8C0C22}"/>
              </a:ext>
            </a:extLst>
          </p:cNvPr>
          <p:cNvSpPr>
            <a:spLocks noGrp="1"/>
          </p:cNvSpPr>
          <p:nvPr>
            <p:ph type="sldNum" sz="quarter" idx="12"/>
          </p:nvPr>
        </p:nvSpPr>
        <p:spPr/>
        <p:txBody>
          <a:bodyPr/>
          <a:lstStyle/>
          <a:p>
            <a:fld id="{94E4DF52-C8D7-4118-B49D-43BE2D18446B}" type="slidenum">
              <a:rPr lang="zh-CN" altLang="en-US" smtClean="0"/>
              <a:t>‹#›</a:t>
            </a:fld>
            <a:endParaRPr lang="zh-CN" altLang="en-US"/>
          </a:p>
        </p:txBody>
      </p:sp>
    </p:spTree>
    <p:extLst>
      <p:ext uri="{BB962C8B-B14F-4D97-AF65-F5344CB8AC3E}">
        <p14:creationId xmlns:p14="http://schemas.microsoft.com/office/powerpoint/2010/main" val="2960879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5E51187-5664-7FF5-2B1B-C6EC405775E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ED1B601-19BE-2EE7-9CC9-618097FAFEB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554DD1-2F0F-2EAF-F59C-E6612E60508C}"/>
              </a:ext>
            </a:extLst>
          </p:cNvPr>
          <p:cNvSpPr>
            <a:spLocks noGrp="1"/>
          </p:cNvSpPr>
          <p:nvPr>
            <p:ph type="dt" sz="half" idx="10"/>
          </p:nvPr>
        </p:nvSpPr>
        <p:spPr/>
        <p:txBody>
          <a:bodyPr/>
          <a:lstStyle/>
          <a:p>
            <a:fld id="{363AAA21-CE84-491F-80C7-F332D67CF2A2}" type="datetimeFigureOut">
              <a:rPr lang="zh-CN" altLang="en-US" smtClean="0"/>
              <a:t>2022/7/10</a:t>
            </a:fld>
            <a:endParaRPr lang="zh-CN" altLang="en-US"/>
          </a:p>
        </p:txBody>
      </p:sp>
      <p:sp>
        <p:nvSpPr>
          <p:cNvPr id="5" name="页脚占位符 4">
            <a:extLst>
              <a:ext uri="{FF2B5EF4-FFF2-40B4-BE49-F238E27FC236}">
                <a16:creationId xmlns:a16="http://schemas.microsoft.com/office/drawing/2014/main" id="{233D067A-9B12-27B8-6BEB-66FF76E98C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2BEA56-054C-5717-824E-DB3AC6088D87}"/>
              </a:ext>
            </a:extLst>
          </p:cNvPr>
          <p:cNvSpPr>
            <a:spLocks noGrp="1"/>
          </p:cNvSpPr>
          <p:nvPr>
            <p:ph type="sldNum" sz="quarter" idx="12"/>
          </p:nvPr>
        </p:nvSpPr>
        <p:spPr/>
        <p:txBody>
          <a:bodyPr/>
          <a:lstStyle/>
          <a:p>
            <a:fld id="{94E4DF52-C8D7-4118-B49D-43BE2D18446B}" type="slidenum">
              <a:rPr lang="zh-CN" altLang="en-US" smtClean="0"/>
              <a:t>‹#›</a:t>
            </a:fld>
            <a:endParaRPr lang="zh-CN" altLang="en-US"/>
          </a:p>
        </p:txBody>
      </p:sp>
    </p:spTree>
    <p:extLst>
      <p:ext uri="{BB962C8B-B14F-4D97-AF65-F5344CB8AC3E}">
        <p14:creationId xmlns:p14="http://schemas.microsoft.com/office/powerpoint/2010/main" val="1775204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78A1D8-DD1C-C82B-C927-F1AD8D34261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00D259F-DC9E-D661-BA3C-F369178366F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629A4E-C87D-D561-62D1-8F1C3AFE073B}"/>
              </a:ext>
            </a:extLst>
          </p:cNvPr>
          <p:cNvSpPr>
            <a:spLocks noGrp="1"/>
          </p:cNvSpPr>
          <p:nvPr>
            <p:ph type="dt" sz="half" idx="10"/>
          </p:nvPr>
        </p:nvSpPr>
        <p:spPr/>
        <p:txBody>
          <a:bodyPr/>
          <a:lstStyle/>
          <a:p>
            <a:fld id="{363AAA21-CE84-491F-80C7-F332D67CF2A2}" type="datetimeFigureOut">
              <a:rPr lang="zh-CN" altLang="en-US" smtClean="0"/>
              <a:t>2022/7/10</a:t>
            </a:fld>
            <a:endParaRPr lang="zh-CN" altLang="en-US"/>
          </a:p>
        </p:txBody>
      </p:sp>
      <p:sp>
        <p:nvSpPr>
          <p:cNvPr id="5" name="页脚占位符 4">
            <a:extLst>
              <a:ext uri="{FF2B5EF4-FFF2-40B4-BE49-F238E27FC236}">
                <a16:creationId xmlns:a16="http://schemas.microsoft.com/office/drawing/2014/main" id="{D433EEE6-8884-F21F-73F5-521447973A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FB28D5-EE46-9DB1-4FD4-457176E3ED66}"/>
              </a:ext>
            </a:extLst>
          </p:cNvPr>
          <p:cNvSpPr>
            <a:spLocks noGrp="1"/>
          </p:cNvSpPr>
          <p:nvPr>
            <p:ph type="sldNum" sz="quarter" idx="12"/>
          </p:nvPr>
        </p:nvSpPr>
        <p:spPr/>
        <p:txBody>
          <a:bodyPr/>
          <a:lstStyle/>
          <a:p>
            <a:fld id="{94E4DF52-C8D7-4118-B49D-43BE2D18446B}" type="slidenum">
              <a:rPr lang="zh-CN" altLang="en-US" smtClean="0"/>
              <a:t>‹#›</a:t>
            </a:fld>
            <a:endParaRPr lang="zh-CN" altLang="en-US"/>
          </a:p>
        </p:txBody>
      </p:sp>
    </p:spTree>
    <p:extLst>
      <p:ext uri="{BB962C8B-B14F-4D97-AF65-F5344CB8AC3E}">
        <p14:creationId xmlns:p14="http://schemas.microsoft.com/office/powerpoint/2010/main" val="80740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343CA5-7A3E-67B8-8D1D-A8F7B346E90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CC05DC9-6E85-C55C-8B17-B310CE77E4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A2B517B-7B53-F5BE-7DF6-72F304108C26}"/>
              </a:ext>
            </a:extLst>
          </p:cNvPr>
          <p:cNvSpPr>
            <a:spLocks noGrp="1"/>
          </p:cNvSpPr>
          <p:nvPr>
            <p:ph type="dt" sz="half" idx="10"/>
          </p:nvPr>
        </p:nvSpPr>
        <p:spPr/>
        <p:txBody>
          <a:bodyPr/>
          <a:lstStyle/>
          <a:p>
            <a:fld id="{363AAA21-CE84-491F-80C7-F332D67CF2A2}" type="datetimeFigureOut">
              <a:rPr lang="zh-CN" altLang="en-US" smtClean="0"/>
              <a:t>2022/7/10</a:t>
            </a:fld>
            <a:endParaRPr lang="zh-CN" altLang="en-US"/>
          </a:p>
        </p:txBody>
      </p:sp>
      <p:sp>
        <p:nvSpPr>
          <p:cNvPr id="5" name="页脚占位符 4">
            <a:extLst>
              <a:ext uri="{FF2B5EF4-FFF2-40B4-BE49-F238E27FC236}">
                <a16:creationId xmlns:a16="http://schemas.microsoft.com/office/drawing/2014/main" id="{E9D6569F-8BBE-0059-26B2-EC75B362B8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47BD2F-466E-F2DE-10AA-356B5C1C8D38}"/>
              </a:ext>
            </a:extLst>
          </p:cNvPr>
          <p:cNvSpPr>
            <a:spLocks noGrp="1"/>
          </p:cNvSpPr>
          <p:nvPr>
            <p:ph type="sldNum" sz="quarter" idx="12"/>
          </p:nvPr>
        </p:nvSpPr>
        <p:spPr/>
        <p:txBody>
          <a:bodyPr/>
          <a:lstStyle/>
          <a:p>
            <a:fld id="{94E4DF52-C8D7-4118-B49D-43BE2D18446B}" type="slidenum">
              <a:rPr lang="zh-CN" altLang="en-US" smtClean="0"/>
              <a:t>‹#›</a:t>
            </a:fld>
            <a:endParaRPr lang="zh-CN" altLang="en-US"/>
          </a:p>
        </p:txBody>
      </p:sp>
    </p:spTree>
    <p:extLst>
      <p:ext uri="{BB962C8B-B14F-4D97-AF65-F5344CB8AC3E}">
        <p14:creationId xmlns:p14="http://schemas.microsoft.com/office/powerpoint/2010/main" val="1692670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88E6C1-8C01-1441-0287-A4B13880DBC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7D6ED73-C87E-C6CD-DB9F-DE2E09E9A3C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63AAB26-FCEA-0C8A-70A3-7F536002BA1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90351E5-4C65-DCFE-D4A4-3AFA127CEEE9}"/>
              </a:ext>
            </a:extLst>
          </p:cNvPr>
          <p:cNvSpPr>
            <a:spLocks noGrp="1"/>
          </p:cNvSpPr>
          <p:nvPr>
            <p:ph type="dt" sz="half" idx="10"/>
          </p:nvPr>
        </p:nvSpPr>
        <p:spPr/>
        <p:txBody>
          <a:bodyPr/>
          <a:lstStyle/>
          <a:p>
            <a:fld id="{363AAA21-CE84-491F-80C7-F332D67CF2A2}" type="datetimeFigureOut">
              <a:rPr lang="zh-CN" altLang="en-US" smtClean="0"/>
              <a:t>2022/7/10</a:t>
            </a:fld>
            <a:endParaRPr lang="zh-CN" altLang="en-US"/>
          </a:p>
        </p:txBody>
      </p:sp>
      <p:sp>
        <p:nvSpPr>
          <p:cNvPr id="6" name="页脚占位符 5">
            <a:extLst>
              <a:ext uri="{FF2B5EF4-FFF2-40B4-BE49-F238E27FC236}">
                <a16:creationId xmlns:a16="http://schemas.microsoft.com/office/drawing/2014/main" id="{B7549A55-F48C-18D3-D416-F7C65F6639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8809397-4A56-22BC-F357-DBF03DF358DA}"/>
              </a:ext>
            </a:extLst>
          </p:cNvPr>
          <p:cNvSpPr>
            <a:spLocks noGrp="1"/>
          </p:cNvSpPr>
          <p:nvPr>
            <p:ph type="sldNum" sz="quarter" idx="12"/>
          </p:nvPr>
        </p:nvSpPr>
        <p:spPr/>
        <p:txBody>
          <a:bodyPr/>
          <a:lstStyle/>
          <a:p>
            <a:fld id="{94E4DF52-C8D7-4118-B49D-43BE2D18446B}" type="slidenum">
              <a:rPr lang="zh-CN" altLang="en-US" smtClean="0"/>
              <a:t>‹#›</a:t>
            </a:fld>
            <a:endParaRPr lang="zh-CN" altLang="en-US"/>
          </a:p>
        </p:txBody>
      </p:sp>
    </p:spTree>
    <p:extLst>
      <p:ext uri="{BB962C8B-B14F-4D97-AF65-F5344CB8AC3E}">
        <p14:creationId xmlns:p14="http://schemas.microsoft.com/office/powerpoint/2010/main" val="97497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DDA7AA-EBA7-B368-6221-904BA89651F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9633DAA-501C-E169-AB53-76FC9A9C80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4B2253B-7534-B964-50E6-3B7736EE455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C2B2868-2CE0-81F6-8581-2F339DEDA4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C487DC7-F3D6-4E99-9825-8A341B4A1DD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AC941FF-0A73-6B44-98DA-B7EC8B629762}"/>
              </a:ext>
            </a:extLst>
          </p:cNvPr>
          <p:cNvSpPr>
            <a:spLocks noGrp="1"/>
          </p:cNvSpPr>
          <p:nvPr>
            <p:ph type="dt" sz="half" idx="10"/>
          </p:nvPr>
        </p:nvSpPr>
        <p:spPr/>
        <p:txBody>
          <a:bodyPr/>
          <a:lstStyle/>
          <a:p>
            <a:fld id="{363AAA21-CE84-491F-80C7-F332D67CF2A2}" type="datetimeFigureOut">
              <a:rPr lang="zh-CN" altLang="en-US" smtClean="0"/>
              <a:t>2022/7/10</a:t>
            </a:fld>
            <a:endParaRPr lang="zh-CN" altLang="en-US"/>
          </a:p>
        </p:txBody>
      </p:sp>
      <p:sp>
        <p:nvSpPr>
          <p:cNvPr id="8" name="页脚占位符 7">
            <a:extLst>
              <a:ext uri="{FF2B5EF4-FFF2-40B4-BE49-F238E27FC236}">
                <a16:creationId xmlns:a16="http://schemas.microsoft.com/office/drawing/2014/main" id="{9E53B025-06BC-E8FC-0B5B-79027064C57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E88423D-684D-EFDA-AC1B-5D80B1379C9B}"/>
              </a:ext>
            </a:extLst>
          </p:cNvPr>
          <p:cNvSpPr>
            <a:spLocks noGrp="1"/>
          </p:cNvSpPr>
          <p:nvPr>
            <p:ph type="sldNum" sz="quarter" idx="12"/>
          </p:nvPr>
        </p:nvSpPr>
        <p:spPr/>
        <p:txBody>
          <a:bodyPr/>
          <a:lstStyle/>
          <a:p>
            <a:fld id="{94E4DF52-C8D7-4118-B49D-43BE2D18446B}" type="slidenum">
              <a:rPr lang="zh-CN" altLang="en-US" smtClean="0"/>
              <a:t>‹#›</a:t>
            </a:fld>
            <a:endParaRPr lang="zh-CN" altLang="en-US"/>
          </a:p>
        </p:txBody>
      </p:sp>
    </p:spTree>
    <p:extLst>
      <p:ext uri="{BB962C8B-B14F-4D97-AF65-F5344CB8AC3E}">
        <p14:creationId xmlns:p14="http://schemas.microsoft.com/office/powerpoint/2010/main" val="27176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9CF408-50F3-070A-788F-4D6791045FE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6B7A967-3352-36FC-5742-F9516C4AC438}"/>
              </a:ext>
            </a:extLst>
          </p:cNvPr>
          <p:cNvSpPr>
            <a:spLocks noGrp="1"/>
          </p:cNvSpPr>
          <p:nvPr>
            <p:ph type="dt" sz="half" idx="10"/>
          </p:nvPr>
        </p:nvSpPr>
        <p:spPr/>
        <p:txBody>
          <a:bodyPr/>
          <a:lstStyle/>
          <a:p>
            <a:fld id="{363AAA21-CE84-491F-80C7-F332D67CF2A2}" type="datetimeFigureOut">
              <a:rPr lang="zh-CN" altLang="en-US" smtClean="0"/>
              <a:t>2022/7/10</a:t>
            </a:fld>
            <a:endParaRPr lang="zh-CN" altLang="en-US"/>
          </a:p>
        </p:txBody>
      </p:sp>
      <p:sp>
        <p:nvSpPr>
          <p:cNvPr id="4" name="页脚占位符 3">
            <a:extLst>
              <a:ext uri="{FF2B5EF4-FFF2-40B4-BE49-F238E27FC236}">
                <a16:creationId xmlns:a16="http://schemas.microsoft.com/office/drawing/2014/main" id="{14C24583-A9F8-59F5-AC5A-B7F6EAD36D2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4EB1052-82DA-23F3-B77B-05961B9CFA4E}"/>
              </a:ext>
            </a:extLst>
          </p:cNvPr>
          <p:cNvSpPr>
            <a:spLocks noGrp="1"/>
          </p:cNvSpPr>
          <p:nvPr>
            <p:ph type="sldNum" sz="quarter" idx="12"/>
          </p:nvPr>
        </p:nvSpPr>
        <p:spPr/>
        <p:txBody>
          <a:bodyPr/>
          <a:lstStyle/>
          <a:p>
            <a:fld id="{94E4DF52-C8D7-4118-B49D-43BE2D18446B}" type="slidenum">
              <a:rPr lang="zh-CN" altLang="en-US" smtClean="0"/>
              <a:t>‹#›</a:t>
            </a:fld>
            <a:endParaRPr lang="zh-CN" altLang="en-US"/>
          </a:p>
        </p:txBody>
      </p:sp>
    </p:spTree>
    <p:extLst>
      <p:ext uri="{BB962C8B-B14F-4D97-AF65-F5344CB8AC3E}">
        <p14:creationId xmlns:p14="http://schemas.microsoft.com/office/powerpoint/2010/main" val="1240997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379BCE5-C704-61E0-E106-E61EFD1162B5}"/>
              </a:ext>
            </a:extLst>
          </p:cNvPr>
          <p:cNvSpPr>
            <a:spLocks noGrp="1"/>
          </p:cNvSpPr>
          <p:nvPr>
            <p:ph type="dt" sz="half" idx="10"/>
          </p:nvPr>
        </p:nvSpPr>
        <p:spPr/>
        <p:txBody>
          <a:bodyPr/>
          <a:lstStyle/>
          <a:p>
            <a:fld id="{363AAA21-CE84-491F-80C7-F332D67CF2A2}" type="datetimeFigureOut">
              <a:rPr lang="zh-CN" altLang="en-US" smtClean="0"/>
              <a:t>2022/7/10</a:t>
            </a:fld>
            <a:endParaRPr lang="zh-CN" altLang="en-US"/>
          </a:p>
        </p:txBody>
      </p:sp>
      <p:sp>
        <p:nvSpPr>
          <p:cNvPr id="3" name="页脚占位符 2">
            <a:extLst>
              <a:ext uri="{FF2B5EF4-FFF2-40B4-BE49-F238E27FC236}">
                <a16:creationId xmlns:a16="http://schemas.microsoft.com/office/drawing/2014/main" id="{AAD99901-2050-A5B0-EDD7-C88F4867CC6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24173C6-7E0D-0D69-9C3A-9E77E8B9B18A}"/>
              </a:ext>
            </a:extLst>
          </p:cNvPr>
          <p:cNvSpPr>
            <a:spLocks noGrp="1"/>
          </p:cNvSpPr>
          <p:nvPr>
            <p:ph type="sldNum" sz="quarter" idx="12"/>
          </p:nvPr>
        </p:nvSpPr>
        <p:spPr/>
        <p:txBody>
          <a:bodyPr/>
          <a:lstStyle/>
          <a:p>
            <a:fld id="{94E4DF52-C8D7-4118-B49D-43BE2D18446B}" type="slidenum">
              <a:rPr lang="zh-CN" altLang="en-US" smtClean="0"/>
              <a:t>‹#›</a:t>
            </a:fld>
            <a:endParaRPr lang="zh-CN" altLang="en-US"/>
          </a:p>
        </p:txBody>
      </p:sp>
    </p:spTree>
    <p:extLst>
      <p:ext uri="{BB962C8B-B14F-4D97-AF65-F5344CB8AC3E}">
        <p14:creationId xmlns:p14="http://schemas.microsoft.com/office/powerpoint/2010/main" val="3669646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19807D-F363-92DB-ABDF-0CD1F308777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C733F32-F454-AB52-2563-8D1D21D5B5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1A2680B-80C7-9082-52A1-E6321B101E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8A3DB98-C75C-63BA-0E93-845AAAB677E6}"/>
              </a:ext>
            </a:extLst>
          </p:cNvPr>
          <p:cNvSpPr>
            <a:spLocks noGrp="1"/>
          </p:cNvSpPr>
          <p:nvPr>
            <p:ph type="dt" sz="half" idx="10"/>
          </p:nvPr>
        </p:nvSpPr>
        <p:spPr/>
        <p:txBody>
          <a:bodyPr/>
          <a:lstStyle/>
          <a:p>
            <a:fld id="{363AAA21-CE84-491F-80C7-F332D67CF2A2}" type="datetimeFigureOut">
              <a:rPr lang="zh-CN" altLang="en-US" smtClean="0"/>
              <a:t>2022/7/10</a:t>
            </a:fld>
            <a:endParaRPr lang="zh-CN" altLang="en-US"/>
          </a:p>
        </p:txBody>
      </p:sp>
      <p:sp>
        <p:nvSpPr>
          <p:cNvPr id="6" name="页脚占位符 5">
            <a:extLst>
              <a:ext uri="{FF2B5EF4-FFF2-40B4-BE49-F238E27FC236}">
                <a16:creationId xmlns:a16="http://schemas.microsoft.com/office/drawing/2014/main" id="{00D90E8C-EE7D-9E82-B91C-8209AB368A4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DBD119-D79B-924E-505F-5932BF1028E1}"/>
              </a:ext>
            </a:extLst>
          </p:cNvPr>
          <p:cNvSpPr>
            <a:spLocks noGrp="1"/>
          </p:cNvSpPr>
          <p:nvPr>
            <p:ph type="sldNum" sz="quarter" idx="12"/>
          </p:nvPr>
        </p:nvSpPr>
        <p:spPr/>
        <p:txBody>
          <a:bodyPr/>
          <a:lstStyle/>
          <a:p>
            <a:fld id="{94E4DF52-C8D7-4118-B49D-43BE2D18446B}" type="slidenum">
              <a:rPr lang="zh-CN" altLang="en-US" smtClean="0"/>
              <a:t>‹#›</a:t>
            </a:fld>
            <a:endParaRPr lang="zh-CN" altLang="en-US"/>
          </a:p>
        </p:txBody>
      </p:sp>
    </p:spTree>
    <p:extLst>
      <p:ext uri="{BB962C8B-B14F-4D97-AF65-F5344CB8AC3E}">
        <p14:creationId xmlns:p14="http://schemas.microsoft.com/office/powerpoint/2010/main" val="571413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F364C-7EE7-FFAF-8A87-D1CE16E1A6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FF9DF87-EF0A-99DA-3B36-7741D7B2B7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B04B05D-95CF-1147-63BE-F27A1BF996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437D9D8-C8B5-5299-E271-335057E1AC16}"/>
              </a:ext>
            </a:extLst>
          </p:cNvPr>
          <p:cNvSpPr>
            <a:spLocks noGrp="1"/>
          </p:cNvSpPr>
          <p:nvPr>
            <p:ph type="dt" sz="half" idx="10"/>
          </p:nvPr>
        </p:nvSpPr>
        <p:spPr/>
        <p:txBody>
          <a:bodyPr/>
          <a:lstStyle/>
          <a:p>
            <a:fld id="{363AAA21-CE84-491F-80C7-F332D67CF2A2}" type="datetimeFigureOut">
              <a:rPr lang="zh-CN" altLang="en-US" smtClean="0"/>
              <a:t>2022/7/10</a:t>
            </a:fld>
            <a:endParaRPr lang="zh-CN" altLang="en-US"/>
          </a:p>
        </p:txBody>
      </p:sp>
      <p:sp>
        <p:nvSpPr>
          <p:cNvPr id="6" name="页脚占位符 5">
            <a:extLst>
              <a:ext uri="{FF2B5EF4-FFF2-40B4-BE49-F238E27FC236}">
                <a16:creationId xmlns:a16="http://schemas.microsoft.com/office/drawing/2014/main" id="{AA834A8E-2326-3A42-DCCC-BBB16A018B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2D9477-2727-416D-6533-390554F00954}"/>
              </a:ext>
            </a:extLst>
          </p:cNvPr>
          <p:cNvSpPr>
            <a:spLocks noGrp="1"/>
          </p:cNvSpPr>
          <p:nvPr>
            <p:ph type="sldNum" sz="quarter" idx="12"/>
          </p:nvPr>
        </p:nvSpPr>
        <p:spPr/>
        <p:txBody>
          <a:bodyPr/>
          <a:lstStyle/>
          <a:p>
            <a:fld id="{94E4DF52-C8D7-4118-B49D-43BE2D18446B}" type="slidenum">
              <a:rPr lang="zh-CN" altLang="en-US" smtClean="0"/>
              <a:t>‹#›</a:t>
            </a:fld>
            <a:endParaRPr lang="zh-CN" altLang="en-US"/>
          </a:p>
        </p:txBody>
      </p:sp>
    </p:spTree>
    <p:extLst>
      <p:ext uri="{BB962C8B-B14F-4D97-AF65-F5344CB8AC3E}">
        <p14:creationId xmlns:p14="http://schemas.microsoft.com/office/powerpoint/2010/main" val="3502133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6EE8A5B-50D7-25CF-B36D-E1C1D1D83D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C3C77A6-779B-545E-2D70-D9D1DD61B9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2A7E1B4-78CD-B6F4-A09F-3D841D7626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3AAA21-CE84-491F-80C7-F332D67CF2A2}" type="datetimeFigureOut">
              <a:rPr lang="zh-CN" altLang="en-US" smtClean="0"/>
              <a:t>2022/7/10</a:t>
            </a:fld>
            <a:endParaRPr lang="zh-CN" altLang="en-US"/>
          </a:p>
        </p:txBody>
      </p:sp>
      <p:sp>
        <p:nvSpPr>
          <p:cNvPr id="5" name="页脚占位符 4">
            <a:extLst>
              <a:ext uri="{FF2B5EF4-FFF2-40B4-BE49-F238E27FC236}">
                <a16:creationId xmlns:a16="http://schemas.microsoft.com/office/drawing/2014/main" id="{EDDFA50F-D1AB-7FE6-BD07-F472915E78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BCCB963-713A-AE8C-2247-AED0A9EC04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E4DF52-C8D7-4118-B49D-43BE2D18446B}" type="slidenum">
              <a:rPr lang="zh-CN" altLang="en-US" smtClean="0"/>
              <a:t>‹#›</a:t>
            </a:fld>
            <a:endParaRPr lang="zh-CN" altLang="en-US"/>
          </a:p>
        </p:txBody>
      </p:sp>
    </p:spTree>
    <p:extLst>
      <p:ext uri="{BB962C8B-B14F-4D97-AF65-F5344CB8AC3E}">
        <p14:creationId xmlns:p14="http://schemas.microsoft.com/office/powerpoint/2010/main" val="2495225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opencv/opencv" TargetMode="External"/><Relationship Id="rId2" Type="http://schemas.openxmlformats.org/officeDocument/2006/relationships/hyperlink" Target="http://opencv.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learnopencv.com/why-does-opencv-use-bgr-color-forma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opencv.org/4.x/d6/d00/tutorial_py_root.html"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25A5B3-E53F-ACFB-CD1F-4C0189B25B36}"/>
              </a:ext>
            </a:extLst>
          </p:cNvPr>
          <p:cNvSpPr>
            <a:spLocks noGrp="1"/>
          </p:cNvSpPr>
          <p:nvPr>
            <p:ph type="ctrTitle"/>
          </p:nvPr>
        </p:nvSpPr>
        <p:spPr/>
        <p:txBody>
          <a:bodyPr/>
          <a:lstStyle/>
          <a:p>
            <a:r>
              <a:rPr lang="en-US" altLang="zh-CN" dirty="0"/>
              <a:t>OpenCV Python</a:t>
            </a:r>
            <a:endParaRPr lang="zh-CN" altLang="en-US" dirty="0"/>
          </a:p>
        </p:txBody>
      </p:sp>
      <p:sp>
        <p:nvSpPr>
          <p:cNvPr id="3" name="副标题 2">
            <a:extLst>
              <a:ext uri="{FF2B5EF4-FFF2-40B4-BE49-F238E27FC236}">
                <a16:creationId xmlns:a16="http://schemas.microsoft.com/office/drawing/2014/main" id="{F4599D4B-0FE5-E9CD-E1E1-DB44A76904AE}"/>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038290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EBE466-8C28-5D0D-E5E8-81B948AC159E}"/>
              </a:ext>
            </a:extLst>
          </p:cNvPr>
          <p:cNvSpPr>
            <a:spLocks noGrp="1"/>
          </p:cNvSpPr>
          <p:nvPr>
            <p:ph type="title"/>
          </p:nvPr>
        </p:nvSpPr>
        <p:spPr/>
        <p:txBody>
          <a:bodyPr/>
          <a:lstStyle/>
          <a:p>
            <a:r>
              <a:rPr lang="en-US" altLang="zh-CN" dirty="0"/>
              <a:t>02. </a:t>
            </a:r>
            <a:r>
              <a:rPr lang="zh-CN" altLang="en-US" dirty="0"/>
              <a:t>图像矩阵操作</a:t>
            </a:r>
          </a:p>
        </p:txBody>
      </p:sp>
      <p:sp>
        <p:nvSpPr>
          <p:cNvPr id="3" name="内容占位符 2">
            <a:extLst>
              <a:ext uri="{FF2B5EF4-FFF2-40B4-BE49-F238E27FC236}">
                <a16:creationId xmlns:a16="http://schemas.microsoft.com/office/drawing/2014/main" id="{4DA695F8-35EA-0337-A640-347948A29622}"/>
              </a:ext>
            </a:extLst>
          </p:cNvPr>
          <p:cNvSpPr>
            <a:spLocks noGrp="1"/>
          </p:cNvSpPr>
          <p:nvPr>
            <p:ph idx="1"/>
          </p:nvPr>
        </p:nvSpPr>
        <p:spPr/>
        <p:txBody>
          <a:bodyPr>
            <a:normAutofit fontScale="92500" lnSpcReduction="20000"/>
          </a:bodyPr>
          <a:lstStyle/>
          <a:p>
            <a:r>
              <a:rPr lang="en-US" altLang="zh-CN" dirty="0"/>
              <a:t>02. </a:t>
            </a:r>
            <a:r>
              <a:rPr lang="zh-CN" altLang="en-US" dirty="0"/>
              <a:t>图片复制（深拷贝（复制）、浅拷贝（硬链接））</a:t>
            </a:r>
            <a:endParaRPr lang="en-US" altLang="zh-CN" dirty="0"/>
          </a:p>
          <a:p>
            <a:r>
              <a:rPr lang="zh-CN" altLang="en-US" dirty="0"/>
              <a:t>代码：</a:t>
            </a:r>
          </a:p>
          <a:p>
            <a:pPr lvl="1"/>
            <a:r>
              <a:rPr lang="en-US" altLang="zh-CN" dirty="0"/>
              <a:t>02_02_image_array_clone.py</a:t>
            </a:r>
          </a:p>
          <a:p>
            <a:r>
              <a:rPr lang="zh-CN" altLang="en-US" dirty="0"/>
              <a:t>说明：</a:t>
            </a:r>
            <a:endParaRPr lang="en-US" altLang="zh-CN" dirty="0"/>
          </a:p>
          <a:p>
            <a:pPr lvl="1"/>
            <a:r>
              <a:rPr lang="zh-CN" altLang="en-US" dirty="0"/>
              <a:t>深层拷贝</a:t>
            </a:r>
          </a:p>
          <a:p>
            <a:pPr lvl="2"/>
            <a:r>
              <a:rPr lang="zh-CN" altLang="en-US" dirty="0"/>
              <a:t>原图像和拷贝后的图像各自保留自己的完整图像数据，二者互不影响；</a:t>
            </a:r>
          </a:p>
          <a:p>
            <a:pPr lvl="2"/>
            <a:r>
              <a:rPr lang="zh-CN" altLang="en-US" dirty="0"/>
              <a:t>使用</a:t>
            </a:r>
            <a:r>
              <a:rPr lang="en-US" altLang="zh-CN" dirty="0"/>
              <a:t>copy</a:t>
            </a:r>
            <a:r>
              <a:rPr lang="zh-CN" altLang="en-US" dirty="0"/>
              <a:t>、</a:t>
            </a:r>
            <a:r>
              <a:rPr lang="en-US" altLang="zh-CN" dirty="0" err="1"/>
              <a:t>copyto</a:t>
            </a:r>
            <a:r>
              <a:rPr lang="zh-CN" altLang="en-US" dirty="0"/>
              <a:t>等方法进行深拷贝</a:t>
            </a:r>
          </a:p>
          <a:p>
            <a:pPr lvl="2"/>
            <a:r>
              <a:rPr lang="zh-CN" altLang="en-US" dirty="0"/>
              <a:t>如：</a:t>
            </a:r>
            <a:r>
              <a:rPr lang="en-US" altLang="zh-CN" dirty="0" err="1"/>
              <a:t>image_deep_clone</a:t>
            </a:r>
            <a:r>
              <a:rPr lang="en-US" altLang="zh-CN" dirty="0"/>
              <a:t> = </a:t>
            </a:r>
            <a:r>
              <a:rPr lang="en-US" altLang="zh-CN" dirty="0" err="1"/>
              <a:t>np.copy</a:t>
            </a:r>
            <a:r>
              <a:rPr lang="en-US" altLang="zh-CN" dirty="0"/>
              <a:t>(image1)</a:t>
            </a:r>
          </a:p>
          <a:p>
            <a:pPr lvl="1"/>
            <a:r>
              <a:rPr lang="zh-CN" altLang="en-US" dirty="0"/>
              <a:t>在浅层拷贝</a:t>
            </a:r>
          </a:p>
          <a:p>
            <a:pPr lvl="2"/>
            <a:r>
              <a:rPr lang="zh-CN" altLang="en-US" dirty="0"/>
              <a:t>原图像和拷贝后的图像共享同一块图像数据内存</a:t>
            </a:r>
          </a:p>
          <a:p>
            <a:pPr lvl="2"/>
            <a:r>
              <a:rPr lang="zh-CN" altLang="en-US" dirty="0"/>
              <a:t>修改其中一个图像的内容，相当于也修改了另一个图像内容。</a:t>
            </a:r>
          </a:p>
          <a:p>
            <a:pPr lvl="2"/>
            <a:r>
              <a:rPr lang="zh-CN" altLang="en-US" dirty="0"/>
              <a:t>图像数组变量之间的直接赋值，视为浅层拷贝，</a:t>
            </a:r>
          </a:p>
          <a:p>
            <a:pPr lvl="2"/>
            <a:r>
              <a:rPr lang="zh-CN" altLang="en-US" dirty="0"/>
              <a:t>如：</a:t>
            </a:r>
            <a:r>
              <a:rPr lang="en-US" altLang="zh-CN" dirty="0" err="1"/>
              <a:t>image_hard_link</a:t>
            </a:r>
            <a:r>
              <a:rPr lang="en-US" altLang="zh-CN" dirty="0"/>
              <a:t> = image1</a:t>
            </a:r>
            <a:endParaRPr lang="zh-CN" altLang="en-US" dirty="0"/>
          </a:p>
        </p:txBody>
      </p:sp>
    </p:spTree>
    <p:extLst>
      <p:ext uri="{BB962C8B-B14F-4D97-AF65-F5344CB8AC3E}">
        <p14:creationId xmlns:p14="http://schemas.microsoft.com/office/powerpoint/2010/main" val="3049415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5D9F8-891B-424C-F5C3-5D24A12B8358}"/>
              </a:ext>
            </a:extLst>
          </p:cNvPr>
          <p:cNvSpPr>
            <a:spLocks noGrp="1"/>
          </p:cNvSpPr>
          <p:nvPr>
            <p:ph type="title"/>
          </p:nvPr>
        </p:nvSpPr>
        <p:spPr/>
        <p:txBody>
          <a:bodyPr/>
          <a:lstStyle/>
          <a:p>
            <a:r>
              <a:rPr lang="en-US" altLang="zh-CN" dirty="0"/>
              <a:t>02. </a:t>
            </a:r>
            <a:r>
              <a:rPr lang="zh-CN" altLang="en-US" dirty="0"/>
              <a:t>图像矩阵操作</a:t>
            </a:r>
          </a:p>
        </p:txBody>
      </p:sp>
      <p:sp>
        <p:nvSpPr>
          <p:cNvPr id="3" name="内容占位符 2">
            <a:extLst>
              <a:ext uri="{FF2B5EF4-FFF2-40B4-BE49-F238E27FC236}">
                <a16:creationId xmlns:a16="http://schemas.microsoft.com/office/drawing/2014/main" id="{4D99C59D-4961-3853-CC95-8A333B8E763A}"/>
              </a:ext>
            </a:extLst>
          </p:cNvPr>
          <p:cNvSpPr>
            <a:spLocks noGrp="1"/>
          </p:cNvSpPr>
          <p:nvPr>
            <p:ph idx="1"/>
          </p:nvPr>
        </p:nvSpPr>
        <p:spPr/>
        <p:txBody>
          <a:bodyPr>
            <a:normAutofit fontScale="92500" lnSpcReduction="10000"/>
          </a:bodyPr>
          <a:lstStyle/>
          <a:p>
            <a:r>
              <a:rPr lang="en-US" altLang="zh-CN" dirty="0"/>
              <a:t>03. </a:t>
            </a:r>
            <a:r>
              <a:rPr lang="zh-CN" altLang="en-US" dirty="0"/>
              <a:t>选取</a:t>
            </a:r>
            <a:r>
              <a:rPr lang="en-US" altLang="zh-CN" dirty="0"/>
              <a:t>ROI</a:t>
            </a:r>
            <a:r>
              <a:rPr lang="zh-CN" altLang="en-US" dirty="0"/>
              <a:t>区域</a:t>
            </a:r>
            <a:endParaRPr lang="en-US" altLang="zh-CN" dirty="0"/>
          </a:p>
          <a:p>
            <a:r>
              <a:rPr lang="zh-CN" altLang="en-US" dirty="0"/>
              <a:t>代码：</a:t>
            </a:r>
          </a:p>
          <a:p>
            <a:pPr lvl="1"/>
            <a:r>
              <a:rPr lang="en-US" altLang="zh-CN" dirty="0"/>
              <a:t>02_03_roi.py</a:t>
            </a:r>
          </a:p>
          <a:p>
            <a:r>
              <a:rPr lang="zh-CN" altLang="en-US" dirty="0"/>
              <a:t>说明： </a:t>
            </a:r>
          </a:p>
          <a:p>
            <a:pPr lvl="1"/>
            <a:r>
              <a:rPr lang="en-US" altLang="zh-CN" dirty="0" err="1"/>
              <a:t>roi</a:t>
            </a:r>
            <a:r>
              <a:rPr lang="en-US" altLang="zh-CN" dirty="0"/>
              <a:t>(Region of interested</a:t>
            </a:r>
            <a:r>
              <a:rPr lang="zh-CN" altLang="en-US" dirty="0"/>
              <a:t>，感兴趣的区域</a:t>
            </a:r>
            <a:r>
              <a:rPr lang="en-US" altLang="zh-CN" dirty="0"/>
              <a:t>)</a:t>
            </a:r>
          </a:p>
          <a:p>
            <a:pPr lvl="2"/>
            <a:r>
              <a:rPr lang="zh-CN" altLang="en-US" dirty="0"/>
              <a:t>指在图像中选择某个矩形区域，以便对该区域进行进一步操作</a:t>
            </a:r>
          </a:p>
          <a:p>
            <a:pPr lvl="1"/>
            <a:r>
              <a:rPr lang="en-US" altLang="zh-CN" dirty="0" err="1"/>
              <a:t>roi</a:t>
            </a:r>
            <a:r>
              <a:rPr lang="zh-CN" altLang="en-US" dirty="0"/>
              <a:t>本身也是数组，可通过下标索引范围在原始的图像数组中选择</a:t>
            </a:r>
            <a:r>
              <a:rPr lang="en-US" altLang="zh-CN" dirty="0" err="1"/>
              <a:t>roi</a:t>
            </a:r>
            <a:r>
              <a:rPr lang="zh-CN" altLang="en-US" dirty="0"/>
              <a:t>图像数组并返回</a:t>
            </a:r>
          </a:p>
          <a:p>
            <a:pPr lvl="2"/>
            <a:r>
              <a:rPr lang="zh-CN" altLang="en-US" dirty="0"/>
              <a:t>如： </a:t>
            </a:r>
            <a:r>
              <a:rPr lang="en-US" altLang="zh-CN" dirty="0" err="1"/>
              <a:t>roi</a:t>
            </a:r>
            <a:r>
              <a:rPr lang="en-US" altLang="zh-CN" dirty="0"/>
              <a:t> = image[:400, 0:200, :]</a:t>
            </a:r>
          </a:p>
          <a:p>
            <a:pPr lvl="1"/>
            <a:r>
              <a:rPr lang="zh-CN" altLang="en-US" dirty="0"/>
              <a:t>注意，下标索引按照图像的高、宽、通道顺序分别指定</a:t>
            </a:r>
          </a:p>
          <a:p>
            <a:pPr lvl="1"/>
            <a:r>
              <a:rPr lang="zh-CN" altLang="en-US" dirty="0"/>
              <a:t>关键：</a:t>
            </a:r>
          </a:p>
          <a:p>
            <a:pPr lvl="2"/>
            <a:r>
              <a:rPr lang="en-US" altLang="zh-CN" dirty="0"/>
              <a:t>ROI </a:t>
            </a:r>
            <a:r>
              <a:rPr lang="zh-CN" altLang="en-US" dirty="0"/>
              <a:t>是浅复制，如果修改了 </a:t>
            </a:r>
            <a:r>
              <a:rPr lang="en-US" altLang="zh-CN" dirty="0" err="1"/>
              <a:t>roi</a:t>
            </a:r>
            <a:r>
              <a:rPr lang="en-US" altLang="zh-CN" dirty="0"/>
              <a:t> </a:t>
            </a:r>
            <a:r>
              <a:rPr lang="zh-CN" altLang="en-US" dirty="0"/>
              <a:t>部分，所以其所在的原始对象也会被修改。</a:t>
            </a:r>
          </a:p>
        </p:txBody>
      </p:sp>
    </p:spTree>
    <p:extLst>
      <p:ext uri="{BB962C8B-B14F-4D97-AF65-F5344CB8AC3E}">
        <p14:creationId xmlns:p14="http://schemas.microsoft.com/office/powerpoint/2010/main" val="4193321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188934-8067-F348-F4C8-1F4D20C7532A}"/>
              </a:ext>
            </a:extLst>
          </p:cNvPr>
          <p:cNvSpPr>
            <a:spLocks noGrp="1"/>
          </p:cNvSpPr>
          <p:nvPr>
            <p:ph type="title"/>
          </p:nvPr>
        </p:nvSpPr>
        <p:spPr/>
        <p:txBody>
          <a:bodyPr/>
          <a:lstStyle/>
          <a:p>
            <a:r>
              <a:rPr lang="en-US" altLang="zh-CN" dirty="0"/>
              <a:t>02. </a:t>
            </a:r>
            <a:r>
              <a:rPr lang="zh-CN" altLang="en-US" dirty="0"/>
              <a:t>图像矩阵操作</a:t>
            </a:r>
          </a:p>
        </p:txBody>
      </p:sp>
      <p:sp>
        <p:nvSpPr>
          <p:cNvPr id="3" name="内容占位符 2">
            <a:extLst>
              <a:ext uri="{FF2B5EF4-FFF2-40B4-BE49-F238E27FC236}">
                <a16:creationId xmlns:a16="http://schemas.microsoft.com/office/drawing/2014/main" id="{00F2FC46-B05A-61C0-9171-F4BFD6711C32}"/>
              </a:ext>
            </a:extLst>
          </p:cNvPr>
          <p:cNvSpPr>
            <a:spLocks noGrp="1"/>
          </p:cNvSpPr>
          <p:nvPr>
            <p:ph idx="1"/>
          </p:nvPr>
        </p:nvSpPr>
        <p:spPr/>
        <p:txBody>
          <a:bodyPr>
            <a:normAutofit/>
          </a:bodyPr>
          <a:lstStyle/>
          <a:p>
            <a:r>
              <a:rPr lang="en-US" altLang="zh-CN" dirty="0"/>
              <a:t>04. </a:t>
            </a:r>
            <a:r>
              <a:rPr lang="zh-CN" altLang="en-US" dirty="0"/>
              <a:t>复制</a:t>
            </a:r>
            <a:r>
              <a:rPr lang="en-US" altLang="zh-CN" dirty="0"/>
              <a:t>ROI</a:t>
            </a:r>
          </a:p>
          <a:p>
            <a:r>
              <a:rPr lang="zh-CN" altLang="en-US" dirty="0"/>
              <a:t>代码：</a:t>
            </a:r>
          </a:p>
          <a:p>
            <a:pPr lvl="1"/>
            <a:r>
              <a:rPr lang="en-US" altLang="zh-CN" dirty="0"/>
              <a:t>02_04_copy_roi_to_target.py</a:t>
            </a:r>
          </a:p>
          <a:p>
            <a:r>
              <a:rPr lang="zh-CN" altLang="en-US" dirty="0"/>
              <a:t>本质： </a:t>
            </a:r>
          </a:p>
          <a:p>
            <a:pPr lvl="1"/>
            <a:r>
              <a:rPr lang="zh-CN" altLang="en-US" dirty="0"/>
              <a:t>某张图片中选择一个</a:t>
            </a:r>
            <a:r>
              <a:rPr lang="en-US" altLang="zh-CN" dirty="0" err="1"/>
              <a:t>roi</a:t>
            </a:r>
            <a:r>
              <a:rPr lang="zh-CN" altLang="en-US" dirty="0"/>
              <a:t>，将该</a:t>
            </a:r>
            <a:r>
              <a:rPr lang="en-US" altLang="zh-CN" dirty="0" err="1"/>
              <a:t>roi</a:t>
            </a:r>
            <a:r>
              <a:rPr lang="zh-CN" altLang="en-US" dirty="0"/>
              <a:t>区域拷贝到另一张图片的指定位置</a:t>
            </a:r>
          </a:p>
          <a:p>
            <a:pPr lvl="1"/>
            <a:r>
              <a:rPr lang="zh-CN" altLang="en-US" dirty="0"/>
              <a:t>直接将</a:t>
            </a:r>
            <a:r>
              <a:rPr lang="en-US" altLang="zh-CN" dirty="0" err="1"/>
              <a:t>roi</a:t>
            </a:r>
            <a:r>
              <a:rPr lang="zh-CN" altLang="en-US" dirty="0"/>
              <a:t>赋值给另一张图片</a:t>
            </a:r>
            <a:r>
              <a:rPr lang="en-US" altLang="zh-CN" dirty="0"/>
              <a:t>(</a:t>
            </a:r>
            <a:r>
              <a:rPr lang="zh-CN" altLang="en-US" dirty="0"/>
              <a:t>目标图片）的指定索引范围即可。</a:t>
            </a:r>
          </a:p>
          <a:p>
            <a:pPr lvl="1"/>
            <a:r>
              <a:rPr lang="zh-CN" altLang="en-US" dirty="0"/>
              <a:t>相当于覆盖</a:t>
            </a:r>
          </a:p>
          <a:p>
            <a:pPr lvl="1"/>
            <a:r>
              <a:rPr lang="zh-CN" altLang="en-US" dirty="0"/>
              <a:t>如： </a:t>
            </a:r>
            <a:r>
              <a:rPr lang="en-US" altLang="zh-CN" dirty="0"/>
              <a:t>image2[0:roi_height, 0:roi_width, :] = </a:t>
            </a:r>
            <a:r>
              <a:rPr lang="en-US" altLang="zh-CN" dirty="0" err="1"/>
              <a:t>roi</a:t>
            </a:r>
            <a:endParaRPr lang="zh-CN" altLang="en-US" dirty="0"/>
          </a:p>
        </p:txBody>
      </p:sp>
    </p:spTree>
    <p:extLst>
      <p:ext uri="{BB962C8B-B14F-4D97-AF65-F5344CB8AC3E}">
        <p14:creationId xmlns:p14="http://schemas.microsoft.com/office/powerpoint/2010/main" val="3354625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D4E76C-1B28-E025-2AE9-3570AA9FDE11}"/>
              </a:ext>
            </a:extLst>
          </p:cNvPr>
          <p:cNvSpPr>
            <a:spLocks noGrp="1"/>
          </p:cNvSpPr>
          <p:nvPr>
            <p:ph type="title"/>
          </p:nvPr>
        </p:nvSpPr>
        <p:spPr/>
        <p:txBody>
          <a:bodyPr/>
          <a:lstStyle/>
          <a:p>
            <a:r>
              <a:rPr lang="en-US" altLang="zh-CN" dirty="0"/>
              <a:t>03. </a:t>
            </a:r>
            <a:r>
              <a:rPr lang="zh-CN" altLang="en-US" dirty="0"/>
              <a:t>摄像头捕获图片</a:t>
            </a:r>
          </a:p>
        </p:txBody>
      </p:sp>
      <p:sp>
        <p:nvSpPr>
          <p:cNvPr id="3" name="内容占位符 2">
            <a:extLst>
              <a:ext uri="{FF2B5EF4-FFF2-40B4-BE49-F238E27FC236}">
                <a16:creationId xmlns:a16="http://schemas.microsoft.com/office/drawing/2014/main" id="{F28A4F06-50F7-8AF7-3807-B591AD97218A}"/>
              </a:ext>
            </a:extLst>
          </p:cNvPr>
          <p:cNvSpPr>
            <a:spLocks noGrp="1"/>
          </p:cNvSpPr>
          <p:nvPr>
            <p:ph idx="1"/>
          </p:nvPr>
        </p:nvSpPr>
        <p:spPr/>
        <p:txBody>
          <a:bodyPr>
            <a:normAutofit fontScale="92500" lnSpcReduction="20000"/>
          </a:bodyPr>
          <a:lstStyle/>
          <a:p>
            <a:r>
              <a:rPr lang="en-US" altLang="zh-CN" dirty="0"/>
              <a:t>01. </a:t>
            </a:r>
            <a:r>
              <a:rPr lang="zh-CN" altLang="en-US" dirty="0"/>
              <a:t>使用摄像头持续获取图片并显示</a:t>
            </a:r>
            <a:endParaRPr lang="en-US" altLang="zh-CN" dirty="0"/>
          </a:p>
          <a:p>
            <a:r>
              <a:rPr lang="zh-CN" altLang="en-US" dirty="0"/>
              <a:t>代码：</a:t>
            </a:r>
            <a:endParaRPr lang="en-US" altLang="zh-CN" dirty="0"/>
          </a:p>
          <a:p>
            <a:pPr lvl="1"/>
            <a:r>
              <a:rPr lang="en-US" altLang="zh-CN" dirty="0"/>
              <a:t>03_01_cameracapture.py</a:t>
            </a:r>
          </a:p>
          <a:p>
            <a:pPr lvl="1"/>
            <a:r>
              <a:rPr lang="en-US" altLang="zh-CN" dirty="0"/>
              <a:t>03_02_camera_properties.py</a:t>
            </a:r>
          </a:p>
          <a:p>
            <a:r>
              <a:rPr lang="zh-CN" altLang="en-US" dirty="0"/>
              <a:t>步骤：</a:t>
            </a:r>
            <a:endParaRPr lang="en-US" altLang="zh-CN" dirty="0"/>
          </a:p>
          <a:p>
            <a:pPr lvl="1"/>
            <a:r>
              <a:rPr lang="en-US" altLang="zh-CN" dirty="0"/>
              <a:t>1. </a:t>
            </a:r>
            <a:r>
              <a:rPr lang="zh-CN" altLang="en-US" dirty="0"/>
              <a:t>获取（默认的）摄像头对象</a:t>
            </a:r>
          </a:p>
          <a:p>
            <a:pPr lvl="1"/>
            <a:r>
              <a:rPr lang="en-US" altLang="zh-CN" dirty="0"/>
              <a:t>2. </a:t>
            </a:r>
            <a:r>
              <a:rPr lang="zh-CN" altLang="en-US" dirty="0"/>
              <a:t>打开</a:t>
            </a:r>
            <a:r>
              <a:rPr lang="en-US" altLang="zh-CN" dirty="0"/>
              <a:t>|</a:t>
            </a:r>
            <a:r>
              <a:rPr lang="zh-CN" altLang="en-US" dirty="0"/>
              <a:t>开启摄像头</a:t>
            </a:r>
            <a:endParaRPr lang="en-US" altLang="zh-CN" dirty="0"/>
          </a:p>
          <a:p>
            <a:pPr lvl="1"/>
            <a:r>
              <a:rPr lang="en-US" altLang="zh-CN" dirty="0"/>
              <a:t>3. </a:t>
            </a:r>
            <a:r>
              <a:rPr lang="zh-CN" altLang="en-US" dirty="0"/>
              <a:t>获取</a:t>
            </a:r>
            <a:r>
              <a:rPr lang="en-US" altLang="zh-CN" dirty="0"/>
              <a:t>/</a:t>
            </a:r>
            <a:r>
              <a:rPr lang="zh-CN" altLang="en-US" dirty="0"/>
              <a:t>设置摄像头的属性参数</a:t>
            </a:r>
            <a:endParaRPr lang="en-US" altLang="zh-CN" dirty="0"/>
          </a:p>
          <a:p>
            <a:pPr lvl="1"/>
            <a:r>
              <a:rPr lang="en-US" altLang="zh-CN" dirty="0"/>
              <a:t>4. </a:t>
            </a:r>
            <a:r>
              <a:rPr lang="zh-CN" altLang="en-US" dirty="0"/>
              <a:t>获取摄像头采集的数据</a:t>
            </a:r>
            <a:endParaRPr lang="en-US" altLang="zh-CN" dirty="0"/>
          </a:p>
          <a:p>
            <a:r>
              <a:rPr lang="zh-CN" altLang="en-US" dirty="0"/>
              <a:t>或者： 可以从视频文件中捕获图片</a:t>
            </a:r>
            <a:endParaRPr lang="en-US" altLang="zh-CN" dirty="0"/>
          </a:p>
          <a:p>
            <a:pPr lvl="1"/>
            <a:r>
              <a:rPr lang="zh-CN" altLang="en-US" dirty="0"/>
              <a:t>方法：  </a:t>
            </a:r>
            <a:r>
              <a:rPr lang="en-US" altLang="zh-CN" dirty="0"/>
              <a:t>cv::</a:t>
            </a:r>
            <a:r>
              <a:rPr lang="en-US" altLang="zh-CN" dirty="0" err="1"/>
              <a:t>VideoCapture</a:t>
            </a:r>
            <a:r>
              <a:rPr lang="en-US" altLang="zh-CN" dirty="0"/>
              <a:t> capture(const string&amp; filename);  // </a:t>
            </a:r>
            <a:r>
              <a:rPr lang="zh-CN" altLang="en-US" dirty="0"/>
              <a:t>从视频文件读取 </a:t>
            </a:r>
          </a:p>
          <a:p>
            <a:pPr lvl="1"/>
            <a:r>
              <a:rPr lang="zh-CN" altLang="en-US" dirty="0"/>
              <a:t>例程：  </a:t>
            </a:r>
            <a:r>
              <a:rPr lang="en-US" altLang="zh-CN" dirty="0"/>
              <a:t>cv::</a:t>
            </a:r>
            <a:r>
              <a:rPr lang="en-US" altLang="zh-CN" dirty="0" err="1"/>
              <a:t>VideoCapture</a:t>
            </a:r>
            <a:r>
              <a:rPr lang="en-US" altLang="zh-CN" dirty="0"/>
              <a:t> capture("myvideo.avi");  // </a:t>
            </a:r>
            <a:r>
              <a:rPr lang="zh-CN" altLang="en-US" dirty="0"/>
              <a:t>从视频文件读取</a:t>
            </a:r>
          </a:p>
        </p:txBody>
      </p:sp>
    </p:spTree>
    <p:extLst>
      <p:ext uri="{BB962C8B-B14F-4D97-AF65-F5344CB8AC3E}">
        <p14:creationId xmlns:p14="http://schemas.microsoft.com/office/powerpoint/2010/main" val="576421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8572C7-479C-E14A-0F33-5BCCACE8A132}"/>
              </a:ext>
            </a:extLst>
          </p:cNvPr>
          <p:cNvSpPr>
            <a:spLocks noGrp="1"/>
          </p:cNvSpPr>
          <p:nvPr>
            <p:ph type="title"/>
          </p:nvPr>
        </p:nvSpPr>
        <p:spPr/>
        <p:txBody>
          <a:bodyPr/>
          <a:lstStyle/>
          <a:p>
            <a:r>
              <a:rPr lang="en-US" altLang="zh-CN" dirty="0"/>
              <a:t>04. </a:t>
            </a:r>
            <a:r>
              <a:rPr lang="zh-CN" altLang="en-US" dirty="0"/>
              <a:t>绘制图形</a:t>
            </a:r>
          </a:p>
        </p:txBody>
      </p:sp>
      <p:sp>
        <p:nvSpPr>
          <p:cNvPr id="3" name="内容占位符 2">
            <a:extLst>
              <a:ext uri="{FF2B5EF4-FFF2-40B4-BE49-F238E27FC236}">
                <a16:creationId xmlns:a16="http://schemas.microsoft.com/office/drawing/2014/main" id="{93C486CB-BD92-9EC5-36AC-E4B28B9918A0}"/>
              </a:ext>
            </a:extLst>
          </p:cNvPr>
          <p:cNvSpPr>
            <a:spLocks noGrp="1"/>
          </p:cNvSpPr>
          <p:nvPr>
            <p:ph idx="1"/>
          </p:nvPr>
        </p:nvSpPr>
        <p:spPr/>
        <p:txBody>
          <a:bodyPr>
            <a:normAutofit fontScale="92500"/>
          </a:bodyPr>
          <a:lstStyle/>
          <a:p>
            <a:r>
              <a:rPr lang="en-US" altLang="zh-CN" dirty="0"/>
              <a:t>01. </a:t>
            </a:r>
            <a:r>
              <a:rPr lang="zh-CN" altLang="en-US" dirty="0"/>
              <a:t>绘制直线、矩形、圆</a:t>
            </a:r>
          </a:p>
          <a:p>
            <a:r>
              <a:rPr lang="zh-CN" altLang="en-US" dirty="0"/>
              <a:t>代码：</a:t>
            </a:r>
          </a:p>
          <a:p>
            <a:pPr lvl="1"/>
            <a:r>
              <a:rPr lang="en-US" altLang="zh-CN" dirty="0"/>
              <a:t>04_01_draw_shape.py</a:t>
            </a:r>
          </a:p>
          <a:p>
            <a:r>
              <a:rPr lang="zh-CN" altLang="en-US" dirty="0"/>
              <a:t>主要</a:t>
            </a:r>
            <a:r>
              <a:rPr lang="en-US" altLang="zh-CN" dirty="0"/>
              <a:t>API</a:t>
            </a:r>
            <a:r>
              <a:rPr lang="zh-CN" altLang="en-US" dirty="0"/>
              <a:t>：</a:t>
            </a:r>
            <a:endParaRPr lang="en-US" altLang="zh-CN" dirty="0"/>
          </a:p>
          <a:p>
            <a:pPr lvl="1"/>
            <a:r>
              <a:rPr lang="zh-CN" altLang="en-US" dirty="0"/>
              <a:t>获取现有图像（画布图片）</a:t>
            </a:r>
            <a:endParaRPr lang="en-US" altLang="zh-CN" dirty="0"/>
          </a:p>
          <a:p>
            <a:pPr marL="914400" lvl="1" indent="-457200">
              <a:buFont typeface="+mj-lt"/>
              <a:buAutoNum type="arabicPeriod"/>
            </a:pPr>
            <a:r>
              <a:rPr lang="zh-CN" altLang="en-US" dirty="0"/>
              <a:t>绘制矩形：指定画布图片，左上、右下坐标，颜色（</a:t>
            </a:r>
            <a:r>
              <a:rPr lang="en-US" altLang="zh-CN" dirty="0"/>
              <a:t>BGR</a:t>
            </a:r>
            <a:r>
              <a:rPr lang="zh-CN" altLang="en-US" dirty="0"/>
              <a:t>），线宽</a:t>
            </a:r>
            <a:endParaRPr lang="en-US" altLang="zh-CN" dirty="0"/>
          </a:p>
          <a:p>
            <a:pPr marL="914400" lvl="1" indent="-457200">
              <a:buFont typeface="+mj-lt"/>
              <a:buAutoNum type="arabicPeriod"/>
            </a:pPr>
            <a:r>
              <a:rPr lang="zh-CN" altLang="en-US" dirty="0"/>
              <a:t>绘制圆形，指定画布图片，圆心坐标、半径，颜色（</a:t>
            </a:r>
            <a:r>
              <a:rPr lang="en-US" altLang="zh-CN" dirty="0"/>
              <a:t>BGR</a:t>
            </a:r>
            <a:r>
              <a:rPr lang="zh-CN" altLang="en-US" dirty="0"/>
              <a:t>），线宽</a:t>
            </a:r>
            <a:endParaRPr lang="en-US" altLang="zh-CN" dirty="0"/>
          </a:p>
          <a:p>
            <a:pPr marL="914400" lvl="1" indent="-457200">
              <a:buFont typeface="+mj-lt"/>
              <a:buAutoNum type="arabicPeriod"/>
            </a:pPr>
            <a:r>
              <a:rPr lang="zh-CN" altLang="en-US" dirty="0"/>
              <a:t>绘制直线，指定画布图片，起点、终点坐标，颜色（</a:t>
            </a:r>
            <a:r>
              <a:rPr lang="en-US" altLang="zh-CN" dirty="0"/>
              <a:t>BGR</a:t>
            </a:r>
            <a:r>
              <a:rPr lang="zh-CN" altLang="en-US" dirty="0"/>
              <a:t>），线宽</a:t>
            </a:r>
            <a:endParaRPr lang="en-US" altLang="zh-CN" dirty="0"/>
          </a:p>
          <a:p>
            <a:pPr marL="914400" lvl="1" indent="-457200">
              <a:buFont typeface="+mj-lt"/>
              <a:buAutoNum type="arabicPeriod"/>
            </a:pPr>
            <a:r>
              <a:rPr lang="zh-CN" altLang="en-US" dirty="0"/>
              <a:t>设置多边形顶点的坐标数组为</a:t>
            </a:r>
            <a:r>
              <a:rPr lang="en-US" altLang="zh-CN" dirty="0"/>
              <a:t>pts</a:t>
            </a:r>
            <a:r>
              <a:rPr lang="zh-CN" altLang="en-US" dirty="0"/>
              <a:t>，使用</a:t>
            </a:r>
            <a:r>
              <a:rPr lang="en-US" altLang="zh-CN" dirty="0"/>
              <a:t>cv2.polylines</a:t>
            </a:r>
            <a:r>
              <a:rPr lang="zh-CN" altLang="en-US" dirty="0"/>
              <a:t>来画线，绘制多边形</a:t>
            </a:r>
            <a:endParaRPr lang="en-US" altLang="zh-CN" dirty="0"/>
          </a:p>
          <a:p>
            <a:pPr marL="914400" lvl="1" indent="-457200">
              <a:buFont typeface="+mj-lt"/>
              <a:buAutoNum type="arabicPeriod"/>
            </a:pPr>
            <a:r>
              <a:rPr lang="zh-CN" altLang="en-US" dirty="0"/>
              <a:t>绘制文字，指定画布图片，文字左上坐标，字体，线宽，颜色</a:t>
            </a:r>
            <a:endParaRPr lang="en-US" altLang="zh-CN" dirty="0"/>
          </a:p>
          <a:p>
            <a:pPr lvl="1"/>
            <a:r>
              <a:rPr lang="zh-CN" altLang="en-US" dirty="0"/>
              <a:t>显示含有绘制好的形状的图像</a:t>
            </a:r>
          </a:p>
        </p:txBody>
      </p:sp>
    </p:spTree>
    <p:extLst>
      <p:ext uri="{BB962C8B-B14F-4D97-AF65-F5344CB8AC3E}">
        <p14:creationId xmlns:p14="http://schemas.microsoft.com/office/powerpoint/2010/main" val="1621377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C0E7EA-06A4-E0C4-12C0-2A03136BAF04}"/>
              </a:ext>
            </a:extLst>
          </p:cNvPr>
          <p:cNvSpPr>
            <a:spLocks noGrp="1"/>
          </p:cNvSpPr>
          <p:nvPr>
            <p:ph type="title"/>
          </p:nvPr>
        </p:nvSpPr>
        <p:spPr/>
        <p:txBody>
          <a:bodyPr/>
          <a:lstStyle/>
          <a:p>
            <a:r>
              <a:rPr lang="zh-CN" altLang="en-US" dirty="0"/>
              <a:t>图像增强</a:t>
            </a:r>
            <a:r>
              <a:rPr lang="en-US" altLang="zh-CN" dirty="0"/>
              <a:t>——</a:t>
            </a:r>
            <a:r>
              <a:rPr lang="zh-CN" altLang="en-US" dirty="0"/>
              <a:t>图像平滑</a:t>
            </a:r>
          </a:p>
        </p:txBody>
      </p:sp>
      <p:pic>
        <p:nvPicPr>
          <p:cNvPr id="9" name="内容占位符 8">
            <a:extLst>
              <a:ext uri="{FF2B5EF4-FFF2-40B4-BE49-F238E27FC236}">
                <a16:creationId xmlns:a16="http://schemas.microsoft.com/office/drawing/2014/main" id="{A55E44F3-9E7D-D2CF-13DB-D3AC44BC3EC9}"/>
              </a:ext>
            </a:extLst>
          </p:cNvPr>
          <p:cNvPicPr>
            <a:picLocks noGrp="1" noChangeAspect="1"/>
          </p:cNvPicPr>
          <p:nvPr>
            <p:ph idx="1"/>
          </p:nvPr>
        </p:nvPicPr>
        <p:blipFill>
          <a:blip r:embed="rId3"/>
          <a:stretch>
            <a:fillRect/>
          </a:stretch>
        </p:blipFill>
        <p:spPr>
          <a:xfrm>
            <a:off x="2690812" y="2196306"/>
            <a:ext cx="6810375" cy="3609975"/>
          </a:xfrm>
        </p:spPr>
      </p:pic>
    </p:spTree>
    <p:extLst>
      <p:ext uri="{BB962C8B-B14F-4D97-AF65-F5344CB8AC3E}">
        <p14:creationId xmlns:p14="http://schemas.microsoft.com/office/powerpoint/2010/main" val="4263778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764B5C-1A7E-6DCD-C09C-D884BA835247}"/>
              </a:ext>
            </a:extLst>
          </p:cNvPr>
          <p:cNvSpPr>
            <a:spLocks noGrp="1"/>
          </p:cNvSpPr>
          <p:nvPr>
            <p:ph type="title"/>
          </p:nvPr>
        </p:nvSpPr>
        <p:spPr/>
        <p:txBody>
          <a:bodyPr/>
          <a:lstStyle/>
          <a:p>
            <a:r>
              <a:rPr lang="en-US" altLang="zh-CN" dirty="0"/>
              <a:t>05.</a:t>
            </a:r>
            <a:r>
              <a:rPr lang="zh-CN" altLang="en-US" dirty="0"/>
              <a:t>图像平滑处理</a:t>
            </a:r>
          </a:p>
        </p:txBody>
      </p:sp>
      <p:sp>
        <p:nvSpPr>
          <p:cNvPr id="3" name="内容占位符 2">
            <a:extLst>
              <a:ext uri="{FF2B5EF4-FFF2-40B4-BE49-F238E27FC236}">
                <a16:creationId xmlns:a16="http://schemas.microsoft.com/office/drawing/2014/main" id="{DB1E52E6-BD6A-8858-870F-BE13379CD2A4}"/>
              </a:ext>
            </a:extLst>
          </p:cNvPr>
          <p:cNvSpPr>
            <a:spLocks noGrp="1"/>
          </p:cNvSpPr>
          <p:nvPr>
            <p:ph idx="1"/>
          </p:nvPr>
        </p:nvSpPr>
        <p:spPr/>
        <p:txBody>
          <a:bodyPr>
            <a:normAutofit/>
          </a:bodyPr>
          <a:lstStyle/>
          <a:p>
            <a:r>
              <a:rPr lang="zh-CN" altLang="en-US" dirty="0"/>
              <a:t>代码：</a:t>
            </a:r>
          </a:p>
          <a:p>
            <a:pPr lvl="1"/>
            <a:r>
              <a:rPr lang="en-US" altLang="zh-CN" dirty="0"/>
              <a:t>05_01_smooth.py</a:t>
            </a:r>
          </a:p>
          <a:p>
            <a:r>
              <a:rPr lang="zh-CN" altLang="en-US" dirty="0"/>
              <a:t>主要</a:t>
            </a:r>
            <a:r>
              <a:rPr lang="en-US" altLang="zh-CN" dirty="0"/>
              <a:t>API</a:t>
            </a:r>
            <a:r>
              <a:rPr lang="zh-CN" altLang="en-US" dirty="0"/>
              <a:t>：</a:t>
            </a:r>
            <a:endParaRPr lang="en-US" altLang="zh-CN" dirty="0"/>
          </a:p>
          <a:p>
            <a:pPr lvl="1"/>
            <a:r>
              <a:rPr lang="zh-CN" altLang="en-US" dirty="0"/>
              <a:t>平滑处理的效果实际上会使得图像变得模糊</a:t>
            </a:r>
          </a:p>
          <a:p>
            <a:pPr lvl="2"/>
            <a:r>
              <a:rPr lang="zh-CN" altLang="en-US" dirty="0"/>
              <a:t>均值平滑</a:t>
            </a:r>
            <a:endParaRPr lang="en-US" altLang="zh-CN" dirty="0"/>
          </a:p>
          <a:p>
            <a:pPr lvl="2"/>
            <a:r>
              <a:rPr lang="zh-CN" altLang="en-US" dirty="0"/>
              <a:t>中值平滑</a:t>
            </a:r>
          </a:p>
          <a:p>
            <a:pPr lvl="2"/>
            <a:r>
              <a:rPr lang="zh-CN" altLang="en-US" dirty="0"/>
              <a:t>高斯平滑</a:t>
            </a:r>
            <a:endParaRPr lang="en-US" altLang="zh-CN" dirty="0"/>
          </a:p>
          <a:p>
            <a:pPr lvl="2"/>
            <a:r>
              <a:rPr lang="zh-CN" altLang="en-US" dirty="0"/>
              <a:t>双边滤波</a:t>
            </a:r>
          </a:p>
        </p:txBody>
      </p:sp>
    </p:spTree>
    <p:extLst>
      <p:ext uri="{BB962C8B-B14F-4D97-AF65-F5344CB8AC3E}">
        <p14:creationId xmlns:p14="http://schemas.microsoft.com/office/powerpoint/2010/main" val="206455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B1491E-F791-83AD-55F2-F24166DB6739}"/>
              </a:ext>
            </a:extLst>
          </p:cNvPr>
          <p:cNvSpPr>
            <a:spLocks noGrp="1"/>
          </p:cNvSpPr>
          <p:nvPr>
            <p:ph type="title"/>
          </p:nvPr>
        </p:nvSpPr>
        <p:spPr/>
        <p:txBody>
          <a:bodyPr/>
          <a:lstStyle/>
          <a:p>
            <a:r>
              <a:rPr lang="en-US" altLang="zh-CN" dirty="0"/>
              <a:t>06. </a:t>
            </a:r>
            <a:r>
              <a:rPr lang="zh-CN" altLang="en-US" dirty="0"/>
              <a:t>灰度与二值化</a:t>
            </a:r>
          </a:p>
        </p:txBody>
      </p:sp>
      <p:sp>
        <p:nvSpPr>
          <p:cNvPr id="3" name="内容占位符 2">
            <a:extLst>
              <a:ext uri="{FF2B5EF4-FFF2-40B4-BE49-F238E27FC236}">
                <a16:creationId xmlns:a16="http://schemas.microsoft.com/office/drawing/2014/main" id="{1685F199-65DC-5632-FD68-EAFF4938B1BF}"/>
              </a:ext>
            </a:extLst>
          </p:cNvPr>
          <p:cNvSpPr>
            <a:spLocks noGrp="1"/>
          </p:cNvSpPr>
          <p:nvPr>
            <p:ph idx="1"/>
          </p:nvPr>
        </p:nvSpPr>
        <p:spPr/>
        <p:txBody>
          <a:bodyPr/>
          <a:lstStyle/>
          <a:p>
            <a:r>
              <a:rPr lang="en-US" altLang="zh-CN" dirty="0"/>
              <a:t>01. </a:t>
            </a:r>
            <a:r>
              <a:rPr lang="zh-CN" altLang="en-US" dirty="0"/>
              <a:t>获得灰度图</a:t>
            </a:r>
            <a:endParaRPr lang="en-US" altLang="zh-CN" dirty="0"/>
          </a:p>
          <a:p>
            <a:r>
              <a:rPr lang="zh-CN" altLang="en-US" dirty="0"/>
              <a:t>代码：</a:t>
            </a:r>
            <a:endParaRPr lang="en-US" altLang="zh-CN" dirty="0"/>
          </a:p>
          <a:p>
            <a:pPr lvl="1"/>
            <a:r>
              <a:rPr lang="en-US" altLang="zh-CN" dirty="0"/>
              <a:t>06_01_gray_image_load.py</a:t>
            </a:r>
          </a:p>
          <a:p>
            <a:r>
              <a:rPr lang="zh-CN" altLang="en-US" dirty="0"/>
              <a:t>主要</a:t>
            </a:r>
            <a:r>
              <a:rPr lang="en-US" altLang="zh-CN" dirty="0"/>
              <a:t>API</a:t>
            </a:r>
            <a:r>
              <a:rPr lang="zh-CN" altLang="en-US" dirty="0"/>
              <a:t>：</a:t>
            </a:r>
            <a:endParaRPr lang="en-US" altLang="zh-CN" dirty="0"/>
          </a:p>
          <a:p>
            <a:pPr lvl="1"/>
            <a:r>
              <a:rPr lang="en-US" altLang="zh-CN" dirty="0"/>
              <a:t> </a:t>
            </a:r>
            <a:r>
              <a:rPr lang="en-US" altLang="zh-CN" dirty="0" err="1"/>
              <a:t>imread</a:t>
            </a:r>
            <a:r>
              <a:rPr lang="en-US" altLang="zh-CN" dirty="0"/>
              <a:t>(</a:t>
            </a:r>
            <a:r>
              <a:rPr lang="en-US" altLang="zh-CN" dirty="0" err="1"/>
              <a:t>imagePath,IMREAD_GRAYSCALE</a:t>
            </a:r>
            <a:r>
              <a:rPr lang="en-US" altLang="zh-CN" dirty="0"/>
              <a:t>)</a:t>
            </a:r>
            <a:r>
              <a:rPr lang="zh-CN" altLang="en-US" dirty="0"/>
              <a:t>：</a:t>
            </a:r>
          </a:p>
          <a:p>
            <a:pPr lvl="2"/>
            <a:r>
              <a:rPr lang="zh-CN" altLang="en-US" dirty="0"/>
              <a:t>读取图像时，直接转成灰度图 </a:t>
            </a:r>
          </a:p>
          <a:p>
            <a:pPr lvl="1"/>
            <a:r>
              <a:rPr lang="en-US" altLang="zh-CN" dirty="0" err="1"/>
              <a:t>cvtColor</a:t>
            </a:r>
            <a:r>
              <a:rPr lang="en-US" altLang="zh-CN" dirty="0"/>
              <a:t>(src1, src2, CV_BGR2GRAY)</a:t>
            </a:r>
            <a:r>
              <a:rPr lang="zh-CN" altLang="en-US" dirty="0"/>
              <a:t>：</a:t>
            </a:r>
          </a:p>
          <a:p>
            <a:pPr lvl="2"/>
            <a:r>
              <a:rPr lang="zh-CN" altLang="en-US" dirty="0"/>
              <a:t>将一个</a:t>
            </a:r>
            <a:r>
              <a:rPr lang="en-US" altLang="zh-CN" dirty="0"/>
              <a:t>BGR</a:t>
            </a:r>
            <a:r>
              <a:rPr lang="zh-CN" altLang="en-US" dirty="0"/>
              <a:t>图像转成灰度图</a:t>
            </a:r>
          </a:p>
        </p:txBody>
      </p:sp>
    </p:spTree>
    <p:extLst>
      <p:ext uri="{BB962C8B-B14F-4D97-AF65-F5344CB8AC3E}">
        <p14:creationId xmlns:p14="http://schemas.microsoft.com/office/powerpoint/2010/main" val="762822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80B19-633C-6C11-A9C5-56F34E4A0DBE}"/>
              </a:ext>
            </a:extLst>
          </p:cNvPr>
          <p:cNvSpPr>
            <a:spLocks noGrp="1"/>
          </p:cNvSpPr>
          <p:nvPr>
            <p:ph type="title"/>
          </p:nvPr>
        </p:nvSpPr>
        <p:spPr/>
        <p:txBody>
          <a:bodyPr/>
          <a:lstStyle/>
          <a:p>
            <a:r>
              <a:rPr lang="en-US" altLang="zh-CN" dirty="0"/>
              <a:t>06. </a:t>
            </a:r>
            <a:r>
              <a:rPr lang="zh-CN" altLang="en-US" dirty="0"/>
              <a:t>灰度与二值化</a:t>
            </a:r>
          </a:p>
        </p:txBody>
      </p:sp>
      <p:sp>
        <p:nvSpPr>
          <p:cNvPr id="3" name="内容占位符 2">
            <a:extLst>
              <a:ext uri="{FF2B5EF4-FFF2-40B4-BE49-F238E27FC236}">
                <a16:creationId xmlns:a16="http://schemas.microsoft.com/office/drawing/2014/main" id="{76720D2C-B703-070B-8898-6AACBCFAAB78}"/>
              </a:ext>
            </a:extLst>
          </p:cNvPr>
          <p:cNvSpPr>
            <a:spLocks noGrp="1"/>
          </p:cNvSpPr>
          <p:nvPr>
            <p:ph idx="1"/>
          </p:nvPr>
        </p:nvSpPr>
        <p:spPr/>
        <p:txBody>
          <a:bodyPr>
            <a:normAutofit fontScale="70000" lnSpcReduction="20000"/>
          </a:bodyPr>
          <a:lstStyle/>
          <a:p>
            <a:endParaRPr lang="en-US" altLang="zh-CN" dirty="0"/>
          </a:p>
          <a:p>
            <a:r>
              <a:rPr lang="en-US" altLang="zh-CN" dirty="0"/>
              <a:t>02. </a:t>
            </a:r>
            <a:r>
              <a:rPr lang="zh-CN" altLang="en-US" dirty="0"/>
              <a:t>对灰度图进行二值化处理</a:t>
            </a:r>
          </a:p>
          <a:p>
            <a:r>
              <a:rPr lang="zh-CN" altLang="en-US" dirty="0"/>
              <a:t>代码：</a:t>
            </a:r>
          </a:p>
          <a:p>
            <a:pPr lvl="1"/>
            <a:r>
              <a:rPr lang="en-US" altLang="zh-CN" dirty="0"/>
              <a:t>06_02_gray_image_binary.py</a:t>
            </a:r>
          </a:p>
          <a:p>
            <a:r>
              <a:rPr lang="zh-CN" altLang="en-US" dirty="0"/>
              <a:t>二值化</a:t>
            </a:r>
          </a:p>
          <a:p>
            <a:pPr lvl="1"/>
            <a:r>
              <a:rPr lang="zh-CN" altLang="en-US" dirty="0"/>
              <a:t>设定过一个阈值</a:t>
            </a:r>
            <a:r>
              <a:rPr lang="en-US" altLang="zh-CN" dirty="0"/>
              <a:t>(threshold value)</a:t>
            </a:r>
            <a:r>
              <a:rPr lang="zh-CN" altLang="en-US" dirty="0"/>
              <a:t>，对比图片中的每个像素值，如果超过阈值，则设置为指定的最大值</a:t>
            </a:r>
            <a:r>
              <a:rPr lang="en-US" altLang="zh-CN" dirty="0"/>
              <a:t>(max value)</a:t>
            </a:r>
            <a:r>
              <a:rPr lang="zh-CN" altLang="en-US" dirty="0"/>
              <a:t>；如果小于阈值，则设置为</a:t>
            </a:r>
            <a:r>
              <a:rPr lang="en-US" altLang="zh-CN" dirty="0"/>
              <a:t>0</a:t>
            </a:r>
            <a:r>
              <a:rPr lang="zh-CN" altLang="en-US" dirty="0"/>
              <a:t>。</a:t>
            </a:r>
          </a:p>
          <a:p>
            <a:pPr lvl="1"/>
            <a:r>
              <a:rPr lang="zh-CN" altLang="en-US" dirty="0"/>
              <a:t>将一个图像分成感兴趣的部分和不感兴趣的部分，二值化必须在灰度图基础上执行</a:t>
            </a:r>
          </a:p>
          <a:p>
            <a:r>
              <a:rPr lang="zh-CN" altLang="en-US" dirty="0"/>
              <a:t>涉及</a:t>
            </a:r>
            <a:r>
              <a:rPr lang="en-US" altLang="zh-CN" dirty="0"/>
              <a:t>API</a:t>
            </a:r>
            <a:r>
              <a:rPr lang="zh-CN" altLang="en-US" dirty="0"/>
              <a:t>：</a:t>
            </a:r>
          </a:p>
          <a:p>
            <a:pPr lvl="1"/>
            <a:r>
              <a:rPr lang="en-US" altLang="zh-CN" dirty="0"/>
              <a:t>threshold</a:t>
            </a:r>
            <a:r>
              <a:rPr lang="zh-CN" altLang="en-US" dirty="0"/>
              <a:t>方法：二值化处理的最常用函数。提供若干种模式：</a:t>
            </a:r>
          </a:p>
          <a:p>
            <a:pPr lvl="1"/>
            <a:r>
              <a:rPr lang="en-US" altLang="zh-CN" dirty="0"/>
              <a:t>THRESH_BINARY</a:t>
            </a:r>
            <a:r>
              <a:rPr lang="zh-CN" altLang="en-US" dirty="0"/>
              <a:t>模式：</a:t>
            </a:r>
          </a:p>
          <a:p>
            <a:pPr lvl="2"/>
            <a:r>
              <a:rPr lang="zh-CN" altLang="en-US" dirty="0"/>
              <a:t>值大于</a:t>
            </a:r>
            <a:r>
              <a:rPr lang="en-US" altLang="zh-CN" dirty="0" err="1"/>
              <a:t>threshold_value</a:t>
            </a:r>
            <a:r>
              <a:rPr lang="zh-CN" altLang="en-US" dirty="0"/>
              <a:t>的像素，全部设置为</a:t>
            </a:r>
            <a:r>
              <a:rPr lang="en-US" altLang="zh-CN" dirty="0" err="1"/>
              <a:t>max_value</a:t>
            </a:r>
            <a:r>
              <a:rPr lang="zh-CN" altLang="en-US" dirty="0"/>
              <a:t>；小于 </a:t>
            </a:r>
            <a:r>
              <a:rPr lang="en-US" altLang="zh-CN" dirty="0" err="1"/>
              <a:t>threshold_value</a:t>
            </a:r>
            <a:r>
              <a:rPr lang="zh-CN" altLang="en-US" dirty="0"/>
              <a:t>的像素，全部设置为</a:t>
            </a:r>
            <a:r>
              <a:rPr lang="en-US" altLang="zh-CN" dirty="0"/>
              <a:t>0</a:t>
            </a:r>
          </a:p>
          <a:p>
            <a:pPr lvl="1"/>
            <a:r>
              <a:rPr lang="en-US" altLang="zh-CN" dirty="0"/>
              <a:t>THRESH_BINARY_INV</a:t>
            </a:r>
            <a:r>
              <a:rPr lang="zh-CN" altLang="en-US" dirty="0"/>
              <a:t>模式</a:t>
            </a:r>
            <a:r>
              <a:rPr lang="en-US" altLang="zh-CN" dirty="0"/>
              <a:t>:</a:t>
            </a:r>
          </a:p>
          <a:p>
            <a:pPr lvl="2"/>
            <a:r>
              <a:rPr lang="zh-CN" altLang="en-US" dirty="0"/>
              <a:t>像素值被设置为</a:t>
            </a:r>
            <a:r>
              <a:rPr lang="en-US" altLang="zh-CN" dirty="0"/>
              <a:t>0</a:t>
            </a:r>
            <a:r>
              <a:rPr lang="zh-CN" altLang="en-US" dirty="0"/>
              <a:t>或</a:t>
            </a:r>
            <a:r>
              <a:rPr lang="en-US" altLang="zh-CN" dirty="0" err="1"/>
              <a:t>max_value</a:t>
            </a:r>
            <a:r>
              <a:rPr lang="zh-CN" altLang="en-US" dirty="0"/>
              <a:t>的条件正好与 </a:t>
            </a:r>
            <a:r>
              <a:rPr lang="en-US" altLang="zh-CN" dirty="0"/>
              <a:t>THRESH_BINARY</a:t>
            </a:r>
            <a:r>
              <a:rPr lang="zh-CN" altLang="en-US" dirty="0"/>
              <a:t>相反</a:t>
            </a:r>
          </a:p>
          <a:p>
            <a:pPr lvl="1"/>
            <a:r>
              <a:rPr lang="en-US" altLang="zh-CN" dirty="0"/>
              <a:t>THRESH_OTSU</a:t>
            </a:r>
            <a:r>
              <a:rPr lang="zh-CN" altLang="en-US" dirty="0"/>
              <a:t>模式：又称采用最大类间方差或大津法（</a:t>
            </a:r>
            <a:r>
              <a:rPr lang="en-US" altLang="zh-CN" dirty="0"/>
              <a:t>OTSU</a:t>
            </a:r>
            <a:r>
              <a:rPr lang="zh-CN" altLang="en-US" dirty="0"/>
              <a:t>）。</a:t>
            </a:r>
          </a:p>
          <a:p>
            <a:pPr lvl="1"/>
            <a:r>
              <a:rPr lang="zh-CN" altLang="en-US" dirty="0"/>
              <a:t>无需指定</a:t>
            </a:r>
            <a:r>
              <a:rPr lang="en-US" altLang="zh-CN" dirty="0" err="1"/>
              <a:t>threshold_value</a:t>
            </a:r>
            <a:r>
              <a:rPr lang="zh-CN" altLang="en-US" dirty="0"/>
              <a:t>，而是由算法本身计算选择一个最优值。一般能获得较好的二值结果。</a:t>
            </a:r>
          </a:p>
        </p:txBody>
      </p:sp>
    </p:spTree>
    <p:extLst>
      <p:ext uri="{BB962C8B-B14F-4D97-AF65-F5344CB8AC3E}">
        <p14:creationId xmlns:p14="http://schemas.microsoft.com/office/powerpoint/2010/main" val="3939143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0AF03-4264-CFE7-82CD-D54A82482925}"/>
              </a:ext>
            </a:extLst>
          </p:cNvPr>
          <p:cNvSpPr>
            <a:spLocks noGrp="1"/>
          </p:cNvSpPr>
          <p:nvPr>
            <p:ph type="title"/>
          </p:nvPr>
        </p:nvSpPr>
        <p:spPr/>
        <p:txBody>
          <a:bodyPr/>
          <a:lstStyle/>
          <a:p>
            <a:r>
              <a:rPr lang="en-US" altLang="zh-CN" dirty="0"/>
              <a:t>07. </a:t>
            </a:r>
            <a:r>
              <a:rPr lang="zh-CN" altLang="en-US" dirty="0"/>
              <a:t>边缘检测</a:t>
            </a:r>
          </a:p>
        </p:txBody>
      </p:sp>
      <p:sp>
        <p:nvSpPr>
          <p:cNvPr id="3" name="内容占位符 2">
            <a:extLst>
              <a:ext uri="{FF2B5EF4-FFF2-40B4-BE49-F238E27FC236}">
                <a16:creationId xmlns:a16="http://schemas.microsoft.com/office/drawing/2014/main" id="{FDC6BC82-555E-29AB-D990-990D72A3F4AF}"/>
              </a:ext>
            </a:extLst>
          </p:cNvPr>
          <p:cNvSpPr>
            <a:spLocks noGrp="1"/>
          </p:cNvSpPr>
          <p:nvPr>
            <p:ph idx="1"/>
          </p:nvPr>
        </p:nvSpPr>
        <p:spPr/>
        <p:txBody>
          <a:bodyPr>
            <a:normAutofit fontScale="92500"/>
          </a:bodyPr>
          <a:lstStyle/>
          <a:p>
            <a:r>
              <a:rPr lang="en-US" altLang="zh-CN" dirty="0"/>
              <a:t>01.</a:t>
            </a:r>
            <a:r>
              <a:rPr lang="zh-CN" altLang="en-US" dirty="0"/>
              <a:t>勾画图片中的物体边界</a:t>
            </a:r>
          </a:p>
          <a:p>
            <a:r>
              <a:rPr lang="zh-CN" altLang="en-US" dirty="0"/>
              <a:t>代码：</a:t>
            </a:r>
          </a:p>
          <a:p>
            <a:pPr lvl="1"/>
            <a:r>
              <a:rPr lang="en-US" altLang="zh-CN" dirty="0"/>
              <a:t>07_01_edge_detection.py</a:t>
            </a:r>
          </a:p>
          <a:p>
            <a:r>
              <a:rPr lang="zh-CN" altLang="en-US" dirty="0"/>
              <a:t>边缘检测：识别出图像的边界（边框线）</a:t>
            </a:r>
          </a:p>
          <a:p>
            <a:r>
              <a:rPr lang="zh-CN" altLang="en-US" dirty="0"/>
              <a:t>涉及</a:t>
            </a:r>
            <a:r>
              <a:rPr lang="en-US" altLang="zh-CN" dirty="0"/>
              <a:t>API</a:t>
            </a:r>
            <a:r>
              <a:rPr lang="zh-CN" altLang="en-US" dirty="0"/>
              <a:t>：</a:t>
            </a:r>
          </a:p>
          <a:p>
            <a:pPr lvl="1"/>
            <a:r>
              <a:rPr lang="en-US" altLang="zh-CN" dirty="0"/>
              <a:t>Sobel</a:t>
            </a:r>
            <a:r>
              <a:rPr lang="zh-CN" altLang="en-US" dirty="0"/>
              <a:t>方法：</a:t>
            </a:r>
          </a:p>
          <a:p>
            <a:pPr lvl="2"/>
            <a:r>
              <a:rPr lang="zh-CN" altLang="en-US" dirty="0"/>
              <a:t>采用图像中各像素值</a:t>
            </a:r>
            <a:r>
              <a:rPr lang="en-US" altLang="zh-CN" dirty="0"/>
              <a:t>(</a:t>
            </a:r>
            <a:r>
              <a:rPr lang="zh-CN" altLang="en-US" dirty="0"/>
              <a:t>离散量</a:t>
            </a:r>
            <a:r>
              <a:rPr lang="en-US" altLang="zh-CN" dirty="0"/>
              <a:t>)</a:t>
            </a:r>
            <a:r>
              <a:rPr lang="zh-CN" altLang="en-US" dirty="0"/>
              <a:t>的一阶导数来判断是否边界。</a:t>
            </a:r>
          </a:p>
          <a:p>
            <a:pPr lvl="2"/>
            <a:r>
              <a:rPr lang="zh-CN" altLang="en-US" dirty="0"/>
              <a:t>一般是先对水平方向求导，再对垂直方向求导，最后合并两个结果</a:t>
            </a:r>
            <a:r>
              <a:rPr lang="en-US" altLang="zh-CN" dirty="0"/>
              <a:t>(</a:t>
            </a:r>
            <a:r>
              <a:rPr lang="en-US" altLang="zh-CN" dirty="0" err="1"/>
              <a:t>addWeighted</a:t>
            </a:r>
            <a:r>
              <a:rPr lang="zh-CN" altLang="en-US" dirty="0"/>
              <a:t>方法</a:t>
            </a:r>
            <a:r>
              <a:rPr lang="en-US" altLang="zh-CN" dirty="0"/>
              <a:t>)</a:t>
            </a:r>
            <a:r>
              <a:rPr lang="zh-CN" altLang="en-US" dirty="0"/>
              <a:t>。</a:t>
            </a:r>
          </a:p>
          <a:p>
            <a:pPr lvl="2"/>
            <a:r>
              <a:rPr lang="zh-CN" altLang="en-US" dirty="0"/>
              <a:t>注意，在进行操作前，应先将像素值的类型从</a:t>
            </a:r>
            <a:r>
              <a:rPr lang="en-US" altLang="zh-CN" dirty="0"/>
              <a:t>8</a:t>
            </a:r>
            <a:r>
              <a:rPr lang="zh-CN" altLang="en-US" dirty="0"/>
              <a:t>位扩展成</a:t>
            </a:r>
            <a:r>
              <a:rPr lang="en-US" altLang="zh-CN" dirty="0"/>
              <a:t>16</a:t>
            </a:r>
            <a:r>
              <a:rPr lang="zh-CN" altLang="en-US" dirty="0"/>
              <a:t>位，以防止计算溢出</a:t>
            </a:r>
          </a:p>
          <a:p>
            <a:pPr lvl="1"/>
            <a:r>
              <a:rPr lang="en-US" altLang="zh-CN" dirty="0"/>
              <a:t>Canny</a:t>
            </a:r>
            <a:r>
              <a:rPr lang="zh-CN" altLang="en-US" dirty="0"/>
              <a:t>方法：</a:t>
            </a:r>
          </a:p>
          <a:p>
            <a:pPr lvl="2"/>
            <a:r>
              <a:rPr lang="zh-CN" altLang="en-US" dirty="0"/>
              <a:t>被认为是最好的边缘检测方法。在执行之前应先进行平滑处理</a:t>
            </a:r>
          </a:p>
        </p:txBody>
      </p:sp>
    </p:spTree>
    <p:extLst>
      <p:ext uri="{BB962C8B-B14F-4D97-AF65-F5344CB8AC3E}">
        <p14:creationId xmlns:p14="http://schemas.microsoft.com/office/powerpoint/2010/main" val="3805526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57190B-91A1-0D31-5622-61B35E2F6BF5}"/>
              </a:ext>
            </a:extLst>
          </p:cNvPr>
          <p:cNvSpPr>
            <a:spLocks noGrp="1"/>
          </p:cNvSpPr>
          <p:nvPr>
            <p:ph type="title"/>
          </p:nvPr>
        </p:nvSpPr>
        <p:spPr/>
        <p:txBody>
          <a:bodyPr/>
          <a:lstStyle/>
          <a:p>
            <a:r>
              <a:rPr lang="en-US" altLang="zh-CN" b="1" dirty="0">
                <a:solidFill>
                  <a:schemeClr val="tx1">
                    <a:lumMod val="75000"/>
                    <a:lumOff val="25000"/>
                  </a:schemeClr>
                </a:solidFill>
                <a:ea typeface="微软雅黑" panose="020B0503020204020204" pitchFamily="34" charset="-122"/>
                <a:cs typeface="Times New Roman" panose="02020603050405020304" pitchFamily="18" charset="0"/>
                <a:sym typeface="+mn-ea"/>
              </a:rPr>
              <a:t>OpenCV</a:t>
            </a:r>
            <a:endParaRPr lang="zh-CN" altLang="en-US" dirty="0"/>
          </a:p>
        </p:txBody>
      </p:sp>
      <p:sp>
        <p:nvSpPr>
          <p:cNvPr id="3" name="内容占位符 2">
            <a:extLst>
              <a:ext uri="{FF2B5EF4-FFF2-40B4-BE49-F238E27FC236}">
                <a16:creationId xmlns:a16="http://schemas.microsoft.com/office/drawing/2014/main" id="{6FEE1B51-9418-A858-16F9-CE9CAC3B1353}"/>
              </a:ext>
            </a:extLst>
          </p:cNvPr>
          <p:cNvSpPr>
            <a:spLocks noGrp="1"/>
          </p:cNvSpPr>
          <p:nvPr>
            <p:ph idx="1"/>
          </p:nvPr>
        </p:nvSpPr>
        <p:spPr/>
        <p:txBody>
          <a:bodyPr>
            <a:normAutofit fontScale="62500" lnSpcReduction="20000"/>
          </a:bodyPr>
          <a:lstStyle/>
          <a:p>
            <a:pPr>
              <a:lnSpc>
                <a:spcPct val="130000"/>
              </a:lnSpc>
            </a:pPr>
            <a:r>
              <a:rPr lang="en-US" altLang="zh-CN" dirty="0"/>
              <a:t>OpenCV</a:t>
            </a:r>
            <a:r>
              <a:rPr lang="zh-CN" altLang="en-US" dirty="0"/>
              <a:t>是一个开源的计算机视觉库</a:t>
            </a:r>
            <a:r>
              <a:rPr lang="en-US" altLang="zh-CN" dirty="0"/>
              <a:t>,</a:t>
            </a:r>
            <a:r>
              <a:rPr lang="zh-CN" altLang="en-US" dirty="0"/>
              <a:t>巨大的</a:t>
            </a:r>
            <a:r>
              <a:rPr lang="en-US" altLang="zh-CN" dirty="0"/>
              <a:t>cv</a:t>
            </a:r>
            <a:r>
              <a:rPr lang="zh-CN" altLang="en-US" dirty="0"/>
              <a:t>专用库。</a:t>
            </a:r>
            <a:endParaRPr lang="en-US" altLang="zh-CN" dirty="0"/>
          </a:p>
          <a:p>
            <a:pPr lvl="1">
              <a:lnSpc>
                <a:spcPct val="130000"/>
              </a:lnSpc>
            </a:pPr>
            <a:r>
              <a:rPr lang="en-US" altLang="zh-CN" dirty="0">
                <a:hlinkClick r:id="rId2"/>
              </a:rPr>
              <a:t>http://opencv.org</a:t>
            </a:r>
            <a:r>
              <a:rPr lang="en-US" altLang="zh-CN" dirty="0"/>
              <a:t> </a:t>
            </a:r>
          </a:p>
          <a:p>
            <a:pPr lvl="1">
              <a:lnSpc>
                <a:spcPct val="130000"/>
              </a:lnSpc>
            </a:pPr>
            <a:r>
              <a:rPr lang="en-US" altLang="zh-CN" dirty="0">
                <a:hlinkClick r:id="rId3"/>
              </a:rPr>
              <a:t>https://github.com/opencv/opencv</a:t>
            </a:r>
            <a:r>
              <a:rPr lang="en-US" altLang="zh-CN" dirty="0"/>
              <a:t> </a:t>
            </a:r>
            <a:endParaRPr lang="zh-CN" altLang="en-US" dirty="0"/>
          </a:p>
          <a:p>
            <a:pPr>
              <a:lnSpc>
                <a:spcPct val="130000"/>
              </a:lnSpc>
            </a:pPr>
            <a:r>
              <a:rPr lang="en-US" altLang="zh-CN" dirty="0"/>
              <a:t>OpenCV </a:t>
            </a:r>
            <a:r>
              <a:rPr lang="zh-CN" altLang="en-US" dirty="0"/>
              <a:t>库用</a:t>
            </a:r>
            <a:r>
              <a:rPr lang="en-US" altLang="zh-CN" dirty="0"/>
              <a:t>C</a:t>
            </a:r>
            <a:r>
              <a:rPr lang="zh-CN" altLang="en-US" dirty="0"/>
              <a:t>语言和 </a:t>
            </a:r>
            <a:r>
              <a:rPr lang="en-US" altLang="zh-CN" dirty="0"/>
              <a:t>C++ </a:t>
            </a:r>
            <a:r>
              <a:rPr lang="zh-CN" altLang="en-US" dirty="0"/>
              <a:t>语言编写，可以在 </a:t>
            </a:r>
            <a:r>
              <a:rPr lang="en-US" altLang="zh-CN" dirty="0"/>
              <a:t>Windows</a:t>
            </a:r>
            <a:r>
              <a:rPr lang="zh-CN" altLang="en-US" dirty="0"/>
              <a:t>、</a:t>
            </a:r>
            <a:r>
              <a:rPr lang="en-US" altLang="zh-CN" dirty="0"/>
              <a:t>Linux</a:t>
            </a:r>
            <a:r>
              <a:rPr lang="zh-CN" altLang="en-US" dirty="0"/>
              <a:t>、</a:t>
            </a:r>
            <a:r>
              <a:rPr lang="en-US" altLang="zh-CN" dirty="0"/>
              <a:t>Mac OS X </a:t>
            </a:r>
            <a:r>
              <a:rPr lang="zh-CN" altLang="en-US" dirty="0"/>
              <a:t>等系统运行。</a:t>
            </a:r>
            <a:endParaRPr lang="en-US" altLang="zh-CN" dirty="0"/>
          </a:p>
          <a:p>
            <a:pPr lvl="1">
              <a:lnSpc>
                <a:spcPct val="130000"/>
              </a:lnSpc>
            </a:pPr>
            <a:r>
              <a:rPr lang="zh-CN" altLang="en-US" dirty="0"/>
              <a:t>在积极开发 </a:t>
            </a:r>
            <a:r>
              <a:rPr lang="en-US" altLang="zh-CN" dirty="0"/>
              <a:t>Python</a:t>
            </a:r>
            <a:r>
              <a:rPr lang="zh-CN" altLang="en-US" dirty="0"/>
              <a:t>、</a:t>
            </a:r>
            <a:r>
              <a:rPr lang="en-US" altLang="zh-CN" dirty="0"/>
              <a:t>Java</a:t>
            </a:r>
            <a:r>
              <a:rPr lang="zh-CN" altLang="en-US" dirty="0"/>
              <a:t>、</a:t>
            </a:r>
            <a:r>
              <a:rPr lang="en-US" altLang="zh-CN" dirty="0"/>
              <a:t>Matlab </a:t>
            </a:r>
            <a:r>
              <a:rPr lang="zh-CN" altLang="en-US" dirty="0"/>
              <a:t>以及其他一些语言的接口，</a:t>
            </a:r>
            <a:endParaRPr lang="en-US" altLang="zh-CN" dirty="0"/>
          </a:p>
          <a:p>
            <a:pPr lvl="1">
              <a:lnSpc>
                <a:spcPct val="130000"/>
              </a:lnSpc>
            </a:pPr>
            <a:r>
              <a:rPr lang="zh-CN" altLang="en-US" dirty="0"/>
              <a:t>将库导入安卓和 </a:t>
            </a:r>
            <a:r>
              <a:rPr lang="en-US" altLang="zh-CN" dirty="0"/>
              <a:t>iOS </a:t>
            </a:r>
            <a:r>
              <a:rPr lang="zh-CN" altLang="en-US" dirty="0"/>
              <a:t>中为移动设备开发应用。</a:t>
            </a:r>
          </a:p>
          <a:p>
            <a:pPr>
              <a:lnSpc>
                <a:spcPct val="130000"/>
              </a:lnSpc>
            </a:pPr>
            <a:r>
              <a:rPr lang="en-US" altLang="zh-CN" dirty="0"/>
              <a:t>OpenCV </a:t>
            </a:r>
            <a:r>
              <a:rPr lang="zh-CN" altLang="en-US" dirty="0"/>
              <a:t>设计用于进行高效的计算，十分强调实时应用的开发。</a:t>
            </a:r>
            <a:endParaRPr lang="en-US" altLang="zh-CN" dirty="0"/>
          </a:p>
          <a:p>
            <a:pPr lvl="1">
              <a:lnSpc>
                <a:spcPct val="130000"/>
              </a:lnSpc>
            </a:pPr>
            <a:r>
              <a:rPr lang="zh-CN" altLang="en-US" dirty="0"/>
              <a:t>由 </a:t>
            </a:r>
            <a:r>
              <a:rPr lang="en-US" altLang="zh-CN" dirty="0"/>
              <a:t>C++ </a:t>
            </a:r>
            <a:r>
              <a:rPr lang="zh-CN" altLang="en-US" dirty="0"/>
              <a:t>语言编写并进行了深度优化，从而可以享受多线程处理的优势。</a:t>
            </a:r>
          </a:p>
          <a:p>
            <a:pPr>
              <a:lnSpc>
                <a:spcPct val="130000"/>
              </a:lnSpc>
            </a:pPr>
            <a:r>
              <a:rPr lang="en-US" altLang="zh-CN" dirty="0"/>
              <a:t>OpenCV </a:t>
            </a:r>
            <a:r>
              <a:rPr lang="zh-CN" altLang="en-US" dirty="0"/>
              <a:t>的一个目标是提供易于使用的计算机视觉接口，从而帮助人们快速建立精巧的视觉应用。</a:t>
            </a:r>
          </a:p>
          <a:p>
            <a:pPr>
              <a:lnSpc>
                <a:spcPct val="130000"/>
              </a:lnSpc>
            </a:pPr>
            <a:r>
              <a:rPr lang="en-US" altLang="zh-CN" dirty="0"/>
              <a:t>OpenCV </a:t>
            </a:r>
            <a:r>
              <a:rPr lang="zh-CN" altLang="en-US" dirty="0"/>
              <a:t>库包含从计算机视觉各个领域衍生出来的 </a:t>
            </a:r>
            <a:r>
              <a:rPr lang="en-US" altLang="zh-CN" dirty="0"/>
              <a:t>500 </a:t>
            </a:r>
            <a:r>
              <a:rPr lang="zh-CN" altLang="en-US" dirty="0"/>
              <a:t>多个函数，包括工业产品质量检验、医学图像处理、安保领域、交互操作、相机校正、双目视觉以及机器人学。</a:t>
            </a:r>
          </a:p>
          <a:p>
            <a:endParaRPr lang="zh-CN" altLang="en-US" dirty="0"/>
          </a:p>
        </p:txBody>
      </p:sp>
    </p:spTree>
    <p:extLst>
      <p:ext uri="{BB962C8B-B14F-4D97-AF65-F5344CB8AC3E}">
        <p14:creationId xmlns:p14="http://schemas.microsoft.com/office/powerpoint/2010/main" val="1579898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DC078A-7814-BA7F-CFFC-24B402790FBD}"/>
              </a:ext>
            </a:extLst>
          </p:cNvPr>
          <p:cNvSpPr>
            <a:spLocks noGrp="1"/>
          </p:cNvSpPr>
          <p:nvPr>
            <p:ph type="title"/>
          </p:nvPr>
        </p:nvSpPr>
        <p:spPr/>
        <p:txBody>
          <a:bodyPr/>
          <a:lstStyle/>
          <a:p>
            <a:r>
              <a:rPr lang="en-US" altLang="zh-CN" dirty="0"/>
              <a:t>08. </a:t>
            </a:r>
            <a:r>
              <a:rPr lang="zh-CN" altLang="en-US" dirty="0"/>
              <a:t>等值线</a:t>
            </a:r>
          </a:p>
        </p:txBody>
      </p:sp>
      <p:sp>
        <p:nvSpPr>
          <p:cNvPr id="3" name="内容占位符 2">
            <a:extLst>
              <a:ext uri="{FF2B5EF4-FFF2-40B4-BE49-F238E27FC236}">
                <a16:creationId xmlns:a16="http://schemas.microsoft.com/office/drawing/2014/main" id="{D35AEFFC-338D-A98B-215C-EB992CBB108B}"/>
              </a:ext>
            </a:extLst>
          </p:cNvPr>
          <p:cNvSpPr>
            <a:spLocks noGrp="1"/>
          </p:cNvSpPr>
          <p:nvPr>
            <p:ph idx="1"/>
          </p:nvPr>
        </p:nvSpPr>
        <p:spPr/>
        <p:txBody>
          <a:bodyPr>
            <a:normAutofit lnSpcReduction="10000"/>
          </a:bodyPr>
          <a:lstStyle/>
          <a:p>
            <a:r>
              <a:rPr lang="en-US" altLang="zh-CN" dirty="0"/>
              <a:t>01. </a:t>
            </a:r>
            <a:r>
              <a:rPr lang="zh-CN" altLang="en-US" dirty="0"/>
              <a:t>绘制图片中像素等值线</a:t>
            </a:r>
          </a:p>
          <a:p>
            <a:r>
              <a:rPr lang="zh-CN" altLang="en-US" dirty="0"/>
              <a:t>代码：</a:t>
            </a:r>
          </a:p>
          <a:p>
            <a:pPr lvl="1"/>
            <a:r>
              <a:rPr lang="en-US" altLang="zh-CN" dirty="0"/>
              <a:t>08_01_contours.py</a:t>
            </a:r>
          </a:p>
          <a:p>
            <a:r>
              <a:rPr lang="zh-CN" altLang="en-US" dirty="0"/>
              <a:t>主要步骤：</a:t>
            </a:r>
          </a:p>
          <a:p>
            <a:pPr lvl="1"/>
            <a:r>
              <a:rPr lang="en-US" altLang="zh-CN" dirty="0"/>
              <a:t>1- </a:t>
            </a:r>
            <a:r>
              <a:rPr lang="zh-CN" altLang="en-US" dirty="0"/>
              <a:t>生成灰度图</a:t>
            </a:r>
          </a:p>
          <a:p>
            <a:pPr lvl="1"/>
            <a:r>
              <a:rPr lang="en-US" altLang="zh-CN" dirty="0"/>
              <a:t>2- </a:t>
            </a:r>
            <a:r>
              <a:rPr lang="zh-CN" altLang="en-US" dirty="0"/>
              <a:t>生成二值图</a:t>
            </a:r>
          </a:p>
          <a:p>
            <a:pPr lvl="1"/>
            <a:r>
              <a:rPr lang="en-US" altLang="zh-CN" dirty="0"/>
              <a:t>3- </a:t>
            </a:r>
            <a:r>
              <a:rPr lang="en-US" altLang="zh-CN" dirty="0" err="1"/>
              <a:t>findContours</a:t>
            </a:r>
            <a:endParaRPr lang="en-US" altLang="zh-CN" dirty="0"/>
          </a:p>
          <a:p>
            <a:pPr lvl="2"/>
            <a:r>
              <a:rPr lang="zh-CN" altLang="en-US" dirty="0"/>
              <a:t>计算二值图中的等值线，将结果存放在一个集合中。</a:t>
            </a:r>
          </a:p>
          <a:p>
            <a:pPr lvl="2"/>
            <a:r>
              <a:rPr lang="zh-CN" altLang="en-US" dirty="0"/>
              <a:t>集合中的每个元素都记录了该条等值线上主要像素点的信息</a:t>
            </a:r>
          </a:p>
          <a:p>
            <a:pPr lvl="1"/>
            <a:r>
              <a:rPr lang="en-US" altLang="zh-CN" dirty="0"/>
              <a:t>4- </a:t>
            </a:r>
            <a:r>
              <a:rPr lang="en-US" altLang="zh-CN" dirty="0" err="1"/>
              <a:t>drawContours</a:t>
            </a:r>
            <a:endParaRPr lang="en-US" altLang="zh-CN" dirty="0"/>
          </a:p>
          <a:p>
            <a:pPr lvl="2"/>
            <a:r>
              <a:rPr lang="zh-CN" altLang="en-US" dirty="0"/>
              <a:t>绘制等值线图，从而可以查看该等值线所包围的区域</a:t>
            </a:r>
          </a:p>
        </p:txBody>
      </p:sp>
    </p:spTree>
    <p:extLst>
      <p:ext uri="{BB962C8B-B14F-4D97-AF65-F5344CB8AC3E}">
        <p14:creationId xmlns:p14="http://schemas.microsoft.com/office/powerpoint/2010/main" val="3036556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C7ADB0-3685-4DE5-93A8-748176A7244F}"/>
              </a:ext>
            </a:extLst>
          </p:cNvPr>
          <p:cNvSpPr>
            <a:spLocks noGrp="1"/>
          </p:cNvSpPr>
          <p:nvPr>
            <p:ph type="title"/>
          </p:nvPr>
        </p:nvSpPr>
        <p:spPr/>
        <p:txBody>
          <a:bodyPr/>
          <a:lstStyle/>
          <a:p>
            <a:r>
              <a:rPr lang="zh-CN" altLang="en-US" dirty="0"/>
              <a:t> </a:t>
            </a:r>
            <a:r>
              <a:rPr lang="en-US" altLang="zh-CN" dirty="0"/>
              <a:t>09. </a:t>
            </a:r>
            <a:r>
              <a:rPr lang="zh-CN" altLang="en-US" dirty="0"/>
              <a:t>直方图</a:t>
            </a:r>
          </a:p>
        </p:txBody>
      </p:sp>
      <p:sp>
        <p:nvSpPr>
          <p:cNvPr id="3" name="内容占位符 2">
            <a:extLst>
              <a:ext uri="{FF2B5EF4-FFF2-40B4-BE49-F238E27FC236}">
                <a16:creationId xmlns:a16="http://schemas.microsoft.com/office/drawing/2014/main" id="{87680448-2587-8E29-4DF3-EACB86512C40}"/>
              </a:ext>
            </a:extLst>
          </p:cNvPr>
          <p:cNvSpPr>
            <a:spLocks noGrp="1"/>
          </p:cNvSpPr>
          <p:nvPr>
            <p:ph idx="1"/>
          </p:nvPr>
        </p:nvSpPr>
        <p:spPr/>
        <p:txBody>
          <a:bodyPr>
            <a:normAutofit fontScale="92500" lnSpcReduction="20000"/>
          </a:bodyPr>
          <a:lstStyle/>
          <a:p>
            <a:r>
              <a:rPr lang="en-US" altLang="zh-CN" dirty="0"/>
              <a:t>01. </a:t>
            </a:r>
            <a:r>
              <a:rPr lang="zh-CN" altLang="en-US" dirty="0"/>
              <a:t>统计直方图数据并且绘制统计结果</a:t>
            </a:r>
          </a:p>
          <a:p>
            <a:r>
              <a:rPr lang="zh-CN" altLang="en-US" dirty="0"/>
              <a:t>代码：</a:t>
            </a:r>
          </a:p>
          <a:p>
            <a:pPr lvl="1"/>
            <a:r>
              <a:rPr lang="en-US" altLang="zh-CN" dirty="0"/>
              <a:t>09_01_histgram.py</a:t>
            </a:r>
          </a:p>
          <a:p>
            <a:r>
              <a:rPr lang="zh-CN" altLang="en-US" dirty="0"/>
              <a:t>涉及</a:t>
            </a:r>
            <a:r>
              <a:rPr lang="en-US" altLang="zh-CN" dirty="0"/>
              <a:t>API</a:t>
            </a:r>
            <a:r>
              <a:rPr lang="zh-CN" altLang="en-US" dirty="0"/>
              <a:t>：</a:t>
            </a:r>
          </a:p>
          <a:p>
            <a:pPr lvl="1"/>
            <a:r>
              <a:rPr lang="en-US" altLang="zh-CN" dirty="0" err="1"/>
              <a:t>calcHist</a:t>
            </a:r>
            <a:r>
              <a:rPr lang="zh-CN" altLang="en-US" dirty="0"/>
              <a:t>方法</a:t>
            </a:r>
          </a:p>
          <a:p>
            <a:pPr lvl="2"/>
            <a:r>
              <a:rPr lang="zh-CN" altLang="en-US" dirty="0"/>
              <a:t>计算直方图数据。</a:t>
            </a:r>
          </a:p>
          <a:p>
            <a:pPr lvl="2"/>
            <a:r>
              <a:rPr lang="zh-CN" altLang="en-US" dirty="0"/>
              <a:t>对于灰度图，将会统计图像中</a:t>
            </a:r>
            <a:r>
              <a:rPr lang="en-US" altLang="zh-CN" dirty="0"/>
              <a:t>0~255</a:t>
            </a:r>
            <a:r>
              <a:rPr lang="zh-CN" altLang="en-US" dirty="0"/>
              <a:t>之间每个灰度值的像素个数。</a:t>
            </a:r>
          </a:p>
          <a:p>
            <a:pPr lvl="1"/>
            <a:r>
              <a:rPr lang="zh-CN" altLang="en-US" dirty="0"/>
              <a:t>手动绘制直方图：</a:t>
            </a:r>
          </a:p>
          <a:p>
            <a:pPr lvl="2"/>
            <a:r>
              <a:rPr lang="zh-CN" altLang="en-US" dirty="0"/>
              <a:t>先将直方图数据归一化</a:t>
            </a:r>
            <a:r>
              <a:rPr lang="en-US" altLang="zh-CN" dirty="0"/>
              <a:t>(</a:t>
            </a:r>
            <a:r>
              <a:rPr lang="zh-CN" altLang="en-US" dirty="0"/>
              <a:t>除以最大元素值</a:t>
            </a:r>
            <a:r>
              <a:rPr lang="en-US" altLang="zh-CN" dirty="0"/>
              <a:t>)</a:t>
            </a:r>
          </a:p>
          <a:p>
            <a:pPr lvl="2"/>
            <a:r>
              <a:rPr lang="zh-CN" altLang="en-US" dirty="0"/>
              <a:t>横坐标代表颜色值：</a:t>
            </a:r>
            <a:r>
              <a:rPr lang="en-US" altLang="zh-CN" dirty="0"/>
              <a:t>0~255</a:t>
            </a:r>
            <a:r>
              <a:rPr lang="zh-CN" altLang="en-US" dirty="0"/>
              <a:t>，纵坐标代码每个颜色值的像素个数。</a:t>
            </a:r>
          </a:p>
          <a:p>
            <a:pPr lvl="3"/>
            <a:r>
              <a:rPr lang="zh-CN" altLang="en-US" dirty="0"/>
              <a:t>方便查看哪些颜色值是该图像中的主要颜色。</a:t>
            </a:r>
          </a:p>
          <a:p>
            <a:pPr lvl="2"/>
            <a:r>
              <a:rPr lang="en-US" altLang="zh-CN" dirty="0" err="1"/>
              <a:t>pyplot</a:t>
            </a:r>
            <a:r>
              <a:rPr lang="zh-CN" altLang="en-US" dirty="0"/>
              <a:t>对象的</a:t>
            </a:r>
            <a:r>
              <a:rPr lang="en-US" altLang="zh-CN" dirty="0"/>
              <a:t>hist</a:t>
            </a:r>
            <a:r>
              <a:rPr lang="zh-CN" altLang="en-US" dirty="0"/>
              <a:t>方法：直接绘制某个灰度图的直方图。</a:t>
            </a:r>
          </a:p>
          <a:p>
            <a:pPr lvl="1"/>
            <a:r>
              <a:rPr lang="zh-CN" altLang="en-US" dirty="0"/>
              <a:t>注意，在绘制之前要先使用</a:t>
            </a:r>
            <a:r>
              <a:rPr lang="en-US" altLang="zh-CN" dirty="0"/>
              <a:t>ravel</a:t>
            </a:r>
            <a:r>
              <a:rPr lang="zh-CN" altLang="en-US" dirty="0"/>
              <a:t>方法将灰度图展成一维数组</a:t>
            </a:r>
          </a:p>
        </p:txBody>
      </p:sp>
    </p:spTree>
    <p:extLst>
      <p:ext uri="{BB962C8B-B14F-4D97-AF65-F5344CB8AC3E}">
        <p14:creationId xmlns:p14="http://schemas.microsoft.com/office/powerpoint/2010/main" val="745808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A571FD-0214-514D-1AE1-D04F63071229}"/>
              </a:ext>
            </a:extLst>
          </p:cNvPr>
          <p:cNvSpPr>
            <a:spLocks noGrp="1"/>
          </p:cNvSpPr>
          <p:nvPr>
            <p:ph type="title"/>
          </p:nvPr>
        </p:nvSpPr>
        <p:spPr/>
        <p:txBody>
          <a:bodyPr/>
          <a:lstStyle/>
          <a:p>
            <a:r>
              <a:rPr lang="en-US" altLang="zh-CN" dirty="0"/>
              <a:t>10. HSV</a:t>
            </a:r>
            <a:r>
              <a:rPr lang="zh-CN" altLang="en-US" dirty="0"/>
              <a:t>颜色空间表示法</a:t>
            </a:r>
          </a:p>
        </p:txBody>
      </p:sp>
      <p:sp>
        <p:nvSpPr>
          <p:cNvPr id="3" name="内容占位符 2">
            <a:extLst>
              <a:ext uri="{FF2B5EF4-FFF2-40B4-BE49-F238E27FC236}">
                <a16:creationId xmlns:a16="http://schemas.microsoft.com/office/drawing/2014/main" id="{33314958-280B-08D6-5276-45F8DC558BDC}"/>
              </a:ext>
            </a:extLst>
          </p:cNvPr>
          <p:cNvSpPr>
            <a:spLocks noGrp="1"/>
          </p:cNvSpPr>
          <p:nvPr>
            <p:ph idx="1"/>
          </p:nvPr>
        </p:nvSpPr>
        <p:spPr/>
        <p:txBody>
          <a:bodyPr>
            <a:normAutofit fontScale="92500" lnSpcReduction="10000"/>
          </a:bodyPr>
          <a:lstStyle/>
          <a:p>
            <a:r>
              <a:rPr lang="en-US" altLang="zh-CN" dirty="0"/>
              <a:t>01. </a:t>
            </a:r>
            <a:r>
              <a:rPr lang="zh-CN" altLang="en-US" dirty="0"/>
              <a:t>转换到</a:t>
            </a:r>
            <a:r>
              <a:rPr lang="en-US" altLang="zh-CN" dirty="0"/>
              <a:t>HSV</a:t>
            </a:r>
            <a:r>
              <a:rPr lang="zh-CN" altLang="en-US" dirty="0"/>
              <a:t>颜色空间并替换原色</a:t>
            </a:r>
          </a:p>
          <a:p>
            <a:r>
              <a:rPr lang="zh-CN" altLang="en-US" dirty="0"/>
              <a:t>代码：</a:t>
            </a:r>
          </a:p>
          <a:p>
            <a:pPr lvl="1"/>
            <a:r>
              <a:rPr lang="en-US" altLang="zh-CN" dirty="0"/>
              <a:t>10_01_hsv.py</a:t>
            </a:r>
          </a:p>
          <a:p>
            <a:r>
              <a:rPr lang="zh-CN" altLang="en-US" dirty="0"/>
              <a:t>说明：</a:t>
            </a:r>
          </a:p>
          <a:p>
            <a:pPr lvl="1"/>
            <a:r>
              <a:rPr lang="zh-CN" altLang="en-US" dirty="0"/>
              <a:t>在很多情况下，</a:t>
            </a:r>
            <a:r>
              <a:rPr lang="en-US" altLang="zh-CN" dirty="0"/>
              <a:t>HSV</a:t>
            </a:r>
            <a:r>
              <a:rPr lang="zh-CN" altLang="en-US" dirty="0"/>
              <a:t>颜色空间会比</a:t>
            </a:r>
            <a:r>
              <a:rPr lang="en-US" altLang="zh-CN" dirty="0"/>
              <a:t>BGR</a:t>
            </a:r>
            <a:r>
              <a:rPr lang="zh-CN" altLang="en-US" dirty="0"/>
              <a:t>颜色空间更容易识别和操作。</a:t>
            </a:r>
          </a:p>
          <a:p>
            <a:pPr lvl="1"/>
            <a:r>
              <a:rPr lang="zh-CN" altLang="en-US" dirty="0"/>
              <a:t>将</a:t>
            </a:r>
            <a:r>
              <a:rPr lang="en-US" altLang="zh-CN" dirty="0"/>
              <a:t>H,S,V</a:t>
            </a:r>
            <a:r>
              <a:rPr lang="zh-CN" altLang="en-US" dirty="0"/>
              <a:t>分量分别放到三个数组中。</a:t>
            </a:r>
          </a:p>
          <a:p>
            <a:pPr lvl="2"/>
            <a:r>
              <a:rPr lang="zh-CN" altLang="en-US" dirty="0"/>
              <a:t>其中</a:t>
            </a:r>
            <a:r>
              <a:rPr lang="en-US" altLang="zh-CN" dirty="0"/>
              <a:t>H</a:t>
            </a:r>
            <a:r>
              <a:rPr lang="zh-CN" altLang="en-US" dirty="0"/>
              <a:t>分量代表色调；</a:t>
            </a:r>
            <a:r>
              <a:rPr lang="en-US" altLang="zh-CN" dirty="0"/>
              <a:t>S</a:t>
            </a:r>
            <a:r>
              <a:rPr lang="zh-CN" altLang="en-US" dirty="0"/>
              <a:t>分量代表饱和度；</a:t>
            </a:r>
            <a:r>
              <a:rPr lang="en-US" altLang="zh-CN" dirty="0"/>
              <a:t>V</a:t>
            </a:r>
            <a:r>
              <a:rPr lang="zh-CN" altLang="en-US" dirty="0"/>
              <a:t>分量代表亮度。</a:t>
            </a:r>
          </a:p>
          <a:p>
            <a:pPr lvl="3"/>
            <a:r>
              <a:rPr lang="en-US" altLang="zh-CN" dirty="0"/>
              <a:t>H</a:t>
            </a:r>
            <a:r>
              <a:rPr lang="zh-CN" altLang="en-US" dirty="0"/>
              <a:t>的值本应在</a:t>
            </a:r>
            <a:r>
              <a:rPr lang="en-US" altLang="zh-CN" dirty="0"/>
              <a:t>0~360</a:t>
            </a:r>
            <a:r>
              <a:rPr lang="zh-CN" altLang="en-US" dirty="0"/>
              <a:t>之间，</a:t>
            </a:r>
          </a:p>
          <a:p>
            <a:pPr lvl="3"/>
            <a:r>
              <a:rPr lang="en-US" altLang="zh-CN" dirty="0"/>
              <a:t>OpenCV</a:t>
            </a:r>
            <a:r>
              <a:rPr lang="zh-CN" altLang="en-US" dirty="0"/>
              <a:t>为了保证用</a:t>
            </a:r>
            <a:r>
              <a:rPr lang="en-US" altLang="zh-CN" dirty="0"/>
              <a:t>UCHAR</a:t>
            </a:r>
            <a:r>
              <a:rPr lang="zh-CN" altLang="en-US" dirty="0"/>
              <a:t>来表达，所以对该值除以</a:t>
            </a:r>
            <a:r>
              <a:rPr lang="en-US" altLang="zh-CN" dirty="0"/>
              <a:t>2</a:t>
            </a:r>
            <a:r>
              <a:rPr lang="zh-CN" altLang="en-US" dirty="0"/>
              <a:t>，因此</a:t>
            </a:r>
            <a:r>
              <a:rPr lang="en-US" altLang="zh-CN" dirty="0"/>
              <a:t>H</a:t>
            </a:r>
            <a:r>
              <a:rPr lang="zh-CN" altLang="en-US" dirty="0"/>
              <a:t>的值域是</a:t>
            </a:r>
            <a:r>
              <a:rPr lang="en-US" altLang="zh-CN" dirty="0"/>
              <a:t>0~180</a:t>
            </a:r>
            <a:r>
              <a:rPr lang="zh-CN" altLang="en-US" dirty="0"/>
              <a:t>；</a:t>
            </a:r>
          </a:p>
          <a:p>
            <a:pPr lvl="3"/>
            <a:r>
              <a:rPr lang="en-US" altLang="zh-CN" dirty="0"/>
              <a:t>S</a:t>
            </a:r>
            <a:r>
              <a:rPr lang="zh-CN" altLang="en-US" dirty="0"/>
              <a:t>和</a:t>
            </a:r>
            <a:r>
              <a:rPr lang="en-US" altLang="zh-CN" dirty="0"/>
              <a:t>V</a:t>
            </a:r>
            <a:r>
              <a:rPr lang="zh-CN" altLang="en-US" dirty="0"/>
              <a:t>分量本应在</a:t>
            </a:r>
            <a:r>
              <a:rPr lang="en-US" altLang="zh-CN" dirty="0"/>
              <a:t>0~1</a:t>
            </a:r>
            <a:r>
              <a:rPr lang="zh-CN" altLang="en-US" dirty="0"/>
              <a:t>之间，</a:t>
            </a:r>
          </a:p>
          <a:p>
            <a:pPr lvl="3"/>
            <a:r>
              <a:rPr lang="en-US" altLang="zh-CN" dirty="0"/>
              <a:t>OpenCV</a:t>
            </a:r>
            <a:r>
              <a:rPr lang="zh-CN" altLang="en-US" dirty="0"/>
              <a:t>乘以</a:t>
            </a:r>
            <a:r>
              <a:rPr lang="en-US" altLang="zh-CN" dirty="0"/>
              <a:t>255</a:t>
            </a:r>
            <a:r>
              <a:rPr lang="zh-CN" altLang="en-US" dirty="0"/>
              <a:t>，使其值域是</a:t>
            </a:r>
            <a:r>
              <a:rPr lang="en-US" altLang="zh-CN" dirty="0"/>
              <a:t>0~255</a:t>
            </a:r>
          </a:p>
          <a:p>
            <a:pPr lvl="1"/>
            <a:r>
              <a:rPr lang="zh-CN" altLang="en-US" dirty="0"/>
              <a:t>使用</a:t>
            </a:r>
            <a:r>
              <a:rPr lang="en-US" altLang="zh-CN" dirty="0"/>
              <a:t>split</a:t>
            </a:r>
            <a:r>
              <a:rPr lang="zh-CN" altLang="en-US" dirty="0"/>
              <a:t>方法拆分出</a:t>
            </a:r>
            <a:r>
              <a:rPr lang="en-US" altLang="zh-CN" dirty="0"/>
              <a:t>H</a:t>
            </a:r>
            <a:r>
              <a:rPr lang="zh-CN" altLang="en-US" dirty="0"/>
              <a:t>、</a:t>
            </a:r>
            <a:r>
              <a:rPr lang="en-US" altLang="zh-CN" dirty="0"/>
              <a:t>S</a:t>
            </a:r>
            <a:r>
              <a:rPr lang="zh-CN" altLang="en-US" dirty="0"/>
              <a:t>、</a:t>
            </a:r>
            <a:r>
              <a:rPr lang="en-US" altLang="zh-CN" dirty="0"/>
              <a:t>V</a:t>
            </a:r>
            <a:r>
              <a:rPr lang="zh-CN" altLang="en-US" dirty="0"/>
              <a:t>三个分量到各自的数组中</a:t>
            </a:r>
          </a:p>
          <a:p>
            <a:pPr lvl="2"/>
            <a:r>
              <a:rPr lang="zh-CN" altLang="en-US" dirty="0"/>
              <a:t>对于</a:t>
            </a:r>
            <a:r>
              <a:rPr lang="en-US" altLang="zh-CN" dirty="0"/>
              <a:t>H</a:t>
            </a:r>
            <a:r>
              <a:rPr lang="zh-CN" altLang="en-US" dirty="0"/>
              <a:t>分量，可以根据一定的取值范围来判断该像素是否属于某个颜色区间</a:t>
            </a:r>
          </a:p>
        </p:txBody>
      </p:sp>
    </p:spTree>
    <p:extLst>
      <p:ext uri="{BB962C8B-B14F-4D97-AF65-F5344CB8AC3E}">
        <p14:creationId xmlns:p14="http://schemas.microsoft.com/office/powerpoint/2010/main" val="577865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8587CE-5753-F40F-DC86-558EE8058F68}"/>
              </a:ext>
            </a:extLst>
          </p:cNvPr>
          <p:cNvSpPr>
            <a:spLocks noGrp="1"/>
          </p:cNvSpPr>
          <p:nvPr>
            <p:ph type="title"/>
          </p:nvPr>
        </p:nvSpPr>
        <p:spPr/>
        <p:txBody>
          <a:bodyPr/>
          <a:lstStyle/>
          <a:p>
            <a:r>
              <a:rPr lang="en-US" altLang="zh-CN" dirty="0"/>
              <a:t>11 </a:t>
            </a:r>
            <a:r>
              <a:rPr lang="zh-CN" altLang="en-US" dirty="0"/>
              <a:t>图像开闭操作</a:t>
            </a:r>
          </a:p>
        </p:txBody>
      </p:sp>
      <p:sp>
        <p:nvSpPr>
          <p:cNvPr id="3" name="内容占位符 2">
            <a:extLst>
              <a:ext uri="{FF2B5EF4-FFF2-40B4-BE49-F238E27FC236}">
                <a16:creationId xmlns:a16="http://schemas.microsoft.com/office/drawing/2014/main" id="{A3A7281A-7C0D-C221-2453-F3C6B95BE304}"/>
              </a:ext>
            </a:extLst>
          </p:cNvPr>
          <p:cNvSpPr>
            <a:spLocks noGrp="1"/>
          </p:cNvSpPr>
          <p:nvPr>
            <p:ph idx="1"/>
          </p:nvPr>
        </p:nvSpPr>
        <p:spPr/>
        <p:txBody>
          <a:bodyPr>
            <a:normAutofit fontScale="92500" lnSpcReduction="20000"/>
          </a:bodyPr>
          <a:lstStyle/>
          <a:p>
            <a:r>
              <a:rPr lang="en-US" altLang="zh-CN" dirty="0"/>
              <a:t>01. </a:t>
            </a:r>
            <a:r>
              <a:rPr lang="zh-CN" altLang="en-US" dirty="0"/>
              <a:t>执行闭操作使图像连成一片</a:t>
            </a:r>
          </a:p>
          <a:p>
            <a:r>
              <a:rPr lang="zh-CN" altLang="en-US" dirty="0"/>
              <a:t>代码：</a:t>
            </a:r>
          </a:p>
          <a:p>
            <a:pPr lvl="1"/>
            <a:r>
              <a:rPr lang="en-US" altLang="zh-CN" dirty="0"/>
              <a:t>11_01_morphology.py</a:t>
            </a:r>
          </a:p>
          <a:p>
            <a:r>
              <a:rPr lang="zh-CN" altLang="en-US" dirty="0"/>
              <a:t>开闭操作：</a:t>
            </a:r>
          </a:p>
          <a:p>
            <a:pPr lvl="1"/>
            <a:r>
              <a:rPr lang="zh-CN" altLang="en-US" dirty="0"/>
              <a:t>闭操作是属于图像形态学操作的一种，将图像上原本断续连接在一起的多个区域连接成一个整体。</a:t>
            </a:r>
          </a:p>
          <a:p>
            <a:pPr lvl="1"/>
            <a:r>
              <a:rPr lang="zh-CN" altLang="en-US" dirty="0"/>
              <a:t>例如：</a:t>
            </a:r>
          </a:p>
          <a:p>
            <a:pPr lvl="2"/>
            <a:r>
              <a:rPr lang="zh-CN" altLang="en-US" dirty="0"/>
              <a:t>可以将车牌上的若干个断续</a:t>
            </a:r>
            <a:r>
              <a:rPr lang="en-US" altLang="zh-CN" dirty="0"/>
              <a:t>(</a:t>
            </a:r>
            <a:r>
              <a:rPr lang="zh-CN" altLang="en-US" dirty="0"/>
              <a:t>甚至是离得很近但由互相隔离</a:t>
            </a:r>
            <a:r>
              <a:rPr lang="en-US" altLang="zh-CN" dirty="0"/>
              <a:t>)</a:t>
            </a:r>
            <a:r>
              <a:rPr lang="zh-CN" altLang="en-US" dirty="0"/>
              <a:t>的车牌字符区域连成一个区域</a:t>
            </a:r>
          </a:p>
          <a:p>
            <a:r>
              <a:rPr lang="zh-CN" altLang="en-US" dirty="0"/>
              <a:t>涉及</a:t>
            </a:r>
            <a:r>
              <a:rPr lang="en-US" altLang="zh-CN" dirty="0"/>
              <a:t>API</a:t>
            </a:r>
            <a:r>
              <a:rPr lang="zh-CN" altLang="en-US" dirty="0"/>
              <a:t>：</a:t>
            </a:r>
          </a:p>
          <a:p>
            <a:pPr lvl="1"/>
            <a:r>
              <a:rPr lang="en-US" altLang="zh-CN" dirty="0" err="1"/>
              <a:t>getStructuringElement</a:t>
            </a:r>
            <a:r>
              <a:rPr lang="zh-CN" altLang="en-US" dirty="0"/>
              <a:t>方法：</a:t>
            </a:r>
          </a:p>
          <a:p>
            <a:pPr lvl="2"/>
            <a:r>
              <a:rPr lang="zh-CN" altLang="en-US" dirty="0"/>
              <a:t>指定一个核大小及形状，形成一个核矩阵以便进行闭操作</a:t>
            </a:r>
          </a:p>
          <a:p>
            <a:pPr lvl="1"/>
            <a:r>
              <a:rPr lang="en-US" altLang="zh-CN" dirty="0" err="1"/>
              <a:t>morphologyEx</a:t>
            </a:r>
            <a:r>
              <a:rPr lang="zh-CN" altLang="en-US" dirty="0"/>
              <a:t>方法：执行变换操作</a:t>
            </a:r>
          </a:p>
          <a:p>
            <a:pPr lvl="2"/>
            <a:r>
              <a:rPr lang="zh-CN" altLang="en-US" dirty="0"/>
              <a:t>指定参数</a:t>
            </a:r>
            <a:r>
              <a:rPr lang="en-US" altLang="zh-CN" dirty="0"/>
              <a:t>MORPH_CLOSE</a:t>
            </a:r>
            <a:r>
              <a:rPr lang="zh-CN" altLang="en-US" dirty="0"/>
              <a:t>后，执行闭操作</a:t>
            </a:r>
          </a:p>
          <a:p>
            <a:endParaRPr lang="zh-CN" altLang="en-US" dirty="0"/>
          </a:p>
        </p:txBody>
      </p:sp>
    </p:spTree>
    <p:extLst>
      <p:ext uri="{BB962C8B-B14F-4D97-AF65-F5344CB8AC3E}">
        <p14:creationId xmlns:p14="http://schemas.microsoft.com/office/powerpoint/2010/main" val="729638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FD77E22-BAAE-D9F1-CE6D-D27E855957DC}"/>
              </a:ext>
            </a:extLst>
          </p:cNvPr>
          <p:cNvSpPr>
            <a:spLocks noGrp="1"/>
          </p:cNvSpPr>
          <p:nvPr>
            <p:ph type="title"/>
          </p:nvPr>
        </p:nvSpPr>
        <p:spPr/>
        <p:txBody>
          <a:bodyPr/>
          <a:lstStyle/>
          <a:p>
            <a:r>
              <a:rPr lang="en-US" altLang="zh-CN" dirty="0"/>
              <a:t>This </a:t>
            </a:r>
            <a:r>
              <a:rPr lang="en-US" altLang="zh-CN"/>
              <a:t>is End.</a:t>
            </a:r>
            <a:endParaRPr lang="zh-CN" altLang="en-US"/>
          </a:p>
        </p:txBody>
      </p:sp>
      <p:sp>
        <p:nvSpPr>
          <p:cNvPr id="5" name="文本占位符 4">
            <a:extLst>
              <a:ext uri="{FF2B5EF4-FFF2-40B4-BE49-F238E27FC236}">
                <a16:creationId xmlns:a16="http://schemas.microsoft.com/office/drawing/2014/main" id="{1F7294E5-307B-1393-D732-BD3207EFFB2E}"/>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05680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000AB-A63D-1867-5232-71ADA7BE574F}"/>
              </a:ext>
            </a:extLst>
          </p:cNvPr>
          <p:cNvSpPr>
            <a:spLocks noGrp="1"/>
          </p:cNvSpPr>
          <p:nvPr>
            <p:ph type="title"/>
          </p:nvPr>
        </p:nvSpPr>
        <p:spPr/>
        <p:txBody>
          <a:bodyPr>
            <a:normAutofit fontScale="90000"/>
          </a:bodyPr>
          <a:lstStyle/>
          <a:p>
            <a:r>
              <a:rPr lang="en-US" altLang="zh-CN" dirty="0"/>
              <a:t>OpenCV </a:t>
            </a:r>
            <a:r>
              <a:rPr lang="zh-CN" altLang="en-US" dirty="0"/>
              <a:t>大坑之</a:t>
            </a:r>
            <a:r>
              <a:rPr lang="en-US" altLang="zh-CN" dirty="0"/>
              <a:t>BGR</a:t>
            </a:r>
            <a:br>
              <a:rPr lang="en-US" altLang="zh-CN" dirty="0"/>
            </a:br>
            <a:r>
              <a:rPr lang="en-US" altLang="zh-CN" sz="3100" dirty="0">
                <a:hlinkClick r:id="rId3"/>
              </a:rPr>
              <a:t>https://learnopencv.com/why-does-opencv-use-bgr-color-format/</a:t>
            </a:r>
            <a:r>
              <a:rPr lang="en-US" altLang="zh-CN" sz="3100" dirty="0"/>
              <a:t> </a:t>
            </a:r>
            <a:endParaRPr lang="zh-CN" altLang="en-US" sz="3100" dirty="0"/>
          </a:p>
        </p:txBody>
      </p:sp>
      <p:sp>
        <p:nvSpPr>
          <p:cNvPr id="3" name="内容占位符 2">
            <a:extLst>
              <a:ext uri="{FF2B5EF4-FFF2-40B4-BE49-F238E27FC236}">
                <a16:creationId xmlns:a16="http://schemas.microsoft.com/office/drawing/2014/main" id="{B20F6C0B-0EED-94C2-5671-24C72B711DAB}"/>
              </a:ext>
            </a:extLst>
          </p:cNvPr>
          <p:cNvSpPr>
            <a:spLocks noGrp="1"/>
          </p:cNvSpPr>
          <p:nvPr>
            <p:ph idx="1"/>
          </p:nvPr>
        </p:nvSpPr>
        <p:spPr/>
        <p:txBody>
          <a:bodyPr/>
          <a:lstStyle/>
          <a:p>
            <a:r>
              <a:rPr lang="zh-CN" altLang="en-US" dirty="0"/>
              <a:t>opencv对于读进来的图片的通道排列是BGR，而不是主流的RGB！谨记！</a:t>
            </a:r>
            <a:endParaRPr lang="en-US" altLang="zh-CN" dirty="0"/>
          </a:p>
          <a:p>
            <a:endParaRPr lang="en-US" altLang="zh-CN" dirty="0"/>
          </a:p>
          <a:p>
            <a:endParaRPr lang="en-US" altLang="zh-CN" dirty="0"/>
          </a:p>
          <a:p>
            <a:r>
              <a:rPr lang="zh-CN" altLang="en-US" dirty="0"/>
              <a:t>除了</a:t>
            </a:r>
            <a:r>
              <a:rPr lang="en-US" altLang="zh-CN" dirty="0"/>
              <a:t>OpenCV</a:t>
            </a:r>
            <a:r>
              <a:rPr lang="zh-CN" altLang="en-US" dirty="0"/>
              <a:t>读入的彩色图片以</a:t>
            </a:r>
            <a:r>
              <a:rPr lang="en-US" altLang="zh-CN" dirty="0"/>
              <a:t>BGR</a:t>
            </a:r>
            <a:r>
              <a:rPr lang="zh-CN" altLang="en-US" dirty="0"/>
              <a:t>顺序存储外，其他所有图像库读入彩色图片都以</a:t>
            </a:r>
            <a:r>
              <a:rPr lang="en-US" altLang="zh-CN" dirty="0"/>
              <a:t>RGB</a:t>
            </a:r>
            <a:r>
              <a:rPr lang="zh-CN" altLang="en-US" dirty="0"/>
              <a:t>存储。</a:t>
            </a:r>
          </a:p>
          <a:p>
            <a:r>
              <a:rPr lang="zh-CN" altLang="en-US" dirty="0"/>
              <a:t>除了</a:t>
            </a:r>
            <a:r>
              <a:rPr lang="en-US" altLang="zh-CN" dirty="0"/>
              <a:t>PIL</a:t>
            </a:r>
            <a:r>
              <a:rPr lang="zh-CN" altLang="en-US" dirty="0"/>
              <a:t>读入的图片是</a:t>
            </a:r>
            <a:r>
              <a:rPr lang="en-US" altLang="zh-CN" dirty="0" err="1"/>
              <a:t>img</a:t>
            </a:r>
            <a:r>
              <a:rPr lang="zh-CN" altLang="en-US" dirty="0"/>
              <a:t>类之外，其他库读进来的图片都是以</a:t>
            </a:r>
            <a:r>
              <a:rPr lang="en-US" altLang="zh-CN" dirty="0"/>
              <a:t>numpy </a:t>
            </a:r>
            <a:r>
              <a:rPr lang="zh-CN" altLang="en-US" dirty="0"/>
              <a:t>矩阵。</a:t>
            </a:r>
          </a:p>
          <a:p>
            <a:endParaRPr lang="zh-CN" altLang="en-US" dirty="0"/>
          </a:p>
          <a:p>
            <a:endParaRPr lang="zh-CN" altLang="en-US" dirty="0"/>
          </a:p>
        </p:txBody>
      </p:sp>
      <p:sp>
        <p:nvSpPr>
          <p:cNvPr id="4" name="文本框 3">
            <a:extLst>
              <a:ext uri="{FF2B5EF4-FFF2-40B4-BE49-F238E27FC236}">
                <a16:creationId xmlns:a16="http://schemas.microsoft.com/office/drawing/2014/main" id="{3D5AB255-33F7-8E20-A68A-174C0F1E3BBB}"/>
              </a:ext>
            </a:extLst>
          </p:cNvPr>
          <p:cNvSpPr txBox="1"/>
          <p:nvPr/>
        </p:nvSpPr>
        <p:spPr>
          <a:xfrm>
            <a:off x="2321877" y="2542150"/>
            <a:ext cx="7548245" cy="922020"/>
          </a:xfrm>
          <a:prstGeom prst="rect">
            <a:avLst/>
          </a:prstGeom>
          <a:solidFill>
            <a:schemeClr val="bg2">
              <a:lumMod val="90000"/>
            </a:schemeClr>
          </a:solidFill>
          <a:ln>
            <a:solidFill>
              <a:schemeClr val="accent1"/>
            </a:solidFill>
          </a:ln>
        </p:spPr>
        <p:txBody>
          <a:bodyPr wrap="square" rtlCol="0" anchor="t">
            <a:spAutoFit/>
          </a:bodyPr>
          <a:lstStyle/>
          <a:p>
            <a:r>
              <a:rPr lang="zh-CN" altLang="en-US" dirty="0"/>
              <a:t>#opencv读入的矩阵是BGR，如果想转为RGB，可以这么转</a:t>
            </a:r>
          </a:p>
          <a:p>
            <a:r>
              <a:rPr lang="zh-CN" altLang="en-US" dirty="0"/>
              <a:t>img4 = cv2.imread('1.jpg')</a:t>
            </a:r>
          </a:p>
          <a:p>
            <a:r>
              <a:rPr lang="zh-CN" altLang="en-US" dirty="0"/>
              <a:t>img4 = cv2.cvtColor(img4,cv2.COLOR_BGR2RGB)</a:t>
            </a:r>
          </a:p>
        </p:txBody>
      </p:sp>
    </p:spTree>
    <p:extLst>
      <p:ext uri="{BB962C8B-B14F-4D97-AF65-F5344CB8AC3E}">
        <p14:creationId xmlns:p14="http://schemas.microsoft.com/office/powerpoint/2010/main" val="3559499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C127F4-205B-06B4-66DA-88A5C3E35ED6}"/>
              </a:ext>
            </a:extLst>
          </p:cNvPr>
          <p:cNvSpPr>
            <a:spLocks noGrp="1"/>
          </p:cNvSpPr>
          <p:nvPr>
            <p:ph type="title"/>
          </p:nvPr>
        </p:nvSpPr>
        <p:spPr/>
        <p:txBody>
          <a:bodyPr/>
          <a:lstStyle/>
          <a:p>
            <a:r>
              <a:rPr lang="en-US" altLang="zh-CN" dirty="0"/>
              <a:t>OpenCV </a:t>
            </a:r>
            <a:r>
              <a:rPr lang="zh-CN" altLang="en-US" dirty="0"/>
              <a:t>性能</a:t>
            </a:r>
          </a:p>
        </p:txBody>
      </p:sp>
      <p:sp>
        <p:nvSpPr>
          <p:cNvPr id="3" name="内容占位符 2">
            <a:extLst>
              <a:ext uri="{FF2B5EF4-FFF2-40B4-BE49-F238E27FC236}">
                <a16:creationId xmlns:a16="http://schemas.microsoft.com/office/drawing/2014/main" id="{3CB0025F-5404-EFA1-1277-B28E5D86E3ED}"/>
              </a:ext>
            </a:extLst>
          </p:cNvPr>
          <p:cNvSpPr>
            <a:spLocks noGrp="1"/>
          </p:cNvSpPr>
          <p:nvPr>
            <p:ph idx="1"/>
          </p:nvPr>
        </p:nvSpPr>
        <p:spPr/>
        <p:txBody>
          <a:bodyPr/>
          <a:lstStyle/>
          <a:p>
            <a:r>
              <a:rPr lang="zh-CN" altLang="en-US" dirty="0"/>
              <a:t>各大图像库的性能最好的是</a:t>
            </a:r>
            <a:r>
              <a:rPr lang="en-US" altLang="zh-CN" dirty="0"/>
              <a:t>OpenCV</a:t>
            </a:r>
            <a:r>
              <a:rPr lang="zh-CN" altLang="en-US" dirty="0"/>
              <a:t>，无论是速度还是图片操作的全面性。</a:t>
            </a:r>
          </a:p>
        </p:txBody>
      </p:sp>
      <p:pic>
        <p:nvPicPr>
          <p:cNvPr id="4" name="图片 3" descr="1093303-20180112163030926-747111239">
            <a:extLst>
              <a:ext uri="{FF2B5EF4-FFF2-40B4-BE49-F238E27FC236}">
                <a16:creationId xmlns:a16="http://schemas.microsoft.com/office/drawing/2014/main" id="{034678C1-C00A-34AB-AF76-31CE2FD1413E}"/>
              </a:ext>
            </a:extLst>
          </p:cNvPr>
          <p:cNvPicPr>
            <a:picLocks noChangeAspect="1"/>
          </p:cNvPicPr>
          <p:nvPr/>
        </p:nvPicPr>
        <p:blipFill>
          <a:blip r:embed="rId2"/>
          <a:stretch>
            <a:fillRect/>
          </a:stretch>
        </p:blipFill>
        <p:spPr>
          <a:xfrm>
            <a:off x="446790" y="2954216"/>
            <a:ext cx="11298420" cy="3747110"/>
          </a:xfrm>
          <a:prstGeom prst="rect">
            <a:avLst/>
          </a:prstGeom>
        </p:spPr>
      </p:pic>
    </p:spTree>
    <p:extLst>
      <p:ext uri="{BB962C8B-B14F-4D97-AF65-F5344CB8AC3E}">
        <p14:creationId xmlns:p14="http://schemas.microsoft.com/office/powerpoint/2010/main" val="4262814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8B8D0E-BC98-02FE-6C89-5A67246FA705}"/>
              </a:ext>
            </a:extLst>
          </p:cNvPr>
          <p:cNvSpPr>
            <a:spLocks noGrp="1"/>
          </p:cNvSpPr>
          <p:nvPr>
            <p:ph type="title"/>
          </p:nvPr>
        </p:nvSpPr>
        <p:spPr/>
        <p:txBody>
          <a:bodyPr/>
          <a:lstStyle/>
          <a:p>
            <a:r>
              <a:rPr lang="en-US" altLang="zh-CN" dirty="0"/>
              <a:t>OpenCV</a:t>
            </a:r>
            <a:r>
              <a:rPr lang="zh-CN" altLang="en-US" dirty="0"/>
              <a:t>常见算法</a:t>
            </a:r>
          </a:p>
        </p:txBody>
      </p:sp>
      <p:sp>
        <p:nvSpPr>
          <p:cNvPr id="3" name="内容占位符 2">
            <a:extLst>
              <a:ext uri="{FF2B5EF4-FFF2-40B4-BE49-F238E27FC236}">
                <a16:creationId xmlns:a16="http://schemas.microsoft.com/office/drawing/2014/main" id="{854EE216-E7B4-B60E-38E2-67254982C493}"/>
              </a:ext>
            </a:extLst>
          </p:cNvPr>
          <p:cNvSpPr>
            <a:spLocks noGrp="1"/>
          </p:cNvSpPr>
          <p:nvPr>
            <p:ph idx="1"/>
          </p:nvPr>
        </p:nvSpPr>
        <p:spPr/>
        <p:txBody>
          <a:bodyPr/>
          <a:lstStyle/>
          <a:p>
            <a:r>
              <a:rPr lang="zh-CN" altLang="en-US" dirty="0"/>
              <a:t>图像的基本操作读取、显示、存储：通过调用</a:t>
            </a:r>
            <a:r>
              <a:rPr lang="en-US" altLang="zh-CN" dirty="0"/>
              <a:t>OpenCV</a:t>
            </a:r>
            <a:r>
              <a:rPr lang="zh-CN" altLang="en-US" dirty="0"/>
              <a:t>中的</a:t>
            </a:r>
            <a:r>
              <a:rPr lang="en-US" altLang="zh-CN" dirty="0"/>
              <a:t>cv2.imread()</a:t>
            </a:r>
            <a:r>
              <a:rPr lang="zh-CN" altLang="en-US" dirty="0"/>
              <a:t>，</a:t>
            </a:r>
            <a:r>
              <a:rPr lang="en-US" altLang="zh-CN" dirty="0"/>
              <a:t>cv2.imshow()</a:t>
            </a:r>
            <a:r>
              <a:rPr lang="zh-CN" altLang="en-US" dirty="0"/>
              <a:t>，</a:t>
            </a:r>
            <a:r>
              <a:rPr lang="en-US" altLang="zh-CN" dirty="0"/>
              <a:t>cv2.write()</a:t>
            </a:r>
            <a:r>
              <a:rPr lang="zh-CN" altLang="en-US" dirty="0"/>
              <a:t>分别实现。</a:t>
            </a:r>
          </a:p>
          <a:p>
            <a:r>
              <a:rPr lang="zh-CN" altLang="en-US" dirty="0"/>
              <a:t>在</a:t>
            </a:r>
            <a:r>
              <a:rPr lang="en-US" altLang="zh-CN" dirty="0"/>
              <a:t>OpenCV</a:t>
            </a:r>
            <a:r>
              <a:rPr lang="zh-CN" altLang="en-US" dirty="0"/>
              <a:t>中实现将彩色像素转化为灰度像素。</a:t>
            </a:r>
          </a:p>
          <a:p>
            <a:r>
              <a:rPr lang="zh-CN" altLang="en-US" dirty="0"/>
              <a:t>图像的几何变换：平移、缩放、旋转、插值（最近邻、双线性）。</a:t>
            </a:r>
          </a:p>
          <a:p>
            <a:r>
              <a:rPr lang="zh-CN" altLang="en-US" dirty="0"/>
              <a:t>对比增强：线性变换、伽马变换、直方图均衡化。</a:t>
            </a:r>
          </a:p>
          <a:p>
            <a:r>
              <a:rPr lang="zh-CN" altLang="en-US" dirty="0"/>
              <a:t>边缘检测：</a:t>
            </a:r>
            <a:r>
              <a:rPr lang="en-US" altLang="zh-CN" dirty="0"/>
              <a:t>Sobel</a:t>
            </a:r>
            <a:r>
              <a:rPr lang="zh-CN" altLang="en-US" dirty="0"/>
              <a:t>、</a:t>
            </a:r>
            <a:r>
              <a:rPr lang="en-US" altLang="zh-CN" dirty="0"/>
              <a:t>Laplace</a:t>
            </a:r>
            <a:r>
              <a:rPr lang="zh-CN" altLang="en-US" dirty="0"/>
              <a:t>、</a:t>
            </a:r>
            <a:r>
              <a:rPr lang="en-US" altLang="zh-CN" dirty="0"/>
              <a:t>Canny</a:t>
            </a:r>
          </a:p>
          <a:p>
            <a:r>
              <a:rPr lang="zh-CN" altLang="en-US" dirty="0"/>
              <a:t>图像的二维滤波：</a:t>
            </a:r>
            <a:r>
              <a:rPr lang="en-US" altLang="zh-CN" dirty="0"/>
              <a:t>cvFilter2D</a:t>
            </a:r>
            <a:endParaRPr lang="zh-CN" altLang="en-US" dirty="0"/>
          </a:p>
        </p:txBody>
      </p:sp>
    </p:spTree>
    <p:extLst>
      <p:ext uri="{BB962C8B-B14F-4D97-AF65-F5344CB8AC3E}">
        <p14:creationId xmlns:p14="http://schemas.microsoft.com/office/powerpoint/2010/main" val="2699438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E711485-6683-4A8F-2766-02B18C6BCC3B}"/>
              </a:ext>
            </a:extLst>
          </p:cNvPr>
          <p:cNvSpPr>
            <a:spLocks noGrp="1"/>
          </p:cNvSpPr>
          <p:nvPr>
            <p:ph type="title"/>
          </p:nvPr>
        </p:nvSpPr>
        <p:spPr/>
        <p:txBody>
          <a:bodyPr/>
          <a:lstStyle/>
          <a:p>
            <a:r>
              <a:rPr lang="en-US" altLang="zh-CN" dirty="0"/>
              <a:t>OpenCV Python API</a:t>
            </a:r>
            <a:br>
              <a:rPr lang="en-US" altLang="zh-CN" dirty="0"/>
            </a:br>
            <a:r>
              <a:rPr lang="en-US" altLang="zh-CN" sz="3200" dirty="0">
                <a:hlinkClick r:id="rId2"/>
              </a:rPr>
              <a:t>OpenCV: OpenCV-Python Tutorials</a:t>
            </a:r>
            <a:endParaRPr lang="zh-CN" altLang="en-US" sz="3200" dirty="0"/>
          </a:p>
        </p:txBody>
      </p:sp>
      <p:sp>
        <p:nvSpPr>
          <p:cNvPr id="5" name="文本占位符 4">
            <a:extLst>
              <a:ext uri="{FF2B5EF4-FFF2-40B4-BE49-F238E27FC236}">
                <a16:creationId xmlns:a16="http://schemas.microsoft.com/office/drawing/2014/main" id="{C9B90679-85A1-5903-C62B-34C92A344339}"/>
              </a:ext>
            </a:extLst>
          </p:cNvPr>
          <p:cNvSpPr>
            <a:spLocks noGrp="1"/>
          </p:cNvSpPr>
          <p:nvPr>
            <p:ph type="body" idx="1"/>
          </p:nvPr>
        </p:nvSpPr>
        <p:spPr/>
        <p:txBody>
          <a:bodyPr/>
          <a:lstStyle/>
          <a:p>
            <a:r>
              <a:rPr lang="zh-CN" altLang="en-US" dirty="0"/>
              <a:t>导入 </a:t>
            </a:r>
            <a:r>
              <a:rPr lang="en-US" altLang="zh-CN" dirty="0"/>
              <a:t>OpenCV </a:t>
            </a:r>
            <a:r>
              <a:rPr lang="zh-CN" altLang="en-US" dirty="0"/>
              <a:t>模块</a:t>
            </a:r>
            <a:endParaRPr lang="en-US" altLang="zh-CN" dirty="0"/>
          </a:p>
          <a:p>
            <a:r>
              <a:rPr lang="en-US" altLang="zh-CN" b="1" dirty="0">
                <a:solidFill>
                  <a:schemeClr val="tx1"/>
                </a:solidFill>
              </a:rPr>
              <a:t>import cv2 as</a:t>
            </a:r>
            <a:r>
              <a:rPr lang="zh-CN" altLang="en-US" b="1" dirty="0">
                <a:solidFill>
                  <a:schemeClr val="tx1"/>
                </a:solidFill>
              </a:rPr>
              <a:t> </a:t>
            </a:r>
            <a:r>
              <a:rPr lang="en-US" altLang="zh-CN" b="1" dirty="0">
                <a:solidFill>
                  <a:schemeClr val="tx1"/>
                </a:solidFill>
              </a:rPr>
              <a:t>cv</a:t>
            </a:r>
            <a:endParaRPr lang="zh-CN" altLang="en-US" b="1" dirty="0">
              <a:solidFill>
                <a:schemeClr val="tx1"/>
              </a:solidFill>
            </a:endParaRPr>
          </a:p>
        </p:txBody>
      </p:sp>
    </p:spTree>
    <p:extLst>
      <p:ext uri="{BB962C8B-B14F-4D97-AF65-F5344CB8AC3E}">
        <p14:creationId xmlns:p14="http://schemas.microsoft.com/office/powerpoint/2010/main" val="3596782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940C9E-4C0F-BDD1-7D4F-39EA6E426550}"/>
              </a:ext>
            </a:extLst>
          </p:cNvPr>
          <p:cNvSpPr>
            <a:spLocks noGrp="1"/>
          </p:cNvSpPr>
          <p:nvPr>
            <p:ph type="title"/>
          </p:nvPr>
        </p:nvSpPr>
        <p:spPr/>
        <p:txBody>
          <a:bodyPr/>
          <a:lstStyle/>
          <a:p>
            <a:r>
              <a:rPr lang="en-US" altLang="zh-CN" dirty="0"/>
              <a:t>01. </a:t>
            </a:r>
            <a:r>
              <a:rPr lang="zh-CN" altLang="en-US" dirty="0"/>
              <a:t>图片读取与显示</a:t>
            </a:r>
            <a:endParaRPr lang="zh-CN" altLang="en-US" sz="2400" dirty="0"/>
          </a:p>
        </p:txBody>
      </p:sp>
      <p:sp>
        <p:nvSpPr>
          <p:cNvPr id="3" name="内容占位符 2">
            <a:extLst>
              <a:ext uri="{FF2B5EF4-FFF2-40B4-BE49-F238E27FC236}">
                <a16:creationId xmlns:a16="http://schemas.microsoft.com/office/drawing/2014/main" id="{537721F8-2D00-8F56-CB28-389A96632973}"/>
              </a:ext>
            </a:extLst>
          </p:cNvPr>
          <p:cNvSpPr>
            <a:spLocks noGrp="1"/>
          </p:cNvSpPr>
          <p:nvPr>
            <p:ph idx="1"/>
          </p:nvPr>
        </p:nvSpPr>
        <p:spPr/>
        <p:txBody>
          <a:bodyPr>
            <a:normAutofit lnSpcReduction="10000"/>
          </a:bodyPr>
          <a:lstStyle/>
          <a:p>
            <a:r>
              <a:rPr lang="en-US" altLang="zh-CN" dirty="0"/>
              <a:t>01.</a:t>
            </a:r>
            <a:r>
              <a:rPr lang="zh-CN" altLang="en-US" dirty="0"/>
              <a:t>读取图像并显示在窗口中</a:t>
            </a:r>
            <a:endParaRPr lang="en-US" altLang="zh-CN" dirty="0"/>
          </a:p>
          <a:p>
            <a:r>
              <a:rPr lang="zh-CN" altLang="en-US" dirty="0"/>
              <a:t>代码：</a:t>
            </a:r>
            <a:endParaRPr lang="en-US" altLang="zh-CN" dirty="0"/>
          </a:p>
          <a:p>
            <a:pPr lvl="1"/>
            <a:r>
              <a:rPr lang="en-US" altLang="zh-CN" dirty="0"/>
              <a:t>01_01_image_load_and_dispaly.py</a:t>
            </a:r>
          </a:p>
          <a:p>
            <a:r>
              <a:rPr lang="zh-CN" altLang="en-US" dirty="0"/>
              <a:t>主要步骤：</a:t>
            </a:r>
            <a:endParaRPr lang="en-US" altLang="zh-CN" dirty="0"/>
          </a:p>
          <a:p>
            <a:pPr marL="914400" lvl="1" indent="-457200">
              <a:buFont typeface="+mj-lt"/>
              <a:buAutoNum type="arabicPeriod"/>
            </a:pPr>
            <a:r>
              <a:rPr lang="zh-CN" altLang="en-US" dirty="0"/>
              <a:t>创建命名窗口，并指定窗口名称</a:t>
            </a:r>
            <a:endParaRPr lang="en-US" altLang="zh-CN" dirty="0"/>
          </a:p>
          <a:p>
            <a:pPr lvl="2"/>
            <a:r>
              <a:rPr lang="zh-CN" altLang="en-US" dirty="0"/>
              <a:t>后续调用可以通过窗口名称来访问之前创建的命名窗口</a:t>
            </a:r>
            <a:endParaRPr lang="en-US" altLang="zh-CN" dirty="0"/>
          </a:p>
          <a:p>
            <a:pPr marL="914400" lvl="1" indent="-457200">
              <a:buFont typeface="+mj-lt"/>
              <a:buAutoNum type="arabicPeriod"/>
            </a:pPr>
            <a:r>
              <a:rPr lang="zh-CN" altLang="en-US" dirty="0"/>
              <a:t>从文件中读取图片，返回包含图片所有图像数据的</a:t>
            </a:r>
            <a:r>
              <a:rPr lang="en-US" altLang="zh-CN" dirty="0"/>
              <a:t>numpy</a:t>
            </a:r>
            <a:r>
              <a:rPr lang="zh-CN" altLang="en-US" dirty="0"/>
              <a:t>数组</a:t>
            </a:r>
            <a:endParaRPr lang="en-US" altLang="zh-CN" dirty="0"/>
          </a:p>
          <a:p>
            <a:pPr marL="914400" lvl="1" indent="-457200">
              <a:buFont typeface="+mj-lt"/>
              <a:buAutoNum type="arabicPeriod"/>
            </a:pPr>
            <a:r>
              <a:rPr lang="zh-CN" altLang="en-US" dirty="0"/>
              <a:t>在命名窗口中显示图片</a:t>
            </a:r>
            <a:endParaRPr lang="en-US" altLang="zh-CN" dirty="0"/>
          </a:p>
          <a:p>
            <a:pPr marL="914400" lvl="1" indent="-457200">
              <a:buFont typeface="+mj-lt"/>
              <a:buAutoNum type="arabicPeriod"/>
            </a:pPr>
            <a:r>
              <a:rPr lang="zh-CN" altLang="en-US" dirty="0"/>
              <a:t>等待用户按键后执行后续操作</a:t>
            </a:r>
            <a:endParaRPr lang="en-US" altLang="zh-CN" dirty="0"/>
          </a:p>
          <a:p>
            <a:pPr lvl="2"/>
            <a:r>
              <a:rPr lang="zh-CN" altLang="en-US" dirty="0"/>
              <a:t>等用户按键</a:t>
            </a:r>
            <a:endParaRPr lang="en-US" altLang="zh-CN" dirty="0"/>
          </a:p>
          <a:p>
            <a:pPr marL="914400" lvl="1" indent="-457200">
              <a:buFont typeface="+mj-lt"/>
              <a:buAutoNum type="arabicPeriod"/>
            </a:pPr>
            <a:r>
              <a:rPr lang="zh-CN" altLang="en-US" dirty="0"/>
              <a:t>销毁窗口</a:t>
            </a:r>
            <a:endParaRPr lang="en-US" altLang="zh-CN" dirty="0"/>
          </a:p>
          <a:p>
            <a:pPr lvl="1"/>
            <a:endParaRPr lang="zh-CN" altLang="en-US" dirty="0"/>
          </a:p>
        </p:txBody>
      </p:sp>
    </p:spTree>
    <p:extLst>
      <p:ext uri="{BB962C8B-B14F-4D97-AF65-F5344CB8AC3E}">
        <p14:creationId xmlns:p14="http://schemas.microsoft.com/office/powerpoint/2010/main" val="2517511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AF99B0-BB62-B21A-082D-E598C8F94104}"/>
              </a:ext>
            </a:extLst>
          </p:cNvPr>
          <p:cNvSpPr>
            <a:spLocks noGrp="1"/>
          </p:cNvSpPr>
          <p:nvPr>
            <p:ph type="title"/>
          </p:nvPr>
        </p:nvSpPr>
        <p:spPr/>
        <p:txBody>
          <a:bodyPr/>
          <a:lstStyle/>
          <a:p>
            <a:r>
              <a:rPr lang="en-US" altLang="zh-CN" dirty="0"/>
              <a:t>01. </a:t>
            </a:r>
            <a:r>
              <a:rPr lang="zh-CN" altLang="en-US" dirty="0"/>
              <a:t>图片读取与显示</a:t>
            </a:r>
            <a:endParaRPr lang="zh-CN" altLang="en-US" sz="2400" dirty="0"/>
          </a:p>
        </p:txBody>
      </p:sp>
      <p:sp>
        <p:nvSpPr>
          <p:cNvPr id="3" name="内容占位符 2">
            <a:extLst>
              <a:ext uri="{FF2B5EF4-FFF2-40B4-BE49-F238E27FC236}">
                <a16:creationId xmlns:a16="http://schemas.microsoft.com/office/drawing/2014/main" id="{04F4FBA6-137E-584C-F11C-8C58E8966893}"/>
              </a:ext>
            </a:extLst>
          </p:cNvPr>
          <p:cNvSpPr>
            <a:spLocks noGrp="1"/>
          </p:cNvSpPr>
          <p:nvPr>
            <p:ph idx="1"/>
          </p:nvPr>
        </p:nvSpPr>
        <p:spPr/>
        <p:txBody>
          <a:bodyPr/>
          <a:lstStyle/>
          <a:p>
            <a:r>
              <a:rPr lang="en-US" altLang="zh-CN" sz="2800" dirty="0"/>
              <a:t>02.</a:t>
            </a:r>
            <a:r>
              <a:rPr lang="zh-CN" altLang="en-US" sz="2800" dirty="0"/>
              <a:t>读取图像并显示在窗口中</a:t>
            </a:r>
            <a:endParaRPr lang="en-US" altLang="zh-CN" dirty="0"/>
          </a:p>
          <a:p>
            <a:r>
              <a:rPr lang="zh-CN" altLang="en-US" dirty="0"/>
              <a:t>代码：</a:t>
            </a:r>
            <a:endParaRPr lang="en-US" altLang="zh-CN" dirty="0"/>
          </a:p>
          <a:p>
            <a:pPr lvl="1"/>
            <a:r>
              <a:rPr lang="en-US" altLang="zh-CN" dirty="0"/>
              <a:t>01_02_image_resize.py</a:t>
            </a:r>
          </a:p>
          <a:p>
            <a:r>
              <a:rPr lang="zh-CN" altLang="en-US" dirty="0"/>
              <a:t>要点：</a:t>
            </a:r>
            <a:endParaRPr lang="en-US" altLang="zh-CN" dirty="0"/>
          </a:p>
          <a:p>
            <a:pPr lvl="1"/>
            <a:r>
              <a:rPr lang="en-US" altLang="zh-CN" dirty="0"/>
              <a:t>resize</a:t>
            </a:r>
            <a:r>
              <a:rPr lang="zh-CN" altLang="en-US" dirty="0"/>
              <a:t>方法的第二个参数是按照宽</a:t>
            </a:r>
            <a:r>
              <a:rPr lang="en-US" altLang="zh-CN" dirty="0"/>
              <a:t>x</a:t>
            </a:r>
            <a:r>
              <a:rPr lang="zh-CN" altLang="en-US" dirty="0"/>
              <a:t>高的顺序来指定的</a:t>
            </a:r>
            <a:endParaRPr lang="en-US" altLang="zh-CN" dirty="0"/>
          </a:p>
          <a:p>
            <a:pPr lvl="1"/>
            <a:r>
              <a:rPr lang="en-US" altLang="zh-CN" dirty="0"/>
              <a:t>resize</a:t>
            </a:r>
            <a:r>
              <a:rPr lang="zh-CN" altLang="en-US" dirty="0"/>
              <a:t>方法并不修改原始图像的大小，而返回缩放后的图像</a:t>
            </a:r>
            <a:endParaRPr lang="en-US" altLang="zh-CN" dirty="0"/>
          </a:p>
          <a:p>
            <a:pPr lvl="1"/>
            <a:r>
              <a:rPr lang="en-US" altLang="zh-CN" dirty="0" err="1"/>
              <a:t>image_resized</a:t>
            </a:r>
            <a:r>
              <a:rPr lang="en-US" altLang="zh-CN" dirty="0"/>
              <a:t> = </a:t>
            </a:r>
            <a:r>
              <a:rPr lang="en-US" altLang="zh-CN" dirty="0" err="1"/>
              <a:t>cv.resize</a:t>
            </a:r>
            <a:r>
              <a:rPr lang="en-US" altLang="zh-CN" dirty="0"/>
              <a:t>(</a:t>
            </a:r>
            <a:r>
              <a:rPr lang="en-US" altLang="zh-CN" dirty="0" err="1"/>
              <a:t>image_origin</a:t>
            </a:r>
            <a:r>
              <a:rPr lang="en-US" altLang="zh-CN" dirty="0"/>
              <a:t>, (480, 640))</a:t>
            </a:r>
            <a:endParaRPr lang="zh-CN" altLang="en-US" dirty="0"/>
          </a:p>
        </p:txBody>
      </p:sp>
    </p:spTree>
    <p:extLst>
      <p:ext uri="{BB962C8B-B14F-4D97-AF65-F5344CB8AC3E}">
        <p14:creationId xmlns:p14="http://schemas.microsoft.com/office/powerpoint/2010/main" val="3976159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B34B6-7CF8-6C0B-E33B-64E7BCCCA5C2}"/>
              </a:ext>
            </a:extLst>
          </p:cNvPr>
          <p:cNvSpPr>
            <a:spLocks noGrp="1"/>
          </p:cNvSpPr>
          <p:nvPr>
            <p:ph type="title"/>
          </p:nvPr>
        </p:nvSpPr>
        <p:spPr/>
        <p:txBody>
          <a:bodyPr/>
          <a:lstStyle/>
          <a:p>
            <a:r>
              <a:rPr lang="en-US" altLang="zh-CN" dirty="0"/>
              <a:t>02. </a:t>
            </a:r>
            <a:r>
              <a:rPr lang="zh-CN" altLang="en-US" dirty="0"/>
              <a:t>图像矩阵操作</a:t>
            </a:r>
          </a:p>
        </p:txBody>
      </p:sp>
      <p:sp>
        <p:nvSpPr>
          <p:cNvPr id="3" name="内容占位符 2">
            <a:extLst>
              <a:ext uri="{FF2B5EF4-FFF2-40B4-BE49-F238E27FC236}">
                <a16:creationId xmlns:a16="http://schemas.microsoft.com/office/drawing/2014/main" id="{1724C613-F423-3821-4F0A-1CE7F13C5774}"/>
              </a:ext>
            </a:extLst>
          </p:cNvPr>
          <p:cNvSpPr>
            <a:spLocks noGrp="1"/>
          </p:cNvSpPr>
          <p:nvPr>
            <p:ph idx="1"/>
          </p:nvPr>
        </p:nvSpPr>
        <p:spPr/>
        <p:txBody>
          <a:bodyPr>
            <a:normAutofit fontScale="62500" lnSpcReduction="20000"/>
          </a:bodyPr>
          <a:lstStyle/>
          <a:p>
            <a:r>
              <a:rPr lang="en-US" altLang="zh-CN" dirty="0"/>
              <a:t>01.</a:t>
            </a:r>
            <a:r>
              <a:rPr lang="zh-CN" altLang="en-US" dirty="0"/>
              <a:t>基础信息获取</a:t>
            </a:r>
            <a:endParaRPr lang="en-US" altLang="zh-CN" dirty="0"/>
          </a:p>
          <a:p>
            <a:r>
              <a:rPr lang="zh-CN" altLang="en-US" dirty="0"/>
              <a:t>代码：</a:t>
            </a:r>
          </a:p>
          <a:p>
            <a:pPr lvl="1"/>
            <a:r>
              <a:rPr lang="en-US" altLang="zh-CN" dirty="0"/>
              <a:t>02_02_image_array_clone.py</a:t>
            </a:r>
          </a:p>
          <a:p>
            <a:r>
              <a:rPr lang="zh-CN" altLang="en-US" dirty="0"/>
              <a:t>主要</a:t>
            </a:r>
            <a:r>
              <a:rPr lang="en-US" altLang="zh-CN" dirty="0"/>
              <a:t>API</a:t>
            </a:r>
            <a:r>
              <a:rPr lang="zh-CN" altLang="en-US" dirty="0"/>
              <a:t>：</a:t>
            </a:r>
            <a:endParaRPr lang="en-US" altLang="zh-CN" dirty="0"/>
          </a:p>
          <a:p>
            <a:pPr lvl="1"/>
            <a:r>
              <a:rPr lang="en-US" altLang="zh-CN" dirty="0"/>
              <a:t># </a:t>
            </a:r>
            <a:r>
              <a:rPr lang="zh-CN" altLang="en-US" dirty="0"/>
              <a:t>获取图片对象的 </a:t>
            </a:r>
            <a:r>
              <a:rPr lang="en-US" altLang="zh-CN" dirty="0"/>
              <a:t>shape</a:t>
            </a:r>
          </a:p>
          <a:p>
            <a:pPr lvl="1"/>
            <a:r>
              <a:rPr lang="en-US" altLang="zh-CN" dirty="0"/>
              <a:t>print("</a:t>
            </a:r>
            <a:r>
              <a:rPr lang="zh-CN" altLang="en-US" dirty="0"/>
              <a:t>图像尺寸</a:t>
            </a:r>
            <a:r>
              <a:rPr lang="en-US" altLang="zh-CN" dirty="0"/>
              <a:t>(</a:t>
            </a:r>
            <a:r>
              <a:rPr lang="zh-CN" altLang="en-US" dirty="0"/>
              <a:t>高</a:t>
            </a:r>
            <a:r>
              <a:rPr lang="en-US" altLang="zh-CN" dirty="0"/>
              <a:t>x</a:t>
            </a:r>
            <a:r>
              <a:rPr lang="zh-CN" altLang="en-US" dirty="0"/>
              <a:t>宽</a:t>
            </a:r>
            <a:r>
              <a:rPr lang="en-US" altLang="zh-CN" dirty="0"/>
              <a:t>x</a:t>
            </a:r>
            <a:r>
              <a:rPr lang="zh-CN" altLang="en-US" dirty="0"/>
              <a:t>颜色通道数</a:t>
            </a:r>
            <a:r>
              <a:rPr lang="en-US" altLang="zh-CN" dirty="0"/>
              <a:t>): ", </a:t>
            </a:r>
            <a:r>
              <a:rPr lang="en-US" altLang="zh-CN" dirty="0" err="1"/>
              <a:t>image.shape</a:t>
            </a:r>
            <a:r>
              <a:rPr lang="en-US" altLang="zh-CN" dirty="0"/>
              <a:t>)</a:t>
            </a:r>
          </a:p>
          <a:p>
            <a:pPr lvl="1"/>
            <a:r>
              <a:rPr lang="en-US" altLang="zh-CN" dirty="0"/>
              <a:t># </a:t>
            </a:r>
            <a:r>
              <a:rPr lang="zh-CN" altLang="en-US" dirty="0"/>
              <a:t>查看图像每个颜色通道的颜色值数据类型</a:t>
            </a:r>
            <a:endParaRPr lang="en-US" altLang="zh-CN" dirty="0"/>
          </a:p>
          <a:p>
            <a:pPr lvl="1"/>
            <a:r>
              <a:rPr lang="zh-CN" altLang="en-US" dirty="0"/>
              <a:t>默认为 </a:t>
            </a:r>
            <a:r>
              <a:rPr lang="en-US" altLang="zh-CN" dirty="0"/>
              <a:t>uint8</a:t>
            </a:r>
            <a:r>
              <a:rPr lang="zh-CN" altLang="en-US" dirty="0"/>
              <a:t>用</a:t>
            </a:r>
            <a:r>
              <a:rPr lang="en-US" altLang="zh-CN" dirty="0"/>
              <a:t>1</a:t>
            </a:r>
            <a:r>
              <a:rPr lang="zh-CN" altLang="en-US" dirty="0"/>
              <a:t>个字节表示一个颜色值</a:t>
            </a:r>
            <a:endParaRPr lang="en-US" altLang="zh-CN" dirty="0"/>
          </a:p>
          <a:p>
            <a:pPr lvl="1"/>
            <a:r>
              <a:rPr lang="en-US" altLang="zh-CN" dirty="0"/>
              <a:t>print("</a:t>
            </a:r>
            <a:r>
              <a:rPr lang="zh-CN" altLang="en-US" dirty="0"/>
              <a:t>颜色色彩值数据类型：</a:t>
            </a:r>
            <a:r>
              <a:rPr lang="en-US" altLang="zh-CN" dirty="0"/>
              <a:t>", </a:t>
            </a:r>
            <a:r>
              <a:rPr lang="en-US" altLang="zh-CN" dirty="0" err="1"/>
              <a:t>image.dtype</a:t>
            </a:r>
            <a:r>
              <a:rPr lang="en-US" altLang="zh-CN" dirty="0"/>
              <a:t>)</a:t>
            </a:r>
          </a:p>
          <a:p>
            <a:r>
              <a:rPr lang="zh-CN" altLang="en-US" dirty="0"/>
              <a:t>结构说明：</a:t>
            </a:r>
            <a:endParaRPr lang="en-US" altLang="zh-CN" dirty="0"/>
          </a:p>
          <a:p>
            <a:pPr lvl="1"/>
            <a:r>
              <a:rPr lang="zh-CN" altLang="en-US" dirty="0"/>
              <a:t>使用</a:t>
            </a:r>
            <a:r>
              <a:rPr lang="en-US" altLang="zh-CN" dirty="0" err="1"/>
              <a:t>imread</a:t>
            </a:r>
            <a:r>
              <a:rPr lang="zh-CN" altLang="en-US" dirty="0"/>
              <a:t>从文件读入的图像存放在一个多维</a:t>
            </a:r>
            <a:r>
              <a:rPr lang="en-US" altLang="zh-CN" dirty="0"/>
              <a:t>(</a:t>
            </a:r>
            <a:r>
              <a:rPr lang="zh-CN" altLang="en-US" dirty="0"/>
              <a:t>三维</a:t>
            </a:r>
            <a:r>
              <a:rPr lang="en-US" altLang="zh-CN" dirty="0"/>
              <a:t>)</a:t>
            </a:r>
            <a:r>
              <a:rPr lang="zh-CN" altLang="en-US" dirty="0"/>
              <a:t>数组中，三个维度分别代表图片的高</a:t>
            </a:r>
          </a:p>
          <a:p>
            <a:pPr lvl="1"/>
            <a:r>
              <a:rPr lang="en-US" altLang="zh-CN" dirty="0"/>
              <a:t>(H)</a:t>
            </a:r>
            <a:r>
              <a:rPr lang="zh-CN" altLang="en-US" dirty="0"/>
              <a:t>、宽</a:t>
            </a:r>
            <a:r>
              <a:rPr lang="en-US" altLang="zh-CN" dirty="0"/>
              <a:t>(W)</a:t>
            </a:r>
            <a:r>
              <a:rPr lang="zh-CN" altLang="en-US" dirty="0"/>
              <a:t>和颜色通道数</a:t>
            </a:r>
            <a:r>
              <a:rPr lang="en-US" altLang="zh-CN" dirty="0"/>
              <a:t>(C)</a:t>
            </a:r>
          </a:p>
          <a:p>
            <a:pPr lvl="1"/>
            <a:r>
              <a:rPr lang="zh-CN" altLang="en-US" dirty="0"/>
              <a:t>对于彩色图片，颜色通道数为</a:t>
            </a:r>
            <a:r>
              <a:rPr lang="en-US" altLang="zh-CN" dirty="0"/>
              <a:t>3</a:t>
            </a:r>
            <a:r>
              <a:rPr lang="zh-CN" altLang="en-US" dirty="0"/>
              <a:t>，分别代表蓝色</a:t>
            </a:r>
            <a:r>
              <a:rPr lang="en-US" altLang="zh-CN" dirty="0"/>
              <a:t>(B)</a:t>
            </a:r>
            <a:r>
              <a:rPr lang="zh-CN" altLang="en-US" dirty="0"/>
              <a:t>、绿色</a:t>
            </a:r>
            <a:r>
              <a:rPr lang="en-US" altLang="zh-CN" dirty="0"/>
              <a:t>(G)</a:t>
            </a:r>
            <a:r>
              <a:rPr lang="zh-CN" altLang="en-US" dirty="0"/>
              <a:t>和红色</a:t>
            </a:r>
            <a:r>
              <a:rPr lang="en-US" altLang="zh-CN" dirty="0"/>
              <a:t>(R)</a:t>
            </a:r>
            <a:r>
              <a:rPr lang="zh-CN" altLang="en-US" dirty="0"/>
              <a:t>分量</a:t>
            </a:r>
          </a:p>
          <a:p>
            <a:pPr lvl="1"/>
            <a:r>
              <a:rPr lang="zh-CN" altLang="en-US" dirty="0"/>
              <a:t>数组的</a:t>
            </a:r>
            <a:r>
              <a:rPr lang="en-US" altLang="zh-CN" dirty="0"/>
              <a:t>shape</a:t>
            </a:r>
            <a:r>
              <a:rPr lang="zh-CN" altLang="en-US" dirty="0"/>
              <a:t>属性由</a:t>
            </a:r>
            <a:r>
              <a:rPr lang="en-US" altLang="zh-CN" dirty="0"/>
              <a:t>3</a:t>
            </a:r>
            <a:r>
              <a:rPr lang="zh-CN" altLang="en-US" dirty="0"/>
              <a:t>个值组成：第</a:t>
            </a:r>
            <a:r>
              <a:rPr lang="en-US" altLang="zh-CN" dirty="0"/>
              <a:t>1</a:t>
            </a:r>
            <a:r>
              <a:rPr lang="zh-CN" altLang="en-US" dirty="0"/>
              <a:t>个值表示图片的高，同时也代表数组的行数</a:t>
            </a:r>
            <a:r>
              <a:rPr lang="en-US" altLang="zh-CN" dirty="0"/>
              <a:t>(</a:t>
            </a:r>
            <a:r>
              <a:rPr lang="zh-CN" altLang="en-US" dirty="0"/>
              <a:t>将图片看成若干行若干列的二维像素集合</a:t>
            </a:r>
            <a:r>
              <a:rPr lang="en-US" altLang="zh-CN" dirty="0"/>
              <a:t>)</a:t>
            </a:r>
            <a:r>
              <a:rPr lang="zh-CN" altLang="en-US" dirty="0"/>
              <a:t>；第</a:t>
            </a:r>
            <a:r>
              <a:rPr lang="en-US" altLang="zh-CN" dirty="0"/>
              <a:t>2</a:t>
            </a:r>
            <a:r>
              <a:rPr lang="zh-CN" altLang="en-US" dirty="0"/>
              <a:t>个值表示图片的宽，同时也代表数组的列数；第</a:t>
            </a:r>
            <a:r>
              <a:rPr lang="en-US" altLang="zh-CN" dirty="0"/>
              <a:t>3</a:t>
            </a:r>
            <a:r>
              <a:rPr lang="zh-CN" altLang="en-US" dirty="0"/>
              <a:t>个值表示图片的颜色通道数，可认为代表数组中指定的行列单元格中的颜色元素数</a:t>
            </a:r>
            <a:endParaRPr lang="en-US" altLang="zh-CN" dirty="0"/>
          </a:p>
          <a:p>
            <a:pPr lvl="1"/>
            <a:r>
              <a:rPr lang="zh-CN" altLang="en-US" dirty="0"/>
              <a:t>默认情况下，从图片文件读入的每个颜色值分量是</a:t>
            </a:r>
            <a:r>
              <a:rPr lang="en-US" altLang="zh-CN" dirty="0" err="1"/>
              <a:t>uint</a:t>
            </a:r>
            <a:r>
              <a:rPr lang="zh-CN" altLang="en-US" dirty="0"/>
              <a:t>类型</a:t>
            </a:r>
            <a:r>
              <a:rPr lang="en-US" altLang="zh-CN" dirty="0"/>
              <a:t>(</a:t>
            </a:r>
            <a:r>
              <a:rPr lang="zh-CN" altLang="en-US" dirty="0"/>
              <a:t>值域</a:t>
            </a:r>
            <a:r>
              <a:rPr lang="en-US" altLang="zh-CN" dirty="0"/>
              <a:t>0~255)</a:t>
            </a:r>
            <a:r>
              <a:rPr lang="zh-CN" altLang="en-US" dirty="0"/>
              <a:t>之间</a:t>
            </a:r>
            <a:endParaRPr lang="en-US" altLang="zh-CN" dirty="0"/>
          </a:p>
          <a:p>
            <a:endParaRPr lang="zh-CN" altLang="en-US" dirty="0"/>
          </a:p>
        </p:txBody>
      </p:sp>
    </p:spTree>
    <p:extLst>
      <p:ext uri="{BB962C8B-B14F-4D97-AF65-F5344CB8AC3E}">
        <p14:creationId xmlns:p14="http://schemas.microsoft.com/office/powerpoint/2010/main" val="139069800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1215</TotalTime>
  <Words>3868</Words>
  <Application>Microsoft Office PowerPoint</Application>
  <PresentationFormat>宽屏</PresentationFormat>
  <Paragraphs>316</Paragraphs>
  <Slides>24</Slides>
  <Notes>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24</vt:i4>
      </vt:variant>
    </vt:vector>
  </HeadingPairs>
  <TitlesOfParts>
    <vt:vector size="28" baseType="lpstr">
      <vt:lpstr>等线</vt:lpstr>
      <vt:lpstr>等线 Light</vt:lpstr>
      <vt:lpstr>Arial</vt:lpstr>
      <vt:lpstr>Office 主题​​</vt:lpstr>
      <vt:lpstr>OpenCV Python</vt:lpstr>
      <vt:lpstr>OpenCV</vt:lpstr>
      <vt:lpstr>OpenCV 大坑之BGR https://learnopencv.com/why-does-opencv-use-bgr-color-format/ </vt:lpstr>
      <vt:lpstr>OpenCV 性能</vt:lpstr>
      <vt:lpstr>OpenCV常见算法</vt:lpstr>
      <vt:lpstr>OpenCV Python API OpenCV: OpenCV-Python Tutorials</vt:lpstr>
      <vt:lpstr>01. 图片读取与显示</vt:lpstr>
      <vt:lpstr>01. 图片读取与显示</vt:lpstr>
      <vt:lpstr>02. 图像矩阵操作</vt:lpstr>
      <vt:lpstr>02. 图像矩阵操作</vt:lpstr>
      <vt:lpstr>02. 图像矩阵操作</vt:lpstr>
      <vt:lpstr>02. 图像矩阵操作</vt:lpstr>
      <vt:lpstr>03. 摄像头捕获图片</vt:lpstr>
      <vt:lpstr>04. 绘制图形</vt:lpstr>
      <vt:lpstr>图像增强——图像平滑</vt:lpstr>
      <vt:lpstr>05.图像平滑处理</vt:lpstr>
      <vt:lpstr>06. 灰度与二值化</vt:lpstr>
      <vt:lpstr>06. 灰度与二值化</vt:lpstr>
      <vt:lpstr>07. 边缘检测</vt:lpstr>
      <vt:lpstr>08. 等值线</vt:lpstr>
      <vt:lpstr> 09. 直方图</vt:lpstr>
      <vt:lpstr>10. HSV颜色空间表示法</vt:lpstr>
      <vt:lpstr>11 图像开闭操作</vt:lpstr>
      <vt:lpstr>This is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OpenCV Python</dc:title>
  <dc:creator>李 伟</dc:creator>
  <cp:lastModifiedBy>李 伟</cp:lastModifiedBy>
  <cp:revision>19</cp:revision>
  <dcterms:created xsi:type="dcterms:W3CDTF">2022-07-09T18:55:58Z</dcterms:created>
  <dcterms:modified xsi:type="dcterms:W3CDTF">2022-07-10T15:20:42Z</dcterms:modified>
</cp:coreProperties>
</file>