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handoutMasterIdLst>
    <p:handoutMasterId r:id="rId113"/>
  </p:handoutMasterIdLst>
  <p:sldIdLst>
    <p:sldId id="256" r:id="rId2"/>
    <p:sldId id="257" r:id="rId3"/>
    <p:sldId id="258" r:id="rId4"/>
    <p:sldId id="261" r:id="rId5"/>
    <p:sldId id="262" r:id="rId6"/>
    <p:sldId id="303" r:id="rId7"/>
    <p:sldId id="304" r:id="rId8"/>
    <p:sldId id="305" r:id="rId9"/>
    <p:sldId id="301" r:id="rId10"/>
    <p:sldId id="306" r:id="rId11"/>
    <p:sldId id="307" r:id="rId12"/>
    <p:sldId id="286" r:id="rId13"/>
    <p:sldId id="308" r:id="rId14"/>
    <p:sldId id="297" r:id="rId15"/>
    <p:sldId id="265" r:id="rId16"/>
    <p:sldId id="289" r:id="rId17"/>
    <p:sldId id="288" r:id="rId18"/>
    <p:sldId id="290" r:id="rId19"/>
    <p:sldId id="287" r:id="rId20"/>
    <p:sldId id="271" r:id="rId21"/>
    <p:sldId id="272" r:id="rId22"/>
    <p:sldId id="273" r:id="rId23"/>
    <p:sldId id="296" r:id="rId24"/>
    <p:sldId id="293" r:id="rId25"/>
    <p:sldId id="274" r:id="rId26"/>
    <p:sldId id="292" r:id="rId27"/>
    <p:sldId id="291" r:id="rId28"/>
    <p:sldId id="275" r:id="rId29"/>
    <p:sldId id="276" r:id="rId30"/>
    <p:sldId id="277" r:id="rId31"/>
    <p:sldId id="300" r:id="rId32"/>
    <p:sldId id="278" r:id="rId33"/>
    <p:sldId id="280" r:id="rId34"/>
    <p:sldId id="279" r:id="rId35"/>
    <p:sldId id="294" r:id="rId36"/>
    <p:sldId id="295"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59" r:id="rId87"/>
    <p:sldId id="360" r:id="rId88"/>
    <p:sldId id="361" r:id="rId89"/>
    <p:sldId id="362" r:id="rId90"/>
    <p:sldId id="363"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隶书"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隶书"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隶书"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隶书"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隶书"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隶书"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隶书"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隶书"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33CC33"/>
    <a:srgbClr val="FFFF00"/>
    <a:srgbClr val="FF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3" autoAdjust="0"/>
    <p:restoredTop sz="98358" autoAdjust="0"/>
  </p:normalViewPr>
  <p:slideViewPr>
    <p:cSldViewPr>
      <p:cViewPr varScale="1">
        <p:scale>
          <a:sx n="107" d="100"/>
          <a:sy n="107" d="100"/>
        </p:scale>
        <p:origin x="187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36"/>
    </p:cViewPr>
  </p:sorter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53DBF17C-8722-435A-929D-6C5093C7B61B}"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672DC-8405-4425-90DF-46AAA64E5598}"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B50AE-21AF-43C6-9789-E74961337B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49156" name="灯片编号占位符 3"/>
          <p:cNvSpPr>
            <a:spLocks noGrp="1"/>
          </p:cNvSpPr>
          <p:nvPr>
            <p:ph type="sldNum" sz="quarter" idx="5"/>
          </p:nvPr>
        </p:nvSpPr>
        <p:spPr>
          <a:noFill/>
        </p:spPr>
        <p:txBody>
          <a:bodyPr/>
          <a:lstStyle/>
          <a:p>
            <a:fld id="{C65FC05F-DF6F-4E48-A8AF-7CB5F2536DD8}" type="slidenum">
              <a:rPr lang="en-US" altLang="zh-CN" smtClean="0">
                <a:latin typeface="Arial" panose="020B0604020202020204" pitchFamily="34" charset="0"/>
                <a:ea typeface="宋体" panose="02010600030101010101" pitchFamily="2" charset="-122"/>
              </a:rPr>
              <a:t>43</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5B50AE-21AF-43C6-9789-E74961337B33}" type="slidenum">
              <a:rPr lang="zh-CN" altLang="en-US" smtClean="0"/>
              <a:t>85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1204" name="灯片编号占位符 3"/>
          <p:cNvSpPr>
            <a:spLocks noGrp="1"/>
          </p:cNvSpPr>
          <p:nvPr>
            <p:ph type="sldNum" sz="quarter" idx="5"/>
          </p:nvPr>
        </p:nvSpPr>
        <p:spPr>
          <a:noFill/>
        </p:spPr>
        <p:txBody>
          <a:bodyPr/>
          <a:lstStyle/>
          <a:p>
            <a:fld id="{8C4C7F6F-5859-4D2A-AC99-B19614330982}" type="slidenum">
              <a:rPr lang="en-US" altLang="zh-CN" smtClean="0">
                <a:latin typeface="Arial" panose="020B0604020202020204" pitchFamily="34" charset="0"/>
                <a:ea typeface="宋体" panose="02010600030101010101" pitchFamily="2" charset="-122"/>
              </a:rPr>
              <a:t>99</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2228" name="灯片编号占位符 3"/>
          <p:cNvSpPr>
            <a:spLocks noGrp="1"/>
          </p:cNvSpPr>
          <p:nvPr>
            <p:ph type="sldNum" sz="quarter" idx="5"/>
          </p:nvPr>
        </p:nvSpPr>
        <p:spPr>
          <a:noFill/>
        </p:spPr>
        <p:txBody>
          <a:bodyPr/>
          <a:lstStyle/>
          <a:p>
            <a:fld id="{9FB351EE-E267-49B8-A221-D84DA9CC7357}" type="slidenum">
              <a:rPr lang="en-US" altLang="zh-CN" smtClean="0">
                <a:latin typeface="Arial" panose="020B0604020202020204" pitchFamily="34" charset="0"/>
                <a:ea typeface="宋体" panose="02010600030101010101" pitchFamily="2" charset="-122"/>
              </a:rPr>
              <a:t>101</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3252" name="灯片编号占位符 3"/>
          <p:cNvSpPr>
            <a:spLocks noGrp="1"/>
          </p:cNvSpPr>
          <p:nvPr>
            <p:ph type="sldNum" sz="quarter" idx="5"/>
          </p:nvPr>
        </p:nvSpPr>
        <p:spPr>
          <a:noFill/>
        </p:spPr>
        <p:txBody>
          <a:bodyPr/>
          <a:lstStyle/>
          <a:p>
            <a:fld id="{10011BCF-55F9-4C36-8F4C-58E44661C10C}" type="slidenum">
              <a:rPr lang="en-US" altLang="zh-CN" smtClean="0">
                <a:latin typeface="Arial" panose="020B0604020202020204" pitchFamily="34" charset="0"/>
                <a:ea typeface="宋体" panose="02010600030101010101" pitchFamily="2" charset="-122"/>
              </a:rPr>
              <a:t>103</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B7117BD-2FAC-40A6-BE6C-D872A9C6A064}" type="slidenum">
              <a:rPr lang="en-US" altLang="zh-CN" smtClean="0">
                <a:latin typeface="Arial" panose="020B0604020202020204" pitchFamily="34" charset="0"/>
                <a:ea typeface="宋体" panose="02010600030101010101" pitchFamily="2" charset="-122"/>
              </a:rPr>
              <a:t>105</a:t>
            </a:fld>
            <a:endParaRPr lang="en-US" altLang="zh-CN">
              <a:latin typeface="Arial" panose="020B060402020202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D298C38-A614-444B-B0C0-B9BF77B4D70D}" type="slidenum">
              <a:rPr lang="en-US" altLang="zh-CN" smtClean="0">
                <a:latin typeface="Arial" panose="020B0604020202020204" pitchFamily="34" charset="0"/>
                <a:ea typeface="宋体" panose="02010600030101010101" pitchFamily="2" charset="-122"/>
              </a:rPr>
              <a:t>106</a:t>
            </a:fld>
            <a:endParaRPr lang="en-US" altLang="zh-CN">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ea typeface="宋体" panose="02010600030101010101" pitchFamily="2" charset="-122"/>
              </a:rPr>
              <a:t>&lt;H1&gt;</a:t>
            </a:r>
            <a:r>
              <a:rPr lang="zh-CN" altLang="en-US">
                <a:latin typeface="Arial" panose="020B0604020202020204" pitchFamily="34" charset="0"/>
                <a:ea typeface="宋体" panose="02010600030101010101" pitchFamily="2" charset="-122"/>
              </a:rPr>
              <a:t>静夜思</a:t>
            </a:r>
            <a:r>
              <a:rPr lang="en-US" altLang="zh-CN">
                <a:latin typeface="Arial" panose="020B0604020202020204" pitchFamily="34" charset="0"/>
                <a:ea typeface="宋体" panose="02010600030101010101" pitchFamily="2" charset="-122"/>
              </a:rPr>
              <a:t>&lt;/H1&gt;	</a:t>
            </a:r>
          </a:p>
          <a:p>
            <a:pPr eaLnBrk="1" hangingPunct="1"/>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床前明月光</a:t>
            </a:r>
          </a:p>
          <a:p>
            <a:pPr eaLnBrk="1" hangingPunct="1"/>
            <a:r>
              <a:rPr lang="zh-CN" altLang="en-US">
                <a:latin typeface="Arial" panose="020B0604020202020204" pitchFamily="34" charset="0"/>
                <a:ea typeface="宋体" panose="02010600030101010101" pitchFamily="2" charset="-122"/>
              </a:rPr>
              <a:t>  疑是地上霜</a:t>
            </a:r>
          </a:p>
          <a:p>
            <a:pPr eaLnBrk="1" hangingPunct="1"/>
            <a:r>
              <a:rPr lang="zh-CN" altLang="en-US">
                <a:latin typeface="Arial" panose="020B0604020202020204" pitchFamily="34" charset="0"/>
                <a:ea typeface="宋体" panose="02010600030101010101" pitchFamily="2" charset="-122"/>
              </a:rPr>
              <a:t>  举头望明月</a:t>
            </a:r>
          </a:p>
          <a:p>
            <a:pPr eaLnBrk="1" hangingPunct="1"/>
            <a:r>
              <a:rPr lang="zh-CN" altLang="en-US">
                <a:latin typeface="Arial" panose="020B0604020202020204" pitchFamily="34" charset="0"/>
                <a:ea typeface="宋体" panose="02010600030101010101" pitchFamily="2" charset="-122"/>
              </a:rPr>
              <a:t>  低头思故乡</a:t>
            </a:r>
          </a:p>
          <a:p>
            <a:pPr eaLnBrk="1" hangingPunct="1"/>
            <a:endParaRPr lang="zh-CN" altLang="en-US">
              <a:latin typeface="Arial" panose="020B0604020202020204" pitchFamily="34" charset="0"/>
              <a:ea typeface="宋体" panose="02010600030101010101" pitchFamily="2" charset="-122"/>
            </a:endParaRPr>
          </a:p>
          <a:p>
            <a:pPr eaLnBrk="1" hangingPunct="1"/>
            <a:endParaRPr lang="zh-CN" altLang="en-US">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#include &lt;stdio.h&gt; </a:t>
            </a:r>
          </a:p>
          <a:p>
            <a:pPr eaLnBrk="1" hangingPunct="1"/>
            <a:r>
              <a:rPr lang="en-US" altLang="zh-CN">
                <a:latin typeface="Arial" panose="020B0604020202020204" pitchFamily="34" charset="0"/>
                <a:ea typeface="宋体" panose="02010600030101010101" pitchFamily="2" charset="-122"/>
              </a:rPr>
              <a:t>void main()</a:t>
            </a:r>
          </a:p>
          <a:p>
            <a:pPr eaLnBrk="1" hangingPunct="1"/>
            <a:r>
              <a:rPr lang="en-US" altLang="zh-CN">
                <a:latin typeface="Arial" panose="020B0604020202020204" pitchFamily="34" charset="0"/>
                <a:ea typeface="宋体" panose="02010600030101010101" pitchFamily="2" charset="-122"/>
              </a:rPr>
              <a:t>{</a:t>
            </a:r>
          </a:p>
          <a:p>
            <a:pPr eaLnBrk="1" hangingPunct="1"/>
            <a:r>
              <a:rPr lang="en-US" altLang="zh-CN">
                <a:latin typeface="Arial" panose="020B0604020202020204" pitchFamily="34" charset="0"/>
                <a:ea typeface="宋体" panose="02010600030101010101" pitchFamily="2" charset="-122"/>
              </a:rPr>
              <a:t>	printf("Hello World!\n");</a:t>
            </a:r>
          </a:p>
          <a:p>
            <a:pPr eaLnBrk="1" hangingPunct="1"/>
            <a:r>
              <a:rPr lang="en-US" altLang="zh-CN">
                <a:latin typeface="Arial" panose="020B0604020202020204" pitchFamily="34" charset="0"/>
                <a:ea typeface="宋体" panose="02010600030101010101" pitchFamily="2" charset="-12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69F2714-1AFB-4724-943C-3614260EED40}" type="slidenum">
              <a:rPr lang="en-US" altLang="zh-CN" smtClean="0">
                <a:latin typeface="Arial" panose="020B0604020202020204" pitchFamily="34" charset="0"/>
                <a:ea typeface="宋体" panose="02010600030101010101" pitchFamily="2" charset="-122"/>
              </a:rPr>
              <a:t>109</a:t>
            </a:fld>
            <a:endParaRPr lang="en-US" altLang="zh-CN">
              <a:latin typeface="Arial" panose="020B0604020202020204" pitchFamily="34" charset="0"/>
              <a:ea typeface="宋体" panose="02010600030101010101" pitchFamily="2" charset="-122"/>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r>
              <a:rPr lang="en-US" altLang="en-US">
                <a:latin typeface="Arial" panose="020B0604020202020204" pitchFamily="34" charset="0"/>
                <a:ea typeface="宋体" panose="02010600030101010101" pitchFamily="2" charset="-122"/>
              </a:rPr>
              <a:t>&lt;p&gt;标签是网页中的段落标签。</a:t>
            </a:r>
          </a:p>
          <a:p>
            <a:pPr eaLnBrk="1" hangingPunct="1"/>
            <a:r>
              <a:rPr lang="en-US" altLang="en-US">
                <a:latin typeface="Arial" panose="020B0604020202020204" pitchFamily="34" charset="0"/>
                <a:ea typeface="宋体" panose="02010600030101010101" pitchFamily="2" charset="-122"/>
              </a:rPr>
              <a:t>&amp;amp;nbsp;在网页中代表一个空格</a:t>
            </a:r>
            <a:r>
              <a:rPr lang="en-US" altLang="zh-CN">
                <a:latin typeface="Arial" panose="020B0604020202020204" pitchFamily="34" charset="0"/>
                <a:ea typeface="宋体" panose="02010600030101010101" pitchFamily="2" charset="-122"/>
              </a:rPr>
              <a:t>.</a:t>
            </a:r>
            <a:endParaRPr lang="en-US"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9A1214-9F9B-4540-BF5A-6C2C352DBFEF}" type="slidenum">
              <a:rPr lang="en-US" altLang="zh-CN" smtClean="0">
                <a:latin typeface="Arial" panose="020B0604020202020204" pitchFamily="34" charset="0"/>
                <a:ea typeface="宋体" panose="02010600030101010101" pitchFamily="2" charset="-122"/>
              </a:rPr>
              <a:t>44</a:t>
            </a:fld>
            <a:endParaRPr lang="en-US" altLang="zh-CN">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ea typeface="宋体" panose="02010600030101010101" pitchFamily="2" charset="-122"/>
              </a:rPr>
              <a:t>强调表格的几个重要组成部分：</a:t>
            </a:r>
          </a:p>
          <a:p>
            <a:pPr eaLnBrk="1" hangingPunct="1"/>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）行</a:t>
            </a:r>
          </a:p>
          <a:p>
            <a:pPr eaLnBrk="1" hangingPunct="1"/>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）列</a:t>
            </a:r>
          </a:p>
          <a:p>
            <a:pPr eaLnBrk="1" hangingPunct="1"/>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）单元格</a:t>
            </a:r>
          </a:p>
          <a:p>
            <a:pPr eaLnBrk="1" hangingPunct="1"/>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）列标题（一般位于第一行或第一列，粗体显示），可选</a:t>
            </a:r>
          </a:p>
          <a:p>
            <a:pPr eaLnBrk="1" hangingPunct="1"/>
            <a:r>
              <a:rPr lang="en-US" altLang="zh-CN">
                <a:latin typeface="Arial" panose="020B0604020202020204" pitchFamily="34" charset="0"/>
                <a:ea typeface="宋体" panose="02010600030101010101" pitchFamily="2" charset="-122"/>
              </a:rPr>
              <a:t>5</a:t>
            </a:r>
            <a:r>
              <a:rPr lang="zh-CN" altLang="en-US">
                <a:latin typeface="Arial" panose="020B0604020202020204" pitchFamily="34" charset="0"/>
                <a:ea typeface="宋体" panose="02010600030101010101" pitchFamily="2" charset="-122"/>
              </a:rPr>
              <a:t>）表格标题，可选</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1204" name="灯片编号占位符 3"/>
          <p:cNvSpPr>
            <a:spLocks noGrp="1"/>
          </p:cNvSpPr>
          <p:nvPr>
            <p:ph type="sldNum" sz="quarter" idx="5"/>
          </p:nvPr>
        </p:nvSpPr>
        <p:spPr>
          <a:noFill/>
        </p:spPr>
        <p:txBody>
          <a:bodyPr/>
          <a:lstStyle/>
          <a:p>
            <a:fld id="{6B806E04-C268-403B-8FC6-4B8AE42FC27F}" type="slidenum">
              <a:rPr lang="en-US" altLang="zh-CN" smtClean="0">
                <a:latin typeface="Arial" panose="020B0604020202020204" pitchFamily="34" charset="0"/>
                <a:ea typeface="宋体" panose="02010600030101010101" pitchFamily="2" charset="-122"/>
              </a:rPr>
              <a:t>55</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81A2F73-1F1E-4CDC-8F06-80A2D610379F}" type="slidenum">
              <a:rPr lang="en-US" altLang="zh-CN" smtClean="0">
                <a:latin typeface="Arial" panose="020B0604020202020204" pitchFamily="34" charset="0"/>
                <a:ea typeface="宋体" panose="02010600030101010101" pitchFamily="2" charset="-122"/>
              </a:rPr>
              <a:t>63</a:t>
            </a:fld>
            <a:endParaRPr lang="en-US" altLang="zh-CN">
              <a:latin typeface="Arial" panose="020B060402020202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ea typeface="宋体" panose="02010600030101010101" pitchFamily="2" charset="-122"/>
              </a:rPr>
              <a:t>不同浏览器中，文本框的缺省样式有可能不同，建议自己设置</a:t>
            </a:r>
            <a:r>
              <a:rPr lang="en-US" altLang="zh-CN">
                <a:latin typeface="Arial" panose="020B0604020202020204" pitchFamily="34" charset="0"/>
                <a:ea typeface="宋体" panose="02010600030101010101" pitchFamily="2" charset="-122"/>
              </a:rPr>
              <a:t>size</a:t>
            </a:r>
            <a:r>
              <a:rPr lang="zh-CN" altLang="en-US">
                <a:latin typeface="Arial" panose="020B0604020202020204" pitchFamily="34" charset="0"/>
                <a:ea typeface="宋体" panose="02010600030101010101" pitchFamily="2" charset="-122"/>
              </a:rPr>
              <a:t>和</a:t>
            </a:r>
            <a:r>
              <a:rPr lang="en-US" altLang="zh-CN">
                <a:latin typeface="Arial" panose="020B0604020202020204" pitchFamily="34" charset="0"/>
                <a:ea typeface="宋体" panose="02010600030101010101" pitchFamily="2" charset="-122"/>
              </a:rPr>
              <a:t>maxlength</a:t>
            </a:r>
            <a:r>
              <a:rPr lang="zh-CN" altLang="en-US">
                <a:latin typeface="Arial" panose="020B0604020202020204" pitchFamily="34" charset="0"/>
                <a:ea typeface="宋体" panose="02010600030101010101" pitchFamily="2" charset="-122"/>
              </a:rPr>
              <a:t>。</a:t>
            </a:r>
          </a:p>
          <a:p>
            <a:pPr eaLnBrk="1" hangingPunct="1"/>
            <a:endParaRPr lang="zh-CN" altLang="en-US">
              <a:latin typeface="Arial" panose="020B0604020202020204" pitchFamily="34" charset="0"/>
              <a:ea typeface="宋体" panose="02010600030101010101" pitchFamily="2" charset="-122"/>
            </a:endParaRPr>
          </a:p>
          <a:p>
            <a:pPr eaLnBrk="1" hangingPunct="1"/>
            <a:r>
              <a:rPr lang="zh-CN" altLang="en-US">
                <a:latin typeface="Arial" panose="020B0604020202020204" pitchFamily="34" charset="0"/>
                <a:ea typeface="宋体" panose="02010600030101010101" pitchFamily="2" charset="-122"/>
              </a:rPr>
              <a:t>密码框输入的数值只是从屏幕上看不到，除非使用的是运行</a:t>
            </a:r>
            <a:r>
              <a:rPr lang="en-US" altLang="zh-CN">
                <a:latin typeface="Arial" panose="020B0604020202020204" pitchFamily="34" charset="0"/>
                <a:ea typeface="宋体" panose="02010600030101010101" pitchFamily="2" charset="-122"/>
              </a:rPr>
              <a:t>SSL</a:t>
            </a:r>
            <a:r>
              <a:rPr lang="zh-CN" altLang="en-US">
                <a:latin typeface="Arial" panose="020B0604020202020204" pitchFamily="34" charset="0"/>
                <a:ea typeface="宋体" panose="02010600030101010101" pitchFamily="2" charset="-122"/>
              </a:rPr>
              <a:t>的</a:t>
            </a:r>
            <a:r>
              <a:rPr lang="en-US" altLang="zh-CN">
                <a:latin typeface="Arial" panose="020B0604020202020204" pitchFamily="34" charset="0"/>
                <a:ea typeface="宋体" panose="02010600030101010101" pitchFamily="2" charset="-122"/>
              </a:rPr>
              <a:t>Web</a:t>
            </a:r>
            <a:r>
              <a:rPr lang="zh-CN" altLang="en-US">
                <a:latin typeface="Arial" panose="020B0604020202020204" pitchFamily="34" charset="0"/>
                <a:ea typeface="宋体" panose="02010600030101010101" pitchFamily="2" charset="-122"/>
              </a:rPr>
              <a:t>服务器，否则当表单提交给服务器时，浏览器传输的仍然是未加密的数据。因此，虽然监听者不能从屏幕上看到它们，但还是能用电子方式窃取这些信息。</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8CC4533-919B-4C0B-9D90-9003F5CD1831}" type="slidenum">
              <a:rPr lang="en-US" altLang="zh-CN" smtClean="0">
                <a:latin typeface="Arial" panose="020B0604020202020204" pitchFamily="34" charset="0"/>
                <a:ea typeface="宋体" panose="02010600030101010101" pitchFamily="2" charset="-122"/>
              </a:rPr>
              <a:t>64</a:t>
            </a:fld>
            <a:endParaRPr lang="en-US" altLang="zh-CN">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ea typeface="宋体" panose="02010600030101010101" pitchFamily="2" charset="-122"/>
              </a:rPr>
              <a:t>注：对于 文件输入框 </a:t>
            </a:r>
            <a:r>
              <a:rPr lang="en-US" altLang="zh-CN">
                <a:latin typeface="Arial" panose="020B0604020202020204" pitchFamily="34" charset="0"/>
                <a:ea typeface="宋体" panose="02010600030101010101" pitchFamily="2" charset="-122"/>
              </a:rPr>
              <a:t>value</a:t>
            </a:r>
            <a:r>
              <a:rPr lang="zh-CN" altLang="en-US">
                <a:latin typeface="Arial" panose="020B0604020202020204" pitchFamily="34" charset="0"/>
                <a:ea typeface="宋体" panose="02010600030101010101" pitchFamily="2" charset="-122"/>
              </a:rPr>
              <a:t>属性不可用。（因为文件和路径根据系统的差异而千差万别，因此无法为这个控件提供一个默认值）</a:t>
            </a:r>
          </a:p>
          <a:p>
            <a:pPr eaLnBrk="1" hangingPunct="1"/>
            <a:endParaRPr lang="zh-CN" altLang="en-US">
              <a:latin typeface="Arial" panose="020B0604020202020204" pitchFamily="34" charset="0"/>
              <a:ea typeface="宋体" panose="02010600030101010101" pitchFamily="2" charset="-122"/>
            </a:endParaRPr>
          </a:p>
          <a:p>
            <a:pPr eaLnBrk="1" hangingPunct="1"/>
            <a:r>
              <a:rPr lang="zh-CN" altLang="en-US">
                <a:latin typeface="Arial" panose="020B0604020202020204" pitchFamily="34" charset="0"/>
                <a:ea typeface="宋体" panose="02010600030101010101" pitchFamily="2" charset="-122"/>
              </a:rPr>
              <a:t>多行文本框</a:t>
            </a:r>
          </a:p>
          <a:p>
            <a:pPr eaLnBrk="1" hangingPunct="1"/>
            <a:r>
              <a:rPr lang="en-US" altLang="zh-CN">
                <a:latin typeface="Arial" panose="020B0604020202020204" pitchFamily="34" charset="0"/>
                <a:ea typeface="宋体" panose="02010600030101010101" pitchFamily="2" charset="-122"/>
              </a:rPr>
              <a:t>Rows  </a:t>
            </a:r>
            <a:r>
              <a:rPr lang="zh-CN" altLang="en-US">
                <a:latin typeface="Arial" panose="020B0604020202020204" pitchFamily="34" charset="0"/>
                <a:ea typeface="宋体" panose="02010600030101010101" pitchFamily="2" charset="-122"/>
              </a:rPr>
              <a:t>用来控制多行文本框可视矩形区域的行数（以字符为单位）</a:t>
            </a:r>
          </a:p>
          <a:p>
            <a:pPr eaLnBrk="1" hangingPunct="1"/>
            <a:r>
              <a:rPr lang="en-US" altLang="zh-CN">
                <a:latin typeface="Arial" panose="020B0604020202020204" pitchFamily="34" charset="0"/>
                <a:ea typeface="宋体" panose="02010600030101010101" pitchFamily="2" charset="-122"/>
              </a:rPr>
              <a:t>Cols   </a:t>
            </a:r>
            <a:r>
              <a:rPr lang="zh-CN" altLang="en-US">
                <a:latin typeface="Arial" panose="020B0604020202020204" pitchFamily="34" charset="0"/>
                <a:ea typeface="宋体" panose="02010600030101010101" pitchFamily="2" charset="-122"/>
              </a:rPr>
              <a:t>用来控制多行文本框可视矩形区域的列数（以字符为单位）</a:t>
            </a:r>
          </a:p>
          <a:p>
            <a:pPr eaLnBrk="1" hangingPunct="1"/>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4682F3A-2B59-4B41-966A-51EBE87B4463}" type="slidenum">
              <a:rPr lang="en-US" altLang="zh-CN" smtClean="0">
                <a:latin typeface="Arial" panose="020B0604020202020204" pitchFamily="34" charset="0"/>
                <a:ea typeface="宋体" panose="02010600030101010101" pitchFamily="2" charset="-122"/>
              </a:rPr>
              <a:t>67</a:t>
            </a:fld>
            <a:endParaRPr lang="en-US" altLang="zh-CN">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ea typeface="宋体" panose="02010600030101010101" pitchFamily="2" charset="-122"/>
              </a:rPr>
              <a:t>&lt;option&gt; </a:t>
            </a:r>
            <a:r>
              <a:rPr lang="zh-CN" altLang="en-US">
                <a:latin typeface="Arial" panose="020B0604020202020204" pitchFamily="34" charset="0"/>
                <a:ea typeface="宋体" panose="02010600030101010101" pitchFamily="2" charset="-122"/>
              </a:rPr>
              <a:t>使用</a:t>
            </a:r>
            <a:r>
              <a:rPr lang="en-US" altLang="zh-CN">
                <a:latin typeface="Arial" panose="020B0604020202020204" pitchFamily="34" charset="0"/>
                <a:ea typeface="宋体" panose="02010600030101010101" pitchFamily="2" charset="-122"/>
              </a:rPr>
              <a:t>value</a:t>
            </a:r>
            <a:r>
              <a:rPr lang="zh-CN" altLang="en-US">
                <a:latin typeface="Arial" panose="020B0604020202020204" pitchFamily="34" charset="0"/>
                <a:ea typeface="宋体" panose="02010600030101010101" pitchFamily="2" charset="-122"/>
              </a:rPr>
              <a:t>属性可以为每个选项设置一个值，当用户选中该选项时，浏览器会将其发送给服务器。如果还没有指定</a:t>
            </a:r>
            <a:r>
              <a:rPr lang="en-US" altLang="zh-CN">
                <a:latin typeface="Arial" panose="020B0604020202020204" pitchFamily="34" charset="0"/>
                <a:ea typeface="宋体" panose="02010600030101010101" pitchFamily="2" charset="-122"/>
              </a:rPr>
              <a:t>value</a:t>
            </a:r>
            <a:r>
              <a:rPr lang="zh-CN" altLang="en-US">
                <a:latin typeface="Arial" panose="020B0604020202020204" pitchFamily="34" charset="0"/>
                <a:ea typeface="宋体" panose="02010600030101010101" pitchFamily="2" charset="-122"/>
              </a:rPr>
              <a:t>属性，选项的值将被设置为</a:t>
            </a:r>
            <a:r>
              <a:rPr lang="en-US" altLang="zh-CN">
                <a:latin typeface="Arial" panose="020B0604020202020204" pitchFamily="34" charset="0"/>
                <a:ea typeface="宋体" panose="02010600030101010101" pitchFamily="2" charset="-122"/>
              </a:rPr>
              <a:t>&lt;option&gt;</a:t>
            </a:r>
            <a:r>
              <a:rPr lang="zh-CN" altLang="en-US">
                <a:latin typeface="Arial" panose="020B0604020202020204" pitchFamily="34" charset="0"/>
                <a:ea typeface="宋体" panose="02010600030101010101" pitchFamily="2" charset="-122"/>
              </a:rPr>
              <a:t>标签中的内容。</a:t>
            </a:r>
          </a:p>
          <a:p>
            <a:pPr eaLnBrk="1" hangingPunct="1"/>
            <a:r>
              <a:rPr lang="en-US" altLang="zh-CN">
                <a:latin typeface="Arial" panose="020B0604020202020204" pitchFamily="34" charset="0"/>
                <a:ea typeface="宋体" panose="02010600030101010101" pitchFamily="2" charset="-122"/>
              </a:rPr>
              <a:t>&lt;option value=“dog”&gt;dog&lt;/option&gt;</a:t>
            </a:r>
          </a:p>
          <a:p>
            <a:pPr eaLnBrk="1" hangingPunct="1"/>
            <a:r>
              <a:rPr lang="en-US" altLang="zh-CN">
                <a:latin typeface="Arial" panose="020B0604020202020204" pitchFamily="34" charset="0"/>
                <a:ea typeface="宋体" panose="02010600030101010101" pitchFamily="2" charset="-122"/>
              </a:rPr>
              <a:t>&lt;option&gt;dog&lt;/option&gt;</a:t>
            </a:r>
          </a:p>
          <a:p>
            <a:pPr eaLnBrk="1" hangingPunct="1"/>
            <a:r>
              <a:rPr lang="zh-CN" altLang="en-US">
                <a:latin typeface="Arial" panose="020B0604020202020204" pitchFamily="34" charset="0"/>
                <a:ea typeface="宋体" panose="02010600030101010101" pitchFamily="2" charset="-122"/>
              </a:rPr>
              <a:t>这两者具有同样的值</a:t>
            </a:r>
          </a:p>
          <a:p>
            <a:pPr eaLnBrk="1" hangingPunct="1"/>
            <a:endParaRPr lang="zh-CN" altLang="en-US">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&lt;optgroup&gt;</a:t>
            </a:r>
            <a:r>
              <a:rPr lang="zh-CN" altLang="en-US">
                <a:latin typeface="Arial" panose="020B0604020202020204" pitchFamily="34" charset="0"/>
                <a:ea typeface="宋体" panose="02010600030101010101" pitchFamily="2" charset="-122"/>
              </a:rPr>
              <a:t>在</a:t>
            </a:r>
            <a:r>
              <a:rPr lang="en-US" altLang="zh-CN">
                <a:latin typeface="Arial" panose="020B0604020202020204" pitchFamily="34" charset="0"/>
                <a:ea typeface="宋体" panose="02010600030101010101" pitchFamily="2" charset="-122"/>
              </a:rPr>
              <a:t>HTML4.0</a:t>
            </a:r>
            <a:r>
              <a:rPr lang="zh-CN" altLang="en-US">
                <a:latin typeface="Arial" panose="020B0604020202020204" pitchFamily="34" charset="0"/>
                <a:ea typeface="宋体" panose="02010600030101010101" pitchFamily="2" charset="-122"/>
              </a:rPr>
              <a:t>中是新引入的标签，目前，</a:t>
            </a:r>
            <a:r>
              <a:rPr lang="en-US" altLang="zh-CN">
                <a:latin typeface="Arial" panose="020B0604020202020204" pitchFamily="34" charset="0"/>
                <a:ea typeface="宋体" panose="02010600030101010101" pitchFamily="2" charset="-122"/>
              </a:rPr>
              <a:t>&lt;optgroup&gt;</a:t>
            </a:r>
            <a:r>
              <a:rPr lang="zh-CN" altLang="en-US">
                <a:latin typeface="Arial" panose="020B0604020202020204" pitchFamily="34" charset="0"/>
                <a:ea typeface="宋体" panose="02010600030101010101" pitchFamily="2" charset="-122"/>
              </a:rPr>
              <a:t>标签最大的障碍是它无法嵌套，这样就限制了只能有一层子菜单。但在</a:t>
            </a:r>
            <a:r>
              <a:rPr lang="en-US" altLang="zh-CN">
                <a:latin typeface="Arial" panose="020B0604020202020204" pitchFamily="34" charset="0"/>
                <a:ea typeface="宋体" panose="02010600030101010101" pitchFamily="2" charset="-122"/>
              </a:rPr>
              <a:t>XHTML</a:t>
            </a:r>
            <a:r>
              <a:rPr lang="zh-CN" altLang="en-US">
                <a:latin typeface="Arial" panose="020B0604020202020204" pitchFamily="34" charset="0"/>
                <a:ea typeface="宋体" panose="02010600030101010101" pitchFamily="2" charset="-122"/>
              </a:rPr>
              <a:t>将来的版本中，有可能会突破这个限制。</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3252" name="灯片编号占位符 3"/>
          <p:cNvSpPr>
            <a:spLocks noGrp="1"/>
          </p:cNvSpPr>
          <p:nvPr>
            <p:ph type="sldNum" sz="quarter" idx="5"/>
          </p:nvPr>
        </p:nvSpPr>
        <p:spPr>
          <a:noFill/>
        </p:spPr>
        <p:txBody>
          <a:bodyPr/>
          <a:lstStyle/>
          <a:p>
            <a:fld id="{CAC72036-4BE0-489E-89C6-D1481C2EDCA6}" type="slidenum">
              <a:rPr lang="en-US" altLang="zh-CN" smtClean="0">
                <a:latin typeface="Arial" panose="020B0604020202020204" pitchFamily="34" charset="0"/>
                <a:ea typeface="宋体" panose="02010600030101010101" pitchFamily="2" charset="-122"/>
              </a:rPr>
              <a:t>70</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4276" name="灯片编号占位符 3"/>
          <p:cNvSpPr>
            <a:spLocks noGrp="1"/>
          </p:cNvSpPr>
          <p:nvPr>
            <p:ph type="sldNum" sz="quarter" idx="5"/>
          </p:nvPr>
        </p:nvSpPr>
        <p:spPr>
          <a:noFill/>
        </p:spPr>
        <p:txBody>
          <a:bodyPr/>
          <a:lstStyle/>
          <a:p>
            <a:fld id="{2C69E997-F354-41AE-A384-3C8F84A32AE6}" type="slidenum">
              <a:rPr lang="en-US" altLang="zh-CN" smtClean="0">
                <a:latin typeface="Arial" panose="020B0604020202020204" pitchFamily="34" charset="0"/>
                <a:ea typeface="宋体" panose="02010600030101010101" pitchFamily="2" charset="-122"/>
              </a:rPr>
              <a:t>71</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5300" name="灯片编号占位符 3"/>
          <p:cNvSpPr>
            <a:spLocks noGrp="1"/>
          </p:cNvSpPr>
          <p:nvPr>
            <p:ph type="sldNum" sz="quarter" idx="5"/>
          </p:nvPr>
        </p:nvSpPr>
        <p:spPr>
          <a:noFill/>
        </p:spPr>
        <p:txBody>
          <a:bodyPr/>
          <a:lstStyle/>
          <a:p>
            <a:fld id="{DC7DA869-E7D1-4CAD-A374-0E745E16A05B}" type="slidenum">
              <a:rPr lang="en-US" altLang="zh-CN" smtClean="0">
                <a:latin typeface="Arial" panose="020B0604020202020204" pitchFamily="34" charset="0"/>
                <a:ea typeface="宋体" panose="02010600030101010101" pitchFamily="2" charset="-122"/>
              </a:rPr>
              <a:t>77</a:t>
            </a:fld>
            <a:endParaRPr lang="en-US" altLang="zh-CN">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ctrTitle"/>
          </p:nvPr>
        </p:nvSpPr>
        <p:spPr>
          <a:xfrm>
            <a:off x="685800" y="2744793"/>
            <a:ext cx="7772400" cy="1470025"/>
          </a:xfrm>
        </p:spPr>
        <p:txBody>
          <a:bodyPr/>
          <a:lstStyle>
            <a:lvl1pPr>
              <a:defRPr>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8" name="副标题 2"/>
          <p:cNvSpPr>
            <a:spLocks noGrp="1"/>
          </p:cNvSpPr>
          <p:nvPr>
            <p:ph type="subTitle" idx="1"/>
          </p:nvPr>
        </p:nvSpPr>
        <p:spPr>
          <a:xfrm>
            <a:off x="1371600" y="4319606"/>
            <a:ext cx="6400800" cy="1752600"/>
          </a:xfrm>
        </p:spPr>
        <p:txBody>
          <a:bodyPr/>
          <a:lstStyle>
            <a:lvl1pPr marL="0" indent="0" algn="ctr">
              <a:buNone/>
              <a:defRPr>
                <a:solidFill>
                  <a:schemeClr val="tx1"/>
                </a:solidFill>
                <a:latin typeface="黑体" panose="02010609060101010101" pitchFamily="2" charset="-122"/>
                <a:ea typeface="黑体" panose="0201060906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问题">
    <p:spTree>
      <p:nvGrpSpPr>
        <p:cNvPr id="1" name=""/>
        <p:cNvGrpSpPr/>
        <p:nvPr/>
      </p:nvGrpSpPr>
      <p:grpSpPr>
        <a:xfrm>
          <a:off x="0" y="0"/>
          <a:ext cx="0" cy="0"/>
          <a:chOff x="0" y="0"/>
          <a:chExt cx="0" cy="0"/>
        </a:xfrm>
      </p:grpSpPr>
      <p:pic>
        <p:nvPicPr>
          <p:cNvPr id="4" name="Picture 2" descr="I:\PPT\最新\ICONS\绿色\问题.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F79CECDB-2832-475D-9A9D-1149A34943EF}"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D581242-F77E-46D1-BFBA-68855B4F1887}"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提示">
    <p:spTree>
      <p:nvGrpSpPr>
        <p:cNvPr id="1" name=""/>
        <p:cNvGrpSpPr/>
        <p:nvPr/>
      </p:nvGrpSpPr>
      <p:grpSpPr>
        <a:xfrm>
          <a:off x="0" y="0"/>
          <a:ext cx="0" cy="0"/>
          <a:chOff x="0" y="0"/>
          <a:chExt cx="0" cy="0"/>
        </a:xfrm>
      </p:grpSpPr>
      <p:pic>
        <p:nvPicPr>
          <p:cNvPr id="4" name="Picture 2" descr="I:\PPT\最新\ICONS\绿色\提示.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CF4112BA-9F5C-473F-87A9-55F119F3D082}"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6497220-2A68-4F9A-BE7A-D5F55226A1DF}"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说明">
    <p:spTree>
      <p:nvGrpSpPr>
        <p:cNvPr id="1" name=""/>
        <p:cNvGrpSpPr/>
        <p:nvPr/>
      </p:nvGrpSpPr>
      <p:grpSpPr>
        <a:xfrm>
          <a:off x="0" y="0"/>
          <a:ext cx="0" cy="0"/>
          <a:chOff x="0" y="0"/>
          <a:chExt cx="0" cy="0"/>
        </a:xfrm>
      </p:grpSpPr>
      <p:pic>
        <p:nvPicPr>
          <p:cNvPr id="4" name="Picture 3" descr="I:\PPT\最新\ICONS\绿色\说明.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E9D91997-CD91-4495-8AB1-B3874225B9C6}"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0F2922-A357-4505-BFB4-F19FCA2D0920}"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作业">
    <p:spTree>
      <p:nvGrpSpPr>
        <p:cNvPr id="1" name=""/>
        <p:cNvGrpSpPr/>
        <p:nvPr/>
      </p:nvGrpSpPr>
      <p:grpSpPr>
        <a:xfrm>
          <a:off x="0" y="0"/>
          <a:ext cx="0" cy="0"/>
          <a:chOff x="0" y="0"/>
          <a:chExt cx="0" cy="0"/>
        </a:xfrm>
      </p:grpSpPr>
      <p:pic>
        <p:nvPicPr>
          <p:cNvPr id="4" name="Picture 2" descr="I:\PPT\最新\ICONS\绿色\作业.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0905B942-DFE2-40DD-B7AD-0BF6D09D22D8}"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6CDB9AA-EC7C-4CAA-8AFC-CABC1420D465}"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注意">
    <p:spTree>
      <p:nvGrpSpPr>
        <p:cNvPr id="1" name=""/>
        <p:cNvGrpSpPr/>
        <p:nvPr/>
      </p:nvGrpSpPr>
      <p:grpSpPr>
        <a:xfrm>
          <a:off x="0" y="0"/>
          <a:ext cx="0" cy="0"/>
          <a:chOff x="0" y="0"/>
          <a:chExt cx="0" cy="0"/>
        </a:xfrm>
      </p:grpSpPr>
      <p:pic>
        <p:nvPicPr>
          <p:cNvPr id="4" name="Picture 2" descr="I:\PPT\最新\ICONS\绿色\注意.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2FBD60EF-CAF8-468C-8327-78955BE048EE}"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DCEED9-AE6D-4618-B5C1-23595AB30D4D}"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扩展">
    <p:spTree>
      <p:nvGrpSpPr>
        <p:cNvPr id="1" name=""/>
        <p:cNvGrpSpPr/>
        <p:nvPr/>
      </p:nvGrpSpPr>
      <p:grpSpPr>
        <a:xfrm>
          <a:off x="0" y="0"/>
          <a:ext cx="0" cy="0"/>
          <a:chOff x="0" y="0"/>
          <a:chExt cx="0" cy="0"/>
        </a:xfrm>
      </p:grpSpPr>
      <p:pic>
        <p:nvPicPr>
          <p:cNvPr id="4" name="Picture 2" descr="I:\PPT\最新\ICONS\绿色\扩展.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A5B5D881-6D19-464A-B9FD-B4136FDCE135}"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66CD76-111F-4BCA-B3D0-17548BEE331B}"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答案">
    <p:spTree>
      <p:nvGrpSpPr>
        <p:cNvPr id="1" name=""/>
        <p:cNvGrpSpPr/>
        <p:nvPr/>
      </p:nvGrpSpPr>
      <p:grpSpPr>
        <a:xfrm>
          <a:off x="0" y="0"/>
          <a:ext cx="0" cy="0"/>
          <a:chOff x="0" y="0"/>
          <a:chExt cx="0" cy="0"/>
        </a:xfrm>
      </p:grpSpPr>
      <p:pic>
        <p:nvPicPr>
          <p:cNvPr id="4" name="Picture 2" descr="I:\PPT\最新\ICONS\绿色\答案.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28FD3568-54B8-4DAC-B2D0-303E179F2A29}"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3B11E7-2415-4D42-867B-8B8004367A57}"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FAQ">
    <p:spTree>
      <p:nvGrpSpPr>
        <p:cNvPr id="1" name=""/>
        <p:cNvGrpSpPr/>
        <p:nvPr/>
      </p:nvGrpSpPr>
      <p:grpSpPr>
        <a:xfrm>
          <a:off x="0" y="0"/>
          <a:ext cx="0" cy="0"/>
          <a:chOff x="0" y="0"/>
          <a:chExt cx="0" cy="0"/>
        </a:xfrm>
      </p:grpSpPr>
      <p:pic>
        <p:nvPicPr>
          <p:cNvPr id="4" name="Picture 2" descr="I:\PPT\最新\ICONS\绿色\FAQ.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9CB38F76-118E-4115-9F3F-ED86305B43C4}"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CA5CBA-2E41-4142-B2E8-7D4A12BB0D03}"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案例">
    <p:spTree>
      <p:nvGrpSpPr>
        <p:cNvPr id="1" name=""/>
        <p:cNvGrpSpPr/>
        <p:nvPr/>
      </p:nvGrpSpPr>
      <p:grpSpPr>
        <a:xfrm>
          <a:off x="0" y="0"/>
          <a:ext cx="0" cy="0"/>
          <a:chOff x="0" y="0"/>
          <a:chExt cx="0" cy="0"/>
        </a:xfrm>
      </p:grpSpPr>
      <p:pic>
        <p:nvPicPr>
          <p:cNvPr id="4" name="Picture 2" descr="I:\PPT\最新\ICONS\绿色\案例.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22711FFA-4061-49CE-9BE1-7C274D556EBC}"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B2B09D1-4D8B-4F30-B39B-91DE429692B1}"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练习">
    <p:spTree>
      <p:nvGrpSpPr>
        <p:cNvPr id="1" name=""/>
        <p:cNvGrpSpPr/>
        <p:nvPr/>
      </p:nvGrpSpPr>
      <p:grpSpPr>
        <a:xfrm>
          <a:off x="0" y="0"/>
          <a:ext cx="0" cy="0"/>
          <a:chOff x="0" y="0"/>
          <a:chExt cx="0" cy="0"/>
        </a:xfrm>
      </p:grpSpPr>
      <p:pic>
        <p:nvPicPr>
          <p:cNvPr id="4" name="Picture 2" descr="I:\PPT\最新\ICONS\绿色\练习.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E0CF1830-7A9A-4EF5-9595-2194EB09C454}"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4EFD905-E154-45A2-93E8-30D16920B965}"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2"/>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4" name="日期占位符 3"/>
          <p:cNvSpPr>
            <a:spLocks noGrp="1"/>
          </p:cNvSpPr>
          <p:nvPr>
            <p:ph type="dt" sz="half" idx="10"/>
          </p:nvPr>
        </p:nvSpPr>
        <p:spPr/>
        <p:txBody>
          <a:bodyPr/>
          <a:lstStyle>
            <a:lvl1pPr>
              <a:defRPr/>
            </a:lvl1pPr>
          </a:lstStyle>
          <a:p>
            <a:pPr>
              <a:defRPr/>
            </a:pPr>
            <a:fld id="{75909B2C-8DB1-4688-9B4A-51E6DCCBB0BF}" type="datetimeFigureOut">
              <a:rPr lang="zh-CN" altLang="en-US"/>
              <a:t>2022/7/14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C06201-B7F1-4CD8-BEDB-BF1C046401E4}"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回顾">
    <p:spTree>
      <p:nvGrpSpPr>
        <p:cNvPr id="1" name=""/>
        <p:cNvGrpSpPr/>
        <p:nvPr/>
      </p:nvGrpSpPr>
      <p:grpSpPr>
        <a:xfrm>
          <a:off x="0" y="0"/>
          <a:ext cx="0" cy="0"/>
          <a:chOff x="0" y="0"/>
          <a:chExt cx="0" cy="0"/>
        </a:xfrm>
      </p:grpSpPr>
      <p:pic>
        <p:nvPicPr>
          <p:cNvPr id="4" name="Picture 2" descr="I:\PPT\最新\ICONS\绿色\回顾.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B3287412-6163-42B6-9F6E-CC1AA4E750BA}"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79E2F3-AB5D-4AB4-A0A6-184ED1F004DF}"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小结">
    <p:spTree>
      <p:nvGrpSpPr>
        <p:cNvPr id="1" name=""/>
        <p:cNvGrpSpPr/>
        <p:nvPr/>
      </p:nvGrpSpPr>
      <p:grpSpPr>
        <a:xfrm>
          <a:off x="0" y="0"/>
          <a:ext cx="0" cy="0"/>
          <a:chOff x="0" y="0"/>
          <a:chExt cx="0" cy="0"/>
        </a:xfrm>
      </p:grpSpPr>
      <p:pic>
        <p:nvPicPr>
          <p:cNvPr id="4" name="Picture 2" descr="I:\PPT\最新\ICONS\绿色\小结.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5DBBCA10-2C2C-475C-B4EF-F2EB364B0C78}"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DB291E-6FC0-4421-B5C3-532747D58624}"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pic>
        <p:nvPicPr>
          <p:cNvPr id="4" name="Picture 2" descr="I:\PPT\最新\ICONS\绿色\总结.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8271F383-CCD9-48BC-A00F-B8C2486D0B46}"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A88C025-637C-4A55-80E3-9943CC61E6DA}" type="slidenum">
              <a:rPr lang="zh-CN" altLang="en-US"/>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pic>
        <p:nvPicPr>
          <p:cNvPr id="4" name="Picture 2" descr="I:\PPT\最新\ICONS\绿色\目标.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98843FC1-7AB1-4D01-94DF-DDFD04638B4E}"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ED5741-23FA-42A2-9455-15E79610F2BE}"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运行效果">
    <p:spTree>
      <p:nvGrpSpPr>
        <p:cNvPr id="1" name=""/>
        <p:cNvGrpSpPr/>
        <p:nvPr/>
      </p:nvGrpSpPr>
      <p:grpSpPr>
        <a:xfrm>
          <a:off x="0" y="0"/>
          <a:ext cx="0" cy="0"/>
          <a:chOff x="0" y="0"/>
          <a:chExt cx="0" cy="0"/>
        </a:xfrm>
      </p:grpSpPr>
      <p:pic>
        <p:nvPicPr>
          <p:cNvPr id="4" name="Picture 2" descr="I:\PPT\最新\ICONS\绿色\运行效果.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5F76488A-9281-45D5-AE1D-7466E30660A1}"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971518-24EB-4791-86CE-427327BDB8BE}"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课程目标">
    <p:spTree>
      <p:nvGrpSpPr>
        <p:cNvPr id="1" name=""/>
        <p:cNvGrpSpPr/>
        <p:nvPr/>
      </p:nvGrpSpPr>
      <p:grpSpPr>
        <a:xfrm>
          <a:off x="0" y="0"/>
          <a:ext cx="0" cy="0"/>
          <a:chOff x="0" y="0"/>
          <a:chExt cx="0" cy="0"/>
        </a:xfrm>
      </p:grpSpPr>
      <p:pic>
        <p:nvPicPr>
          <p:cNvPr id="4" name="Picture 2" descr="I:\PPT\最新\ICONS\绿色\课程目标.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F8DBB1DA-1E50-4E3A-B529-185E0AB719BB}"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B1C382-22B9-4E61-912D-A4B1C71CB3B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本章目标">
    <p:spTree>
      <p:nvGrpSpPr>
        <p:cNvPr id="1" name=""/>
        <p:cNvGrpSpPr/>
        <p:nvPr/>
      </p:nvGrpSpPr>
      <p:grpSpPr>
        <a:xfrm>
          <a:off x="0" y="0"/>
          <a:ext cx="0" cy="0"/>
          <a:chOff x="0" y="0"/>
          <a:chExt cx="0" cy="0"/>
        </a:xfrm>
      </p:grpSpPr>
      <p:pic>
        <p:nvPicPr>
          <p:cNvPr id="4" name="Picture 2" descr="I:\PPT\最新\ICONS\绿色\本章目标.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23E0B827-E2C5-4872-B7D1-30AE64EE4EC4}"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F2E0F14-9E98-4458-AF73-D8E8867B8FFF}"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相关词汇">
    <p:spTree>
      <p:nvGrpSpPr>
        <p:cNvPr id="1" name=""/>
        <p:cNvGrpSpPr/>
        <p:nvPr/>
      </p:nvGrpSpPr>
      <p:grpSpPr>
        <a:xfrm>
          <a:off x="0" y="0"/>
          <a:ext cx="0" cy="0"/>
          <a:chOff x="0" y="0"/>
          <a:chExt cx="0" cy="0"/>
        </a:xfrm>
      </p:grpSpPr>
      <p:pic>
        <p:nvPicPr>
          <p:cNvPr id="4" name="Picture 2" descr="I:\PPT\最新\ICONS\绿色\相关词汇.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369A8773-0F7E-4650-BFC5-0144510EC9AD}"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E091B6-D2F5-4AA0-846F-4A0D0C4108AA}"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重点难点">
    <p:spTree>
      <p:nvGrpSpPr>
        <p:cNvPr id="1" name=""/>
        <p:cNvGrpSpPr/>
        <p:nvPr/>
      </p:nvGrpSpPr>
      <p:grpSpPr>
        <a:xfrm>
          <a:off x="0" y="0"/>
          <a:ext cx="0" cy="0"/>
          <a:chOff x="0" y="0"/>
          <a:chExt cx="0" cy="0"/>
        </a:xfrm>
      </p:grpSpPr>
      <p:pic>
        <p:nvPicPr>
          <p:cNvPr id="4" name="Picture 2" descr="I:\PPT\最新\ICONS\绿色\重点难点.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758E4708-1DA2-4C62-ACA2-C2FD0C90C3DA}"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18952C-F907-4BC8-BC87-BF9D3082E69D}"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pic>
        <p:nvPicPr>
          <p:cNvPr id="4" name="Picture 2" descr="I:\PPT\最新\ICONS\绿色\思考.png"/>
          <p:cNvPicPr>
            <a:picLocks noChangeAspect="1" noChangeArrowheads="1"/>
          </p:cNvPicPr>
          <p:nvPr userDrawn="1"/>
        </p:nvPicPr>
        <p:blipFill>
          <a:blip r:embed="rId2"/>
          <a:srcRect/>
          <a:stretch>
            <a:fillRect/>
          </a:stretch>
        </p:blipFill>
        <p:spPr bwMode="auto">
          <a:xfrm>
            <a:off x="642938" y="785813"/>
            <a:ext cx="1036637" cy="1036637"/>
          </a:xfrm>
          <a:prstGeom prst="rect">
            <a:avLst/>
          </a:prstGeom>
          <a:noFill/>
          <a:ln w="9525">
            <a:noFill/>
            <a:miter lim="800000"/>
            <a:headEnd/>
            <a:tailEnd/>
          </a:ln>
        </p:spPr>
      </p:pic>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3"/>
              </a:buBlip>
              <a:defRPr sz="2400">
                <a:latin typeface="黑体" panose="02010609060101010101" pitchFamily="2" charset="-122"/>
                <a:ea typeface="黑体" panose="02010609060101010101" pitchFamily="2" charset="-122"/>
              </a:defRPr>
            </a:lvl1pPr>
          </a:lstStyle>
          <a:p>
            <a:pPr lvl="0"/>
            <a:endParaRPr lang="en-US" altLang="zh-CN" dirty="0"/>
          </a:p>
        </p:txBody>
      </p:sp>
      <p:sp>
        <p:nvSpPr>
          <p:cNvPr id="5" name="日期占位符 3"/>
          <p:cNvSpPr>
            <a:spLocks noGrp="1"/>
          </p:cNvSpPr>
          <p:nvPr>
            <p:ph type="dt" sz="half" idx="10"/>
          </p:nvPr>
        </p:nvSpPr>
        <p:spPr/>
        <p:txBody>
          <a:bodyPr/>
          <a:lstStyle>
            <a:lvl1pPr>
              <a:defRPr/>
            </a:lvl1pPr>
          </a:lstStyle>
          <a:p>
            <a:pPr>
              <a:defRPr/>
            </a:pPr>
            <a:fld id="{C3F32F3C-0903-47C2-9A22-0BD9F271C444}" type="datetimeFigureOut">
              <a:rPr lang="zh-CN" altLang="en-US"/>
              <a:t>2022/7/14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1867AA-5138-4379-841B-47604C0F7D7F}"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8FD8D903-29C9-49DA-B44E-9B176889016D}" type="datetimeFigureOut">
              <a:rPr lang="zh-CN" altLang="en-US"/>
              <a:t>2022/7/14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60DA40BB-C5A1-4885-9F64-9B651579341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Blip>
          <a:blip r:embed="rId26"/>
        </a:buBlip>
        <a:defRPr sz="2400" kern="1200">
          <a:solidFill>
            <a:schemeClr val="tx1"/>
          </a:solidFill>
          <a:latin typeface="黑体" panose="02010609060101010101" pitchFamily="2" charset="-122"/>
          <a:ea typeface="黑体" panose="02010609060101010101" pitchFamily="2" charset="-122"/>
          <a:cs typeface="+mn-cs"/>
        </a:defRPr>
      </a:lvl1pPr>
      <a:lvl2pPr marL="742950" indent="-285750" algn="l" rtl="0" fontAlgn="base">
        <a:spcBef>
          <a:spcPct val="20000"/>
        </a:spcBef>
        <a:spcAft>
          <a:spcPct val="0"/>
        </a:spcAft>
        <a:buFont typeface="Wingdings" panose="05000000000000000000" pitchFamily="2" charset="2"/>
        <a:buChar char="Ø"/>
        <a:defRPr sz="2000" kern="1200">
          <a:solidFill>
            <a:schemeClr val="tx1"/>
          </a:solidFill>
          <a:latin typeface="黑体" panose="02010609060101010101" pitchFamily="2" charset="-122"/>
          <a:ea typeface="黑体" panose="02010609060101010101" pitchFamily="2" charset="-122"/>
          <a:cs typeface="+mn-cs"/>
        </a:defRPr>
      </a:lvl2pPr>
      <a:lvl3pPr marL="1143000" indent="-228600" algn="l" rtl="0" fontAlgn="base">
        <a:spcBef>
          <a:spcPct val="20000"/>
        </a:spcBef>
        <a:spcAft>
          <a:spcPct val="0"/>
        </a:spcAft>
        <a:buFont typeface="Arial" panose="020B0604020202020204" pitchFamily="34" charset="0"/>
        <a:buChar char="•"/>
        <a:defRPr kern="1200">
          <a:solidFill>
            <a:schemeClr val="tx1"/>
          </a:solidFill>
          <a:latin typeface="黑体" panose="02010609060101010101" pitchFamily="2" charset="-122"/>
          <a:ea typeface="黑体" panose="02010609060101010101" pitchFamily="2" charset="-122"/>
          <a:cs typeface="+mn-cs"/>
        </a:defRPr>
      </a:lvl3pPr>
      <a:lvl4pPr marL="1600200" indent="-228600" algn="l" rtl="0" fontAlgn="base">
        <a:spcBef>
          <a:spcPct val="20000"/>
        </a:spcBef>
        <a:spcAft>
          <a:spcPct val="0"/>
        </a:spcAft>
        <a:buFont typeface="Arial" panose="020B0604020202020204" pitchFamily="34" charset="0"/>
        <a:buChar char="–"/>
        <a:defRPr sz="1600" kern="1200">
          <a:solidFill>
            <a:schemeClr val="tx1"/>
          </a:solidFill>
          <a:latin typeface="黑体" panose="02010609060101010101" pitchFamily="2" charset="-122"/>
          <a:ea typeface="黑体" panose="02010609060101010101" pitchFamily="2" charset="-122"/>
          <a:cs typeface="+mn-cs"/>
        </a:defRPr>
      </a:lvl4pPr>
      <a:lvl5pPr marL="2057400" indent="-228600" algn="l" rtl="0" fontAlgn="base">
        <a:spcBef>
          <a:spcPct val="20000"/>
        </a:spcBef>
        <a:spcAft>
          <a:spcPct val="0"/>
        </a:spcAft>
        <a:buFont typeface="Arial" panose="020B0604020202020204" pitchFamily="34" charset="0"/>
        <a:buChar char="»"/>
        <a:defRPr sz="1400" kern="1200">
          <a:solidFill>
            <a:schemeClr val="tx1"/>
          </a:solidFill>
          <a:latin typeface="黑体" panose="02010609060101010101" pitchFamily="2" charset="-122"/>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10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18.xml"/><Relationship Id="rId4" Type="http://schemas.openxmlformats.org/officeDocument/2006/relationships/image" Target="../media/image26.wmf"/></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oleObject" Target="../embeddings/oleObject2.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27.wmf"/><Relationship Id="rId7" Type="http://schemas.openxmlformats.org/officeDocument/2006/relationships/oleObject" Target="../embeddings/oleObject7.bin"/><Relationship Id="rId2" Type="http://schemas.openxmlformats.org/officeDocument/2006/relationships/oleObject" Target="../embeddings/oleObject3.bin"/><Relationship Id="rId1" Type="http://schemas.openxmlformats.org/officeDocument/2006/relationships/slideLayout" Target="../slideLayouts/slideLayout12.x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9" Type="http://schemas.openxmlformats.org/officeDocument/2006/relationships/image" Target="../media/image28.jpe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hyperlink" Target="http://www.sina.com.cn/setup.asp"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hyperlink" Target="http://localhost/other.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2744788"/>
            <a:ext cx="7772400" cy="1470025"/>
          </a:xfrm>
        </p:spPr>
        <p:txBody>
          <a:bodyPr/>
          <a:lstStyle/>
          <a:p>
            <a:r>
              <a:rPr lang="en-US" altLang="zh-CN" dirty="0">
                <a:latin typeface="楷体_GB2312" pitchFamily="49" charset="-122"/>
              </a:rPr>
              <a:t>HTML5</a:t>
            </a:r>
            <a:r>
              <a:rPr lang="zh-CN" altLang="en-US" dirty="0">
                <a:latin typeface="楷体_GB2312" pitchFamily="49" charset="-122"/>
              </a:rPr>
              <a:t>前端页面开发基础</a:t>
            </a:r>
          </a:p>
        </p:txBody>
      </p:sp>
      <p:sp>
        <p:nvSpPr>
          <p:cNvPr id="28675" name="副标题 2"/>
          <p:cNvSpPr>
            <a:spLocks noGrp="1"/>
          </p:cNvSpPr>
          <p:nvPr>
            <p:ph type="subTitle" idx="1"/>
          </p:nvPr>
        </p:nvSpPr>
        <p:spPr>
          <a:xfrm>
            <a:off x="1371600" y="4319588"/>
            <a:ext cx="6400800" cy="1752600"/>
          </a:xfrm>
        </p:spPr>
        <p:txBody>
          <a:bodyPr/>
          <a:lstStyle/>
          <a:p>
            <a:r>
              <a:rPr lang="zh-CN" altLang="en-US" dirty="0"/>
              <a:t>第一章 </a:t>
            </a:r>
            <a:r>
              <a:rPr lang="en-US" altLang="zh-CN" dirty="0"/>
              <a:t>HTML5</a:t>
            </a:r>
            <a:r>
              <a:rPr lang="zh-CN" altLang="en-US" dirty="0"/>
              <a:t>简介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386263" y="285750"/>
            <a:ext cx="4686300" cy="500063"/>
          </a:xfrm>
        </p:spPr>
        <p:txBody>
          <a:bodyPr/>
          <a:lstStyle/>
          <a:p>
            <a:r>
              <a:rPr lang="en-US" altLang="zh-CN"/>
              <a:t>HTML</a:t>
            </a:r>
            <a:r>
              <a:rPr lang="zh-CN" altLang="en-US"/>
              <a:t>超文本标记语言</a:t>
            </a:r>
          </a:p>
        </p:txBody>
      </p:sp>
      <p:sp>
        <p:nvSpPr>
          <p:cNvPr id="38915" name="内容占位符 2"/>
          <p:cNvSpPr>
            <a:spLocks noGrp="1"/>
          </p:cNvSpPr>
          <p:nvPr>
            <p:ph idx="1"/>
          </p:nvPr>
        </p:nvSpPr>
        <p:spPr>
          <a:xfrm>
            <a:off x="628650" y="1857375"/>
            <a:ext cx="8229600" cy="4286250"/>
          </a:xfrm>
        </p:spPr>
        <p:txBody>
          <a:bodyPr/>
          <a:lstStyle/>
          <a:p>
            <a:pPr>
              <a:buFontTx/>
              <a:buBlip>
                <a:blip r:embed="rId2"/>
              </a:buBlip>
            </a:pPr>
            <a:r>
              <a:rPr lang="en-US" altLang="zh-CN">
                <a:latin typeface="楷体_GB2312" pitchFamily="49" charset="-122"/>
              </a:rPr>
              <a:t>Html</a:t>
            </a:r>
            <a:r>
              <a:rPr lang="zh-CN" altLang="en-US">
                <a:latin typeface="楷体_GB2312" pitchFamily="49" charset="-122"/>
              </a:rPr>
              <a:t>（超文本标记语言）</a:t>
            </a:r>
          </a:p>
          <a:p>
            <a:pPr marL="742950" lvl="2" indent="-342900">
              <a:buClr>
                <a:srgbClr val="92D050"/>
              </a:buClr>
              <a:buFont typeface="Wingdings" panose="05000000000000000000" pitchFamily="2" charset="2"/>
              <a:buChar char="Ø"/>
            </a:pPr>
            <a:r>
              <a:rPr lang="zh-CN" altLang="en-US" sz="2200">
                <a:latin typeface="楷体_GB2312" pitchFamily="49" charset="-122"/>
              </a:rPr>
              <a:t>定义：为网页创建和其它可在网页浏览器中看到的信息设计的一种标记语言</a:t>
            </a:r>
          </a:p>
          <a:p>
            <a:pPr marL="742950" lvl="2" indent="-342900">
              <a:buClr>
                <a:srgbClr val="92D050"/>
              </a:buClr>
              <a:buFont typeface="Wingdings" panose="05000000000000000000" pitchFamily="2" charset="2"/>
              <a:buChar char="Ø"/>
            </a:pPr>
            <a:endParaRPr lang="zh-CN" altLang="en-US" sz="2200">
              <a:latin typeface="楷体_GB2312" pitchFamily="49" charset="-122"/>
            </a:endParaRPr>
          </a:p>
          <a:p>
            <a:pPr marL="742950" lvl="2" indent="-342900">
              <a:buClr>
                <a:srgbClr val="92D050"/>
              </a:buClr>
              <a:buFont typeface="Wingdings" panose="05000000000000000000" pitchFamily="2" charset="2"/>
              <a:buChar char="Ø"/>
            </a:pPr>
            <a:endParaRPr lang="zh-CN" altLang="en-US" sz="2200">
              <a:latin typeface="楷体_GB2312" pitchFamily="49" charset="-122"/>
            </a:endParaRPr>
          </a:p>
          <a:p>
            <a:pPr marL="742950" lvl="2" indent="-342900">
              <a:buClr>
                <a:srgbClr val="92D050"/>
              </a:buClr>
              <a:buFont typeface="Wingdings" panose="05000000000000000000" pitchFamily="2" charset="2"/>
              <a:buChar char="Ø"/>
            </a:pPr>
            <a:r>
              <a:rPr lang="zh-CN" altLang="en-US" sz="2200"/>
              <a:t>以</a:t>
            </a:r>
            <a:r>
              <a:rPr lang="en-US" altLang="zh-CN" sz="2200"/>
              <a:t>“&lt;</a:t>
            </a:r>
            <a:r>
              <a:rPr lang="zh-CN" altLang="en-US" sz="2200"/>
              <a:t>标签名</a:t>
            </a:r>
            <a:r>
              <a:rPr lang="en-US" altLang="zh-CN" sz="2200"/>
              <a:t>&gt;”</a:t>
            </a:r>
            <a:r>
              <a:rPr lang="zh-CN" altLang="en-US" sz="2200"/>
              <a:t>标识标签的开始，以</a:t>
            </a:r>
            <a:r>
              <a:rPr lang="en-US" altLang="zh-CN" sz="2200"/>
              <a:t>“&lt;/</a:t>
            </a:r>
            <a:r>
              <a:rPr lang="zh-CN" altLang="en-US" sz="2200"/>
              <a:t>标签名</a:t>
            </a:r>
            <a:r>
              <a:rPr lang="en-US" altLang="zh-CN" sz="2200"/>
              <a:t>&gt;”</a:t>
            </a:r>
            <a:r>
              <a:rPr lang="zh-CN" altLang="en-US" sz="2200"/>
              <a:t>标识标签的结束</a:t>
            </a:r>
          </a:p>
          <a:p>
            <a:pPr marL="742950" lvl="2" indent="-342900">
              <a:buClr>
                <a:srgbClr val="92D050"/>
              </a:buClr>
              <a:buFont typeface="Wingdings" panose="05000000000000000000" pitchFamily="2" charset="2"/>
              <a:buChar char="Ø"/>
            </a:pPr>
            <a:r>
              <a:rPr lang="zh-CN" altLang="en-US" sz="2200"/>
              <a:t>成对标签又称为容器，一对标签中还可以嵌套其它标签</a:t>
            </a:r>
          </a:p>
          <a:p>
            <a:pPr marL="742950" lvl="2" indent="-342900">
              <a:buClr>
                <a:srgbClr val="92D050"/>
              </a:buClr>
              <a:buFont typeface="Wingdings" panose="05000000000000000000" pitchFamily="2" charset="2"/>
              <a:buChar char="Ø"/>
            </a:pPr>
            <a:r>
              <a:rPr lang="zh-CN" altLang="en-US" sz="2200"/>
              <a:t>单独标签不需要与之配对的结束标签，又称之为空标签，例如</a:t>
            </a:r>
            <a:r>
              <a:rPr lang="en-US" altLang="zh-CN" sz="2200"/>
              <a:t>&lt;br/&gt;</a:t>
            </a:r>
          </a:p>
          <a:p>
            <a:pPr marL="742950" lvl="2" indent="-342900">
              <a:buClr>
                <a:srgbClr val="92D050"/>
              </a:buClr>
              <a:buFont typeface="Wingdings" panose="05000000000000000000" pitchFamily="2" charset="2"/>
              <a:buChar char="Ø"/>
            </a:pPr>
            <a:r>
              <a:rPr lang="zh-CN" altLang="en-US" sz="2200"/>
              <a:t>属性设置的格式为：属性名</a:t>
            </a:r>
            <a:r>
              <a:rPr lang="en-US" altLang="zh-CN" sz="2200"/>
              <a:t>=“</a:t>
            </a:r>
            <a:r>
              <a:rPr lang="zh-CN" altLang="en-US" sz="2200"/>
              <a:t>属性值”</a:t>
            </a:r>
          </a:p>
        </p:txBody>
      </p:sp>
      <p:sp>
        <p:nvSpPr>
          <p:cNvPr id="38916" name="Text Box 4"/>
          <p:cNvSpPr txBox="1">
            <a:spLocks noChangeArrowheads="1"/>
          </p:cNvSpPr>
          <p:nvPr/>
        </p:nvSpPr>
        <p:spPr bwMode="auto">
          <a:xfrm>
            <a:off x="1603375" y="3027363"/>
            <a:ext cx="5281613" cy="830262"/>
          </a:xfrm>
          <a:prstGeom prst="rect">
            <a:avLst/>
          </a:prstGeom>
          <a:noFill/>
          <a:ln w="12700">
            <a:solidFill>
              <a:srgbClr val="00B050"/>
            </a:solidFill>
            <a:miter lim="800000"/>
          </a:ln>
        </p:spPr>
        <p:txBody>
          <a:bodyPr wrap="none">
            <a:spAutoFit/>
          </a:bodyPr>
          <a:lstStyle/>
          <a:p>
            <a:r>
              <a:rPr lang="en-US" altLang="zh-CN" sz="1600"/>
              <a:t>&lt;marquee behavior=“alternate”&gt;</a:t>
            </a:r>
          </a:p>
          <a:p>
            <a:r>
              <a:rPr lang="en-US" altLang="zh-CN" sz="1600"/>
              <a:t>	&lt;font size=“30” color=“red”&gt;Hi~</a:t>
            </a:r>
            <a:r>
              <a:rPr lang="zh-CN" altLang="en-US" sz="1600"/>
              <a:t>大家好</a:t>
            </a:r>
            <a:r>
              <a:rPr lang="en-US" altLang="zh-CN" sz="1600"/>
              <a:t>!&lt;/font&gt;</a:t>
            </a:r>
          </a:p>
          <a:p>
            <a:r>
              <a:rPr lang="en-US" altLang="zh-CN" sz="1600"/>
              <a:t>&lt;/marquee&gt;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29699"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&lt;p&gt;&lt;/p&gt;</a:t>
            </a:r>
          </a:p>
          <a:p>
            <a:pPr lvl="1"/>
            <a:r>
              <a:rPr lang="zh-CN" altLang="en-US"/>
              <a:t>作用：定义段落</a:t>
            </a:r>
          </a:p>
          <a:p>
            <a:pPr lvl="1"/>
            <a:r>
              <a:rPr lang="zh-CN" altLang="en-US"/>
              <a:t>属性：</a:t>
            </a:r>
            <a:r>
              <a:rPr lang="en-US" altLang="zh-CN"/>
              <a:t>align</a:t>
            </a:r>
          </a:p>
          <a:p>
            <a:pPr>
              <a:buFontTx/>
              <a:buBlip>
                <a:blip r:embed="rId2"/>
              </a:buBlip>
            </a:pPr>
            <a:r>
              <a:rPr lang="en-US" altLang="zh-CN"/>
              <a:t>&lt;br/&gt;</a:t>
            </a:r>
          </a:p>
          <a:p>
            <a:pPr lvl="1"/>
            <a:r>
              <a:rPr lang="zh-CN" altLang="en-US"/>
              <a:t>作用：换行</a:t>
            </a:r>
          </a:p>
          <a:p>
            <a:pPr>
              <a:buFontTx/>
              <a:buBlip>
                <a:blip r:embed="rId2"/>
              </a:buBlip>
            </a:pPr>
            <a:r>
              <a:rPr lang="zh-CN" altLang="en-US"/>
              <a:t>标题标签</a:t>
            </a:r>
          </a:p>
          <a:p>
            <a:pPr lvl="1"/>
            <a:r>
              <a:rPr lang="en-US" altLang="zh-CN"/>
              <a:t>&lt;h1&gt;&lt;/h1&gt;….&lt;h6&gt;&lt;/h6&gt;</a:t>
            </a:r>
          </a:p>
          <a:p>
            <a:pPr lvl="1"/>
            <a:r>
              <a:rPr lang="en-US" altLang="zh-CN"/>
              <a:t>Align</a:t>
            </a:r>
            <a:r>
              <a:rPr lang="zh-CN" altLang="en-US"/>
              <a:t>属性改变对齐方式</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30723" name="Rectangle 3"/>
          <p:cNvSpPr>
            <a:spLocks noGrp="1" noChangeArrowheads="1"/>
          </p:cNvSpPr>
          <p:nvPr>
            <p:ph idx="1"/>
          </p:nvPr>
        </p:nvSpPr>
        <p:spPr>
          <a:xfrm>
            <a:off x="628650" y="1857375"/>
            <a:ext cx="8229600" cy="4286250"/>
          </a:xfrm>
        </p:spPr>
        <p:txBody>
          <a:bodyPr/>
          <a:lstStyle/>
          <a:p>
            <a:pPr>
              <a:buFontTx/>
              <a:buBlip>
                <a:blip r:embed="rId3"/>
              </a:buBlip>
            </a:pPr>
            <a:r>
              <a:rPr lang="en-US" altLang="zh-CN"/>
              <a:t>&lt;hr/&gt;</a:t>
            </a:r>
            <a:r>
              <a:rPr lang="zh-CN" altLang="en-US"/>
              <a:t>标签</a:t>
            </a:r>
          </a:p>
          <a:p>
            <a:pPr lvl="1"/>
            <a:r>
              <a:rPr lang="zh-CN" altLang="en-US"/>
              <a:t>作用：起修饰作用的水平分割线</a:t>
            </a:r>
          </a:p>
          <a:p>
            <a:pPr lvl="1"/>
            <a:r>
              <a:rPr lang="zh-CN" altLang="en-US"/>
              <a:t>属性：</a:t>
            </a:r>
          </a:p>
          <a:p>
            <a:pPr lvl="2"/>
            <a:r>
              <a:rPr lang="en-US" altLang="zh-CN">
                <a:solidFill>
                  <a:srgbClr val="FF0000"/>
                </a:solidFill>
              </a:rPr>
              <a:t>align</a:t>
            </a:r>
            <a:r>
              <a:rPr lang="en-US" altLang="zh-CN"/>
              <a:t> </a:t>
            </a:r>
            <a:r>
              <a:rPr lang="zh-CN" altLang="en-US"/>
              <a:t>设置对齐方式</a:t>
            </a:r>
          </a:p>
          <a:p>
            <a:pPr lvl="2"/>
            <a:r>
              <a:rPr lang="en-US" altLang="zh-CN">
                <a:solidFill>
                  <a:srgbClr val="FF0000"/>
                </a:solidFill>
              </a:rPr>
              <a:t>size</a:t>
            </a:r>
            <a:r>
              <a:rPr lang="en-US" altLang="zh-CN"/>
              <a:t>	</a:t>
            </a:r>
            <a:r>
              <a:rPr lang="zh-CN" altLang="en-US"/>
              <a:t>设置分割线的厚度（像素为单位）</a:t>
            </a:r>
          </a:p>
          <a:p>
            <a:pPr lvl="2"/>
            <a:r>
              <a:rPr lang="en-US" altLang="zh-CN"/>
              <a:t>noshade </a:t>
            </a:r>
            <a:r>
              <a:rPr lang="zh-CN" altLang="en-US"/>
              <a:t>显示扁平</a:t>
            </a:r>
            <a:r>
              <a:rPr lang="en-US" altLang="zh-CN"/>
              <a:t>2D</a:t>
            </a:r>
            <a:r>
              <a:rPr lang="zh-CN" altLang="en-US"/>
              <a:t>分割线，没有属性值</a:t>
            </a:r>
          </a:p>
          <a:p>
            <a:pPr lvl="2"/>
            <a:r>
              <a:rPr lang="en-US" altLang="zh-CN">
                <a:solidFill>
                  <a:srgbClr val="FF0000"/>
                </a:solidFill>
              </a:rPr>
              <a:t>width</a:t>
            </a:r>
            <a:r>
              <a:rPr lang="en-US" altLang="zh-CN"/>
              <a:t> </a:t>
            </a:r>
            <a:r>
              <a:rPr lang="zh-CN" altLang="en-US"/>
              <a:t>设置分割线的长度</a:t>
            </a:r>
            <a:r>
              <a:rPr lang="en-US" altLang="zh-CN"/>
              <a:t>(</a:t>
            </a:r>
            <a:r>
              <a:rPr lang="zh-CN" altLang="en-US"/>
              <a:t>百分比，像素</a:t>
            </a:r>
            <a:r>
              <a:rPr lang="en-US" altLang="zh-CN"/>
              <a:t>)</a:t>
            </a:r>
          </a:p>
          <a:p>
            <a:pPr lvl="2"/>
            <a:r>
              <a:rPr lang="en-US" altLang="zh-CN"/>
              <a:t>color </a:t>
            </a:r>
            <a:r>
              <a:rPr lang="zh-CN" altLang="en-US"/>
              <a:t>设置颜色，一旦设置颜色将失去</a:t>
            </a:r>
            <a:r>
              <a:rPr lang="en-US" altLang="zh-CN"/>
              <a:t>3D</a:t>
            </a:r>
            <a:r>
              <a:rPr lang="zh-CN" altLang="en-US"/>
              <a:t>效果</a:t>
            </a:r>
          </a:p>
          <a:p>
            <a:pPr lvl="1"/>
            <a:r>
              <a:rPr lang="zh-CN" altLang="en-US"/>
              <a:t>分割线的使用：页首页尾使用分割线</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10243"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t>&lt;marquee&gt;..&lt;/marquee&gt;</a:t>
            </a:r>
          </a:p>
          <a:p>
            <a:pPr lvl="1">
              <a:lnSpc>
                <a:spcPct val="90000"/>
              </a:lnSpc>
            </a:pPr>
            <a:r>
              <a:rPr lang="zh-CN" altLang="en-US"/>
              <a:t>作用：滚动字幕</a:t>
            </a:r>
          </a:p>
          <a:p>
            <a:pPr lvl="1">
              <a:lnSpc>
                <a:spcPct val="90000"/>
              </a:lnSpc>
            </a:pPr>
            <a:r>
              <a:rPr lang="zh-CN" altLang="en-US"/>
              <a:t>属性：</a:t>
            </a:r>
          </a:p>
          <a:p>
            <a:pPr lvl="2">
              <a:lnSpc>
                <a:spcPct val="90000"/>
              </a:lnSpc>
            </a:pPr>
            <a:r>
              <a:rPr lang="en-US" altLang="zh-CN" sz="2000">
                <a:solidFill>
                  <a:srgbClr val="FF0000"/>
                </a:solidFill>
              </a:rPr>
              <a:t>behavior</a:t>
            </a:r>
            <a:r>
              <a:rPr lang="en-US" altLang="zh-CN" sz="2000"/>
              <a:t> </a:t>
            </a:r>
            <a:r>
              <a:rPr lang="zh-CN" altLang="en-US" sz="2000"/>
              <a:t>设置文字滚动样式</a:t>
            </a:r>
            <a:r>
              <a:rPr lang="en-US" altLang="zh-CN" sz="2000"/>
              <a:t>(scroll</a:t>
            </a:r>
            <a:r>
              <a:rPr lang="zh-CN" altLang="en-US" sz="2000"/>
              <a:t>，</a:t>
            </a:r>
            <a:r>
              <a:rPr lang="en-US" altLang="zh-CN" sz="2000"/>
              <a:t>slide</a:t>
            </a:r>
            <a:r>
              <a:rPr lang="zh-CN" altLang="en-US" sz="2000"/>
              <a:t>，</a:t>
            </a:r>
            <a:r>
              <a:rPr lang="en-US" altLang="zh-CN" sz="2000"/>
              <a:t>alternate)</a:t>
            </a:r>
          </a:p>
          <a:p>
            <a:pPr lvl="2">
              <a:lnSpc>
                <a:spcPct val="90000"/>
              </a:lnSpc>
            </a:pPr>
            <a:r>
              <a:rPr lang="en-US" altLang="zh-CN" sz="2000">
                <a:solidFill>
                  <a:srgbClr val="FF0000"/>
                </a:solidFill>
              </a:rPr>
              <a:t>direction</a:t>
            </a:r>
            <a:r>
              <a:rPr lang="en-US" altLang="zh-CN" sz="2000"/>
              <a:t> </a:t>
            </a:r>
            <a:r>
              <a:rPr lang="zh-CN" altLang="en-US" sz="2000"/>
              <a:t>设置文字滚动的方向 </a:t>
            </a:r>
            <a:r>
              <a:rPr lang="en-US" altLang="zh-CN" sz="2000"/>
              <a:t>(left,right,up,down)</a:t>
            </a:r>
          </a:p>
          <a:p>
            <a:pPr lvl="2">
              <a:lnSpc>
                <a:spcPct val="90000"/>
              </a:lnSpc>
            </a:pPr>
            <a:r>
              <a:rPr lang="en-US" altLang="zh-CN" sz="2000"/>
              <a:t>loop </a:t>
            </a:r>
            <a:r>
              <a:rPr lang="zh-CN" altLang="en-US" sz="2000"/>
              <a:t>设置文字的滚动次数</a:t>
            </a:r>
          </a:p>
          <a:p>
            <a:pPr lvl="2">
              <a:lnSpc>
                <a:spcPct val="90000"/>
              </a:lnSpc>
            </a:pPr>
            <a:r>
              <a:rPr lang="en-US" altLang="zh-CN" sz="2000"/>
              <a:t>bgcolor </a:t>
            </a:r>
            <a:r>
              <a:rPr lang="zh-CN" altLang="en-US" sz="2000"/>
              <a:t>设置滚动区域背景色</a:t>
            </a:r>
          </a:p>
          <a:p>
            <a:pPr lvl="2">
              <a:lnSpc>
                <a:spcPct val="90000"/>
              </a:lnSpc>
            </a:pPr>
            <a:r>
              <a:rPr lang="en-US" altLang="zh-CN" sz="2000">
                <a:solidFill>
                  <a:srgbClr val="FF0000"/>
                </a:solidFill>
              </a:rPr>
              <a:t>scrollamount</a:t>
            </a:r>
            <a:r>
              <a:rPr lang="en-US" altLang="zh-CN" sz="2000"/>
              <a:t> </a:t>
            </a:r>
            <a:r>
              <a:rPr lang="zh-CN" altLang="en-US" sz="2000"/>
              <a:t>设置每次滚动之间的间隔像素</a:t>
            </a:r>
          </a:p>
          <a:p>
            <a:pPr lvl="2">
              <a:lnSpc>
                <a:spcPct val="90000"/>
              </a:lnSpc>
            </a:pPr>
            <a:r>
              <a:rPr lang="en-US" altLang="zh-CN" sz="2000">
                <a:solidFill>
                  <a:srgbClr val="FF0000"/>
                </a:solidFill>
              </a:rPr>
              <a:t>scrolldelay</a:t>
            </a:r>
            <a:r>
              <a:rPr lang="en-US" altLang="zh-CN" sz="2000"/>
              <a:t> </a:t>
            </a:r>
            <a:r>
              <a:rPr lang="zh-CN" altLang="en-US" sz="2000"/>
              <a:t>设置每次滚动之间的时间间隔</a:t>
            </a:r>
            <a:r>
              <a:rPr lang="en-US" altLang="zh-CN" sz="2000"/>
              <a:t>(</a:t>
            </a:r>
            <a:r>
              <a:rPr lang="zh-CN" altLang="en-US" sz="2000"/>
              <a:t>毫秒</a:t>
            </a:r>
            <a:r>
              <a:rPr lang="en-US" altLang="zh-CN" sz="2000"/>
              <a:t>)</a:t>
            </a:r>
          </a:p>
          <a:p>
            <a:pPr lvl="2">
              <a:lnSpc>
                <a:spcPct val="90000"/>
              </a:lnSpc>
            </a:pPr>
            <a:r>
              <a:rPr lang="en-US" altLang="zh-CN" sz="2000"/>
              <a:t>height,width</a:t>
            </a:r>
            <a:r>
              <a:rPr lang="zh-CN" altLang="en-US" sz="2000"/>
              <a:t>设置整个字幕区域的大小</a:t>
            </a:r>
          </a:p>
          <a:p>
            <a:pPr lvl="1">
              <a:lnSpc>
                <a:spcPct val="90000"/>
              </a:lnSpc>
            </a:pPr>
            <a:r>
              <a:rPr lang="zh-CN" altLang="en-US"/>
              <a:t>事件：</a:t>
            </a:r>
            <a:r>
              <a:rPr lang="en-US" altLang="zh-CN"/>
              <a:t>onmouseover=“this.stop()”</a:t>
            </a:r>
          </a:p>
          <a:p>
            <a:pPr lvl="1">
              <a:lnSpc>
                <a:spcPct val="90000"/>
              </a:lnSpc>
              <a:buFont typeface="Wingdings" panose="05000000000000000000" pitchFamily="2" charset="2"/>
              <a:buNone/>
            </a:pPr>
            <a:r>
              <a:rPr lang="en-US" altLang="zh-CN"/>
              <a:t>		     onmouseout=“this.start()”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10" end="10"/>
                                            </p:txEl>
                                          </p:spTgt>
                                        </p:tgtEl>
                                        <p:attrNameLst>
                                          <p:attrName>style.visibility</p:attrName>
                                        </p:attrNameLst>
                                      </p:cBhvr>
                                      <p:to>
                                        <p:strVal val="visible"/>
                                      </p:to>
                                    </p:set>
                                    <p:animEffect transition="in" filter="randombar(horizontal)">
                                      <p:cBhvr>
                                        <p:cTn id="7" dur="500"/>
                                        <p:tgtEl>
                                          <p:spTgt spid="10243">
                                            <p:txEl>
                                              <p:pRg st="10" end="1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11" end="11"/>
                                            </p:txEl>
                                          </p:spTgt>
                                        </p:tgtEl>
                                        <p:attrNameLst>
                                          <p:attrName>style.visibility</p:attrName>
                                        </p:attrNameLst>
                                      </p:cBhvr>
                                      <p:to>
                                        <p:strVal val="visible"/>
                                      </p:to>
                                    </p:set>
                                    <p:animEffect transition="in" filter="randombar(horizontal)">
                                      <p:cBhvr>
                                        <p:cTn id="10" dur="500"/>
                                        <p:tgtEl>
                                          <p:spTgt spid="10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15363" name="Rectangle 3"/>
          <p:cNvSpPr>
            <a:spLocks noGrp="1" noChangeArrowheads="1"/>
          </p:cNvSpPr>
          <p:nvPr>
            <p:ph idx="1"/>
          </p:nvPr>
        </p:nvSpPr>
        <p:spPr>
          <a:xfrm>
            <a:off x="628650" y="1857375"/>
            <a:ext cx="8229600" cy="4286250"/>
          </a:xfrm>
        </p:spPr>
        <p:txBody>
          <a:bodyPr rtlCol="0">
            <a:normAutofit lnSpcReduction="10000"/>
          </a:bodyPr>
          <a:lstStyle/>
          <a:p>
            <a:pPr fontAlgn="auto">
              <a:lnSpc>
                <a:spcPct val="90000"/>
              </a:lnSpc>
              <a:spcAft>
                <a:spcPts val="0"/>
              </a:spcAft>
              <a:defRPr/>
            </a:pPr>
            <a:r>
              <a:rPr lang="zh-CN" altLang="en-US"/>
              <a:t>有序列表</a:t>
            </a:r>
          </a:p>
          <a:p>
            <a:pPr lvl="1" fontAlgn="auto">
              <a:lnSpc>
                <a:spcPct val="90000"/>
              </a:lnSpc>
              <a:spcAft>
                <a:spcPts val="0"/>
              </a:spcAft>
              <a:buFont typeface="Wingdings" panose="05000000000000000000" pitchFamily="2" charset="2"/>
              <a:buNone/>
              <a:defRPr/>
            </a:pPr>
            <a:r>
              <a:rPr lang="en-US" altLang="zh-CN"/>
              <a:t>&lt;ol&gt;</a:t>
            </a:r>
          </a:p>
          <a:p>
            <a:pPr lvl="1" fontAlgn="auto">
              <a:lnSpc>
                <a:spcPct val="90000"/>
              </a:lnSpc>
              <a:spcAft>
                <a:spcPts val="0"/>
              </a:spcAft>
              <a:buFont typeface="Wingdings" panose="05000000000000000000" pitchFamily="2" charset="2"/>
              <a:buNone/>
              <a:defRPr/>
            </a:pPr>
            <a:r>
              <a:rPr lang="en-US" altLang="zh-CN"/>
              <a:t>		&lt;li&gt;…&lt;/li&gt;</a:t>
            </a:r>
          </a:p>
          <a:p>
            <a:pPr lvl="1" fontAlgn="auto">
              <a:lnSpc>
                <a:spcPct val="90000"/>
              </a:lnSpc>
              <a:spcAft>
                <a:spcPts val="0"/>
              </a:spcAft>
              <a:buFont typeface="Wingdings" panose="05000000000000000000" pitchFamily="2" charset="2"/>
              <a:buNone/>
              <a:defRPr/>
            </a:pPr>
            <a:r>
              <a:rPr lang="en-US" altLang="zh-CN"/>
              <a:t>&lt;/ol&gt;</a:t>
            </a:r>
          </a:p>
          <a:p>
            <a:pPr lvl="1" fontAlgn="auto">
              <a:lnSpc>
                <a:spcPct val="90000"/>
              </a:lnSpc>
              <a:spcAft>
                <a:spcPts val="0"/>
              </a:spcAft>
              <a:defRPr/>
            </a:pPr>
            <a:r>
              <a:rPr lang="zh-CN" altLang="en-US"/>
              <a:t>属性：</a:t>
            </a:r>
          </a:p>
          <a:p>
            <a:pPr lvl="2" fontAlgn="auto">
              <a:lnSpc>
                <a:spcPct val="90000"/>
              </a:lnSpc>
              <a:spcAft>
                <a:spcPts val="0"/>
              </a:spcAft>
              <a:buFont typeface="Arial" panose="020B0604020202020204" pitchFamily="34" charset="0"/>
              <a:buChar char="•"/>
              <a:defRPr/>
            </a:pPr>
            <a:r>
              <a:rPr lang="en-US" altLang="zh-CN">
                <a:solidFill>
                  <a:srgbClr val="FF0000"/>
                </a:solidFill>
              </a:rPr>
              <a:t>start</a:t>
            </a:r>
            <a:r>
              <a:rPr lang="en-US" altLang="zh-CN"/>
              <a:t> </a:t>
            </a:r>
            <a:r>
              <a:rPr lang="zh-CN" altLang="en-US"/>
              <a:t>设置有序列表的起始数字</a:t>
            </a:r>
          </a:p>
          <a:p>
            <a:pPr lvl="2" fontAlgn="auto">
              <a:lnSpc>
                <a:spcPct val="90000"/>
              </a:lnSpc>
              <a:spcAft>
                <a:spcPts val="0"/>
              </a:spcAft>
              <a:buFont typeface="Arial" panose="020B0604020202020204" pitchFamily="34" charset="0"/>
              <a:buChar char="•"/>
              <a:defRPr/>
            </a:pPr>
            <a:r>
              <a:rPr lang="en-US" altLang="zh-CN">
                <a:solidFill>
                  <a:srgbClr val="FF0000"/>
                </a:solidFill>
              </a:rPr>
              <a:t>type</a:t>
            </a:r>
            <a:r>
              <a:rPr lang="zh-CN" altLang="en-US"/>
              <a:t>设置编号的样式</a:t>
            </a:r>
            <a:r>
              <a:rPr lang="en-US" altLang="zh-CN"/>
              <a:t>(1,A,a,I,i)</a:t>
            </a:r>
          </a:p>
          <a:p>
            <a:pPr fontAlgn="auto">
              <a:lnSpc>
                <a:spcPct val="90000"/>
              </a:lnSpc>
              <a:spcAft>
                <a:spcPts val="0"/>
              </a:spcAft>
              <a:defRPr/>
            </a:pPr>
            <a:r>
              <a:rPr lang="zh-CN" altLang="en-US"/>
              <a:t>无序列表</a:t>
            </a:r>
          </a:p>
          <a:p>
            <a:pPr fontAlgn="auto">
              <a:lnSpc>
                <a:spcPct val="90000"/>
              </a:lnSpc>
              <a:spcAft>
                <a:spcPts val="0"/>
              </a:spcAft>
              <a:buFont typeface="Wingdings" panose="05000000000000000000" pitchFamily="2" charset="2"/>
              <a:buNone/>
              <a:defRPr/>
            </a:pPr>
            <a:r>
              <a:rPr lang="zh-CN" altLang="en-US"/>
              <a:t>	</a:t>
            </a:r>
            <a:r>
              <a:rPr lang="en-US" altLang="zh-CN"/>
              <a:t>&lt;ul&gt;</a:t>
            </a:r>
          </a:p>
          <a:p>
            <a:pPr fontAlgn="auto">
              <a:lnSpc>
                <a:spcPct val="90000"/>
              </a:lnSpc>
              <a:spcAft>
                <a:spcPts val="0"/>
              </a:spcAft>
              <a:buFont typeface="Wingdings" panose="05000000000000000000" pitchFamily="2" charset="2"/>
              <a:buNone/>
              <a:defRPr/>
            </a:pPr>
            <a:r>
              <a:rPr lang="en-US" altLang="zh-CN"/>
              <a:t>		&lt;li&gt;…&lt;li&gt;</a:t>
            </a:r>
          </a:p>
          <a:p>
            <a:pPr fontAlgn="auto">
              <a:lnSpc>
                <a:spcPct val="90000"/>
              </a:lnSpc>
              <a:spcAft>
                <a:spcPts val="0"/>
              </a:spcAft>
              <a:buFont typeface="Wingdings" panose="05000000000000000000" pitchFamily="2" charset="2"/>
              <a:buNone/>
              <a:defRPr/>
            </a:pPr>
            <a:r>
              <a:rPr lang="en-US" altLang="zh-CN"/>
              <a:t>	&lt;/ul&gt;</a:t>
            </a:r>
          </a:p>
          <a:p>
            <a:pPr lvl="1" fontAlgn="auto">
              <a:lnSpc>
                <a:spcPct val="90000"/>
              </a:lnSpc>
              <a:spcAft>
                <a:spcPts val="0"/>
              </a:spcAft>
              <a:defRPr/>
            </a:pPr>
            <a:r>
              <a:rPr lang="zh-CN" altLang="en-US"/>
              <a:t>属性：</a:t>
            </a:r>
          </a:p>
          <a:p>
            <a:pPr lvl="2" fontAlgn="auto">
              <a:lnSpc>
                <a:spcPct val="90000"/>
              </a:lnSpc>
              <a:spcAft>
                <a:spcPts val="0"/>
              </a:spcAft>
              <a:buFont typeface="Arial" panose="020B0604020202020204" pitchFamily="34" charset="0"/>
              <a:buChar char="•"/>
              <a:defRPr/>
            </a:pPr>
            <a:r>
              <a:rPr lang="en-US" altLang="zh-CN"/>
              <a:t>Type </a:t>
            </a:r>
            <a:r>
              <a:rPr lang="zh-CN" altLang="en-US"/>
              <a:t>设置编号的样式</a:t>
            </a:r>
            <a:r>
              <a:rPr lang="en-US" altLang="zh-CN"/>
              <a:t>(circle</a:t>
            </a:r>
            <a:r>
              <a:rPr lang="zh-CN" altLang="en-US"/>
              <a:t>，</a:t>
            </a:r>
            <a:r>
              <a:rPr lang="en-US" altLang="zh-CN"/>
              <a:t>square</a:t>
            </a:r>
            <a:r>
              <a:rPr lang="zh-CN" altLang="en-US"/>
              <a:t>，</a:t>
            </a:r>
            <a:r>
              <a:rPr lang="en-US" altLang="zh-CN"/>
              <a:t>disc)</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33795"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列表的嵌套</a:t>
            </a:r>
          </a:p>
          <a:p>
            <a:pPr lvl="1"/>
            <a:r>
              <a:rPr lang="zh-CN" altLang="en-US"/>
              <a:t>有序列表的嵌套</a:t>
            </a:r>
          </a:p>
          <a:p>
            <a:pPr lvl="1"/>
            <a:r>
              <a:rPr lang="zh-CN" altLang="en-US"/>
              <a:t>无序列表的嵌套</a:t>
            </a:r>
          </a:p>
        </p:txBody>
      </p:sp>
      <p:sp>
        <p:nvSpPr>
          <p:cNvPr id="4" name="Rectangle 4"/>
          <p:cNvSpPr>
            <a:spLocks noChangeArrowheads="1"/>
          </p:cNvSpPr>
          <p:nvPr/>
        </p:nvSpPr>
        <p:spPr bwMode="auto">
          <a:xfrm>
            <a:off x="1000100" y="3071810"/>
            <a:ext cx="7561263" cy="3477875"/>
          </a:xfrm>
          <a:prstGeom prst="rect">
            <a:avLst/>
          </a:prstGeom>
          <a:gradFill rotWithShape="1">
            <a:gsLst>
              <a:gs pos="0">
                <a:schemeClr val="accent1"/>
              </a:gs>
              <a:gs pos="100000">
                <a:srgbClr val="FFFFFF"/>
              </a:gs>
            </a:gsLst>
            <a:lin ang="5400000" scaled="1"/>
          </a:gradFill>
          <a:ln w="19050" algn="ctr">
            <a:solidFill>
              <a:schemeClr val="tx1"/>
            </a:solidFill>
            <a:miter lim="800000"/>
          </a:ln>
        </p:spPr>
        <p:txBody>
          <a:bodyPr wrap="square" anchor="ctr">
            <a:spAutoFit/>
          </a:bodyPr>
          <a:lstStyle/>
          <a:p>
            <a:pPr>
              <a:tabLst>
                <a:tab pos="571500" algn="l"/>
                <a:tab pos="1028700" algn="l"/>
              </a:tabLst>
            </a:pPr>
            <a:r>
              <a:rPr lang="zh-CN" altLang="en-US" sz="2000">
                <a:ea typeface="黑体" panose="02010609060101010101" pitchFamily="2" charset="-122"/>
              </a:rPr>
              <a:t>嵌套示例：</a:t>
            </a:r>
            <a:endParaRPr lang="en-US" altLang="zh-CN" sz="2000">
              <a:ea typeface="黑体" panose="02010609060101010101" pitchFamily="2" charset="-122"/>
            </a:endParaRPr>
          </a:p>
          <a:p>
            <a:pPr>
              <a:tabLst>
                <a:tab pos="571500" algn="l"/>
                <a:tab pos="1028700" algn="l"/>
              </a:tabLst>
            </a:pPr>
            <a:r>
              <a:rPr lang="en-US" altLang="zh-CN" sz="2000">
                <a:ea typeface="黑体" panose="02010609060101010101" pitchFamily="2" charset="-122"/>
              </a:rPr>
              <a:t>&lt;ol&gt;</a:t>
            </a:r>
          </a:p>
          <a:p>
            <a:pPr>
              <a:tabLst>
                <a:tab pos="571500" algn="l"/>
                <a:tab pos="1028700" algn="l"/>
              </a:tabLst>
            </a:pPr>
            <a:r>
              <a:rPr lang="en-US" altLang="zh-CN" sz="2000">
                <a:ea typeface="黑体" panose="02010609060101010101" pitchFamily="2" charset="-122"/>
              </a:rPr>
              <a:t>   &lt;li&gt;</a:t>
            </a:r>
            <a:r>
              <a:rPr lang="zh-CN" altLang="en-US" sz="2000">
                <a:ea typeface="黑体" panose="02010609060101010101" pitchFamily="2" charset="-122"/>
              </a:rPr>
              <a:t>列表项</a:t>
            </a:r>
            <a:r>
              <a:rPr lang="en-US" altLang="zh-CN" sz="2000">
                <a:ea typeface="黑体" panose="02010609060101010101" pitchFamily="2" charset="-122"/>
              </a:rPr>
              <a:t>1&lt;/li&gt;</a:t>
            </a:r>
          </a:p>
          <a:p>
            <a:pPr>
              <a:tabLst>
                <a:tab pos="571500" algn="l"/>
                <a:tab pos="1028700" algn="l"/>
              </a:tabLst>
            </a:pPr>
            <a:r>
              <a:rPr lang="en-US" altLang="zh-CN" sz="2000">
                <a:ea typeface="黑体" panose="02010609060101010101" pitchFamily="2" charset="-122"/>
              </a:rPr>
              <a:t>   &lt;li&gt;</a:t>
            </a:r>
            <a:r>
              <a:rPr lang="zh-CN" altLang="en-US" sz="2000">
                <a:ea typeface="黑体" panose="02010609060101010101" pitchFamily="2" charset="-122"/>
              </a:rPr>
              <a:t>列表项</a:t>
            </a:r>
            <a:r>
              <a:rPr lang="en-US" altLang="zh-CN" sz="2000">
                <a:ea typeface="黑体" panose="02010609060101010101" pitchFamily="2" charset="-122"/>
              </a:rPr>
              <a:t>2</a:t>
            </a:r>
          </a:p>
          <a:p>
            <a:pPr>
              <a:tabLst>
                <a:tab pos="571500" algn="l"/>
                <a:tab pos="1028700" algn="l"/>
              </a:tabLst>
            </a:pPr>
            <a:r>
              <a:rPr lang="en-US" altLang="zh-CN" sz="2000">
                <a:ea typeface="黑体" panose="02010609060101010101" pitchFamily="2" charset="-122"/>
              </a:rPr>
              <a:t>      &lt;ul&gt;</a:t>
            </a:r>
          </a:p>
          <a:p>
            <a:pPr>
              <a:tabLst>
                <a:tab pos="571500" algn="l"/>
                <a:tab pos="1028700" algn="l"/>
              </a:tabLst>
            </a:pPr>
            <a:r>
              <a:rPr lang="en-US" altLang="zh-CN" sz="2000">
                <a:ea typeface="黑体" panose="02010609060101010101" pitchFamily="2" charset="-122"/>
              </a:rPr>
              <a:t>          &lt;li&gt;</a:t>
            </a:r>
            <a:r>
              <a:rPr lang="zh-CN" altLang="en-US" sz="2000">
                <a:ea typeface="黑体" panose="02010609060101010101" pitchFamily="2" charset="-122"/>
              </a:rPr>
              <a:t>子项</a:t>
            </a:r>
            <a:r>
              <a:rPr lang="en-US" altLang="zh-CN" sz="2000">
                <a:ea typeface="黑体" panose="02010609060101010101" pitchFamily="2" charset="-122"/>
              </a:rPr>
              <a:t>2-1&lt;/li&gt;</a:t>
            </a:r>
          </a:p>
          <a:p>
            <a:pPr>
              <a:tabLst>
                <a:tab pos="571500" algn="l"/>
                <a:tab pos="1028700" algn="l"/>
              </a:tabLst>
            </a:pPr>
            <a:r>
              <a:rPr lang="en-US" altLang="zh-CN" sz="2000">
                <a:ea typeface="黑体" panose="02010609060101010101" pitchFamily="2" charset="-122"/>
              </a:rPr>
              <a:t>          &lt;li&gt;</a:t>
            </a:r>
            <a:r>
              <a:rPr lang="zh-CN" altLang="en-US" sz="2000">
                <a:ea typeface="黑体" panose="02010609060101010101" pitchFamily="2" charset="-122"/>
              </a:rPr>
              <a:t>子项</a:t>
            </a:r>
            <a:r>
              <a:rPr lang="en-US" altLang="zh-CN" sz="2000">
                <a:ea typeface="黑体" panose="02010609060101010101" pitchFamily="2" charset="-122"/>
              </a:rPr>
              <a:t>2-2&lt;/li&gt;</a:t>
            </a:r>
          </a:p>
          <a:p>
            <a:pPr>
              <a:tabLst>
                <a:tab pos="571500" algn="l"/>
                <a:tab pos="1028700" algn="l"/>
              </a:tabLst>
            </a:pPr>
            <a:r>
              <a:rPr lang="en-US" altLang="zh-CN" sz="2000">
                <a:ea typeface="黑体" panose="02010609060101010101" pitchFamily="2" charset="-122"/>
              </a:rPr>
              <a:t>      &lt;/ul&gt;  </a:t>
            </a:r>
          </a:p>
          <a:p>
            <a:pPr>
              <a:tabLst>
                <a:tab pos="571500" algn="l"/>
                <a:tab pos="1028700" algn="l"/>
              </a:tabLst>
            </a:pPr>
            <a:r>
              <a:rPr lang="en-US" altLang="zh-CN" sz="2000">
                <a:ea typeface="黑体" panose="02010609060101010101" pitchFamily="2" charset="-122"/>
              </a:rPr>
              <a:t>   &lt;/li&gt;</a:t>
            </a:r>
          </a:p>
          <a:p>
            <a:pPr>
              <a:tabLst>
                <a:tab pos="571500" algn="l"/>
                <a:tab pos="1028700" algn="l"/>
              </a:tabLst>
            </a:pPr>
            <a:r>
              <a:rPr lang="en-US" altLang="zh-CN" sz="2000">
                <a:ea typeface="黑体" panose="02010609060101010101" pitchFamily="2" charset="-122"/>
              </a:rPr>
              <a:t>   &lt;li&gt;</a:t>
            </a:r>
            <a:r>
              <a:rPr lang="zh-CN" altLang="en-US" sz="2000">
                <a:ea typeface="黑体" panose="02010609060101010101" pitchFamily="2" charset="-122"/>
              </a:rPr>
              <a:t>列表项</a:t>
            </a:r>
            <a:r>
              <a:rPr lang="en-US" altLang="zh-CN" sz="2000">
                <a:ea typeface="黑体" panose="02010609060101010101" pitchFamily="2" charset="-122"/>
              </a:rPr>
              <a:t>3&lt;/li&gt;</a:t>
            </a:r>
          </a:p>
          <a:p>
            <a:pPr>
              <a:tabLst>
                <a:tab pos="571500" algn="l"/>
                <a:tab pos="1028700" algn="l"/>
              </a:tabLst>
            </a:pPr>
            <a:r>
              <a:rPr lang="en-US" altLang="zh-CN" sz="2000">
                <a:ea typeface="黑体" panose="02010609060101010101" pitchFamily="2" charset="-122"/>
              </a:rPr>
              <a:t>&lt;/ol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34819" name="Rectangle 3"/>
          <p:cNvSpPr>
            <a:spLocks noGrp="1" noChangeArrowheads="1"/>
          </p:cNvSpPr>
          <p:nvPr>
            <p:ph idx="1"/>
          </p:nvPr>
        </p:nvSpPr>
        <p:spPr>
          <a:xfrm>
            <a:off x="628650" y="1857375"/>
            <a:ext cx="8229600" cy="4286250"/>
          </a:xfrm>
        </p:spPr>
        <p:txBody>
          <a:bodyPr/>
          <a:lstStyle/>
          <a:p>
            <a:pPr>
              <a:buFontTx/>
              <a:buBlip>
                <a:blip r:embed="rId3"/>
              </a:buBlip>
            </a:pPr>
            <a:r>
              <a:rPr lang="en-US" altLang="zh-CN"/>
              <a:t>&lt;address&gt;…&lt;/address&gt;</a:t>
            </a:r>
          </a:p>
          <a:p>
            <a:pPr lvl="1"/>
            <a:r>
              <a:rPr lang="zh-CN" altLang="en-US"/>
              <a:t>作用：标志文档中的地址</a:t>
            </a:r>
          </a:p>
          <a:p>
            <a:pPr lvl="1"/>
            <a:r>
              <a:rPr lang="zh-CN" altLang="en-US"/>
              <a:t>意义：实现内容与格式无关</a:t>
            </a:r>
          </a:p>
          <a:p>
            <a:pPr lvl="1">
              <a:buFont typeface="Wingdings" panose="05000000000000000000" pitchFamily="2" charset="2"/>
              <a:buNone/>
            </a:pPr>
            <a:endParaRPr lang="zh-CN" altLang="en-US"/>
          </a:p>
          <a:p>
            <a:pPr>
              <a:buFontTx/>
              <a:buBlip>
                <a:blip r:embed="rId3"/>
              </a:buBlip>
            </a:pPr>
            <a:r>
              <a:rPr lang="en-US" altLang="zh-CN"/>
              <a:t>&lt;blockquote&gt;…&lt;/blockquote&gt;</a:t>
            </a:r>
          </a:p>
          <a:p>
            <a:pPr lvl="1"/>
            <a:r>
              <a:rPr lang="zh-CN" altLang="en-US"/>
              <a:t>作用：用来显示和表示一段引用</a:t>
            </a:r>
          </a:p>
          <a:p>
            <a:pPr lvl="1"/>
            <a:r>
              <a:rPr lang="zh-CN" altLang="en-US"/>
              <a:t>样式：缩进</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86263" y="285750"/>
            <a:ext cx="4686300" cy="500063"/>
          </a:xfrm>
        </p:spPr>
        <p:txBody>
          <a:bodyPr/>
          <a:lstStyle/>
          <a:p>
            <a:r>
              <a:rPr lang="zh-CN" altLang="en-US"/>
              <a:t>段落相关标记</a:t>
            </a:r>
          </a:p>
        </p:txBody>
      </p:sp>
      <p:sp>
        <p:nvSpPr>
          <p:cNvPr id="35843" name="Rectangle 3"/>
          <p:cNvSpPr>
            <a:spLocks noGrp="1" noChangeArrowheads="1"/>
          </p:cNvSpPr>
          <p:nvPr>
            <p:ph idx="1"/>
          </p:nvPr>
        </p:nvSpPr>
        <p:spPr>
          <a:xfrm>
            <a:off x="628650" y="1857375"/>
            <a:ext cx="8229600" cy="4286250"/>
          </a:xfrm>
        </p:spPr>
        <p:txBody>
          <a:bodyPr/>
          <a:lstStyle/>
          <a:p>
            <a:pPr>
              <a:buFontTx/>
              <a:buBlip>
                <a:blip r:embed="rId3"/>
              </a:buBlip>
            </a:pPr>
            <a:r>
              <a:rPr lang="en-US" altLang="zh-CN"/>
              <a:t>&lt;pre&gt;…&lt;/pre&gt;</a:t>
            </a:r>
          </a:p>
          <a:p>
            <a:pPr lvl="1"/>
            <a:r>
              <a:rPr lang="zh-CN" altLang="en-US"/>
              <a:t>作用：预格式化文本，所见即所得                                                           </a:t>
            </a:r>
          </a:p>
        </p:txBody>
      </p:sp>
      <p:pic>
        <p:nvPicPr>
          <p:cNvPr id="14340" name="Picture 4"/>
          <p:cNvPicPr>
            <a:picLocks noChangeAspect="1" noChangeArrowheads="1"/>
          </p:cNvPicPr>
          <p:nvPr/>
        </p:nvPicPr>
        <p:blipFill>
          <a:blip r:embed="rId4"/>
          <a:srcRect/>
          <a:stretch>
            <a:fillRect/>
          </a:stretch>
        </p:blipFill>
        <p:spPr bwMode="auto">
          <a:xfrm>
            <a:off x="1470025" y="2757488"/>
            <a:ext cx="4181475" cy="33147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randombar(horizontal)">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386263" y="285750"/>
            <a:ext cx="4686300" cy="500063"/>
          </a:xfrm>
        </p:spPr>
        <p:txBody>
          <a:bodyPr/>
          <a:lstStyle/>
          <a:p>
            <a:r>
              <a:rPr lang="zh-CN" altLang="en-US"/>
              <a:t>字符相关标签</a:t>
            </a:r>
          </a:p>
        </p:txBody>
      </p:sp>
      <p:sp>
        <p:nvSpPr>
          <p:cNvPr id="36867" name="Rectangle 3"/>
          <p:cNvSpPr>
            <a:spLocks noGrp="1" noChangeArrowheads="1"/>
          </p:cNvSpPr>
          <p:nvPr>
            <p:ph idx="1"/>
          </p:nvPr>
        </p:nvSpPr>
        <p:spPr>
          <a:xfrm>
            <a:off x="628650" y="1857375"/>
            <a:ext cx="8229600" cy="4286250"/>
          </a:xfrm>
          <a:solidFill>
            <a:schemeClr val="accent1"/>
          </a:solidFill>
          <a:ln>
            <a:solidFill>
              <a:schemeClr val="tx1"/>
            </a:solidFill>
          </a:ln>
        </p:spPr>
        <p:txBody>
          <a:bodyPr/>
          <a:lstStyle/>
          <a:p>
            <a:pPr>
              <a:buFontTx/>
              <a:buBlip>
                <a:blip r:embed="rId2"/>
              </a:buBlip>
            </a:pPr>
            <a:r>
              <a:rPr lang="en-US" altLang="zh-CN"/>
              <a:t>&lt;font&gt;…&lt;/font&gt;</a:t>
            </a:r>
          </a:p>
          <a:p>
            <a:pPr lvl="1"/>
            <a:r>
              <a:rPr lang="zh-CN" altLang="en-US"/>
              <a:t>作用：定义字符的相关样式</a:t>
            </a:r>
          </a:p>
          <a:p>
            <a:pPr lvl="1"/>
            <a:r>
              <a:rPr lang="zh-CN" altLang="en-US"/>
              <a:t>属性：</a:t>
            </a:r>
          </a:p>
          <a:p>
            <a:pPr lvl="2"/>
            <a:r>
              <a:rPr lang="en-US" altLang="zh-CN"/>
              <a:t>Face </a:t>
            </a:r>
            <a:r>
              <a:rPr lang="zh-CN" altLang="en-US"/>
              <a:t>定义字体，默认宋体</a:t>
            </a:r>
          </a:p>
          <a:p>
            <a:pPr lvl="2"/>
            <a:r>
              <a:rPr lang="en-US" altLang="zh-CN"/>
              <a:t>Color </a:t>
            </a:r>
            <a:r>
              <a:rPr lang="zh-CN" altLang="en-US"/>
              <a:t>定义字体颜色</a:t>
            </a:r>
          </a:p>
          <a:p>
            <a:pPr lvl="2"/>
            <a:r>
              <a:rPr lang="en-US" altLang="zh-CN"/>
              <a:t>Size </a:t>
            </a:r>
            <a:r>
              <a:rPr lang="zh-CN" altLang="en-US"/>
              <a:t>字号，最大为“</a:t>
            </a:r>
            <a:r>
              <a:rPr lang="en-US" altLang="zh-CN"/>
              <a:t>7”</a:t>
            </a:r>
            <a:r>
              <a:rPr lang="zh-CN" altLang="en-US"/>
              <a:t>，大于</a:t>
            </a:r>
            <a:r>
              <a:rPr lang="en-US" altLang="zh-CN"/>
              <a:t>7</a:t>
            </a:r>
            <a:r>
              <a:rPr lang="zh-CN" altLang="en-US"/>
              <a:t>全部按</a:t>
            </a:r>
            <a:r>
              <a:rPr lang="en-US" altLang="zh-CN"/>
              <a:t>7</a:t>
            </a:r>
            <a:r>
              <a:rPr lang="zh-CN" altLang="en-US"/>
              <a:t>号显示</a:t>
            </a:r>
            <a:endParaRPr lang="en-US" altLang="zh-CN"/>
          </a:p>
          <a:p>
            <a:pPr lvl="2"/>
            <a:endParaRPr lang="en-US" altLang="zh-CN"/>
          </a:p>
          <a:p>
            <a:pPr>
              <a:buFontTx/>
              <a:buBlip>
                <a:blip r:embed="rId2"/>
              </a:buBlip>
            </a:pPr>
            <a:r>
              <a:rPr lang="zh-CN" altLang="en-US">
                <a:solidFill>
                  <a:srgbClr val="C00000"/>
                </a:solidFill>
              </a:rPr>
              <a:t>在 </a:t>
            </a:r>
            <a:r>
              <a:rPr lang="en-US" altLang="zh-CN">
                <a:solidFill>
                  <a:srgbClr val="C00000"/>
                </a:solidFill>
              </a:rPr>
              <a:t>HTML 4.01 </a:t>
            </a:r>
            <a:r>
              <a:rPr lang="zh-CN" altLang="en-US">
                <a:solidFill>
                  <a:srgbClr val="C00000"/>
                </a:solidFill>
              </a:rPr>
              <a:t>中，</a:t>
            </a:r>
            <a:r>
              <a:rPr lang="en-US" altLang="zh-CN">
                <a:solidFill>
                  <a:srgbClr val="C00000"/>
                </a:solidFill>
              </a:rPr>
              <a:t>font </a:t>
            </a:r>
            <a:r>
              <a:rPr lang="zh-CN" altLang="en-US">
                <a:solidFill>
                  <a:srgbClr val="C00000"/>
                </a:solidFill>
              </a:rPr>
              <a:t>元素不被赞成使用。</a:t>
            </a:r>
          </a:p>
          <a:p>
            <a:pPr>
              <a:buFontTx/>
              <a:buBlip>
                <a:blip r:embed="rId2"/>
              </a:buBlip>
            </a:pPr>
            <a:r>
              <a:rPr lang="zh-CN" altLang="en-US">
                <a:solidFill>
                  <a:srgbClr val="C00000"/>
                </a:solidFill>
              </a:rPr>
              <a:t>在 </a:t>
            </a:r>
            <a:r>
              <a:rPr lang="en-US" altLang="zh-CN">
                <a:solidFill>
                  <a:srgbClr val="C00000"/>
                </a:solidFill>
              </a:rPr>
              <a:t>XHTML 1.0 Strict DTD </a:t>
            </a:r>
            <a:r>
              <a:rPr lang="zh-CN" altLang="en-US">
                <a:solidFill>
                  <a:srgbClr val="C00000"/>
                </a:solidFill>
              </a:rPr>
              <a:t>中，</a:t>
            </a:r>
            <a:r>
              <a:rPr lang="en-US" altLang="zh-CN">
                <a:solidFill>
                  <a:srgbClr val="C00000"/>
                </a:solidFill>
              </a:rPr>
              <a:t>font </a:t>
            </a:r>
            <a:r>
              <a:rPr lang="zh-CN" altLang="en-US">
                <a:solidFill>
                  <a:srgbClr val="C00000"/>
                </a:solidFill>
              </a:rPr>
              <a:t>元素不被支持。</a:t>
            </a:r>
          </a:p>
          <a:p>
            <a:pPr lvl="2">
              <a:buFont typeface="Arial" panose="020B0604020202020204" pitchFamily="34" charset="0"/>
              <a:buNone/>
            </a:pPr>
            <a:endParaRPr lang="zh-CN" altLang="en-US"/>
          </a:p>
        </p:txBody>
      </p:sp>
      <p:sp>
        <p:nvSpPr>
          <p:cNvPr id="15364" name="Rectangle 4"/>
          <p:cNvSpPr>
            <a:spLocks noChangeArrowheads="1"/>
          </p:cNvSpPr>
          <p:nvPr/>
        </p:nvSpPr>
        <p:spPr bwMode="auto">
          <a:xfrm>
            <a:off x="971550" y="1189038"/>
            <a:ext cx="7561263" cy="4073525"/>
          </a:xfrm>
          <a:prstGeom prst="rect">
            <a:avLst/>
          </a:prstGeom>
          <a:gradFill rotWithShape="1">
            <a:gsLst>
              <a:gs pos="0">
                <a:schemeClr val="accent1"/>
              </a:gs>
              <a:gs pos="100000">
                <a:srgbClr val="FFFFFF"/>
              </a:gs>
            </a:gsLst>
            <a:lin ang="5400000" scaled="1"/>
          </a:gradFill>
          <a:ln w="19050" algn="ctr">
            <a:solidFill>
              <a:schemeClr val="tx1"/>
            </a:solidFill>
            <a:miter lim="800000"/>
          </a:ln>
        </p:spPr>
        <p:txBody>
          <a:bodyPr anchor="ctr">
            <a:spAutoFit/>
          </a:bodyPr>
          <a:lstStyle/>
          <a:p>
            <a:pPr>
              <a:tabLst>
                <a:tab pos="571500" algn="l"/>
                <a:tab pos="1028700" algn="l"/>
              </a:tabLst>
            </a:pPr>
            <a:r>
              <a:rPr lang="en-US" altLang="zh-CN" sz="2000">
                <a:ea typeface="黑体" panose="02010609060101010101" pitchFamily="2" charset="-122"/>
              </a:rPr>
              <a:t>&lt;html&gt;</a:t>
            </a:r>
          </a:p>
          <a:p>
            <a:pPr>
              <a:tabLst>
                <a:tab pos="571500" algn="l"/>
                <a:tab pos="1028700" algn="l"/>
              </a:tabLst>
            </a:pPr>
            <a:r>
              <a:rPr lang="en-US" altLang="zh-CN" sz="2000">
                <a:ea typeface="黑体" panose="02010609060101010101" pitchFamily="2" charset="-122"/>
              </a:rPr>
              <a:t>&lt;head&gt;</a:t>
            </a:r>
          </a:p>
          <a:p>
            <a:pPr>
              <a:tabLst>
                <a:tab pos="571500" algn="l"/>
                <a:tab pos="1028700" algn="l"/>
              </a:tabLst>
            </a:pPr>
            <a:r>
              <a:rPr lang="en-US" altLang="zh-CN" sz="2000">
                <a:ea typeface="黑体" panose="02010609060101010101" pitchFamily="2" charset="-122"/>
              </a:rPr>
              <a:t>	&lt;title&gt;</a:t>
            </a:r>
            <a:r>
              <a:rPr lang="zh-CN" altLang="en-US" sz="2000">
                <a:ea typeface="黑体" panose="02010609060101010101" pitchFamily="2" charset="-122"/>
              </a:rPr>
              <a:t>动物世界</a:t>
            </a:r>
            <a:r>
              <a:rPr lang="en-US" altLang="zh-CN" sz="2000">
                <a:ea typeface="黑体" panose="02010609060101010101" pitchFamily="2" charset="-122"/>
              </a:rPr>
              <a:t>&lt;/title&gt;</a:t>
            </a:r>
          </a:p>
          <a:p>
            <a:pPr>
              <a:tabLst>
                <a:tab pos="571500" algn="l"/>
                <a:tab pos="1028700" algn="l"/>
              </a:tabLst>
            </a:pPr>
            <a:r>
              <a:rPr lang="en-US" altLang="zh-CN" sz="2000">
                <a:ea typeface="黑体" panose="02010609060101010101" pitchFamily="2" charset="-122"/>
              </a:rPr>
              <a:t>&lt;/head&gt;</a:t>
            </a:r>
          </a:p>
          <a:p>
            <a:pPr>
              <a:tabLst>
                <a:tab pos="571500" algn="l"/>
                <a:tab pos="1028700" algn="l"/>
              </a:tabLst>
            </a:pPr>
            <a:r>
              <a:rPr lang="en-US" altLang="zh-CN" sz="2000">
                <a:ea typeface="黑体" panose="02010609060101010101" pitchFamily="2" charset="-122"/>
              </a:rPr>
              <a:t>&lt;body&gt;</a:t>
            </a:r>
          </a:p>
          <a:p>
            <a:pPr>
              <a:tabLst>
                <a:tab pos="571500" algn="l"/>
                <a:tab pos="1028700" algn="l"/>
              </a:tabLst>
            </a:pPr>
            <a:r>
              <a:rPr lang="en-US" altLang="zh-CN" sz="2000">
                <a:ea typeface="黑体" panose="02010609060101010101" pitchFamily="2" charset="-122"/>
              </a:rPr>
              <a:t>	&lt;h1&gt;</a:t>
            </a:r>
            <a:r>
              <a:rPr lang="en-US" sz="2000">
                <a:ea typeface="黑体" panose="02010609060101010101" pitchFamily="2" charset="-122"/>
              </a:rPr>
              <a:t>了解有关动物的更多信息</a:t>
            </a:r>
            <a:r>
              <a:rPr lang="en-US" altLang="zh-CN" sz="2000">
                <a:ea typeface="黑体" panose="02010609060101010101" pitchFamily="2" charset="-122"/>
              </a:rPr>
              <a:t>&lt;/h1&gt;</a:t>
            </a:r>
          </a:p>
          <a:p>
            <a:pPr>
              <a:tabLst>
                <a:tab pos="571500" algn="l"/>
                <a:tab pos="1028700" algn="l"/>
              </a:tabLst>
            </a:pPr>
            <a:r>
              <a:rPr lang="en-US" altLang="zh-CN" sz="2000">
                <a:ea typeface="黑体" panose="02010609060101010101" pitchFamily="2" charset="-122"/>
              </a:rPr>
              <a:t>	&lt;p&gt;</a:t>
            </a:r>
          </a:p>
          <a:p>
            <a:pPr>
              <a:tabLst>
                <a:tab pos="571500" algn="l"/>
                <a:tab pos="1028700" algn="l"/>
              </a:tabLst>
            </a:pPr>
            <a:r>
              <a:rPr lang="en-US" altLang="zh-CN" sz="2000">
                <a:ea typeface="黑体" panose="02010609060101010101" pitchFamily="2" charset="-122"/>
              </a:rPr>
              <a:t>	&lt;</a:t>
            </a:r>
            <a:r>
              <a:rPr lang="en-US" altLang="zh-CN" sz="2000">
                <a:solidFill>
                  <a:srgbClr val="6600FF"/>
                </a:solidFill>
                <a:ea typeface="黑体" panose="02010609060101010101" pitchFamily="2" charset="-122"/>
              </a:rPr>
              <a:t>font</a:t>
            </a:r>
            <a:r>
              <a:rPr lang="en-US" altLang="zh-CN" sz="2000">
                <a:ea typeface="黑体" panose="02010609060101010101" pitchFamily="2" charset="-122"/>
              </a:rPr>
              <a:t> </a:t>
            </a:r>
            <a:r>
              <a:rPr lang="en-US" altLang="zh-CN" sz="2000">
                <a:solidFill>
                  <a:srgbClr val="FF0000"/>
                </a:solidFill>
                <a:ea typeface="黑体" panose="02010609060101010101" pitchFamily="2" charset="-122"/>
              </a:rPr>
              <a:t>size</a:t>
            </a:r>
            <a:r>
              <a:rPr lang="en-US" altLang="zh-CN" sz="2000">
                <a:ea typeface="黑体" panose="02010609060101010101" pitchFamily="2" charset="-122"/>
              </a:rPr>
              <a:t>=“5” </a:t>
            </a:r>
            <a:r>
              <a:rPr lang="en-US" altLang="zh-CN" sz="2000">
                <a:solidFill>
                  <a:srgbClr val="FF0000"/>
                </a:solidFill>
                <a:ea typeface="黑体" panose="02010609060101010101" pitchFamily="2" charset="-122"/>
              </a:rPr>
              <a:t>color</a:t>
            </a:r>
            <a:r>
              <a:rPr lang="en-US" altLang="zh-CN" sz="2000">
                <a:ea typeface="黑体" panose="02010609060101010101" pitchFamily="2" charset="-122"/>
              </a:rPr>
              <a:t>=“blue” </a:t>
            </a:r>
            <a:r>
              <a:rPr lang="en-US" altLang="zh-CN" sz="2000">
                <a:solidFill>
                  <a:srgbClr val="FF0000"/>
                </a:solidFill>
                <a:ea typeface="黑体" panose="02010609060101010101" pitchFamily="2" charset="-122"/>
              </a:rPr>
              <a:t>face</a:t>
            </a:r>
            <a:r>
              <a:rPr lang="en-US" altLang="zh-CN" sz="2000">
                <a:ea typeface="黑体" panose="02010609060101010101" pitchFamily="2" charset="-122"/>
              </a:rPr>
              <a:t>=“arial”&gt;</a:t>
            </a:r>
            <a:r>
              <a:rPr lang="en-US" sz="2000">
                <a:ea typeface="黑体" panose="02010609060101010101" pitchFamily="2" charset="-122"/>
              </a:rPr>
              <a:t>斑马的特性</a:t>
            </a:r>
            <a:r>
              <a:rPr lang="en-US" altLang="zh-CN" sz="2000">
                <a:ea typeface="黑体" panose="02010609060101010101" pitchFamily="2" charset="-122"/>
              </a:rPr>
              <a:t>&lt;/</a:t>
            </a:r>
            <a:r>
              <a:rPr lang="en-US" altLang="zh-CN" sz="2000">
                <a:solidFill>
                  <a:srgbClr val="6600FF"/>
                </a:solidFill>
                <a:ea typeface="黑体" panose="02010609060101010101" pitchFamily="2" charset="-122"/>
              </a:rPr>
              <a:t>font</a:t>
            </a:r>
            <a:r>
              <a:rPr lang="en-US" altLang="zh-CN" sz="2000">
                <a:ea typeface="黑体" panose="02010609060101010101" pitchFamily="2" charset="-122"/>
              </a:rPr>
              <a:t>&gt;</a:t>
            </a:r>
          </a:p>
          <a:p>
            <a:pPr>
              <a:tabLst>
                <a:tab pos="571500" algn="l"/>
                <a:tab pos="1028700" algn="l"/>
              </a:tabLst>
            </a:pPr>
            <a:r>
              <a:rPr lang="en-US" altLang="zh-CN" sz="2000">
                <a:ea typeface="黑体" panose="02010609060101010101" pitchFamily="2" charset="-122"/>
              </a:rPr>
              <a:t>	&lt;p&gt;</a:t>
            </a:r>
          </a:p>
          <a:p>
            <a:pPr>
              <a:tabLst>
                <a:tab pos="571500" algn="l"/>
                <a:tab pos="1028700" algn="l"/>
              </a:tabLst>
            </a:pPr>
            <a:r>
              <a:rPr lang="en-US" altLang="zh-CN" sz="2000">
                <a:ea typeface="黑体" panose="02010609060101010101" pitchFamily="2" charset="-122"/>
              </a:rPr>
              <a:t>	</a:t>
            </a:r>
            <a:r>
              <a:rPr lang="en-US" sz="2000">
                <a:ea typeface="黑体" panose="02010609060101010101" pitchFamily="2" charset="-122"/>
              </a:rPr>
              <a:t>没有任何两匹斑马</a:t>
            </a:r>
            <a:r>
              <a:rPr lang="en-US" altLang="zh-CN" sz="2000">
                <a:ea typeface="黑体" panose="02010609060101010101" pitchFamily="2" charset="-122"/>
              </a:rPr>
              <a:t>&lt;</a:t>
            </a:r>
            <a:r>
              <a:rPr lang="en-US" altLang="zh-CN" sz="2000">
                <a:solidFill>
                  <a:srgbClr val="6600FF"/>
                </a:solidFill>
                <a:ea typeface="黑体" panose="02010609060101010101" pitchFamily="2" charset="-122"/>
              </a:rPr>
              <a:t>font</a:t>
            </a:r>
            <a:r>
              <a:rPr lang="en-US" altLang="zh-CN" sz="2000">
                <a:ea typeface="黑体" panose="02010609060101010101" pitchFamily="2" charset="-122"/>
              </a:rPr>
              <a:t> </a:t>
            </a:r>
            <a:r>
              <a:rPr lang="en-US" altLang="zh-CN" sz="2000">
                <a:solidFill>
                  <a:srgbClr val="FF0000"/>
                </a:solidFill>
                <a:ea typeface="黑体" panose="02010609060101010101" pitchFamily="2" charset="-122"/>
              </a:rPr>
              <a:t>color</a:t>
            </a:r>
            <a:r>
              <a:rPr lang="en-US" altLang="zh-CN" sz="2000">
                <a:ea typeface="黑体" panose="02010609060101010101" pitchFamily="2" charset="-122"/>
              </a:rPr>
              <a:t>=“red” </a:t>
            </a:r>
            <a:r>
              <a:rPr lang="en-US" altLang="zh-CN" sz="2000">
                <a:solidFill>
                  <a:srgbClr val="FF0000"/>
                </a:solidFill>
                <a:ea typeface="黑体" panose="02010609060101010101" pitchFamily="2" charset="-122"/>
              </a:rPr>
              <a:t>size</a:t>
            </a:r>
            <a:r>
              <a:rPr lang="en-US" altLang="zh-CN" sz="2000">
                <a:ea typeface="黑体" panose="02010609060101010101" pitchFamily="2" charset="-122"/>
              </a:rPr>
              <a:t>=“3”&gt;</a:t>
            </a:r>
            <a:r>
              <a:rPr lang="en-US" sz="2000">
                <a:ea typeface="黑体" panose="02010609060101010101" pitchFamily="2" charset="-122"/>
              </a:rPr>
              <a:t>的斑纹是完全</a:t>
            </a:r>
            <a:r>
              <a:rPr lang="zh-CN" altLang="en-US" sz="2000">
                <a:ea typeface="黑体" panose="02010609060101010101" pitchFamily="2" charset="-122"/>
              </a:rPr>
              <a:t>	</a:t>
            </a:r>
            <a:r>
              <a:rPr lang="en-US" sz="2000">
                <a:ea typeface="黑体" panose="02010609060101010101" pitchFamily="2" charset="-122"/>
              </a:rPr>
              <a:t>一样的</a:t>
            </a:r>
            <a:r>
              <a:rPr lang="zh-CN" altLang="en-US" sz="2000">
                <a:ea typeface="黑体" panose="02010609060101010101" pitchFamily="2" charset="-122"/>
              </a:rPr>
              <a:t>，</a:t>
            </a:r>
            <a:r>
              <a:rPr lang="en-US" altLang="zh-CN" sz="2000">
                <a:ea typeface="黑体" panose="02010609060101010101" pitchFamily="2" charset="-122"/>
              </a:rPr>
              <a:t>&lt;/</a:t>
            </a:r>
            <a:r>
              <a:rPr lang="en-US" altLang="zh-CN" sz="2000">
                <a:solidFill>
                  <a:srgbClr val="6600FF"/>
                </a:solidFill>
                <a:ea typeface="黑体" panose="02010609060101010101" pitchFamily="2" charset="-122"/>
              </a:rPr>
              <a:t>font</a:t>
            </a:r>
            <a:r>
              <a:rPr lang="en-US" altLang="zh-CN" sz="2000">
                <a:ea typeface="黑体" panose="02010609060101010101" pitchFamily="2" charset="-122"/>
              </a:rPr>
              <a:t>&gt;</a:t>
            </a:r>
            <a:r>
              <a:rPr lang="en-US" sz="2000">
                <a:ea typeface="黑体" panose="02010609060101010101" pitchFamily="2" charset="-122"/>
              </a:rPr>
              <a:t>因此每匹斑马都是独一无二的</a:t>
            </a:r>
            <a:r>
              <a:rPr lang="zh-CN" altLang="en-US">
                <a:ea typeface="黑体" panose="02010609060101010101" pitchFamily="2" charset="-122"/>
              </a:rPr>
              <a:t> </a:t>
            </a:r>
            <a:endParaRPr lang="en-US" sz="2000">
              <a:ea typeface="黑体" panose="02010609060101010101" pitchFamily="2" charset="-122"/>
            </a:endParaRPr>
          </a:p>
          <a:p>
            <a:pPr>
              <a:tabLst>
                <a:tab pos="571500" algn="l"/>
                <a:tab pos="1028700" algn="l"/>
              </a:tabLst>
            </a:pPr>
            <a:r>
              <a:rPr lang="en-US" altLang="zh-CN" sz="2000">
                <a:ea typeface="黑体" panose="02010609060101010101" pitchFamily="2" charset="-122"/>
              </a:rPr>
              <a:t>&lt;/body&gt;</a:t>
            </a:r>
          </a:p>
          <a:p>
            <a:pPr>
              <a:tabLst>
                <a:tab pos="571500" algn="l"/>
                <a:tab pos="1028700" algn="l"/>
              </a:tabLst>
            </a:pPr>
            <a:r>
              <a:rPr lang="en-US" altLang="zh-CN" sz="2000">
                <a:ea typeface="黑体" panose="02010609060101010101" pitchFamily="2" charset="-122"/>
              </a:rPr>
              <a:t>&lt;/html&gt; </a:t>
            </a:r>
          </a:p>
        </p:txBody>
      </p:sp>
      <p:pic>
        <p:nvPicPr>
          <p:cNvPr id="15365" name="Picture 5" descr="图 4"/>
          <p:cNvPicPr>
            <a:picLocks noChangeAspect="1" noChangeArrowheads="1"/>
          </p:cNvPicPr>
          <p:nvPr/>
        </p:nvPicPr>
        <p:blipFill>
          <a:blip r:embed="rId3"/>
          <a:srcRect/>
          <a:stretch>
            <a:fillRect/>
          </a:stretch>
        </p:blipFill>
        <p:spPr bwMode="auto">
          <a:xfrm>
            <a:off x="1835150" y="2060575"/>
            <a:ext cx="6553200" cy="4243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out)">
                                      <p:cBhvr>
                                        <p:cTn id="12" dur="1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86263" y="285750"/>
            <a:ext cx="4686300" cy="500063"/>
          </a:xfrm>
        </p:spPr>
        <p:txBody>
          <a:bodyPr/>
          <a:lstStyle/>
          <a:p>
            <a:r>
              <a:rPr lang="zh-CN" altLang="en-US"/>
              <a:t>字符相关标签</a:t>
            </a:r>
          </a:p>
        </p:txBody>
      </p:sp>
      <p:sp>
        <p:nvSpPr>
          <p:cNvPr id="37891" name="Rectangle 3"/>
          <p:cNvSpPr>
            <a:spLocks noGrp="1" noChangeArrowheads="1"/>
          </p:cNvSpPr>
          <p:nvPr>
            <p:ph idx="1"/>
          </p:nvPr>
        </p:nvSpPr>
        <p:spPr>
          <a:xfrm>
            <a:off x="628650" y="1857375"/>
            <a:ext cx="8229600" cy="4286250"/>
          </a:xfrm>
        </p:spPr>
        <p:txBody>
          <a:bodyPr/>
          <a:lstStyle/>
          <a:p>
            <a:pPr>
              <a:buFontTx/>
              <a:buNone/>
            </a:pPr>
            <a:r>
              <a:rPr lang="zh-CN" altLang="en-US" b="1">
                <a:solidFill>
                  <a:srgbClr val="C00000"/>
                </a:solidFill>
              </a:rPr>
              <a:t>注：它们不被赞成使用</a:t>
            </a:r>
            <a:r>
              <a:rPr lang="en-US" altLang="zh-CN" b="1">
                <a:solidFill>
                  <a:srgbClr val="C00000"/>
                </a:solidFill>
              </a:rPr>
              <a:t>,</a:t>
            </a:r>
            <a:r>
              <a:rPr lang="zh-CN" altLang="en-US" b="1">
                <a:solidFill>
                  <a:srgbClr val="C00000"/>
                </a:solidFill>
              </a:rPr>
              <a:t>建议使用样式表</a:t>
            </a:r>
            <a:endParaRPr lang="en-US" altLang="zh-CN">
              <a:solidFill>
                <a:srgbClr val="C00000"/>
              </a:solidFill>
            </a:endParaRPr>
          </a:p>
          <a:p>
            <a:pPr>
              <a:buFontTx/>
              <a:buBlip>
                <a:blip r:embed="rId2"/>
              </a:buBlip>
            </a:pPr>
            <a:r>
              <a:rPr lang="en-US" altLang="zh-CN"/>
              <a:t>&lt;b&gt;&lt;/b&gt; </a:t>
            </a:r>
            <a:r>
              <a:rPr lang="zh-CN" altLang="en-US"/>
              <a:t>加粗</a:t>
            </a:r>
            <a:r>
              <a:rPr lang="en-US" altLang="zh-CN"/>
              <a:t>bold</a:t>
            </a:r>
          </a:p>
          <a:p>
            <a:pPr>
              <a:buFontTx/>
              <a:buBlip>
                <a:blip r:embed="rId2"/>
              </a:buBlip>
            </a:pPr>
            <a:r>
              <a:rPr lang="en-US" altLang="zh-CN"/>
              <a:t>&lt;u&gt;&lt;/u&gt; </a:t>
            </a:r>
            <a:r>
              <a:rPr lang="zh-CN" altLang="en-US"/>
              <a:t>下划线 </a:t>
            </a:r>
            <a:r>
              <a:rPr lang="en-US" altLang="zh-CN"/>
              <a:t>underline</a:t>
            </a:r>
          </a:p>
          <a:p>
            <a:pPr>
              <a:buFontTx/>
              <a:buBlip>
                <a:blip r:embed="rId2"/>
              </a:buBlip>
            </a:pPr>
            <a:r>
              <a:rPr lang="en-US" altLang="zh-CN"/>
              <a:t>&lt;i&gt;&lt;/i&gt; </a:t>
            </a:r>
            <a:r>
              <a:rPr lang="zh-CN" altLang="en-US"/>
              <a:t>倾斜 </a:t>
            </a:r>
            <a:r>
              <a:rPr lang="en-US" altLang="zh-CN"/>
              <a:t>italics</a:t>
            </a:r>
          </a:p>
          <a:p>
            <a:pPr>
              <a:buFontTx/>
              <a:buBlip>
                <a:blip r:embed="rId2"/>
              </a:buBlip>
            </a:pPr>
            <a:r>
              <a:rPr lang="en-US" altLang="zh-CN"/>
              <a:t>&lt;strike&gt;&lt;/strike&gt; </a:t>
            </a:r>
            <a:r>
              <a:rPr lang="zh-CN" altLang="en-US"/>
              <a:t>删除线</a:t>
            </a:r>
          </a:p>
          <a:p>
            <a:pPr>
              <a:buFontTx/>
              <a:buBlip>
                <a:blip r:embed="rId2"/>
              </a:buBlip>
            </a:pPr>
            <a:r>
              <a:rPr lang="en-US" altLang="zh-CN"/>
              <a:t>&lt;sup&gt;&lt;/sup&gt;</a:t>
            </a:r>
            <a:r>
              <a:rPr lang="zh-CN" altLang="en-US"/>
              <a:t>上标</a:t>
            </a:r>
          </a:p>
          <a:p>
            <a:pPr>
              <a:buFontTx/>
              <a:buBlip>
                <a:blip r:embed="rId2"/>
              </a:buBlip>
            </a:pPr>
            <a:r>
              <a:rPr lang="en-US" altLang="zh-CN"/>
              <a:t>&lt;sub&gt;&lt;/sub&gt; </a:t>
            </a:r>
            <a:r>
              <a:rPr lang="zh-CN" altLang="en-US"/>
              <a:t>下标</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86263" y="285750"/>
            <a:ext cx="4686300" cy="500063"/>
          </a:xfrm>
        </p:spPr>
        <p:txBody>
          <a:bodyPr/>
          <a:lstStyle/>
          <a:p>
            <a:r>
              <a:rPr lang="zh-CN" altLang="en-US"/>
              <a:t>特殊字符表示方法</a:t>
            </a:r>
          </a:p>
        </p:txBody>
      </p:sp>
      <p:sp>
        <p:nvSpPr>
          <p:cNvPr id="38915" name="Rectangle 3"/>
          <p:cNvSpPr>
            <a:spLocks noGrp="1" noChangeArrowheads="1"/>
          </p:cNvSpPr>
          <p:nvPr>
            <p:ph idx="1"/>
          </p:nvPr>
        </p:nvSpPr>
        <p:spPr>
          <a:xfrm>
            <a:off x="628650" y="1857375"/>
            <a:ext cx="8229600" cy="4286250"/>
          </a:xfrm>
        </p:spPr>
        <p:txBody>
          <a:bodyPr/>
          <a:lstStyle/>
          <a:p>
            <a:pPr>
              <a:buFontTx/>
              <a:buBlip>
                <a:blip r:embed="rId3"/>
              </a:buBlip>
            </a:pPr>
            <a:r>
              <a:rPr lang="zh-CN" altLang="en-US"/>
              <a:t>特殊字符</a:t>
            </a:r>
          </a:p>
          <a:p>
            <a:pPr lvl="1"/>
            <a:r>
              <a:rPr lang="en-US" altLang="zh-CN"/>
              <a:t>“&gt;”</a:t>
            </a:r>
            <a:r>
              <a:rPr lang="zh-CN" altLang="en-US"/>
              <a:t>大于号	</a:t>
            </a:r>
            <a:r>
              <a:rPr lang="en-US" altLang="zh-CN"/>
              <a:t>&amp;gt;  &amp;#62;</a:t>
            </a:r>
          </a:p>
          <a:p>
            <a:pPr lvl="1"/>
            <a:r>
              <a:rPr lang="en-US" altLang="zh-CN"/>
              <a:t>“&lt;“</a:t>
            </a:r>
            <a:r>
              <a:rPr lang="zh-CN" altLang="en-US"/>
              <a:t>小于号	</a:t>
            </a:r>
            <a:r>
              <a:rPr lang="en-US" altLang="zh-CN"/>
              <a:t>&amp;lt;   &amp;#60;</a:t>
            </a:r>
          </a:p>
          <a:p>
            <a:pPr lvl="1"/>
            <a:r>
              <a:rPr lang="en-US" altLang="zh-CN"/>
              <a:t>“&amp;”</a:t>
            </a:r>
            <a:r>
              <a:rPr lang="zh-CN" altLang="en-US"/>
              <a:t>符号	</a:t>
            </a:r>
            <a:r>
              <a:rPr lang="en-US" altLang="zh-CN"/>
              <a:t>&amp;amp;	  &amp;#38;</a:t>
            </a:r>
          </a:p>
          <a:p>
            <a:pPr lvl="1"/>
            <a:r>
              <a:rPr lang="zh-CN" altLang="en-US"/>
              <a:t>空格		</a:t>
            </a:r>
            <a:r>
              <a:rPr lang="en-US" altLang="zh-CN"/>
              <a:t>&amp;nbsp;	  &amp;#160;</a:t>
            </a:r>
          </a:p>
          <a:p>
            <a:pPr lvl="1"/>
            <a:r>
              <a:rPr lang="zh-CN" altLang="en-US"/>
              <a:t>双引号		</a:t>
            </a:r>
            <a:r>
              <a:rPr lang="en-US" altLang="zh-CN"/>
              <a:t>&amp;quot;   &amp;#34;</a:t>
            </a:r>
          </a:p>
          <a:p>
            <a:pPr lvl="1"/>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386263" y="285750"/>
            <a:ext cx="4686300" cy="500063"/>
          </a:xfrm>
        </p:spPr>
        <p:txBody>
          <a:bodyPr/>
          <a:lstStyle/>
          <a:p>
            <a:r>
              <a:rPr lang="zh-CN" altLang="en-US"/>
              <a:t>浏览器访问网页文件的方式</a:t>
            </a:r>
          </a:p>
        </p:txBody>
      </p:sp>
      <p:pic>
        <p:nvPicPr>
          <p:cNvPr id="39939" name="Picture 4" descr="j0195384"/>
          <p:cNvPicPr>
            <a:picLocks noChangeAspect="1" noChangeArrowheads="1"/>
          </p:cNvPicPr>
          <p:nvPr/>
        </p:nvPicPr>
        <p:blipFill>
          <a:blip r:embed="rId2"/>
          <a:srcRect/>
          <a:stretch>
            <a:fillRect/>
          </a:stretch>
        </p:blipFill>
        <p:spPr bwMode="auto">
          <a:xfrm>
            <a:off x="2124075" y="1752600"/>
            <a:ext cx="1795463" cy="1833563"/>
          </a:xfrm>
          <a:prstGeom prst="rect">
            <a:avLst/>
          </a:prstGeom>
          <a:noFill/>
          <a:ln w="9525">
            <a:noFill/>
            <a:miter lim="800000"/>
            <a:headEnd/>
            <a:tailEnd/>
          </a:ln>
        </p:spPr>
      </p:pic>
      <p:pic>
        <p:nvPicPr>
          <p:cNvPr id="39940" name="Picture 5" descr="BD18191_"/>
          <p:cNvPicPr>
            <a:picLocks noChangeAspect="1" noChangeArrowheads="1"/>
          </p:cNvPicPr>
          <p:nvPr/>
        </p:nvPicPr>
        <p:blipFill>
          <a:blip r:embed="rId3"/>
          <a:srcRect/>
          <a:stretch>
            <a:fillRect/>
          </a:stretch>
        </p:blipFill>
        <p:spPr bwMode="auto">
          <a:xfrm>
            <a:off x="5651500" y="1824038"/>
            <a:ext cx="1438275" cy="1895475"/>
          </a:xfrm>
          <a:prstGeom prst="rect">
            <a:avLst/>
          </a:prstGeom>
          <a:noFill/>
          <a:ln w="9525">
            <a:noFill/>
            <a:miter lim="800000"/>
            <a:headEnd/>
            <a:tailEnd/>
          </a:ln>
        </p:spPr>
      </p:pic>
      <p:sp>
        <p:nvSpPr>
          <p:cNvPr id="39941" name="Line 7"/>
          <p:cNvSpPr>
            <a:spLocks noChangeShapeType="1"/>
          </p:cNvSpPr>
          <p:nvPr/>
        </p:nvSpPr>
        <p:spPr bwMode="auto">
          <a:xfrm flipV="1">
            <a:off x="3132138" y="3697288"/>
            <a:ext cx="0" cy="719137"/>
          </a:xfrm>
          <a:prstGeom prst="line">
            <a:avLst/>
          </a:prstGeom>
          <a:noFill/>
          <a:ln w="9525">
            <a:solidFill>
              <a:schemeClr val="tx1"/>
            </a:solidFill>
            <a:round/>
            <a:tailEnd type="triangle" w="med" len="med"/>
          </a:ln>
        </p:spPr>
        <p:txBody>
          <a:bodyPr/>
          <a:lstStyle/>
          <a:p>
            <a:endParaRPr lang="zh-CN" altLang="en-US"/>
          </a:p>
        </p:txBody>
      </p:sp>
      <p:sp>
        <p:nvSpPr>
          <p:cNvPr id="39942" name="Line 8"/>
          <p:cNvSpPr>
            <a:spLocks noChangeShapeType="1"/>
          </p:cNvSpPr>
          <p:nvPr/>
        </p:nvSpPr>
        <p:spPr bwMode="auto">
          <a:xfrm flipH="1">
            <a:off x="4140200" y="2832100"/>
            <a:ext cx="1368425" cy="0"/>
          </a:xfrm>
          <a:prstGeom prst="line">
            <a:avLst/>
          </a:prstGeom>
          <a:noFill/>
          <a:ln w="9525">
            <a:solidFill>
              <a:schemeClr val="tx1"/>
            </a:solidFill>
            <a:round/>
            <a:tailEnd type="triangle" w="med" len="med"/>
          </a:ln>
        </p:spPr>
        <p:txBody>
          <a:bodyPr/>
          <a:lstStyle/>
          <a:p>
            <a:endParaRPr lang="zh-CN" altLang="en-US"/>
          </a:p>
        </p:txBody>
      </p:sp>
      <p:sp>
        <p:nvSpPr>
          <p:cNvPr id="39943" name="Text Box 9"/>
          <p:cNvSpPr txBox="1">
            <a:spLocks noChangeArrowheads="1"/>
          </p:cNvSpPr>
          <p:nvPr/>
        </p:nvSpPr>
        <p:spPr bwMode="auto">
          <a:xfrm>
            <a:off x="4211638" y="1897063"/>
            <a:ext cx="1296987" cy="788987"/>
          </a:xfrm>
          <a:prstGeom prst="rect">
            <a:avLst/>
          </a:prstGeom>
          <a:noFill/>
          <a:ln w="9525">
            <a:solidFill>
              <a:srgbClr val="FF0000"/>
            </a:solidFill>
            <a:miter lim="800000"/>
          </a:ln>
        </p:spPr>
        <p:txBody>
          <a:bodyPr>
            <a:spAutoFit/>
          </a:bodyPr>
          <a:lstStyle/>
          <a:p>
            <a:pPr algn="ctr">
              <a:spcBef>
                <a:spcPct val="50000"/>
              </a:spcBef>
            </a:pPr>
            <a:r>
              <a:rPr lang="en-US" altLang="zh-CN"/>
              <a:t>http</a:t>
            </a:r>
            <a:r>
              <a:rPr lang="zh-CN" altLang="en-US"/>
              <a:t>协议</a:t>
            </a:r>
          </a:p>
          <a:p>
            <a:pPr algn="ctr">
              <a:spcBef>
                <a:spcPct val="50000"/>
              </a:spcBef>
            </a:pPr>
            <a:r>
              <a:rPr lang="zh-CN" altLang="en-US"/>
              <a:t>网页文件</a:t>
            </a:r>
          </a:p>
        </p:txBody>
      </p:sp>
      <p:pic>
        <p:nvPicPr>
          <p:cNvPr id="39944" name="Picture 10" descr="BD18252_"/>
          <p:cNvPicPr>
            <a:picLocks noChangeAspect="1" noChangeArrowheads="1"/>
          </p:cNvPicPr>
          <p:nvPr/>
        </p:nvPicPr>
        <p:blipFill>
          <a:blip r:embed="rId4"/>
          <a:srcRect/>
          <a:stretch>
            <a:fillRect/>
          </a:stretch>
        </p:blipFill>
        <p:spPr bwMode="auto">
          <a:xfrm>
            <a:off x="2700338" y="4489450"/>
            <a:ext cx="752475" cy="1439863"/>
          </a:xfrm>
          <a:prstGeom prst="rect">
            <a:avLst/>
          </a:prstGeom>
          <a:noFill/>
          <a:ln w="9525">
            <a:noFill/>
            <a:miter lim="800000"/>
            <a:headEnd/>
            <a:tailEnd/>
          </a:ln>
        </p:spPr>
      </p:pic>
      <p:sp>
        <p:nvSpPr>
          <p:cNvPr id="39945" name="Text Box 12"/>
          <p:cNvSpPr txBox="1">
            <a:spLocks noChangeArrowheads="1"/>
          </p:cNvSpPr>
          <p:nvPr/>
        </p:nvSpPr>
        <p:spPr bwMode="auto">
          <a:xfrm>
            <a:off x="3563938" y="5143500"/>
            <a:ext cx="2592387" cy="376238"/>
          </a:xfrm>
          <a:prstGeom prst="rect">
            <a:avLst/>
          </a:prstGeom>
          <a:noFill/>
          <a:ln w="9525">
            <a:solidFill>
              <a:srgbClr val="0000FF"/>
            </a:solidFill>
            <a:miter lim="800000"/>
          </a:ln>
        </p:spPr>
        <p:txBody>
          <a:bodyPr>
            <a:spAutoFit/>
          </a:bodyPr>
          <a:lstStyle/>
          <a:p>
            <a:pPr>
              <a:spcBef>
                <a:spcPct val="50000"/>
              </a:spcBef>
            </a:pPr>
            <a:r>
              <a:rPr lang="zh-CN" altLang="en-US"/>
              <a:t>本地存储系统（硬盘）</a:t>
            </a:r>
          </a:p>
        </p:txBody>
      </p:sp>
      <p:sp>
        <p:nvSpPr>
          <p:cNvPr id="39946" name="Text Box 13"/>
          <p:cNvSpPr txBox="1">
            <a:spLocks noChangeArrowheads="1"/>
          </p:cNvSpPr>
          <p:nvPr/>
        </p:nvSpPr>
        <p:spPr bwMode="auto">
          <a:xfrm>
            <a:off x="5651500" y="3913188"/>
            <a:ext cx="1511300" cy="376237"/>
          </a:xfrm>
          <a:prstGeom prst="rect">
            <a:avLst/>
          </a:prstGeom>
          <a:noFill/>
          <a:ln w="9525">
            <a:solidFill>
              <a:srgbClr val="0000FF"/>
            </a:solidFill>
            <a:miter lim="800000"/>
          </a:ln>
        </p:spPr>
        <p:txBody>
          <a:bodyPr>
            <a:spAutoFit/>
          </a:bodyPr>
          <a:lstStyle/>
          <a:p>
            <a:pPr>
              <a:spcBef>
                <a:spcPct val="50000"/>
              </a:spcBef>
            </a:pPr>
            <a:r>
              <a:rPr lang="en-US" altLang="zh-CN"/>
              <a:t>www</a:t>
            </a:r>
            <a:r>
              <a:rPr lang="zh-CN" altLang="en-US"/>
              <a:t>服务器</a:t>
            </a:r>
          </a:p>
        </p:txBody>
      </p:sp>
      <p:sp>
        <p:nvSpPr>
          <p:cNvPr id="39947" name="Text Box 14"/>
          <p:cNvSpPr txBox="1">
            <a:spLocks noChangeArrowheads="1"/>
          </p:cNvSpPr>
          <p:nvPr/>
        </p:nvSpPr>
        <p:spPr bwMode="auto">
          <a:xfrm>
            <a:off x="1547813" y="3984625"/>
            <a:ext cx="1368425" cy="376238"/>
          </a:xfrm>
          <a:prstGeom prst="rect">
            <a:avLst/>
          </a:prstGeom>
          <a:noFill/>
          <a:ln w="9525">
            <a:solidFill>
              <a:srgbClr val="FF0000"/>
            </a:solidFill>
            <a:miter lim="800000"/>
          </a:ln>
        </p:spPr>
        <p:txBody>
          <a:bodyPr>
            <a:spAutoFit/>
          </a:bodyPr>
          <a:lstStyle/>
          <a:p>
            <a:pPr algn="ctr">
              <a:spcBef>
                <a:spcPct val="50000"/>
              </a:spcBef>
            </a:pPr>
            <a:r>
              <a:rPr lang="zh-CN" altLang="en-US"/>
              <a:t>网页文件</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86263" y="285750"/>
            <a:ext cx="4686300" cy="500063"/>
          </a:xfrm>
        </p:spPr>
        <p:txBody>
          <a:bodyPr/>
          <a:lstStyle/>
          <a:p>
            <a:r>
              <a:rPr lang="zh-CN" altLang="en-US"/>
              <a:t>图片标记</a:t>
            </a:r>
          </a:p>
        </p:txBody>
      </p:sp>
      <p:sp>
        <p:nvSpPr>
          <p:cNvPr id="39939" name="Rectangle 3"/>
          <p:cNvSpPr>
            <a:spLocks noGrp="1" noChangeArrowheads="1"/>
          </p:cNvSpPr>
          <p:nvPr>
            <p:ph idx="1"/>
          </p:nvPr>
        </p:nvSpPr>
        <p:spPr>
          <a:xfrm>
            <a:off x="628650" y="1857375"/>
            <a:ext cx="8229600" cy="4286250"/>
          </a:xfrm>
        </p:spPr>
        <p:txBody>
          <a:bodyPr/>
          <a:lstStyle/>
          <a:p>
            <a:pPr>
              <a:lnSpc>
                <a:spcPct val="80000"/>
              </a:lnSpc>
              <a:buFontTx/>
              <a:buBlip>
                <a:blip r:embed="rId2"/>
              </a:buBlip>
            </a:pPr>
            <a:r>
              <a:rPr lang="en-US" altLang="zh-CN"/>
              <a:t>*.gif	*.jpg		*.png</a:t>
            </a:r>
          </a:p>
          <a:p>
            <a:pPr lvl="1">
              <a:lnSpc>
                <a:spcPct val="80000"/>
              </a:lnSpc>
            </a:pPr>
            <a:r>
              <a:rPr lang="en-US" altLang="zh-CN"/>
              <a:t>Gif</a:t>
            </a:r>
            <a:r>
              <a:rPr lang="zh-CN" altLang="en-US"/>
              <a:t>格式</a:t>
            </a:r>
          </a:p>
          <a:p>
            <a:pPr lvl="2">
              <a:lnSpc>
                <a:spcPct val="80000"/>
              </a:lnSpc>
            </a:pPr>
            <a:r>
              <a:rPr lang="zh-CN" altLang="en-US" sz="2000"/>
              <a:t>支持动画</a:t>
            </a:r>
          </a:p>
          <a:p>
            <a:pPr lvl="2">
              <a:lnSpc>
                <a:spcPct val="80000"/>
              </a:lnSpc>
            </a:pPr>
            <a:r>
              <a:rPr lang="zh-CN" altLang="en-US" sz="2000"/>
              <a:t>图形渐变</a:t>
            </a:r>
          </a:p>
          <a:p>
            <a:pPr lvl="2">
              <a:lnSpc>
                <a:spcPct val="80000"/>
              </a:lnSpc>
            </a:pPr>
            <a:r>
              <a:rPr lang="zh-CN" altLang="en-US" sz="2000"/>
              <a:t>支持</a:t>
            </a:r>
            <a:r>
              <a:rPr lang="en-US" altLang="zh-CN" sz="2000"/>
              <a:t>256</a:t>
            </a:r>
            <a:r>
              <a:rPr lang="zh-CN" altLang="en-US" sz="2000"/>
              <a:t>种颜色</a:t>
            </a:r>
          </a:p>
          <a:p>
            <a:pPr lvl="1">
              <a:lnSpc>
                <a:spcPct val="80000"/>
              </a:lnSpc>
            </a:pPr>
            <a:r>
              <a:rPr lang="en-US" altLang="zh-CN"/>
              <a:t>Jpg</a:t>
            </a:r>
            <a:r>
              <a:rPr lang="zh-CN" altLang="en-US"/>
              <a:t>格式</a:t>
            </a:r>
          </a:p>
          <a:p>
            <a:pPr lvl="2">
              <a:lnSpc>
                <a:spcPct val="80000"/>
              </a:lnSpc>
            </a:pPr>
            <a:r>
              <a:rPr lang="zh-CN" altLang="en-US" sz="2000"/>
              <a:t>支持丰富的颜色</a:t>
            </a:r>
          </a:p>
          <a:p>
            <a:pPr lvl="2">
              <a:lnSpc>
                <a:spcPct val="80000"/>
              </a:lnSpc>
            </a:pPr>
            <a:r>
              <a:rPr lang="zh-CN" altLang="en-US" sz="2000"/>
              <a:t>有损压缩</a:t>
            </a:r>
          </a:p>
          <a:p>
            <a:pPr lvl="1">
              <a:lnSpc>
                <a:spcPct val="80000"/>
              </a:lnSpc>
            </a:pPr>
            <a:r>
              <a:rPr lang="en-US" altLang="zh-CN"/>
              <a:t>Png</a:t>
            </a:r>
            <a:r>
              <a:rPr lang="zh-CN" altLang="en-US"/>
              <a:t>格式</a:t>
            </a:r>
          </a:p>
          <a:p>
            <a:pPr lvl="2">
              <a:lnSpc>
                <a:spcPct val="80000"/>
              </a:lnSpc>
            </a:pPr>
            <a:r>
              <a:rPr lang="zh-CN" altLang="en-US" sz="2000"/>
              <a:t>新图片格式，吸取两者优点</a:t>
            </a:r>
          </a:p>
          <a:p>
            <a:pPr>
              <a:lnSpc>
                <a:spcPct val="80000"/>
              </a:lnSpc>
              <a:buFontTx/>
              <a:buBlip>
                <a:blip r:embed="rId2"/>
              </a:buBlip>
            </a:pPr>
            <a:r>
              <a:rPr lang="en-US" altLang="zh-CN"/>
              <a:t>&lt;Img&gt;</a:t>
            </a:r>
            <a:r>
              <a:rPr lang="zh-CN" altLang="en-US"/>
              <a:t>标记</a:t>
            </a:r>
          </a:p>
          <a:p>
            <a:pPr lvl="1">
              <a:lnSpc>
                <a:spcPct val="80000"/>
              </a:lnSpc>
            </a:pPr>
            <a:r>
              <a:rPr lang="zh-CN" altLang="en-US"/>
              <a:t>属性 </a:t>
            </a:r>
            <a:r>
              <a:rPr lang="en-US" altLang="zh-CN"/>
              <a:t>width  height  border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86263" y="285750"/>
            <a:ext cx="4686300" cy="500063"/>
          </a:xfrm>
        </p:spPr>
        <p:txBody>
          <a:bodyPr/>
          <a:lstStyle/>
          <a:p>
            <a:r>
              <a:rPr lang="en-US" altLang="zh-CN"/>
              <a:t>Html </a:t>
            </a:r>
            <a:r>
              <a:rPr lang="zh-CN" altLang="en-US"/>
              <a:t>规范与版本</a:t>
            </a:r>
          </a:p>
        </p:txBody>
      </p:sp>
      <p:sp>
        <p:nvSpPr>
          <p:cNvPr id="40963"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latin typeface="楷体_GB2312" pitchFamily="49" charset="-122"/>
              </a:rPr>
              <a:t>不同浏览器之间的不兼容问题</a:t>
            </a:r>
          </a:p>
          <a:p>
            <a:pPr marL="742950" lvl="2" indent="-342900">
              <a:buClr>
                <a:srgbClr val="92D050"/>
              </a:buClr>
              <a:buFont typeface="Wingdings" panose="05000000000000000000" pitchFamily="2" charset="2"/>
              <a:buChar char="Ø"/>
            </a:pPr>
            <a:r>
              <a:rPr lang="zh-CN" altLang="en-US" sz="2000">
                <a:latin typeface="楷体_GB2312" pitchFamily="49" charset="-122"/>
              </a:rPr>
              <a:t>从软件开发角度：多个公司开发了浏览器软件，根据网页中的标签决定显示内容</a:t>
            </a:r>
            <a:r>
              <a:rPr lang="en-US" altLang="zh-CN" sz="2000">
                <a:latin typeface="楷体_GB2312" pitchFamily="49" charset="-122"/>
              </a:rPr>
              <a:t>,</a:t>
            </a:r>
            <a:r>
              <a:rPr lang="zh-CN" altLang="en-US" sz="2000">
                <a:latin typeface="楷体_GB2312" pitchFamily="49" charset="-122"/>
              </a:rPr>
              <a:t>有点浏览器根据自己的需要，定义了特有的显示效果标签，导致不兼容</a:t>
            </a:r>
          </a:p>
          <a:p>
            <a:pPr>
              <a:buFontTx/>
              <a:buBlip>
                <a:blip r:embed="rId2"/>
              </a:buBlip>
            </a:pPr>
            <a:r>
              <a:rPr lang="zh-CN" altLang="en-US">
                <a:latin typeface="楷体_GB2312" pitchFamily="49" charset="-122"/>
              </a:rPr>
              <a:t>规范的制定</a:t>
            </a:r>
          </a:p>
          <a:p>
            <a:pPr marL="742950" lvl="2" indent="-342900">
              <a:buClr>
                <a:srgbClr val="92D050"/>
              </a:buClr>
              <a:buFont typeface="Wingdings" panose="05000000000000000000" pitchFamily="2" charset="2"/>
              <a:buChar char="Ø"/>
            </a:pPr>
            <a:r>
              <a:rPr lang="en-US" altLang="zh-CN" sz="2000">
                <a:latin typeface="楷体_GB2312" pitchFamily="49" charset="-122"/>
              </a:rPr>
              <a:t>IETF </a:t>
            </a:r>
            <a:r>
              <a:rPr lang="zh-CN" altLang="en-US" sz="2000">
                <a:latin typeface="楷体_GB2312" pitchFamily="49" charset="-122"/>
              </a:rPr>
              <a:t>制定 </a:t>
            </a:r>
            <a:r>
              <a:rPr lang="en-US" altLang="zh-CN" sz="2000">
                <a:latin typeface="楷体_GB2312" pitchFamily="49" charset="-122"/>
              </a:rPr>
              <a:t>Html 2.0</a:t>
            </a:r>
          </a:p>
          <a:p>
            <a:pPr marL="742950" lvl="2" indent="-342900">
              <a:buClr>
                <a:srgbClr val="92D050"/>
              </a:buClr>
              <a:buFont typeface="Wingdings" panose="05000000000000000000" pitchFamily="2" charset="2"/>
              <a:buChar char="Ø"/>
            </a:pPr>
            <a:r>
              <a:rPr lang="en-US" altLang="zh-CN" sz="2000">
                <a:latin typeface="楷体_GB2312" pitchFamily="49" charset="-122"/>
              </a:rPr>
              <a:t>W3C </a:t>
            </a:r>
            <a:r>
              <a:rPr lang="zh-CN" altLang="en-US" sz="2000">
                <a:latin typeface="楷体_GB2312" pitchFamily="49" charset="-122"/>
              </a:rPr>
              <a:t>组织  </a:t>
            </a:r>
            <a:r>
              <a:rPr lang="en-US" altLang="zh-CN" sz="2000">
                <a:latin typeface="楷体_GB2312" pitchFamily="49" charset="-122"/>
              </a:rPr>
              <a:t>3W</a:t>
            </a:r>
            <a:r>
              <a:rPr lang="zh-CN" altLang="en-US" sz="2000">
                <a:latin typeface="楷体_GB2312" pitchFamily="49" charset="-122"/>
              </a:rPr>
              <a:t>联盟 </a:t>
            </a:r>
            <a:r>
              <a:rPr lang="en-US" altLang="zh-CN" sz="2000">
                <a:latin typeface="楷体_GB2312" pitchFamily="49" charset="-122"/>
              </a:rPr>
              <a:t>http://www.w3c.org</a:t>
            </a:r>
          </a:p>
          <a:p>
            <a:pPr>
              <a:buFontTx/>
              <a:buBlip>
                <a:blip r:embed="rId2"/>
              </a:buBlip>
            </a:pPr>
            <a:r>
              <a:rPr lang="zh-CN" altLang="en-US">
                <a:latin typeface="楷体_GB2312" pitchFamily="49" charset="-122"/>
              </a:rPr>
              <a:t>正在使用的</a:t>
            </a:r>
            <a:r>
              <a:rPr lang="en-US" altLang="zh-CN">
                <a:latin typeface="楷体_GB2312" pitchFamily="49" charset="-122"/>
              </a:rPr>
              <a:t>Html</a:t>
            </a:r>
            <a:r>
              <a:rPr lang="zh-CN" altLang="en-US">
                <a:latin typeface="楷体_GB2312" pitchFamily="49" charset="-122"/>
              </a:rPr>
              <a:t>的版本</a:t>
            </a:r>
          </a:p>
          <a:p>
            <a:pPr marL="742950" lvl="2" indent="-342900">
              <a:buClr>
                <a:srgbClr val="92D050"/>
              </a:buClr>
              <a:buFont typeface="Wingdings" panose="05000000000000000000" pitchFamily="2" charset="2"/>
              <a:buChar char="Ø"/>
            </a:pPr>
            <a:r>
              <a:rPr lang="en-US" altLang="zh-CN" sz="2000">
                <a:latin typeface="楷体_GB2312" pitchFamily="49" charset="-122"/>
              </a:rPr>
              <a:t>Html 4.01</a:t>
            </a:r>
            <a:endParaRPr lang="zh-CN" altLang="en-US" sz="2000">
              <a:latin typeface="楷体_GB2312" pitchFamily="49" charset="-122"/>
            </a:endParaRPr>
          </a:p>
          <a:p>
            <a:pPr marL="742950" lvl="2" indent="-342900">
              <a:buClr>
                <a:srgbClr val="92D050"/>
              </a:buClr>
              <a:buFont typeface="Wingdings" panose="05000000000000000000" pitchFamily="2" charset="2"/>
              <a:buChar char="Ø"/>
            </a:pPr>
            <a:r>
              <a:rPr lang="en-US" altLang="zh-CN" sz="2000">
                <a:latin typeface="楷体_GB2312" pitchFamily="49" charset="-122"/>
              </a:rPr>
              <a:t>XHTML</a:t>
            </a:r>
          </a:p>
          <a:p>
            <a:pPr marL="742950" lvl="2" indent="-342900">
              <a:buClr>
                <a:srgbClr val="92D050"/>
              </a:buClr>
              <a:buFont typeface="Wingdings" panose="05000000000000000000" pitchFamily="2" charset="2"/>
              <a:buChar char="Ø"/>
            </a:pPr>
            <a:r>
              <a:rPr lang="en-US" altLang="zh-CN" sz="2000">
                <a:latin typeface="楷体_GB2312" pitchFamily="49" charset="-122"/>
              </a:rPr>
              <a:t>HTML 5 </a:t>
            </a:r>
            <a:r>
              <a:rPr lang="zh-CN" altLang="en-US" sz="2000">
                <a:latin typeface="楷体_GB2312" pitchFamily="49" charset="-122"/>
              </a:rPr>
              <a:t>最新版</a:t>
            </a:r>
            <a:endParaRPr lang="en-US" altLang="zh-CN" sz="2000">
              <a:latin typeface="楷体_GB2312"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386263" y="285750"/>
            <a:ext cx="4686300" cy="500063"/>
          </a:xfrm>
        </p:spPr>
        <p:txBody>
          <a:bodyPr/>
          <a:lstStyle/>
          <a:p>
            <a:r>
              <a:rPr lang="zh-CN" altLang="en-US"/>
              <a:t>网页 与 网站</a:t>
            </a:r>
          </a:p>
        </p:txBody>
      </p:sp>
      <p:sp>
        <p:nvSpPr>
          <p:cNvPr id="41987" name="内容占位符 2"/>
          <p:cNvSpPr>
            <a:spLocks noGrp="1"/>
          </p:cNvSpPr>
          <p:nvPr>
            <p:ph idx="1"/>
          </p:nvPr>
        </p:nvSpPr>
        <p:spPr>
          <a:xfrm>
            <a:off x="628650" y="1857375"/>
            <a:ext cx="8229600" cy="4286250"/>
          </a:xfrm>
        </p:spPr>
        <p:txBody>
          <a:bodyPr/>
          <a:lstStyle/>
          <a:p>
            <a:pPr>
              <a:lnSpc>
                <a:spcPct val="120000"/>
              </a:lnSpc>
              <a:buFontTx/>
              <a:buBlip>
                <a:blip r:embed="rId2"/>
              </a:buBlip>
            </a:pPr>
            <a:r>
              <a:rPr lang="zh-CN" altLang="en-US">
                <a:latin typeface="楷体_GB2312" pitchFamily="49" charset="-122"/>
              </a:rPr>
              <a:t>什么是网页</a:t>
            </a:r>
            <a:r>
              <a:rPr lang="en-US" altLang="zh-CN">
                <a:latin typeface="楷体_GB2312" pitchFamily="49" charset="-122"/>
              </a:rPr>
              <a:t>?</a:t>
            </a:r>
          </a:p>
          <a:p>
            <a:pPr lvl="1">
              <a:lnSpc>
                <a:spcPct val="120000"/>
              </a:lnSpc>
              <a:buClr>
                <a:srgbClr val="3366CC"/>
              </a:buClr>
            </a:pPr>
            <a:r>
              <a:rPr lang="zh-CN" altLang="en-US">
                <a:latin typeface="楷体_GB2312" pitchFamily="49" charset="-122"/>
              </a:rPr>
              <a:t>定义：</a:t>
            </a:r>
            <a:r>
              <a:rPr lang="zh-CN" altLang="en-US"/>
              <a:t>构成网站的基本元素 </a:t>
            </a:r>
          </a:p>
          <a:p>
            <a:pPr lvl="1">
              <a:lnSpc>
                <a:spcPct val="120000"/>
              </a:lnSpc>
              <a:buClr>
                <a:srgbClr val="3366CC"/>
              </a:buClr>
            </a:pPr>
            <a:r>
              <a:rPr lang="zh-CN" altLang="en-US"/>
              <a:t>格式：分为静态网页和动态网页</a:t>
            </a:r>
          </a:p>
          <a:p>
            <a:pPr lvl="2">
              <a:lnSpc>
                <a:spcPct val="120000"/>
              </a:lnSpc>
              <a:buClr>
                <a:srgbClr val="3366CC"/>
              </a:buClr>
              <a:buFont typeface="Wingdings" panose="05000000000000000000" pitchFamily="2" charset="2"/>
              <a:buChar char="ü"/>
            </a:pPr>
            <a:r>
              <a:rPr lang="zh-CN" altLang="en-US"/>
              <a:t>静态网页</a:t>
            </a:r>
            <a:r>
              <a:rPr lang="zh-CN" altLang="en-US">
                <a:latin typeface="楷体_GB2312" pitchFamily="49" charset="-122"/>
              </a:rPr>
              <a:t>文件扩展名为</a:t>
            </a:r>
            <a:r>
              <a:rPr lang="en-US" altLang="zh-CN">
                <a:latin typeface="楷体_GB2312" pitchFamily="49" charset="-122"/>
              </a:rPr>
              <a:t>.html</a:t>
            </a:r>
            <a:r>
              <a:rPr lang="zh-CN" altLang="en-US">
                <a:latin typeface="楷体_GB2312" pitchFamily="49" charset="-122"/>
              </a:rPr>
              <a:t>或</a:t>
            </a:r>
            <a:r>
              <a:rPr lang="en-US" altLang="zh-CN">
                <a:latin typeface="楷体_GB2312" pitchFamily="49" charset="-122"/>
              </a:rPr>
              <a:t>.htm</a:t>
            </a:r>
            <a:endParaRPr lang="en-US" altLang="zh-CN"/>
          </a:p>
          <a:p>
            <a:pPr lvl="2">
              <a:lnSpc>
                <a:spcPct val="120000"/>
              </a:lnSpc>
              <a:buClr>
                <a:srgbClr val="3366CC"/>
              </a:buClr>
              <a:buFont typeface="Wingdings" panose="05000000000000000000" pitchFamily="2" charset="2"/>
              <a:buChar char="ü"/>
            </a:pPr>
            <a:r>
              <a:rPr lang="zh-CN" altLang="en-US">
                <a:latin typeface="楷体_GB2312" pitchFamily="49" charset="-122"/>
              </a:rPr>
              <a:t>动态网页文件扩展名为</a:t>
            </a:r>
            <a:r>
              <a:rPr lang="en-US" altLang="zh-CN">
                <a:latin typeface="楷体_GB2312" pitchFamily="49" charset="-122"/>
              </a:rPr>
              <a:t>.jsp</a:t>
            </a:r>
            <a:r>
              <a:rPr lang="zh-CN" altLang="en-US">
                <a:latin typeface="楷体_GB2312" pitchFamily="49" charset="-122"/>
              </a:rPr>
              <a:t>或</a:t>
            </a:r>
            <a:r>
              <a:rPr lang="en-US" altLang="zh-CN">
                <a:latin typeface="楷体_GB2312" pitchFamily="49" charset="-122"/>
              </a:rPr>
              <a:t>.aspx .asp .php</a:t>
            </a:r>
            <a:r>
              <a:rPr lang="zh-CN" altLang="en-US">
                <a:latin typeface="楷体_GB2312" pitchFamily="49" charset="-122"/>
              </a:rPr>
              <a:t>等</a:t>
            </a:r>
          </a:p>
          <a:p>
            <a:pPr>
              <a:lnSpc>
                <a:spcPct val="120000"/>
              </a:lnSpc>
              <a:buFontTx/>
              <a:buBlip>
                <a:blip r:embed="rId2"/>
              </a:buBlip>
            </a:pPr>
            <a:r>
              <a:rPr lang="zh-CN" altLang="en-US"/>
              <a:t>什么是网站</a:t>
            </a:r>
            <a:r>
              <a:rPr lang="en-US" altLang="zh-CN">
                <a:latin typeface="楷体_GB2312" pitchFamily="49" charset="-122"/>
              </a:rPr>
              <a:t>? </a:t>
            </a:r>
          </a:p>
          <a:p>
            <a:pPr lvl="1">
              <a:lnSpc>
                <a:spcPct val="120000"/>
              </a:lnSpc>
              <a:buClr>
                <a:srgbClr val="3366CC"/>
              </a:buClr>
            </a:pPr>
            <a:r>
              <a:rPr lang="zh-CN" altLang="en-US">
                <a:latin typeface="楷体_GB2312" pitchFamily="49" charset="-122"/>
              </a:rPr>
              <a:t>实例：新浪，网易</a:t>
            </a:r>
            <a:endParaRPr lang="zh-CN" altLang="en-US"/>
          </a:p>
          <a:p>
            <a:pPr lvl="1">
              <a:lnSpc>
                <a:spcPct val="120000"/>
              </a:lnSpc>
              <a:buClr>
                <a:srgbClr val="3366CC"/>
              </a:buClr>
            </a:pPr>
            <a:r>
              <a:rPr lang="zh-CN" altLang="en-US"/>
              <a:t>定义：展示特定内容的相关网页的集合 </a:t>
            </a:r>
          </a:p>
          <a:p>
            <a:pPr lvl="1"/>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386263" y="285750"/>
            <a:ext cx="4686300" cy="500063"/>
          </a:xfrm>
        </p:spPr>
        <p:txBody>
          <a:bodyPr/>
          <a:lstStyle/>
          <a:p>
            <a:r>
              <a:rPr lang="zh-CN" altLang="en-US"/>
              <a:t>如何上网</a:t>
            </a:r>
            <a:r>
              <a:rPr lang="en-US" altLang="zh-CN"/>
              <a:t>?</a:t>
            </a:r>
          </a:p>
        </p:txBody>
      </p:sp>
      <p:sp>
        <p:nvSpPr>
          <p:cNvPr id="1029"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网络的工作原理</a:t>
            </a:r>
          </a:p>
        </p:txBody>
      </p:sp>
      <p:sp>
        <p:nvSpPr>
          <p:cNvPr id="1030" name="Rectangle 4" descr="Rectangle: Click to edit Master text styles&#10;Second level&#10;Third level&#10;Fourth level&#10;Fifth level"/>
          <p:cNvSpPr>
            <a:spLocks noChangeArrowheads="1"/>
          </p:cNvSpPr>
          <p:nvPr/>
        </p:nvSpPr>
        <p:spPr bwMode="auto">
          <a:xfrm>
            <a:off x="1192213" y="2482850"/>
            <a:ext cx="7772400" cy="4114800"/>
          </a:xfrm>
          <a:prstGeom prst="rect">
            <a:avLst/>
          </a:prstGeom>
          <a:noFill/>
          <a:ln w="9525">
            <a:noFill/>
            <a:miter lim="800000"/>
          </a:ln>
        </p:spPr>
        <p:txBody>
          <a:bodyPr/>
          <a:lstStyle/>
          <a:p>
            <a:pPr marL="342900" indent="-342900">
              <a:spcBef>
                <a:spcPct val="20000"/>
              </a:spcBef>
              <a:buClr>
                <a:srgbClr val="006600"/>
              </a:buClr>
              <a:buSzPct val="80000"/>
              <a:buFont typeface="Wingdings" panose="05000000000000000000" pitchFamily="2" charset="2"/>
              <a:buNone/>
            </a:pPr>
            <a:r>
              <a:rPr lang="en-US" altLang="zh-CN" sz="3200">
                <a:ea typeface="楷体_GB2312" pitchFamily="49" charset="-122"/>
              </a:rPr>
              <a:t> </a:t>
            </a:r>
          </a:p>
        </p:txBody>
      </p:sp>
      <p:sp>
        <p:nvSpPr>
          <p:cNvPr id="32773" name="Line 5"/>
          <p:cNvSpPr>
            <a:spLocks noChangeShapeType="1"/>
          </p:cNvSpPr>
          <p:nvPr/>
        </p:nvSpPr>
        <p:spPr bwMode="auto">
          <a:xfrm rot="-3603924" flipH="1" flipV="1">
            <a:off x="4833144" y="3810794"/>
            <a:ext cx="1800225" cy="1039813"/>
          </a:xfrm>
          <a:prstGeom prst="line">
            <a:avLst/>
          </a:prstGeom>
          <a:noFill/>
          <a:ln w="76200">
            <a:solidFill>
              <a:schemeClr val="accent2"/>
            </a:solidFill>
            <a:round/>
            <a:tailEnd type="triangle" w="med" len="med"/>
          </a:ln>
        </p:spPr>
        <p:txBody>
          <a:bodyPr/>
          <a:lstStyle/>
          <a:p>
            <a:endParaRPr lang="zh-CN" altLang="en-US"/>
          </a:p>
        </p:txBody>
      </p:sp>
      <p:graphicFrame>
        <p:nvGraphicFramePr>
          <p:cNvPr id="1026" name="Object 6"/>
          <p:cNvGraphicFramePr>
            <a:graphicFrameLocks noChangeAspect="1"/>
          </p:cNvGraphicFramePr>
          <p:nvPr/>
        </p:nvGraphicFramePr>
        <p:xfrm>
          <a:off x="7364413" y="2635250"/>
          <a:ext cx="762000" cy="762000"/>
        </p:xfrm>
        <a:graphic>
          <a:graphicData uri="http://schemas.openxmlformats.org/presentationml/2006/ole">
            <mc:AlternateContent xmlns:mc="http://schemas.openxmlformats.org/markup-compatibility/2006">
              <mc:Choice xmlns:v="urn:schemas-microsoft-com:vml" Requires="v">
                <p:oleObj name="Visio" r:id="rId3" imgW="954405" imgH="954405" progId="">
                  <p:embed/>
                </p:oleObj>
              </mc:Choice>
              <mc:Fallback>
                <p:oleObj name="Visio" r:id="rId3" imgW="954405" imgH="95440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263525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7"/>
          <p:cNvGraphicFramePr>
            <a:graphicFrameLocks noChangeAspect="1"/>
          </p:cNvGraphicFramePr>
          <p:nvPr/>
        </p:nvGraphicFramePr>
        <p:xfrm>
          <a:off x="2792413" y="4845050"/>
          <a:ext cx="1219200" cy="1219200"/>
        </p:xfrm>
        <a:graphic>
          <a:graphicData uri="http://schemas.openxmlformats.org/presentationml/2006/ole">
            <mc:AlternateContent xmlns:mc="http://schemas.openxmlformats.org/markup-compatibility/2006">
              <mc:Choice xmlns:v="urn:schemas-microsoft-com:vml" Requires="v">
                <p:oleObj name="Visio" r:id="rId5" imgW="954405" imgH="954405" progId="">
                  <p:embed/>
                </p:oleObj>
              </mc:Choice>
              <mc:Fallback>
                <p:oleObj name="Visio" r:id="rId5" imgW="954405" imgH="954405"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413" y="4845050"/>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8"/>
          <p:cNvSpPr txBox="1">
            <a:spLocks noChangeArrowheads="1"/>
          </p:cNvSpPr>
          <p:nvPr/>
        </p:nvSpPr>
        <p:spPr bwMode="auto">
          <a:xfrm>
            <a:off x="2805113" y="6019800"/>
            <a:ext cx="1103312" cy="457200"/>
          </a:xfrm>
          <a:prstGeom prst="rect">
            <a:avLst/>
          </a:prstGeom>
          <a:noFill/>
          <a:ln w="28575" algn="ctr">
            <a:noFill/>
            <a:miter lim="800000"/>
          </a:ln>
        </p:spPr>
        <p:txBody>
          <a:bodyPr wrap="none">
            <a:spAutoFit/>
          </a:bodyPr>
          <a:lstStyle/>
          <a:p>
            <a:pPr algn="ctr"/>
            <a:r>
              <a:rPr lang="zh-CN" altLang="en-US" sz="2400" b="1">
                <a:ea typeface="黑体" panose="02010609060101010101" pitchFamily="2" charset="-122"/>
              </a:rPr>
              <a:t>客户端</a:t>
            </a:r>
          </a:p>
        </p:txBody>
      </p:sp>
      <p:pic>
        <p:nvPicPr>
          <p:cNvPr id="32777" name="Picture 9" descr="图 1"/>
          <p:cNvPicPr>
            <a:picLocks noChangeAspect="1" noChangeArrowheads="1"/>
          </p:cNvPicPr>
          <p:nvPr/>
        </p:nvPicPr>
        <p:blipFill>
          <a:blip r:embed="rId6"/>
          <a:srcRect/>
          <a:stretch>
            <a:fillRect/>
          </a:stretch>
        </p:blipFill>
        <p:spPr bwMode="auto">
          <a:xfrm>
            <a:off x="820738" y="3451225"/>
            <a:ext cx="4968875" cy="2998788"/>
          </a:xfrm>
          <a:prstGeom prst="rect">
            <a:avLst/>
          </a:prstGeom>
          <a:noFill/>
          <a:ln w="9525">
            <a:noFill/>
            <a:miter lim="800000"/>
            <a:headEnd/>
            <a:tailEnd/>
          </a:ln>
        </p:spPr>
      </p:pic>
      <p:sp>
        <p:nvSpPr>
          <p:cNvPr id="32778" name="Text Box 10"/>
          <p:cNvSpPr txBox="1">
            <a:spLocks noChangeArrowheads="1"/>
          </p:cNvSpPr>
          <p:nvPr/>
        </p:nvSpPr>
        <p:spPr bwMode="auto">
          <a:xfrm>
            <a:off x="4572000" y="5095875"/>
            <a:ext cx="3430588" cy="476250"/>
          </a:xfrm>
          <a:prstGeom prst="rect">
            <a:avLst/>
          </a:prstGeom>
          <a:solidFill>
            <a:schemeClr val="bg1"/>
          </a:solidFill>
          <a:ln w="19050" algn="ctr">
            <a:solidFill>
              <a:schemeClr val="accent2"/>
            </a:solidFill>
            <a:miter lim="800000"/>
          </a:ln>
        </p:spPr>
        <p:txBody>
          <a:bodyPr>
            <a:spAutoFit/>
          </a:bodyPr>
          <a:lstStyle/>
          <a:p>
            <a:pPr>
              <a:spcBef>
                <a:spcPct val="50000"/>
              </a:spcBef>
            </a:pPr>
            <a:r>
              <a:rPr lang="zh-CN" altLang="en-US" sz="2400">
                <a:ea typeface="黑体" panose="02010609060101010101" pitchFamily="2" charset="-122"/>
              </a:rPr>
              <a:t>向服务器发送页面请求</a:t>
            </a:r>
          </a:p>
        </p:txBody>
      </p:sp>
      <p:sp>
        <p:nvSpPr>
          <p:cNvPr id="32779" name="Text Box 11"/>
          <p:cNvSpPr txBox="1">
            <a:spLocks noChangeArrowheads="1"/>
          </p:cNvSpPr>
          <p:nvPr/>
        </p:nvSpPr>
        <p:spPr bwMode="auto">
          <a:xfrm>
            <a:off x="3021013" y="2444750"/>
            <a:ext cx="4038600" cy="841375"/>
          </a:xfrm>
          <a:prstGeom prst="rect">
            <a:avLst/>
          </a:prstGeom>
          <a:solidFill>
            <a:schemeClr val="bg1"/>
          </a:solidFill>
          <a:ln w="19050" algn="ctr">
            <a:solidFill>
              <a:schemeClr val="accent2"/>
            </a:solidFill>
            <a:miter lim="800000"/>
          </a:ln>
        </p:spPr>
        <p:txBody>
          <a:bodyPr>
            <a:spAutoFit/>
          </a:bodyPr>
          <a:lstStyle/>
          <a:p>
            <a:pPr>
              <a:spcBef>
                <a:spcPct val="50000"/>
              </a:spcBef>
            </a:pPr>
            <a:r>
              <a:rPr lang="en-US" altLang="zh-CN" sz="2400">
                <a:ea typeface="黑体" panose="02010609060101010101" pitchFamily="2" charset="-122"/>
              </a:rPr>
              <a:t>Web </a:t>
            </a:r>
            <a:r>
              <a:rPr lang="zh-CN" altLang="en-US" sz="2400">
                <a:ea typeface="黑体" panose="02010609060101010101" pitchFamily="2" charset="-122"/>
              </a:rPr>
              <a:t>服务器处理请求并返回请求的页面</a:t>
            </a:r>
          </a:p>
        </p:txBody>
      </p:sp>
      <p:sp>
        <p:nvSpPr>
          <p:cNvPr id="32780" name="Text Box 12"/>
          <p:cNvSpPr txBox="1">
            <a:spLocks noChangeArrowheads="1"/>
          </p:cNvSpPr>
          <p:nvPr/>
        </p:nvSpPr>
        <p:spPr bwMode="auto">
          <a:xfrm>
            <a:off x="2622550" y="3817938"/>
            <a:ext cx="3959225" cy="476250"/>
          </a:xfrm>
          <a:prstGeom prst="rect">
            <a:avLst/>
          </a:prstGeom>
          <a:solidFill>
            <a:schemeClr val="bg1">
              <a:alpha val="89018"/>
            </a:schemeClr>
          </a:solidFill>
          <a:ln w="19050" algn="ctr">
            <a:solidFill>
              <a:schemeClr val="accent2"/>
            </a:solidFill>
            <a:miter lim="800000"/>
          </a:ln>
        </p:spPr>
        <p:txBody>
          <a:bodyPr>
            <a:spAutoFit/>
          </a:bodyPr>
          <a:lstStyle/>
          <a:p>
            <a:pPr algn="ctr">
              <a:spcBef>
                <a:spcPct val="50000"/>
              </a:spcBef>
            </a:pPr>
            <a:r>
              <a:rPr lang="en-US" altLang="zh-CN" sz="2400">
                <a:ea typeface="黑体" panose="02010609060101010101" pitchFamily="2" charset="-122"/>
              </a:rPr>
              <a:t>HTTP </a:t>
            </a:r>
            <a:r>
              <a:rPr lang="zh-CN" altLang="en-US" sz="2400">
                <a:ea typeface="黑体" panose="02010609060101010101" pitchFamily="2" charset="-122"/>
              </a:rPr>
              <a:t>负责请求和响应</a:t>
            </a:r>
          </a:p>
        </p:txBody>
      </p:sp>
      <p:sp>
        <p:nvSpPr>
          <p:cNvPr id="32781" name="Line 13"/>
          <p:cNvSpPr>
            <a:spLocks noChangeShapeType="1"/>
          </p:cNvSpPr>
          <p:nvPr/>
        </p:nvSpPr>
        <p:spPr bwMode="auto">
          <a:xfrm flipV="1">
            <a:off x="4926013" y="3746500"/>
            <a:ext cx="1800225" cy="1039813"/>
          </a:xfrm>
          <a:prstGeom prst="line">
            <a:avLst/>
          </a:prstGeom>
          <a:noFill/>
          <a:ln w="76200">
            <a:solidFill>
              <a:srgbClr val="FFCC00"/>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2778"/>
                                        </p:tgtEl>
                                        <p:attrNameLst>
                                          <p:attrName>style.visibility</p:attrName>
                                        </p:attrNameLst>
                                      </p:cBhvr>
                                      <p:to>
                                        <p:strVal val="visible"/>
                                      </p:to>
                                    </p:set>
                                    <p:anim calcmode="discrete" valueType="clr">
                                      <p:cBhvr override="childStyle">
                                        <p:cTn id="7" dur="80"/>
                                        <p:tgtEl>
                                          <p:spTgt spid="327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778"/>
                                        </p:tgtEl>
                                        <p:attrNameLst>
                                          <p:attrName>fillcolor</p:attrName>
                                        </p:attrNameLst>
                                      </p:cBhvr>
                                      <p:tavLst>
                                        <p:tav tm="0">
                                          <p:val>
                                            <p:clrVal>
                                              <a:schemeClr val="accent2"/>
                                            </p:clrVal>
                                          </p:val>
                                        </p:tav>
                                        <p:tav tm="50000">
                                          <p:val>
                                            <p:clrVal>
                                              <a:schemeClr val="hlink"/>
                                            </p:clrVal>
                                          </p:val>
                                        </p:tav>
                                      </p:tavLst>
                                    </p:anim>
                                    <p:set>
                                      <p:cBhvr>
                                        <p:cTn id="9" dur="80"/>
                                        <p:tgtEl>
                                          <p:spTgt spid="32778"/>
                                        </p:tgtEl>
                                        <p:attrNameLst>
                                          <p:attrName>fill.type</p:attrName>
                                        </p:attrNameLst>
                                      </p:cBhvr>
                                      <p:to>
                                        <p:strVal val="solid"/>
                                      </p:to>
                                    </p:set>
                                  </p:childTnLst>
                                </p:cTn>
                              </p:par>
                              <p:par>
                                <p:cTn id="10" presetID="22" presetClass="entr" presetSubtype="4" fill="hold" grpId="0" nodeType="withEffect">
                                  <p:stCondLst>
                                    <p:cond delay="0"/>
                                  </p:stCondLst>
                                  <p:childTnLst>
                                    <p:set>
                                      <p:cBhvr>
                                        <p:cTn id="11" dur="1" fill="hold">
                                          <p:stCondLst>
                                            <p:cond delay="0"/>
                                          </p:stCondLst>
                                        </p:cTn>
                                        <p:tgtEl>
                                          <p:spTgt spid="32781"/>
                                        </p:tgtEl>
                                        <p:attrNameLst>
                                          <p:attrName>style.visibility</p:attrName>
                                        </p:attrNameLst>
                                      </p:cBhvr>
                                      <p:to>
                                        <p:strVal val="visible"/>
                                      </p:to>
                                    </p:set>
                                    <p:animEffect transition="in" filter="wipe(down)">
                                      <p:cBhvr>
                                        <p:cTn id="12" dur="500"/>
                                        <p:tgtEl>
                                          <p:spTgt spid="3278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iterate type="lt">
                                    <p:tmPct val="0"/>
                                  </p:iterate>
                                  <p:childTnLst>
                                    <p:animMotion origin="layout" path="M 0.0 0.0 C -0.1007 0.00023 -0.20122 0.00047 -0.23941 -0.01759 C -0.27761 -0.03565 -0.29601 -0.04444 -0.229 -0.10879 C -0.16198 -0.17315 0.00052 -0.28842 0.16319 -0.40347 " pathEditMode="relative" ptsTypes="aaaA">
                                      <p:cBhvr>
                                        <p:cTn id="16" dur="2000" fill="hold"/>
                                        <p:tgtEl>
                                          <p:spTgt spid="32778"/>
                                        </p:tgtEl>
                                        <p:attrNameLst>
                                          <p:attrName>ppt_x</p:attrName>
                                          <p:attrName>ppt_y</p:attrName>
                                        </p:attrNameLst>
                                      </p:cBhvr>
                                    </p:animMotion>
                                  </p:childTnLst>
                                </p:cTn>
                              </p:par>
                              <p:par>
                                <p:cTn id="17" presetID="53" presetClass="exit" presetSubtype="16" fill="hold" grpId="2" nodeType="withEffect">
                                  <p:stCondLst>
                                    <p:cond delay="0"/>
                                  </p:stCondLst>
                                  <p:iterate type="lt">
                                    <p:tmPct val="0"/>
                                  </p:iterate>
                                  <p:childTnLst>
                                    <p:anim calcmode="lin" valueType="num">
                                      <p:cBhvr>
                                        <p:cTn id="18" dur="2000"/>
                                        <p:tgtEl>
                                          <p:spTgt spid="32778"/>
                                        </p:tgtEl>
                                        <p:attrNameLst>
                                          <p:attrName>ppt_w</p:attrName>
                                        </p:attrNameLst>
                                      </p:cBhvr>
                                      <p:tavLst>
                                        <p:tav tm="0">
                                          <p:val>
                                            <p:strVal val="ppt_w"/>
                                          </p:val>
                                        </p:tav>
                                        <p:tav tm="100000">
                                          <p:val>
                                            <p:fltVal val="0"/>
                                          </p:val>
                                        </p:tav>
                                      </p:tavLst>
                                    </p:anim>
                                    <p:anim calcmode="lin" valueType="num">
                                      <p:cBhvr>
                                        <p:cTn id="19" dur="2000"/>
                                        <p:tgtEl>
                                          <p:spTgt spid="32778"/>
                                        </p:tgtEl>
                                        <p:attrNameLst>
                                          <p:attrName>ppt_h</p:attrName>
                                        </p:attrNameLst>
                                      </p:cBhvr>
                                      <p:tavLst>
                                        <p:tav tm="0">
                                          <p:val>
                                            <p:strVal val="ppt_h"/>
                                          </p:val>
                                        </p:tav>
                                        <p:tav tm="100000">
                                          <p:val>
                                            <p:fltVal val="0"/>
                                          </p:val>
                                        </p:tav>
                                      </p:tavLst>
                                    </p:anim>
                                    <p:animEffect transition="out" filter="fade">
                                      <p:cBhvr>
                                        <p:cTn id="20" dur="2000"/>
                                        <p:tgtEl>
                                          <p:spTgt spid="32778"/>
                                        </p:tgtEl>
                                      </p:cBhvr>
                                    </p:animEffect>
                                    <p:set>
                                      <p:cBhvr>
                                        <p:cTn id="21" dur="1" fill="hold">
                                          <p:stCondLst>
                                            <p:cond delay="1999"/>
                                          </p:stCondLst>
                                        </p:cTn>
                                        <p:tgtEl>
                                          <p:spTgt spid="32778"/>
                                        </p:tgtEl>
                                        <p:attrNameLst>
                                          <p:attrName>style.visibility</p:attrName>
                                        </p:attrNameLst>
                                      </p:cBhvr>
                                      <p:to>
                                        <p:strVal val="hidden"/>
                                      </p:to>
                                    </p:set>
                                  </p:childTnLst>
                                </p:cTn>
                              </p:par>
                            </p:childTnLst>
                          </p:cTn>
                        </p:par>
                        <p:par>
                          <p:cTn id="22" fill="hold">
                            <p:stCondLst>
                              <p:cond delay="2000"/>
                            </p:stCondLst>
                            <p:childTnLst>
                              <p:par>
                                <p:cTn id="23" presetID="12" presetClass="entr" presetSubtype="2" fill="hold" grpId="0" nodeType="afterEffect">
                                  <p:stCondLst>
                                    <p:cond delay="0"/>
                                  </p:stCondLst>
                                  <p:childTnLst>
                                    <p:set>
                                      <p:cBhvr>
                                        <p:cTn id="24" dur="1" fill="hold">
                                          <p:stCondLst>
                                            <p:cond delay="0"/>
                                          </p:stCondLst>
                                        </p:cTn>
                                        <p:tgtEl>
                                          <p:spTgt spid="32779"/>
                                        </p:tgtEl>
                                        <p:attrNameLst>
                                          <p:attrName>style.visibility</p:attrName>
                                        </p:attrNameLst>
                                      </p:cBhvr>
                                      <p:to>
                                        <p:strVal val="visible"/>
                                      </p:to>
                                    </p:set>
                                    <p:animEffect transition="in" filter="slide(fromRight)">
                                      <p:cBhvr>
                                        <p:cTn id="25" dur="500"/>
                                        <p:tgtEl>
                                          <p:spTgt spid="32779"/>
                                        </p:tgtEl>
                                      </p:cBhvr>
                                    </p:animEffect>
                                  </p:childTnLst>
                                </p:cTn>
                              </p:par>
                              <p:par>
                                <p:cTn id="26" presetID="10" presetClass="exit" presetSubtype="0" fill="hold" grpId="1" nodeType="withEffect">
                                  <p:stCondLst>
                                    <p:cond delay="0"/>
                                  </p:stCondLst>
                                  <p:childTnLst>
                                    <p:animEffect transition="out" filter="fade">
                                      <p:cBhvr>
                                        <p:cTn id="27" dur="2000"/>
                                        <p:tgtEl>
                                          <p:spTgt spid="32781"/>
                                        </p:tgtEl>
                                      </p:cBhvr>
                                    </p:animEffect>
                                    <p:set>
                                      <p:cBhvr>
                                        <p:cTn id="28" dur="1" fill="hold">
                                          <p:stCondLst>
                                            <p:cond delay="1999"/>
                                          </p:stCondLst>
                                        </p:cTn>
                                        <p:tgtEl>
                                          <p:spTgt spid="32781"/>
                                        </p:tgtEl>
                                        <p:attrNameLst>
                                          <p:attrName>style.visibility</p:attrName>
                                        </p:attrNameLst>
                                      </p:cBhvr>
                                      <p:to>
                                        <p:strVal val="hidden"/>
                                      </p:to>
                                    </p:set>
                                  </p:childTnLst>
                                </p:cTn>
                              </p:par>
                              <p:par>
                                <p:cTn id="29" presetID="22" presetClass="entr" presetSubtype="4" fill="hold" grpId="0" nodeType="withEffect">
                                  <p:stCondLst>
                                    <p:cond delay="0"/>
                                  </p:stCondLst>
                                  <p:childTnLst>
                                    <p:set>
                                      <p:cBhvr>
                                        <p:cTn id="30" dur="1" fill="hold">
                                          <p:stCondLst>
                                            <p:cond delay="0"/>
                                          </p:stCondLst>
                                        </p:cTn>
                                        <p:tgtEl>
                                          <p:spTgt spid="32773"/>
                                        </p:tgtEl>
                                        <p:attrNameLst>
                                          <p:attrName>style.visibility</p:attrName>
                                        </p:attrNameLst>
                                      </p:cBhvr>
                                      <p:to>
                                        <p:strVal val="visible"/>
                                      </p:to>
                                    </p:set>
                                    <p:animEffect transition="in" filter="wipe(down)">
                                      <p:cBhvr>
                                        <p:cTn id="31" dur="500"/>
                                        <p:tgtEl>
                                          <p:spTgt spid="3277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2000"/>
                                        <p:tgtEl>
                                          <p:spTgt spid="32779"/>
                                        </p:tgtEl>
                                      </p:cBhvr>
                                    </p:animEffect>
                                    <p:set>
                                      <p:cBhvr>
                                        <p:cTn id="36" dur="1" fill="hold">
                                          <p:stCondLst>
                                            <p:cond delay="1999"/>
                                          </p:stCondLst>
                                        </p:cTn>
                                        <p:tgtEl>
                                          <p:spTgt spid="32779"/>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32777"/>
                                        </p:tgtEl>
                                        <p:attrNameLst>
                                          <p:attrName>style.visibility</p:attrName>
                                        </p:attrNameLst>
                                      </p:cBhvr>
                                      <p:to>
                                        <p:strVal val="visible"/>
                                      </p:to>
                                    </p:set>
                                    <p:anim calcmode="lin" valueType="num">
                                      <p:cBhvr>
                                        <p:cTn id="39" dur="1000" fill="hold"/>
                                        <p:tgtEl>
                                          <p:spTgt spid="32777"/>
                                        </p:tgtEl>
                                        <p:attrNameLst>
                                          <p:attrName>ppt_w</p:attrName>
                                        </p:attrNameLst>
                                      </p:cBhvr>
                                      <p:tavLst>
                                        <p:tav tm="0">
                                          <p:val>
                                            <p:fltVal val="0"/>
                                          </p:val>
                                        </p:tav>
                                        <p:tav tm="100000">
                                          <p:val>
                                            <p:strVal val="#ppt_w"/>
                                          </p:val>
                                        </p:tav>
                                      </p:tavLst>
                                    </p:anim>
                                    <p:anim calcmode="lin" valueType="num">
                                      <p:cBhvr>
                                        <p:cTn id="40" dur="1000" fill="hold"/>
                                        <p:tgtEl>
                                          <p:spTgt spid="32777"/>
                                        </p:tgtEl>
                                        <p:attrNameLst>
                                          <p:attrName>ppt_h</p:attrName>
                                        </p:attrNameLst>
                                      </p:cBhvr>
                                      <p:tavLst>
                                        <p:tav tm="0">
                                          <p:val>
                                            <p:fltVal val="0"/>
                                          </p:val>
                                        </p:tav>
                                        <p:tav tm="100000">
                                          <p:val>
                                            <p:strVal val="#ppt_h"/>
                                          </p:val>
                                        </p:tav>
                                      </p:tavLst>
                                    </p:anim>
                                    <p:animEffect transition="in" filter="fade">
                                      <p:cBhvr>
                                        <p:cTn id="41" dur="1000"/>
                                        <p:tgtEl>
                                          <p:spTgt spid="32777"/>
                                        </p:tgtEl>
                                      </p:cBhvr>
                                    </p:animEffect>
                                  </p:childTnLst>
                                </p:cTn>
                              </p:par>
                              <p:par>
                                <p:cTn id="42" presetID="0" presetClass="path" presetSubtype="0" accel="50000" decel="50000" fill="hold" nodeType="withEffect">
                                  <p:stCondLst>
                                    <p:cond delay="0"/>
                                  </p:stCondLst>
                                  <p:childTnLst>
                                    <p:animMotion origin="layout" path="M 0.47257 -0.27075 L -1.38889E-6 0.0333 " pathEditMode="relative" rAng="0" ptsTypes="AA">
                                      <p:cBhvr>
                                        <p:cTn id="43" dur="2000" fill="hold"/>
                                        <p:tgtEl>
                                          <p:spTgt spid="32777"/>
                                        </p:tgtEl>
                                        <p:attrNameLst>
                                          <p:attrName>ppt_x</p:attrName>
                                          <p:attrName>ppt_y</p:attrName>
                                        </p:attrNameLst>
                                      </p:cBhvr>
                                      <p:rCtr x="-23600" y="15200"/>
                                    </p:animMotion>
                                  </p:childTnLst>
                                </p:cTn>
                              </p:par>
                            </p:childTnLst>
                          </p:cTn>
                        </p:par>
                        <p:par>
                          <p:cTn id="44" fill="hold">
                            <p:stCondLst>
                              <p:cond delay="2000"/>
                            </p:stCondLst>
                            <p:childTnLst>
                              <p:par>
                                <p:cTn id="45" presetID="53" presetClass="exit" presetSubtype="16" fill="hold" nodeType="afterEffect">
                                  <p:stCondLst>
                                    <p:cond delay="0"/>
                                  </p:stCondLst>
                                  <p:childTnLst>
                                    <p:anim calcmode="lin" valueType="num">
                                      <p:cBhvr>
                                        <p:cTn id="46" dur="500"/>
                                        <p:tgtEl>
                                          <p:spTgt spid="32777"/>
                                        </p:tgtEl>
                                        <p:attrNameLst>
                                          <p:attrName>ppt_w</p:attrName>
                                        </p:attrNameLst>
                                      </p:cBhvr>
                                      <p:tavLst>
                                        <p:tav tm="0">
                                          <p:val>
                                            <p:strVal val="ppt_w"/>
                                          </p:val>
                                        </p:tav>
                                        <p:tav tm="100000">
                                          <p:val>
                                            <p:fltVal val="0"/>
                                          </p:val>
                                        </p:tav>
                                      </p:tavLst>
                                    </p:anim>
                                    <p:anim calcmode="lin" valueType="num">
                                      <p:cBhvr>
                                        <p:cTn id="47" dur="500"/>
                                        <p:tgtEl>
                                          <p:spTgt spid="32777"/>
                                        </p:tgtEl>
                                        <p:attrNameLst>
                                          <p:attrName>ppt_h</p:attrName>
                                        </p:attrNameLst>
                                      </p:cBhvr>
                                      <p:tavLst>
                                        <p:tav tm="0">
                                          <p:val>
                                            <p:strVal val="ppt_h"/>
                                          </p:val>
                                        </p:tav>
                                        <p:tav tm="100000">
                                          <p:val>
                                            <p:fltVal val="0"/>
                                          </p:val>
                                        </p:tav>
                                      </p:tavLst>
                                    </p:anim>
                                    <p:animEffect transition="out" filter="fade">
                                      <p:cBhvr>
                                        <p:cTn id="48" dur="500"/>
                                        <p:tgtEl>
                                          <p:spTgt spid="32777"/>
                                        </p:tgtEl>
                                      </p:cBhvr>
                                    </p:animEffect>
                                    <p:set>
                                      <p:cBhvr>
                                        <p:cTn id="49" dur="1" fill="hold">
                                          <p:stCondLst>
                                            <p:cond delay="499"/>
                                          </p:stCondLst>
                                        </p:cTn>
                                        <p:tgtEl>
                                          <p:spTgt spid="32777"/>
                                        </p:tgtEl>
                                        <p:attrNameLst>
                                          <p:attrName>style.visibility</p:attrName>
                                        </p:attrNameLst>
                                      </p:cBhvr>
                                      <p:to>
                                        <p:strVal val="hidden"/>
                                      </p:to>
                                    </p:set>
                                  </p:childTnLst>
                                </p:cTn>
                              </p:par>
                            </p:childTnLst>
                          </p:cTn>
                        </p:par>
                        <p:par>
                          <p:cTn id="50" fill="hold">
                            <p:stCondLst>
                              <p:cond delay="2500"/>
                            </p:stCondLst>
                            <p:childTnLst>
                              <p:par>
                                <p:cTn id="51" presetID="53" presetClass="entr" presetSubtype="16" fill="hold" grpId="0" nodeType="afterEffect">
                                  <p:stCondLst>
                                    <p:cond delay="0"/>
                                  </p:stCondLst>
                                  <p:childTnLst>
                                    <p:set>
                                      <p:cBhvr>
                                        <p:cTn id="52" dur="1" fill="hold">
                                          <p:stCondLst>
                                            <p:cond delay="0"/>
                                          </p:stCondLst>
                                        </p:cTn>
                                        <p:tgtEl>
                                          <p:spTgt spid="32780"/>
                                        </p:tgtEl>
                                        <p:attrNameLst>
                                          <p:attrName>style.visibility</p:attrName>
                                        </p:attrNameLst>
                                      </p:cBhvr>
                                      <p:to>
                                        <p:strVal val="visible"/>
                                      </p:to>
                                    </p:set>
                                    <p:anim calcmode="lin" valueType="num">
                                      <p:cBhvr>
                                        <p:cTn id="53" dur="500" fill="hold"/>
                                        <p:tgtEl>
                                          <p:spTgt spid="32780"/>
                                        </p:tgtEl>
                                        <p:attrNameLst>
                                          <p:attrName>ppt_w</p:attrName>
                                        </p:attrNameLst>
                                      </p:cBhvr>
                                      <p:tavLst>
                                        <p:tav tm="0">
                                          <p:val>
                                            <p:fltVal val="0"/>
                                          </p:val>
                                        </p:tav>
                                        <p:tav tm="100000">
                                          <p:val>
                                            <p:strVal val="#ppt_w"/>
                                          </p:val>
                                        </p:tav>
                                      </p:tavLst>
                                    </p:anim>
                                    <p:anim calcmode="lin" valueType="num">
                                      <p:cBhvr>
                                        <p:cTn id="54" dur="500" fill="hold"/>
                                        <p:tgtEl>
                                          <p:spTgt spid="32780"/>
                                        </p:tgtEl>
                                        <p:attrNameLst>
                                          <p:attrName>ppt_h</p:attrName>
                                        </p:attrNameLst>
                                      </p:cBhvr>
                                      <p:tavLst>
                                        <p:tav tm="0">
                                          <p:val>
                                            <p:fltVal val="0"/>
                                          </p:val>
                                        </p:tav>
                                        <p:tav tm="100000">
                                          <p:val>
                                            <p:strVal val="#ppt_h"/>
                                          </p:val>
                                        </p:tav>
                                      </p:tavLst>
                                    </p:anim>
                                    <p:animEffect transition="in" filter="fade">
                                      <p:cBhvr>
                                        <p:cTn id="55" dur="500"/>
                                        <p:tgtEl>
                                          <p:spTgt spid="32780"/>
                                        </p:tgtEl>
                                      </p:cBhvr>
                                    </p:animEffect>
                                  </p:childTnLst>
                                </p:cTn>
                              </p:par>
                              <p:par>
                                <p:cTn id="56" presetID="10" presetClass="exit" presetSubtype="0" fill="hold" grpId="1" nodeType="withEffect">
                                  <p:stCondLst>
                                    <p:cond delay="0"/>
                                  </p:stCondLst>
                                  <p:childTnLst>
                                    <p:animEffect transition="out" filter="fade">
                                      <p:cBhvr>
                                        <p:cTn id="57" dur="2000"/>
                                        <p:tgtEl>
                                          <p:spTgt spid="32773"/>
                                        </p:tgtEl>
                                      </p:cBhvr>
                                    </p:animEffect>
                                    <p:set>
                                      <p:cBhvr>
                                        <p:cTn id="58" dur="1" fill="hold">
                                          <p:stCondLst>
                                            <p:cond delay="1999"/>
                                          </p:stCondLst>
                                        </p:cTn>
                                        <p:tgtEl>
                                          <p:spTgt spid="32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3" grpId="1" animBg="1"/>
      <p:bldP spid="32778" grpId="0" animBg="1"/>
      <p:bldP spid="32778" grpId="1" animBg="1"/>
      <p:bldP spid="32778" grpId="2" animBg="1"/>
      <p:bldP spid="32779" grpId="0" animBg="1"/>
      <p:bldP spid="32779" grpId="1" animBg="1"/>
      <p:bldP spid="32780" grpId="0" animBg="1"/>
      <p:bldP spid="32781" grpId="0" animBg="1"/>
      <p:bldP spid="3278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ChangeArrowheads="1"/>
          </p:cNvSpPr>
          <p:nvPr>
            <p:ph type="title"/>
          </p:nvPr>
        </p:nvSpPr>
        <p:spPr>
          <a:xfrm>
            <a:off x="4386263" y="285750"/>
            <a:ext cx="4686300" cy="500063"/>
          </a:xfrm>
        </p:spPr>
        <p:txBody>
          <a:bodyPr/>
          <a:lstStyle/>
          <a:p>
            <a:r>
              <a:rPr lang="zh-CN" altLang="en-US"/>
              <a:t>如何上网</a:t>
            </a:r>
            <a:r>
              <a:rPr lang="en-US" altLang="zh-CN"/>
              <a:t>?</a:t>
            </a:r>
          </a:p>
        </p:txBody>
      </p:sp>
      <p:sp>
        <p:nvSpPr>
          <p:cNvPr id="2057" name="Rectangle 4" descr="Rectangle: Click to edit Master text styles&#10;Second level&#10;Third level&#10;Fourth level&#10;Fifth level"/>
          <p:cNvSpPr>
            <a:spLocks noGrp="1" noChangeArrowheads="1"/>
          </p:cNvSpPr>
          <p:nvPr>
            <p:ph idx="1"/>
          </p:nvPr>
        </p:nvSpPr>
        <p:spPr>
          <a:xfrm>
            <a:off x="628650" y="1857375"/>
            <a:ext cx="8229600" cy="4286250"/>
          </a:xfrm>
        </p:spPr>
        <p:txBody>
          <a:bodyPr/>
          <a:lstStyle/>
          <a:p>
            <a:pPr>
              <a:buFont typeface="Wingdings" panose="05000000000000000000" pitchFamily="2" charset="2"/>
              <a:buNone/>
            </a:pPr>
            <a:r>
              <a:rPr lang="en-US" altLang="zh-CN"/>
              <a:t> </a:t>
            </a:r>
          </a:p>
        </p:txBody>
      </p:sp>
      <p:graphicFrame>
        <p:nvGraphicFramePr>
          <p:cNvPr id="33797" name="Object 5"/>
          <p:cNvGraphicFramePr>
            <a:graphicFrameLocks noChangeAspect="1"/>
          </p:cNvGraphicFramePr>
          <p:nvPr/>
        </p:nvGraphicFramePr>
        <p:xfrm>
          <a:off x="4419600" y="5029200"/>
          <a:ext cx="762000" cy="762000"/>
        </p:xfrm>
        <a:graphic>
          <a:graphicData uri="http://schemas.openxmlformats.org/presentationml/2006/ole">
            <mc:AlternateContent xmlns:mc="http://schemas.openxmlformats.org/markup-compatibility/2006">
              <mc:Choice xmlns:v="urn:schemas-microsoft-com:vml" Requires="v">
                <p:oleObj name="Visio" r:id="rId2" imgW="954405" imgH="954405" progId="">
                  <p:embed/>
                </p:oleObj>
              </mc:Choice>
              <mc:Fallback>
                <p:oleObj name="Visio" r:id="rId2" imgW="954405" imgH="954405"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0292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6"/>
          <p:cNvGraphicFramePr>
            <a:graphicFrameLocks noChangeAspect="1"/>
          </p:cNvGraphicFramePr>
          <p:nvPr/>
        </p:nvGraphicFramePr>
        <p:xfrm>
          <a:off x="5791200" y="5334000"/>
          <a:ext cx="762000" cy="762000"/>
        </p:xfrm>
        <a:graphic>
          <a:graphicData uri="http://schemas.openxmlformats.org/presentationml/2006/ole">
            <mc:AlternateContent xmlns:mc="http://schemas.openxmlformats.org/markup-compatibility/2006">
              <mc:Choice xmlns:v="urn:schemas-microsoft-com:vml" Requires="v">
                <p:oleObj name="Visio" r:id="rId4" imgW="954405" imgH="954405" progId="">
                  <p:embed/>
                </p:oleObj>
              </mc:Choice>
              <mc:Fallback>
                <p:oleObj name="Visio" r:id="rId4" imgW="954405" imgH="954405"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5334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9" name="Line 7"/>
          <p:cNvSpPr>
            <a:spLocks noChangeShapeType="1"/>
          </p:cNvSpPr>
          <p:nvPr/>
        </p:nvSpPr>
        <p:spPr bwMode="auto">
          <a:xfrm>
            <a:off x="4114800" y="2362200"/>
            <a:ext cx="2819400" cy="152400"/>
          </a:xfrm>
          <a:prstGeom prst="line">
            <a:avLst/>
          </a:prstGeom>
          <a:noFill/>
          <a:ln w="28575">
            <a:solidFill>
              <a:schemeClr val="accent2"/>
            </a:solidFill>
            <a:round/>
            <a:headEnd type="triangle" w="med" len="med"/>
            <a:tailEnd type="triangle" w="med" len="med"/>
          </a:ln>
        </p:spPr>
        <p:txBody>
          <a:bodyPr anchor="ctr">
            <a:spAutoFit/>
          </a:bodyPr>
          <a:lstStyle/>
          <a:p>
            <a:endParaRPr lang="zh-CN" altLang="en-US"/>
          </a:p>
        </p:txBody>
      </p:sp>
      <p:sp>
        <p:nvSpPr>
          <p:cNvPr id="33800" name="Line 8"/>
          <p:cNvSpPr>
            <a:spLocks noChangeShapeType="1"/>
          </p:cNvSpPr>
          <p:nvPr/>
        </p:nvSpPr>
        <p:spPr bwMode="auto">
          <a:xfrm flipV="1">
            <a:off x="3352800" y="2667000"/>
            <a:ext cx="3657600" cy="914400"/>
          </a:xfrm>
          <a:prstGeom prst="line">
            <a:avLst/>
          </a:prstGeom>
          <a:noFill/>
          <a:ln w="28575">
            <a:solidFill>
              <a:schemeClr val="accent2"/>
            </a:solidFill>
            <a:round/>
            <a:headEnd type="triangle" w="med" len="med"/>
            <a:tailEnd type="triangle" w="med" len="med"/>
          </a:ln>
        </p:spPr>
        <p:txBody>
          <a:bodyPr anchor="ctr">
            <a:spAutoFit/>
          </a:bodyPr>
          <a:lstStyle/>
          <a:p>
            <a:endParaRPr lang="zh-CN" altLang="en-US"/>
          </a:p>
        </p:txBody>
      </p:sp>
      <p:sp>
        <p:nvSpPr>
          <p:cNvPr id="33801" name="Line 9"/>
          <p:cNvSpPr>
            <a:spLocks noChangeShapeType="1"/>
          </p:cNvSpPr>
          <p:nvPr/>
        </p:nvSpPr>
        <p:spPr bwMode="auto">
          <a:xfrm flipV="1">
            <a:off x="5181600" y="2895600"/>
            <a:ext cx="1905000" cy="2438400"/>
          </a:xfrm>
          <a:prstGeom prst="line">
            <a:avLst/>
          </a:prstGeom>
          <a:noFill/>
          <a:ln w="28575">
            <a:solidFill>
              <a:schemeClr val="accent2"/>
            </a:solidFill>
            <a:round/>
            <a:headEnd type="triangle" w="med" len="med"/>
            <a:tailEnd type="triangle" w="med" len="med"/>
          </a:ln>
        </p:spPr>
        <p:txBody>
          <a:bodyPr anchor="ctr">
            <a:spAutoFit/>
          </a:bodyPr>
          <a:lstStyle/>
          <a:p>
            <a:endParaRPr lang="zh-CN" altLang="en-US"/>
          </a:p>
        </p:txBody>
      </p:sp>
      <p:sp>
        <p:nvSpPr>
          <p:cNvPr id="33802" name="Line 10"/>
          <p:cNvSpPr>
            <a:spLocks noChangeShapeType="1"/>
          </p:cNvSpPr>
          <p:nvPr/>
        </p:nvSpPr>
        <p:spPr bwMode="auto">
          <a:xfrm flipV="1">
            <a:off x="6553200" y="2971800"/>
            <a:ext cx="685800" cy="2743200"/>
          </a:xfrm>
          <a:prstGeom prst="line">
            <a:avLst/>
          </a:prstGeom>
          <a:noFill/>
          <a:ln w="28575">
            <a:solidFill>
              <a:schemeClr val="accent2"/>
            </a:solidFill>
            <a:round/>
            <a:headEnd type="triangle" w="med" len="med"/>
            <a:tailEnd type="triangle" w="med" len="med"/>
          </a:ln>
        </p:spPr>
        <p:txBody>
          <a:bodyPr anchor="ctr">
            <a:spAutoFit/>
          </a:bodyPr>
          <a:lstStyle/>
          <a:p>
            <a:endParaRPr lang="zh-CN" altLang="en-US"/>
          </a:p>
        </p:txBody>
      </p:sp>
      <p:graphicFrame>
        <p:nvGraphicFramePr>
          <p:cNvPr id="33803" name="Object 11"/>
          <p:cNvGraphicFramePr>
            <a:graphicFrameLocks noChangeAspect="1"/>
          </p:cNvGraphicFramePr>
          <p:nvPr/>
        </p:nvGraphicFramePr>
        <p:xfrm>
          <a:off x="7010400" y="2057400"/>
          <a:ext cx="762000" cy="762000"/>
        </p:xfrm>
        <a:graphic>
          <a:graphicData uri="http://schemas.openxmlformats.org/presentationml/2006/ole">
            <mc:AlternateContent xmlns:mc="http://schemas.openxmlformats.org/markup-compatibility/2006">
              <mc:Choice xmlns:v="urn:schemas-microsoft-com:vml" Requires="v">
                <p:oleObj name="Visio" r:id="rId5" imgW="954405" imgH="954405" progId="">
                  <p:embed/>
                </p:oleObj>
              </mc:Choice>
              <mc:Fallback>
                <p:oleObj name="Visio" r:id="rId5" imgW="954405" imgH="954405"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0574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2"/>
          <p:cNvGraphicFramePr>
            <a:graphicFrameLocks noChangeAspect="1"/>
          </p:cNvGraphicFramePr>
          <p:nvPr/>
        </p:nvGraphicFramePr>
        <p:xfrm>
          <a:off x="2438400" y="4267200"/>
          <a:ext cx="1219200" cy="1219200"/>
        </p:xfrm>
        <a:graphic>
          <a:graphicData uri="http://schemas.openxmlformats.org/presentationml/2006/ole">
            <mc:AlternateContent xmlns:mc="http://schemas.openxmlformats.org/markup-compatibility/2006">
              <mc:Choice xmlns:v="urn:schemas-microsoft-com:vml" Requires="v">
                <p:oleObj name="Visio" r:id="rId6" imgW="954405" imgH="954405" progId="">
                  <p:embed/>
                </p:oleObj>
              </mc:Choice>
              <mc:Fallback>
                <p:oleObj name="Visio" r:id="rId6" imgW="954405" imgH="954405" progId="">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267200"/>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5" name="Text Box 13"/>
          <p:cNvSpPr txBox="1">
            <a:spLocks noChangeArrowheads="1"/>
          </p:cNvSpPr>
          <p:nvPr/>
        </p:nvSpPr>
        <p:spPr bwMode="auto">
          <a:xfrm>
            <a:off x="6597650" y="1458913"/>
            <a:ext cx="1809750" cy="457200"/>
          </a:xfrm>
          <a:prstGeom prst="rect">
            <a:avLst/>
          </a:prstGeom>
          <a:noFill/>
          <a:ln w="28575" algn="ctr">
            <a:noFill/>
            <a:miter lim="800000"/>
          </a:ln>
        </p:spPr>
        <p:txBody>
          <a:bodyPr wrap="none">
            <a:spAutoFit/>
          </a:bodyPr>
          <a:lstStyle/>
          <a:p>
            <a:pPr algn="ctr"/>
            <a:r>
              <a:rPr lang="en-US" altLang="zh-CN" sz="2400">
                <a:ea typeface="黑体" panose="02010609060101010101" pitchFamily="2" charset="-122"/>
              </a:rPr>
              <a:t>Web </a:t>
            </a:r>
            <a:r>
              <a:rPr lang="zh-CN" altLang="en-US" sz="2400">
                <a:ea typeface="黑体" panose="02010609060101010101" pitchFamily="2" charset="-122"/>
              </a:rPr>
              <a:t>服务器</a:t>
            </a:r>
            <a:endParaRPr lang="zh-CN" altLang="en-US" sz="1600">
              <a:ea typeface="黑体" panose="02010609060101010101" pitchFamily="2" charset="-122"/>
            </a:endParaRPr>
          </a:p>
        </p:txBody>
      </p:sp>
      <p:sp>
        <p:nvSpPr>
          <p:cNvPr id="33806" name="Text Box 14"/>
          <p:cNvSpPr txBox="1">
            <a:spLocks noChangeArrowheads="1"/>
          </p:cNvSpPr>
          <p:nvPr/>
        </p:nvSpPr>
        <p:spPr bwMode="auto">
          <a:xfrm>
            <a:off x="2449513" y="5441950"/>
            <a:ext cx="1103312" cy="457200"/>
          </a:xfrm>
          <a:prstGeom prst="rect">
            <a:avLst/>
          </a:prstGeom>
          <a:noFill/>
          <a:ln w="28575" algn="ctr">
            <a:noFill/>
            <a:miter lim="800000"/>
          </a:ln>
        </p:spPr>
        <p:txBody>
          <a:bodyPr wrap="none">
            <a:spAutoFit/>
          </a:bodyPr>
          <a:lstStyle/>
          <a:p>
            <a:pPr algn="ctr"/>
            <a:r>
              <a:rPr lang="zh-CN" altLang="en-US" sz="2400" b="1">
                <a:ea typeface="黑体" panose="02010609060101010101" pitchFamily="2" charset="-122"/>
              </a:rPr>
              <a:t>客户端</a:t>
            </a:r>
          </a:p>
        </p:txBody>
      </p:sp>
      <p:sp>
        <p:nvSpPr>
          <p:cNvPr id="33807" name="AutoShape 15"/>
          <p:cNvSpPr>
            <a:spLocks noChangeArrowheads="1"/>
          </p:cNvSpPr>
          <p:nvPr/>
        </p:nvSpPr>
        <p:spPr bwMode="auto">
          <a:xfrm rot="-1861783">
            <a:off x="3027363" y="3321050"/>
            <a:ext cx="4419600" cy="835025"/>
          </a:xfrm>
          <a:prstGeom prst="leftRightArrow">
            <a:avLst>
              <a:gd name="adj1" fmla="val 50000"/>
              <a:gd name="adj2" fmla="val 105856"/>
            </a:avLst>
          </a:prstGeom>
          <a:gradFill rotWithShape="1">
            <a:gsLst>
              <a:gs pos="0">
                <a:srgbClr val="FFCC00"/>
              </a:gs>
              <a:gs pos="50000">
                <a:schemeClr val="bg1"/>
              </a:gs>
              <a:gs pos="100000">
                <a:srgbClr val="FFCC00"/>
              </a:gs>
            </a:gsLst>
            <a:lin ang="0" scaled="1"/>
          </a:gradFill>
          <a:ln w="12700" algn="ctr">
            <a:solidFill>
              <a:schemeClr val="tx1"/>
            </a:solidFill>
            <a:miter lim="800000"/>
          </a:ln>
          <a:effectLst>
            <a:outerShdw dist="68392" dir="1308085" algn="ctr" rotWithShape="0">
              <a:schemeClr val="bg2">
                <a:alpha val="50000"/>
              </a:schemeClr>
            </a:outerShdw>
          </a:effectLst>
        </p:spPr>
        <p:txBody>
          <a:bodyPr anchor="ctr">
            <a:spAutoFit/>
          </a:bodyPr>
          <a:lstStyle/>
          <a:p>
            <a:pPr algn="ctr">
              <a:defRPr/>
            </a:pPr>
            <a:r>
              <a:rPr lang="en-US" altLang="zh-CN" sz="2400" b="1">
                <a:ea typeface="黑体" panose="02010609060101010101" pitchFamily="2" charset="-122"/>
              </a:rPr>
              <a:t>HTTP</a:t>
            </a:r>
            <a:r>
              <a:rPr lang="zh-CN" altLang="en-US" sz="2400" b="1">
                <a:ea typeface="黑体" panose="02010609060101010101" pitchFamily="2" charset="-122"/>
              </a:rPr>
              <a:t>协议</a:t>
            </a:r>
          </a:p>
        </p:txBody>
      </p:sp>
      <p:sp>
        <p:nvSpPr>
          <p:cNvPr id="33808" name="Text Box 16"/>
          <p:cNvSpPr txBox="1">
            <a:spLocks noChangeArrowheads="1"/>
          </p:cNvSpPr>
          <p:nvPr/>
        </p:nvSpPr>
        <p:spPr bwMode="auto">
          <a:xfrm>
            <a:off x="4211638" y="4868863"/>
            <a:ext cx="4419600" cy="1633537"/>
          </a:xfrm>
          <a:prstGeom prst="rect">
            <a:avLst/>
          </a:prstGeom>
          <a:gradFill rotWithShape="1">
            <a:gsLst>
              <a:gs pos="0">
                <a:schemeClr val="accent1">
                  <a:alpha val="70000"/>
                </a:schemeClr>
              </a:gs>
              <a:gs pos="100000">
                <a:srgbClr val="FFFFFF"/>
              </a:gs>
            </a:gsLst>
            <a:lin ang="5400000" scaled="1"/>
          </a:gradFill>
          <a:ln w="19050" algn="ctr">
            <a:solidFill>
              <a:schemeClr val="tx1"/>
            </a:solidFill>
            <a:miter lim="800000"/>
          </a:ln>
        </p:spPr>
        <p:txBody>
          <a:bodyPr>
            <a:spAutoFit/>
          </a:bodyPr>
          <a:lstStyle/>
          <a:p>
            <a:pPr marL="228600" indent="-228600" algn="ctr"/>
            <a:r>
              <a:rPr lang="zh-CN" altLang="en-US" sz="2800">
                <a:ea typeface="黑体" panose="02010609060101010101" pitchFamily="2" charset="-122"/>
              </a:rPr>
              <a:t>协议</a:t>
            </a:r>
          </a:p>
          <a:p>
            <a:pPr marL="228600" indent="-228600">
              <a:buFontTx/>
              <a:buChar char="•"/>
            </a:pPr>
            <a:r>
              <a:rPr lang="zh-CN" altLang="en-US" sz="2400">
                <a:ea typeface="黑体" panose="02010609060101010101" pitchFamily="2" charset="-122"/>
              </a:rPr>
              <a:t>用于访问 </a:t>
            </a:r>
            <a:r>
              <a:rPr lang="en-US" altLang="zh-CN" sz="2400">
                <a:ea typeface="黑体" panose="02010609060101010101" pitchFamily="2" charset="-122"/>
              </a:rPr>
              <a:t>Web </a:t>
            </a:r>
            <a:r>
              <a:rPr lang="zh-CN" altLang="en-US" sz="2400">
                <a:ea typeface="黑体" panose="02010609060101010101" pitchFamily="2" charset="-122"/>
              </a:rPr>
              <a:t>上资源的一组规则</a:t>
            </a:r>
          </a:p>
          <a:p>
            <a:pPr marL="228600" indent="-228600">
              <a:buFontTx/>
              <a:buChar char="•"/>
            </a:pPr>
            <a:r>
              <a:rPr lang="en-US" altLang="zh-CN" sz="2400">
                <a:ea typeface="黑体" panose="02010609060101010101" pitchFamily="2" charset="-122"/>
              </a:rPr>
              <a:t>HTTP </a:t>
            </a:r>
            <a:r>
              <a:rPr lang="zh-CN" altLang="en-US" sz="2400">
                <a:ea typeface="黑体" panose="02010609060101010101" pitchFamily="2" charset="-122"/>
              </a:rPr>
              <a:t>是 </a:t>
            </a:r>
            <a:r>
              <a:rPr lang="en-US" altLang="zh-CN" sz="2400">
                <a:ea typeface="黑体" panose="02010609060101010101" pitchFamily="2" charset="-122"/>
              </a:rPr>
              <a:t>Web </a:t>
            </a:r>
            <a:r>
              <a:rPr lang="zh-CN" altLang="en-US" sz="2400">
                <a:ea typeface="黑体" panose="02010609060101010101" pitchFamily="2" charset="-122"/>
              </a:rPr>
              <a:t>协议</a:t>
            </a:r>
            <a:r>
              <a:rPr lang="zh-CN" altLang="en-US" sz="2400" b="1">
                <a:ea typeface="黑体" panose="02010609060101010101" pitchFamily="2" charset="-122"/>
              </a:rPr>
              <a:t> </a:t>
            </a:r>
          </a:p>
        </p:txBody>
      </p:sp>
      <p:graphicFrame>
        <p:nvGraphicFramePr>
          <p:cNvPr id="33809" name="Object 17"/>
          <p:cNvGraphicFramePr>
            <a:graphicFrameLocks noChangeAspect="1"/>
          </p:cNvGraphicFramePr>
          <p:nvPr/>
        </p:nvGraphicFramePr>
        <p:xfrm>
          <a:off x="2514600" y="3048000"/>
          <a:ext cx="762000" cy="762000"/>
        </p:xfrm>
        <a:graphic>
          <a:graphicData uri="http://schemas.openxmlformats.org/presentationml/2006/ole">
            <mc:AlternateContent xmlns:mc="http://schemas.openxmlformats.org/markup-compatibility/2006">
              <mc:Choice xmlns:v="urn:schemas-microsoft-com:vml" Requires="v">
                <p:oleObj name="Visio" r:id="rId7" imgW="954405" imgH="954405" progId="">
                  <p:embed/>
                </p:oleObj>
              </mc:Choice>
              <mc:Fallback>
                <p:oleObj name="Visio" r:id="rId7" imgW="954405" imgH="954405" progId="">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48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0" name="Object 18"/>
          <p:cNvGraphicFramePr>
            <a:graphicFrameLocks noChangeAspect="1"/>
          </p:cNvGraphicFramePr>
          <p:nvPr/>
        </p:nvGraphicFramePr>
        <p:xfrm>
          <a:off x="3276600" y="1905000"/>
          <a:ext cx="762000" cy="762000"/>
        </p:xfrm>
        <a:graphic>
          <a:graphicData uri="http://schemas.openxmlformats.org/presentationml/2006/ole">
            <mc:AlternateContent xmlns:mc="http://schemas.openxmlformats.org/markup-compatibility/2006">
              <mc:Choice xmlns:v="urn:schemas-microsoft-com:vml" Requires="v">
                <p:oleObj name="Visio" r:id="rId8" imgW="954405" imgH="954405" progId="">
                  <p:embed/>
                </p:oleObj>
              </mc:Choice>
              <mc:Fallback>
                <p:oleObj name="Visio" r:id="rId8" imgW="954405" imgH="954405" progId="">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05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811" name="Picture 19" descr="图 1"/>
          <p:cNvPicPr>
            <a:picLocks noChangeAspect="1" noChangeArrowheads="1"/>
          </p:cNvPicPr>
          <p:nvPr/>
        </p:nvPicPr>
        <p:blipFill>
          <a:blip r:embed="rId9"/>
          <a:srcRect/>
          <a:stretch>
            <a:fillRect/>
          </a:stretch>
        </p:blipFill>
        <p:spPr bwMode="auto">
          <a:xfrm>
            <a:off x="323850" y="3162300"/>
            <a:ext cx="4305300" cy="3003550"/>
          </a:xfrm>
          <a:prstGeom prst="rect">
            <a:avLst/>
          </a:prstGeom>
          <a:noFill/>
          <a:ln w="9525">
            <a:noFill/>
            <a:miter lim="800000"/>
            <a:headEnd/>
            <a:tailEnd/>
          </a:ln>
        </p:spPr>
      </p:pic>
      <p:sp>
        <p:nvSpPr>
          <p:cNvPr id="33812" name="Text Box 20"/>
          <p:cNvSpPr txBox="1">
            <a:spLocks noChangeArrowheads="1"/>
          </p:cNvSpPr>
          <p:nvPr/>
        </p:nvSpPr>
        <p:spPr bwMode="auto">
          <a:xfrm>
            <a:off x="3511550" y="3479800"/>
            <a:ext cx="2422525" cy="476250"/>
          </a:xfrm>
          <a:prstGeom prst="rect">
            <a:avLst/>
          </a:prstGeom>
          <a:solidFill>
            <a:schemeClr val="bg1"/>
          </a:solidFill>
          <a:ln w="19050" algn="ctr">
            <a:solidFill>
              <a:srgbClr val="FF0000"/>
            </a:solidFill>
            <a:miter lim="800000"/>
          </a:ln>
        </p:spPr>
        <p:txBody>
          <a:bodyPr wrap="none">
            <a:spAutoFit/>
          </a:bodyPr>
          <a:lstStyle/>
          <a:p>
            <a:pPr algn="ctr"/>
            <a:r>
              <a:rPr lang="zh-CN" altLang="en-US" sz="2400">
                <a:ea typeface="黑体" panose="02010609060101010101" pitchFamily="2" charset="-122"/>
              </a:rPr>
              <a:t>站点地址或 </a:t>
            </a:r>
            <a:r>
              <a:rPr lang="en-US" altLang="zh-CN" sz="2400">
                <a:ea typeface="黑体" panose="02010609060101010101" pitchFamily="2" charset="-122"/>
              </a:rPr>
              <a:t>URL</a:t>
            </a:r>
          </a:p>
        </p:txBody>
      </p:sp>
      <p:sp>
        <p:nvSpPr>
          <p:cNvPr id="33813" name="Line 21"/>
          <p:cNvSpPr>
            <a:spLocks noChangeShapeType="1"/>
          </p:cNvSpPr>
          <p:nvPr/>
        </p:nvSpPr>
        <p:spPr bwMode="auto">
          <a:xfrm>
            <a:off x="2805113" y="3716338"/>
            <a:ext cx="687387" cy="0"/>
          </a:xfrm>
          <a:prstGeom prst="line">
            <a:avLst/>
          </a:prstGeom>
          <a:noFill/>
          <a:ln w="25400">
            <a:solidFill>
              <a:srgbClr val="FF0000"/>
            </a:solidFill>
            <a:round/>
          </a:ln>
        </p:spPr>
        <p:txBody>
          <a:bodyPr anchor="ctr">
            <a:spAutoFit/>
          </a:bodyPr>
          <a:lstStyle/>
          <a:p>
            <a:endParaRPr lang="zh-CN" altLang="en-US"/>
          </a:p>
        </p:txBody>
      </p:sp>
      <p:sp>
        <p:nvSpPr>
          <p:cNvPr id="33814" name="Rectangle 22"/>
          <p:cNvSpPr>
            <a:spLocks noChangeArrowheads="1"/>
          </p:cNvSpPr>
          <p:nvPr/>
        </p:nvSpPr>
        <p:spPr bwMode="auto">
          <a:xfrm>
            <a:off x="755650" y="3644900"/>
            <a:ext cx="2057400" cy="304800"/>
          </a:xfrm>
          <a:prstGeom prst="rect">
            <a:avLst/>
          </a:prstGeom>
          <a:noFill/>
          <a:ln w="22225" algn="ctr">
            <a:solidFill>
              <a:srgbClr val="FF0000"/>
            </a:solidFill>
            <a:miter lim="800000"/>
          </a:ln>
        </p:spPr>
        <p:txBody>
          <a:bodyPr anchor="ctr">
            <a:spAutoFit/>
          </a:bodyPr>
          <a:lstStyle/>
          <a:p>
            <a:endParaRPr lang="zh-CN" altLang="en-US"/>
          </a:p>
        </p:txBody>
      </p:sp>
      <p:sp>
        <p:nvSpPr>
          <p:cNvPr id="33815" name="Text Box 23"/>
          <p:cNvSpPr txBox="1">
            <a:spLocks noChangeArrowheads="1"/>
          </p:cNvSpPr>
          <p:nvPr/>
        </p:nvSpPr>
        <p:spPr bwMode="auto">
          <a:xfrm>
            <a:off x="2555875" y="5300663"/>
            <a:ext cx="3713163" cy="476250"/>
          </a:xfrm>
          <a:prstGeom prst="rect">
            <a:avLst/>
          </a:prstGeom>
          <a:solidFill>
            <a:schemeClr val="bg1"/>
          </a:solidFill>
          <a:ln w="19050" algn="ctr">
            <a:solidFill>
              <a:schemeClr val="accent2"/>
            </a:solidFill>
            <a:miter lim="800000"/>
          </a:ln>
        </p:spPr>
        <p:txBody>
          <a:bodyPr>
            <a:spAutoFit/>
          </a:bodyPr>
          <a:lstStyle/>
          <a:p>
            <a:r>
              <a:rPr lang="en-US" altLang="zh-CN" sz="2400">
                <a:ea typeface="黑体" panose="02010609060101010101" pitchFamily="2" charset="-122"/>
              </a:rPr>
              <a:t>HTML</a:t>
            </a:r>
            <a:r>
              <a:rPr lang="zh-CN" altLang="en-US" sz="2400">
                <a:ea typeface="黑体" panose="02010609060101010101" pitchFamily="2" charset="-122"/>
              </a:rPr>
              <a:t>语言用于制作网页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fade">
                                      <p:cBhvr>
                                        <p:cTn id="7" dur="2000"/>
                                        <p:tgtEl>
                                          <p:spTgt spid="33810"/>
                                        </p:tgtEl>
                                      </p:cBhvr>
                                    </p:animEffect>
                                  </p:childTnLst>
                                </p:cTn>
                              </p:par>
                              <p:par>
                                <p:cTn id="8" presetID="10" presetClass="entr" presetSubtype="0" fill="hold" nodeType="withEffect">
                                  <p:stCondLst>
                                    <p:cond delay="0"/>
                                  </p:stCondLst>
                                  <p:childTnLst>
                                    <p:set>
                                      <p:cBhvr>
                                        <p:cTn id="9" dur="1" fill="hold">
                                          <p:stCondLst>
                                            <p:cond delay="0"/>
                                          </p:stCondLst>
                                        </p:cTn>
                                        <p:tgtEl>
                                          <p:spTgt spid="33809"/>
                                        </p:tgtEl>
                                        <p:attrNameLst>
                                          <p:attrName>style.visibility</p:attrName>
                                        </p:attrNameLst>
                                      </p:cBhvr>
                                      <p:to>
                                        <p:strVal val="visible"/>
                                      </p:to>
                                    </p:set>
                                    <p:animEffect transition="in" filter="fade">
                                      <p:cBhvr>
                                        <p:cTn id="10" dur="2000"/>
                                        <p:tgtEl>
                                          <p:spTgt spid="33809"/>
                                        </p:tgtEl>
                                      </p:cBhvr>
                                    </p:animEffect>
                                  </p:childTnLst>
                                </p:cTn>
                              </p:par>
                              <p:par>
                                <p:cTn id="11" presetID="10" presetClass="entr" presetSubtype="0" fill="hold" nodeType="with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fade">
                                      <p:cBhvr>
                                        <p:cTn id="13" dur="2000"/>
                                        <p:tgtEl>
                                          <p:spTgt spid="33797"/>
                                        </p:tgtEl>
                                      </p:cBhvr>
                                    </p:animEffect>
                                  </p:childTnLst>
                                </p:cTn>
                              </p:par>
                              <p:par>
                                <p:cTn id="14" presetID="10" presetClass="entr" presetSubtype="0" fill="hold" nodeType="withEffect">
                                  <p:stCondLst>
                                    <p:cond delay="0"/>
                                  </p:stCondLst>
                                  <p:childTnLst>
                                    <p:set>
                                      <p:cBhvr>
                                        <p:cTn id="15" dur="1" fill="hold">
                                          <p:stCondLst>
                                            <p:cond delay="0"/>
                                          </p:stCondLst>
                                        </p:cTn>
                                        <p:tgtEl>
                                          <p:spTgt spid="33798"/>
                                        </p:tgtEl>
                                        <p:attrNameLst>
                                          <p:attrName>style.visibility</p:attrName>
                                        </p:attrNameLst>
                                      </p:cBhvr>
                                      <p:to>
                                        <p:strVal val="visible"/>
                                      </p:to>
                                    </p:set>
                                    <p:animEffect transition="in" filter="fade">
                                      <p:cBhvr>
                                        <p:cTn id="16" dur="2000"/>
                                        <p:tgtEl>
                                          <p:spTgt spid="33798"/>
                                        </p:tgtEl>
                                      </p:cBhvr>
                                    </p:animEffec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499"/>
                                          </p:stCondLst>
                                        </p:cTn>
                                        <p:tgtEl>
                                          <p:spTgt spid="3380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33805"/>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33799"/>
                                        </p:tgtEl>
                                        <p:attrNameLst>
                                          <p:attrName>style.visibility</p:attrName>
                                        </p:attrNameLst>
                                      </p:cBhvr>
                                      <p:to>
                                        <p:strVal val="visible"/>
                                      </p:to>
                                    </p:set>
                                    <p:animEffect transition="in" filter="wipe(left)">
                                      <p:cBhvr>
                                        <p:cTn id="25" dur="500"/>
                                        <p:tgtEl>
                                          <p:spTgt spid="33799"/>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33800"/>
                                        </p:tgtEl>
                                        <p:attrNameLst>
                                          <p:attrName>style.visibility</p:attrName>
                                        </p:attrNameLst>
                                      </p:cBhvr>
                                      <p:to>
                                        <p:strVal val="visible"/>
                                      </p:to>
                                    </p:set>
                                    <p:animEffect transition="in" filter="wipe(left)">
                                      <p:cBhvr>
                                        <p:cTn id="29" dur="500"/>
                                        <p:tgtEl>
                                          <p:spTgt spid="33800"/>
                                        </p:tgtEl>
                                      </p:cBhvr>
                                    </p:animEffect>
                                  </p:childTnLst>
                                </p:cTn>
                              </p:par>
                            </p:childTnLst>
                          </p:cTn>
                        </p:par>
                        <p:par>
                          <p:cTn id="30" fill="hold">
                            <p:stCondLst>
                              <p:cond delay="3500"/>
                            </p:stCondLst>
                            <p:childTnLst>
                              <p:par>
                                <p:cTn id="31" presetID="22" presetClass="entr" presetSubtype="4" fill="hold" grpId="0" nodeType="afterEffect">
                                  <p:stCondLst>
                                    <p:cond delay="0"/>
                                  </p:stCondLst>
                                  <p:childTnLst>
                                    <p:set>
                                      <p:cBhvr>
                                        <p:cTn id="32" dur="1" fill="hold">
                                          <p:stCondLst>
                                            <p:cond delay="0"/>
                                          </p:stCondLst>
                                        </p:cTn>
                                        <p:tgtEl>
                                          <p:spTgt spid="33801"/>
                                        </p:tgtEl>
                                        <p:attrNameLst>
                                          <p:attrName>style.visibility</p:attrName>
                                        </p:attrNameLst>
                                      </p:cBhvr>
                                      <p:to>
                                        <p:strVal val="visible"/>
                                      </p:to>
                                    </p:set>
                                    <p:animEffect transition="in" filter="wipe(down)">
                                      <p:cBhvr>
                                        <p:cTn id="33" dur="500"/>
                                        <p:tgtEl>
                                          <p:spTgt spid="33801"/>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33802"/>
                                        </p:tgtEl>
                                        <p:attrNameLst>
                                          <p:attrName>style.visibility</p:attrName>
                                        </p:attrNameLst>
                                      </p:cBhvr>
                                      <p:to>
                                        <p:strVal val="visible"/>
                                      </p:to>
                                    </p:set>
                                    <p:animEffect transition="in" filter="wipe(down)">
                                      <p:cBhvr>
                                        <p:cTn id="37" dur="500"/>
                                        <p:tgtEl>
                                          <p:spTgt spid="33802"/>
                                        </p:tgtEl>
                                      </p:cBhvr>
                                    </p:animEffect>
                                  </p:childTnLst>
                                </p:cTn>
                              </p:par>
                            </p:childTnLst>
                          </p:cTn>
                        </p:par>
                        <p:par>
                          <p:cTn id="38" fill="hold">
                            <p:stCondLst>
                              <p:cond delay="4500"/>
                            </p:stCondLst>
                            <p:childTnLst>
                              <p:par>
                                <p:cTn id="39" presetID="1" presetClass="entr" presetSubtype="0" fill="hold" nodeType="afterEffect">
                                  <p:stCondLst>
                                    <p:cond delay="0"/>
                                  </p:stCondLst>
                                  <p:childTnLst>
                                    <p:set>
                                      <p:cBhvr>
                                        <p:cTn id="40" dur="1" fill="hold">
                                          <p:stCondLst>
                                            <p:cond delay="499"/>
                                          </p:stCondLst>
                                        </p:cTn>
                                        <p:tgtEl>
                                          <p:spTgt spid="338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33806"/>
                                        </p:tgtEl>
                                        <p:attrNameLst>
                                          <p:attrName>style.visibility</p:attrName>
                                        </p:attrNameLst>
                                      </p:cBhvr>
                                      <p:to>
                                        <p:strVal val="visible"/>
                                      </p:to>
                                    </p:set>
                                  </p:childTnLst>
                                </p:cTn>
                              </p:par>
                            </p:childTnLst>
                          </p:cTn>
                        </p:par>
                        <p:par>
                          <p:cTn id="43" fill="hold">
                            <p:stCondLst>
                              <p:cond delay="5000"/>
                            </p:stCondLst>
                            <p:childTnLst>
                              <p:par>
                                <p:cTn id="44" presetID="22" presetClass="entr" presetSubtype="4" fill="hold" grpId="0" nodeType="afterEffect">
                                  <p:stCondLst>
                                    <p:cond delay="0"/>
                                  </p:stCondLst>
                                  <p:childTnLst>
                                    <p:set>
                                      <p:cBhvr>
                                        <p:cTn id="45" dur="1" fill="hold">
                                          <p:stCondLst>
                                            <p:cond delay="0"/>
                                          </p:stCondLst>
                                        </p:cTn>
                                        <p:tgtEl>
                                          <p:spTgt spid="33807"/>
                                        </p:tgtEl>
                                        <p:attrNameLst>
                                          <p:attrName>style.visibility</p:attrName>
                                        </p:attrNameLst>
                                      </p:cBhvr>
                                      <p:to>
                                        <p:strVal val="visible"/>
                                      </p:to>
                                    </p:set>
                                    <p:animEffect transition="in" filter="wipe(down)">
                                      <p:cBhvr>
                                        <p:cTn id="46" dur="500"/>
                                        <p:tgtEl>
                                          <p:spTgt spid="3380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808"/>
                                        </p:tgtEl>
                                        <p:attrNameLst>
                                          <p:attrName>style.visibility</p:attrName>
                                        </p:attrNameLst>
                                      </p:cBhvr>
                                      <p:to>
                                        <p:strVal val="visible"/>
                                      </p:to>
                                    </p:set>
                                    <p:animEffect transition="in" filter="fade">
                                      <p:cBhvr>
                                        <p:cTn id="51" dur="1000"/>
                                        <p:tgtEl>
                                          <p:spTgt spid="33808"/>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3811"/>
                                        </p:tgtEl>
                                        <p:attrNameLst>
                                          <p:attrName>style.visibility</p:attrName>
                                        </p:attrNameLst>
                                      </p:cBhvr>
                                      <p:to>
                                        <p:strVal val="visible"/>
                                      </p:to>
                                    </p:set>
                                    <p:anim calcmode="lin" valueType="num">
                                      <p:cBhvr>
                                        <p:cTn id="56" dur="500" fill="hold"/>
                                        <p:tgtEl>
                                          <p:spTgt spid="33811"/>
                                        </p:tgtEl>
                                        <p:attrNameLst>
                                          <p:attrName>ppt_w</p:attrName>
                                        </p:attrNameLst>
                                      </p:cBhvr>
                                      <p:tavLst>
                                        <p:tav tm="0">
                                          <p:val>
                                            <p:fltVal val="0"/>
                                          </p:val>
                                        </p:tav>
                                        <p:tav tm="100000">
                                          <p:val>
                                            <p:strVal val="#ppt_w"/>
                                          </p:val>
                                        </p:tav>
                                      </p:tavLst>
                                    </p:anim>
                                    <p:anim calcmode="lin" valueType="num">
                                      <p:cBhvr>
                                        <p:cTn id="57" dur="500" fill="hold"/>
                                        <p:tgtEl>
                                          <p:spTgt spid="33811"/>
                                        </p:tgtEl>
                                        <p:attrNameLst>
                                          <p:attrName>ppt_h</p:attrName>
                                        </p:attrNameLst>
                                      </p:cBhvr>
                                      <p:tavLst>
                                        <p:tav tm="0">
                                          <p:val>
                                            <p:fltVal val="0"/>
                                          </p:val>
                                        </p:tav>
                                        <p:tav tm="100000">
                                          <p:val>
                                            <p:strVal val="#ppt_h"/>
                                          </p:val>
                                        </p:tav>
                                      </p:tavLst>
                                    </p:anim>
                                    <p:animEffect transition="in" filter="fade">
                                      <p:cBhvr>
                                        <p:cTn id="58" dur="500"/>
                                        <p:tgtEl>
                                          <p:spTgt spid="33811"/>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3814"/>
                                        </p:tgtEl>
                                        <p:attrNameLst>
                                          <p:attrName>style.visibility</p:attrName>
                                        </p:attrNameLst>
                                      </p:cBhvr>
                                      <p:to>
                                        <p:strVal val="visible"/>
                                      </p:to>
                                    </p:set>
                                    <p:animEffect transition="in" filter="wipe(left)">
                                      <p:cBhvr>
                                        <p:cTn id="62" dur="500"/>
                                        <p:tgtEl>
                                          <p:spTgt spid="33814"/>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33813"/>
                                        </p:tgtEl>
                                        <p:attrNameLst>
                                          <p:attrName>style.visibility</p:attrName>
                                        </p:attrNameLst>
                                      </p:cBhvr>
                                      <p:to>
                                        <p:strVal val="visible"/>
                                      </p:to>
                                    </p:set>
                                    <p:animEffect transition="in" filter="wipe(left)">
                                      <p:cBhvr>
                                        <p:cTn id="66" dur="500"/>
                                        <p:tgtEl>
                                          <p:spTgt spid="33813"/>
                                        </p:tgtEl>
                                      </p:cBhvr>
                                    </p:animEffect>
                                  </p:childTnLst>
                                </p:cTn>
                              </p:par>
                            </p:childTnLst>
                          </p:cTn>
                        </p:par>
                        <p:par>
                          <p:cTn id="67" fill="hold">
                            <p:stCondLst>
                              <p:cond delay="1500"/>
                            </p:stCondLst>
                            <p:childTnLst>
                              <p:par>
                                <p:cTn id="68" presetID="22" presetClass="entr" presetSubtype="8" fill="hold" grpId="0" nodeType="afterEffect">
                                  <p:stCondLst>
                                    <p:cond delay="0"/>
                                  </p:stCondLst>
                                  <p:childTnLst>
                                    <p:set>
                                      <p:cBhvr>
                                        <p:cTn id="69" dur="1" fill="hold">
                                          <p:stCondLst>
                                            <p:cond delay="0"/>
                                          </p:stCondLst>
                                        </p:cTn>
                                        <p:tgtEl>
                                          <p:spTgt spid="33812"/>
                                        </p:tgtEl>
                                        <p:attrNameLst>
                                          <p:attrName>style.visibility</p:attrName>
                                        </p:attrNameLst>
                                      </p:cBhvr>
                                      <p:to>
                                        <p:strVal val="visible"/>
                                      </p:to>
                                    </p:set>
                                    <p:animEffect transition="in" filter="wipe(left)">
                                      <p:cBhvr>
                                        <p:cTn id="70" dur="500"/>
                                        <p:tgtEl>
                                          <p:spTgt spid="33812"/>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3815"/>
                                        </p:tgtEl>
                                        <p:attrNameLst>
                                          <p:attrName>style.visibility</p:attrName>
                                        </p:attrNameLst>
                                      </p:cBhvr>
                                      <p:to>
                                        <p:strVal val="visible"/>
                                      </p:to>
                                    </p:set>
                                    <p:animEffect transition="in" filter="fade">
                                      <p:cBhvr>
                                        <p:cTn id="74" dur="2000"/>
                                        <p:tgtEl>
                                          <p:spTgt spid="33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2" grpId="0" animBg="1"/>
      <p:bldP spid="33805" grpId="0" autoUpdateAnimBg="0"/>
      <p:bldP spid="33806" grpId="0" autoUpdateAnimBg="0"/>
      <p:bldP spid="33807" grpId="0" animBg="1" autoUpdateAnimBg="0"/>
      <p:bldP spid="33808" grpId="0" animBg="1"/>
      <p:bldP spid="33812" grpId="0" animBg="1"/>
      <p:bldP spid="33813" grpId="0" animBg="1"/>
      <p:bldP spid="33814" grpId="0" animBg="1"/>
      <p:bldP spid="338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386263" y="285750"/>
            <a:ext cx="4686300" cy="500063"/>
          </a:xfrm>
        </p:spPr>
        <p:txBody>
          <a:bodyPr/>
          <a:lstStyle/>
          <a:p>
            <a:r>
              <a:rPr lang="zh-CN" altLang="en-US"/>
              <a:t>静态网页</a:t>
            </a:r>
          </a:p>
        </p:txBody>
      </p:sp>
      <p:pic>
        <p:nvPicPr>
          <p:cNvPr id="43011" name="Picture 4"/>
          <p:cNvPicPr>
            <a:picLocks noChangeAspect="1" noChangeArrowheads="1"/>
          </p:cNvPicPr>
          <p:nvPr/>
        </p:nvPicPr>
        <p:blipFill>
          <a:blip r:embed="rId2"/>
          <a:srcRect/>
          <a:stretch>
            <a:fillRect/>
          </a:stretch>
        </p:blipFill>
        <p:spPr bwMode="auto">
          <a:xfrm>
            <a:off x="1181100" y="1771650"/>
            <a:ext cx="6781800" cy="408622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386263" y="285750"/>
            <a:ext cx="4686300" cy="500063"/>
          </a:xfrm>
        </p:spPr>
        <p:txBody>
          <a:bodyPr/>
          <a:lstStyle/>
          <a:p>
            <a:r>
              <a:rPr lang="zh-CN" altLang="en-US"/>
              <a:t>动态网页</a:t>
            </a:r>
            <a:r>
              <a:rPr lang="en-US" altLang="zh-CN"/>
              <a:t>(1)</a:t>
            </a:r>
            <a:endParaRPr lang="zh-CN" altLang="en-US"/>
          </a:p>
        </p:txBody>
      </p:sp>
      <p:pic>
        <p:nvPicPr>
          <p:cNvPr id="44035" name="Picture 2"/>
          <p:cNvPicPr>
            <a:picLocks noGrp="1" noChangeAspect="1" noChangeArrowheads="1"/>
          </p:cNvPicPr>
          <p:nvPr>
            <p:ph idx="1"/>
          </p:nvPr>
        </p:nvPicPr>
        <p:blipFill>
          <a:blip r:embed="rId2"/>
          <a:srcRect/>
          <a:stretch>
            <a:fillRect/>
          </a:stretch>
        </p:blipFill>
        <p:spPr>
          <a:xfrm>
            <a:off x="1698625" y="1714500"/>
            <a:ext cx="6089650" cy="4286250"/>
          </a:xfrm>
          <a:noFill/>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386263" y="285750"/>
            <a:ext cx="4686300" cy="500063"/>
          </a:xfrm>
        </p:spPr>
        <p:txBody>
          <a:bodyPr/>
          <a:lstStyle/>
          <a:p>
            <a:r>
              <a:rPr lang="zh-CN" altLang="en-US"/>
              <a:t>动态网页</a:t>
            </a:r>
            <a:r>
              <a:rPr lang="en-US" altLang="zh-CN"/>
              <a:t>(2)</a:t>
            </a:r>
            <a:endParaRPr lang="zh-CN" altLang="en-US"/>
          </a:p>
        </p:txBody>
      </p:sp>
      <p:pic>
        <p:nvPicPr>
          <p:cNvPr id="45059" name="Picture 2"/>
          <p:cNvPicPr>
            <a:picLocks noChangeAspect="1" noChangeArrowheads="1"/>
          </p:cNvPicPr>
          <p:nvPr/>
        </p:nvPicPr>
        <p:blipFill>
          <a:blip r:embed="rId2"/>
          <a:srcRect/>
          <a:stretch>
            <a:fillRect/>
          </a:stretch>
        </p:blipFill>
        <p:spPr bwMode="auto">
          <a:xfrm>
            <a:off x="1860550" y="1143000"/>
            <a:ext cx="5497513" cy="5695950"/>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386263" y="285750"/>
            <a:ext cx="4686300" cy="500063"/>
          </a:xfrm>
        </p:spPr>
        <p:txBody>
          <a:bodyPr/>
          <a:lstStyle/>
          <a:p>
            <a:r>
              <a:rPr lang="zh-CN" altLang="en-US"/>
              <a:t>编辑工具</a:t>
            </a:r>
          </a:p>
        </p:txBody>
      </p:sp>
      <p:sp>
        <p:nvSpPr>
          <p:cNvPr id="46083"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dirty="0"/>
              <a:t>HB( </a:t>
            </a:r>
            <a:r>
              <a:rPr lang="en-US" altLang="zh-CN" dirty="0" err="1"/>
              <a:t>HBuilder</a:t>
            </a:r>
            <a:r>
              <a:rPr lang="en-US" altLang="zh-CN" dirty="0"/>
              <a:t>)</a:t>
            </a:r>
          </a:p>
          <a:p>
            <a:pPr>
              <a:buFontTx/>
              <a:buBlip>
                <a:blip r:embed="rId2"/>
              </a:buBlip>
            </a:pPr>
            <a:r>
              <a:rPr lang="en-US" altLang="zh-CN" dirty="0" err="1"/>
              <a:t>EditPlus</a:t>
            </a:r>
            <a:endParaRPr lang="en-US" altLang="zh-CN" dirty="0"/>
          </a:p>
          <a:p>
            <a:pPr>
              <a:buFontTx/>
              <a:buBlip>
                <a:blip r:embed="rId2"/>
              </a:buBlip>
            </a:pPr>
            <a:r>
              <a:rPr lang="zh-CN" altLang="en-US" dirty="0"/>
              <a:t>记事本</a:t>
            </a:r>
            <a:r>
              <a:rPr lang="en-US" altLang="zh-CN" dirty="0"/>
              <a:t>(Notepad)</a:t>
            </a:r>
          </a:p>
        </p:txBody>
      </p:sp>
      <p:pic>
        <p:nvPicPr>
          <p:cNvPr id="46084" name="Picture 4"/>
          <p:cNvPicPr>
            <a:picLocks noChangeAspect="1" noChangeArrowheads="1"/>
          </p:cNvPicPr>
          <p:nvPr/>
        </p:nvPicPr>
        <p:blipFill>
          <a:blip r:embed="rId3"/>
          <a:srcRect/>
          <a:stretch>
            <a:fillRect/>
          </a:stretch>
        </p:blipFill>
        <p:spPr bwMode="auto">
          <a:xfrm>
            <a:off x="1071563" y="3203575"/>
            <a:ext cx="4854575" cy="3154363"/>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86263" y="285750"/>
            <a:ext cx="4686300" cy="500063"/>
          </a:xfrm>
        </p:spPr>
        <p:txBody>
          <a:bodyPr/>
          <a:lstStyle/>
          <a:p>
            <a:r>
              <a:rPr lang="zh-CN" altLang="en-US"/>
              <a:t>课程目标</a:t>
            </a:r>
          </a:p>
        </p:txBody>
      </p:sp>
      <p:sp>
        <p:nvSpPr>
          <p:cNvPr id="30723" name="Rectangle 3"/>
          <p:cNvSpPr>
            <a:spLocks noGrp="1" noChangeArrowheads="1"/>
          </p:cNvSpPr>
          <p:nvPr>
            <p:ph idx="1"/>
          </p:nvPr>
        </p:nvSpPr>
        <p:spPr>
          <a:xfrm>
            <a:off x="628650" y="1857375"/>
            <a:ext cx="8229600" cy="4286250"/>
          </a:xfrm>
        </p:spPr>
        <p:txBody>
          <a:bodyPr/>
          <a:lstStyle/>
          <a:p>
            <a:pPr>
              <a:lnSpc>
                <a:spcPct val="150000"/>
              </a:lnSpc>
              <a:buFontTx/>
              <a:buBlip>
                <a:blip r:embed="rId2"/>
              </a:buBlip>
            </a:pPr>
            <a:r>
              <a:rPr lang="en-US" altLang="zh-CN" dirty="0">
                <a:latin typeface="楷体_GB2312" pitchFamily="49" charset="-122"/>
              </a:rPr>
              <a:t> </a:t>
            </a:r>
            <a:r>
              <a:rPr lang="zh-CN" altLang="en-US" dirty="0">
                <a:latin typeface="楷体_GB2312" pitchFamily="49" charset="-122"/>
              </a:rPr>
              <a:t>理解静态网页工作原理</a:t>
            </a:r>
          </a:p>
          <a:p>
            <a:pPr>
              <a:lnSpc>
                <a:spcPct val="150000"/>
              </a:lnSpc>
              <a:buFontTx/>
              <a:buBlip>
                <a:blip r:embed="rId2"/>
              </a:buBlip>
            </a:pPr>
            <a:r>
              <a:rPr lang="zh-CN" altLang="en-US" dirty="0">
                <a:latin typeface="楷体_GB2312" pitchFamily="49" charset="-122"/>
              </a:rPr>
              <a:t> </a:t>
            </a:r>
            <a:r>
              <a:rPr lang="zh-CN" altLang="en-US" dirty="0">
                <a:solidFill>
                  <a:srgbClr val="FF0000"/>
                </a:solidFill>
                <a:latin typeface="楷体_GB2312" pitchFamily="49" charset="-122"/>
              </a:rPr>
              <a:t>掌握 </a:t>
            </a:r>
            <a:r>
              <a:rPr lang="en-US" altLang="zh-CN" dirty="0">
                <a:solidFill>
                  <a:srgbClr val="FF0000"/>
                </a:solidFill>
                <a:latin typeface="楷体_GB2312" pitchFamily="49" charset="-122"/>
              </a:rPr>
              <a:t>HTML   CSS   JAVASCRIPT </a:t>
            </a:r>
            <a:r>
              <a:rPr lang="zh-CN" altLang="en-US" dirty="0">
                <a:solidFill>
                  <a:srgbClr val="FF0000"/>
                </a:solidFill>
                <a:latin typeface="楷体_GB2312" pitchFamily="49" charset="-122"/>
              </a:rPr>
              <a:t>语言</a:t>
            </a:r>
          </a:p>
          <a:p>
            <a:pPr>
              <a:lnSpc>
                <a:spcPct val="150000"/>
              </a:lnSpc>
              <a:buFontTx/>
              <a:buBlip>
                <a:blip r:embed="rId2"/>
              </a:buBlip>
            </a:pPr>
            <a:r>
              <a:rPr lang="zh-CN" altLang="en-US" dirty="0">
                <a:latin typeface="楷体_GB2312" pitchFamily="49" charset="-122"/>
              </a:rPr>
              <a:t> 了解</a:t>
            </a:r>
            <a:r>
              <a:rPr lang="en-US" altLang="zh-CN" dirty="0">
                <a:latin typeface="楷体_GB2312" pitchFamily="49" charset="-122"/>
              </a:rPr>
              <a:t>DW( Dreamweaver )</a:t>
            </a:r>
            <a:r>
              <a:rPr lang="zh-CN" altLang="en-US" dirty="0">
                <a:latin typeface="楷体_GB2312" pitchFamily="49" charset="-122"/>
              </a:rPr>
              <a:t>工具的使用</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86263" y="285750"/>
            <a:ext cx="4686300" cy="500063"/>
          </a:xfrm>
        </p:spPr>
        <p:txBody>
          <a:bodyPr/>
          <a:lstStyle/>
          <a:p>
            <a:r>
              <a:rPr lang="en-US" altLang="zh-CN"/>
              <a:t>Html</a:t>
            </a:r>
            <a:r>
              <a:rPr lang="zh-CN" altLang="en-US"/>
              <a:t>的全局架构标签</a:t>
            </a:r>
          </a:p>
        </p:txBody>
      </p:sp>
      <p:sp>
        <p:nvSpPr>
          <p:cNvPr id="47107"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网页的基本结构</a:t>
            </a:r>
          </a:p>
          <a:p>
            <a:pPr lvl="1">
              <a:buClr>
                <a:srgbClr val="3366CC"/>
              </a:buClr>
              <a:buFont typeface="Wingdings" panose="05000000000000000000" pitchFamily="2" charset="2"/>
              <a:buChar char="ü"/>
            </a:pPr>
            <a:r>
              <a:rPr lang="zh-CN" altLang="en-US"/>
              <a:t>网页以</a:t>
            </a:r>
            <a:r>
              <a:rPr lang="en-US" altLang="zh-CN"/>
              <a:t>&lt;html&gt;</a:t>
            </a:r>
            <a:r>
              <a:rPr lang="zh-CN" altLang="en-US"/>
              <a:t>开始</a:t>
            </a:r>
            <a:r>
              <a:rPr lang="en-US" altLang="zh-CN"/>
              <a:t>&lt;/html&gt;</a:t>
            </a:r>
            <a:r>
              <a:rPr lang="zh-CN" altLang="en-US"/>
              <a:t>结束</a:t>
            </a:r>
          </a:p>
          <a:p>
            <a:pPr lvl="1">
              <a:buClr>
                <a:srgbClr val="3366CC"/>
              </a:buClr>
              <a:buFont typeface="Wingdings" panose="05000000000000000000" pitchFamily="2" charset="2"/>
              <a:buChar char="ü"/>
            </a:pPr>
            <a:r>
              <a:rPr lang="zh-CN" altLang="en-US"/>
              <a:t>两个主要的结构：</a:t>
            </a:r>
            <a:r>
              <a:rPr lang="en-US" altLang="zh-CN"/>
              <a:t>head</a:t>
            </a:r>
            <a:r>
              <a:rPr lang="zh-CN" altLang="en-US"/>
              <a:t>首部，</a:t>
            </a:r>
            <a:r>
              <a:rPr lang="en-US" altLang="zh-CN"/>
              <a:t>body</a:t>
            </a:r>
            <a:r>
              <a:rPr lang="zh-CN" altLang="en-US"/>
              <a:t>主体</a:t>
            </a:r>
          </a:p>
        </p:txBody>
      </p:sp>
      <p:sp>
        <p:nvSpPr>
          <p:cNvPr id="39940" name="Text Box 4"/>
          <p:cNvSpPr txBox="1">
            <a:spLocks noChangeArrowheads="1"/>
          </p:cNvSpPr>
          <p:nvPr/>
        </p:nvSpPr>
        <p:spPr bwMode="auto">
          <a:xfrm>
            <a:off x="812800" y="3141663"/>
            <a:ext cx="2160588" cy="3265487"/>
          </a:xfrm>
          <a:prstGeom prst="rect">
            <a:avLst/>
          </a:prstGeom>
          <a:solidFill>
            <a:srgbClr val="99CCFF"/>
          </a:solidFill>
          <a:ln w="9525">
            <a:solidFill>
              <a:schemeClr val="tx1"/>
            </a:solidFill>
            <a:miter lim="800000"/>
          </a:ln>
        </p:spPr>
        <p:txBody>
          <a:bodyPr>
            <a:spAutoFit/>
          </a:bodyPr>
          <a:lstStyle/>
          <a:p>
            <a:pPr eaLnBrk="0" hangingPunct="0">
              <a:spcBef>
                <a:spcPct val="50000"/>
              </a:spcBef>
            </a:pPr>
            <a:r>
              <a:rPr lang="en-US" altLang="zh-CN">
                <a:solidFill>
                  <a:srgbClr val="F77A77"/>
                </a:solidFill>
                <a:latin typeface="Tahoma" panose="020B0604030504040204" pitchFamily="34" charset="0"/>
                <a:ea typeface="宋体" panose="02010600030101010101" pitchFamily="2" charset="-122"/>
              </a:rPr>
              <a:t>&lt;html&gt;</a:t>
            </a:r>
          </a:p>
          <a:p>
            <a:pPr eaLnBrk="0" hangingPunct="0">
              <a:spcBef>
                <a:spcPct val="50000"/>
              </a:spcBef>
            </a:pPr>
            <a:r>
              <a:rPr lang="en-US" altLang="zh-CN">
                <a:latin typeface="Tahoma" panose="020B0604030504040204" pitchFamily="34" charset="0"/>
                <a:ea typeface="宋体" panose="02010600030101010101" pitchFamily="2" charset="-122"/>
              </a:rPr>
              <a:t>	</a:t>
            </a:r>
            <a:r>
              <a:rPr lang="en-US" altLang="zh-CN">
                <a:solidFill>
                  <a:srgbClr val="1CB03F"/>
                </a:solidFill>
                <a:latin typeface="Tahoma" panose="020B0604030504040204" pitchFamily="34" charset="0"/>
                <a:ea typeface="宋体" panose="02010600030101010101" pitchFamily="2" charset="-122"/>
              </a:rPr>
              <a:t>&lt;head&gt;</a:t>
            </a:r>
          </a:p>
          <a:p>
            <a:pPr eaLnBrk="0" hangingPunct="0">
              <a:spcBef>
                <a:spcPct val="50000"/>
              </a:spcBef>
            </a:pPr>
            <a:r>
              <a:rPr lang="en-US" altLang="zh-CN">
                <a:solidFill>
                  <a:srgbClr val="1CB03F"/>
                </a:solidFill>
                <a:latin typeface="Tahoma" panose="020B0604030504040204" pitchFamily="34" charset="0"/>
                <a:ea typeface="宋体" panose="02010600030101010101" pitchFamily="2" charset="-122"/>
              </a:rPr>
              <a:t>	……</a:t>
            </a:r>
          </a:p>
          <a:p>
            <a:pPr eaLnBrk="0" hangingPunct="0">
              <a:spcBef>
                <a:spcPct val="50000"/>
              </a:spcBef>
            </a:pPr>
            <a:r>
              <a:rPr lang="en-US" altLang="zh-CN">
                <a:solidFill>
                  <a:srgbClr val="1CB03F"/>
                </a:solidFill>
                <a:latin typeface="Tahoma" panose="020B0604030504040204" pitchFamily="34" charset="0"/>
                <a:ea typeface="宋体" panose="02010600030101010101" pitchFamily="2" charset="-122"/>
              </a:rPr>
              <a:t>	&lt;/head&gt;</a:t>
            </a:r>
          </a:p>
          <a:p>
            <a:pPr eaLnBrk="0" hangingPunct="0">
              <a:spcBef>
                <a:spcPct val="50000"/>
              </a:spcBef>
            </a:pPr>
            <a:r>
              <a:rPr lang="en-US" altLang="zh-CN">
                <a:solidFill>
                  <a:srgbClr val="2A12BA"/>
                </a:solidFill>
                <a:latin typeface="Tahoma" panose="020B0604030504040204" pitchFamily="34" charset="0"/>
                <a:ea typeface="宋体" panose="02010600030101010101" pitchFamily="2" charset="-122"/>
              </a:rPr>
              <a:t>	&lt;body&gt;</a:t>
            </a:r>
          </a:p>
          <a:p>
            <a:pPr eaLnBrk="0" hangingPunct="0">
              <a:spcBef>
                <a:spcPct val="50000"/>
              </a:spcBef>
            </a:pPr>
            <a:r>
              <a:rPr lang="en-US" altLang="zh-CN">
                <a:solidFill>
                  <a:srgbClr val="2A12BA"/>
                </a:solidFill>
                <a:latin typeface="Tahoma" panose="020B0604030504040204" pitchFamily="34" charset="0"/>
                <a:ea typeface="宋体" panose="02010600030101010101" pitchFamily="2" charset="-122"/>
              </a:rPr>
              <a:t>	……</a:t>
            </a:r>
          </a:p>
          <a:p>
            <a:pPr eaLnBrk="0" hangingPunct="0">
              <a:spcBef>
                <a:spcPct val="50000"/>
              </a:spcBef>
            </a:pPr>
            <a:r>
              <a:rPr lang="en-US" altLang="zh-CN">
                <a:solidFill>
                  <a:srgbClr val="2A12BA"/>
                </a:solidFill>
                <a:latin typeface="Tahoma" panose="020B0604030504040204" pitchFamily="34" charset="0"/>
                <a:ea typeface="宋体" panose="02010600030101010101" pitchFamily="2" charset="-122"/>
              </a:rPr>
              <a:t>	&lt;/body&gt;</a:t>
            </a:r>
          </a:p>
          <a:p>
            <a:pPr eaLnBrk="0" hangingPunct="0">
              <a:spcBef>
                <a:spcPct val="50000"/>
              </a:spcBef>
            </a:pPr>
            <a:r>
              <a:rPr lang="en-US" altLang="zh-CN">
                <a:solidFill>
                  <a:srgbClr val="F77A77"/>
                </a:solidFill>
                <a:latin typeface="Tahoma" panose="020B0604030504040204" pitchFamily="34" charset="0"/>
                <a:ea typeface="宋体" panose="02010600030101010101" pitchFamily="2" charset="-122"/>
              </a:rPr>
              <a:t>&lt;/html&gt;</a:t>
            </a:r>
          </a:p>
        </p:txBody>
      </p:sp>
      <p:pic>
        <p:nvPicPr>
          <p:cNvPr id="39941" name="Picture 5" descr="IE浏览器"/>
          <p:cNvPicPr>
            <a:picLocks noChangeAspect="1" noChangeArrowheads="1"/>
          </p:cNvPicPr>
          <p:nvPr/>
        </p:nvPicPr>
        <p:blipFill>
          <a:blip r:embed="rId3"/>
          <a:srcRect/>
          <a:stretch>
            <a:fillRect/>
          </a:stretch>
        </p:blipFill>
        <p:spPr bwMode="auto">
          <a:xfrm>
            <a:off x="3765550" y="3141663"/>
            <a:ext cx="4983163" cy="3565525"/>
          </a:xfrm>
          <a:prstGeom prst="rect">
            <a:avLst/>
          </a:prstGeom>
          <a:noFill/>
          <a:ln w="9525">
            <a:noFill/>
            <a:miter lim="800000"/>
            <a:headEnd/>
            <a:tailEnd/>
          </a:ln>
        </p:spPr>
      </p:pic>
      <p:sp>
        <p:nvSpPr>
          <p:cNvPr id="39942" name="Line 6"/>
          <p:cNvSpPr>
            <a:spLocks noChangeShapeType="1"/>
          </p:cNvSpPr>
          <p:nvPr/>
        </p:nvSpPr>
        <p:spPr bwMode="auto">
          <a:xfrm flipV="1">
            <a:off x="2541588" y="3357563"/>
            <a:ext cx="1150937" cy="863600"/>
          </a:xfrm>
          <a:prstGeom prst="line">
            <a:avLst/>
          </a:prstGeom>
          <a:noFill/>
          <a:ln w="9525">
            <a:solidFill>
              <a:schemeClr val="tx1"/>
            </a:solidFill>
            <a:round/>
            <a:tailEnd type="triangle" w="med" len="med"/>
          </a:ln>
        </p:spPr>
        <p:txBody>
          <a:bodyPr/>
          <a:lstStyle/>
          <a:p>
            <a:endParaRPr lang="zh-CN" altLang="en-US"/>
          </a:p>
        </p:txBody>
      </p:sp>
      <p:sp>
        <p:nvSpPr>
          <p:cNvPr id="39943" name="Line 7"/>
          <p:cNvSpPr>
            <a:spLocks noChangeShapeType="1"/>
          </p:cNvSpPr>
          <p:nvPr/>
        </p:nvSpPr>
        <p:spPr bwMode="auto">
          <a:xfrm>
            <a:off x="2541588" y="5373688"/>
            <a:ext cx="1655762" cy="0"/>
          </a:xfrm>
          <a:prstGeom prst="line">
            <a:avLst/>
          </a:prstGeom>
          <a:noFill/>
          <a:ln w="9525">
            <a:solidFill>
              <a:schemeClr val="tx1"/>
            </a:solidFill>
            <a:rou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randombar(horizontal)">
                                      <p:cBhvr>
                                        <p:cTn id="7" dur="500"/>
                                        <p:tgtEl>
                                          <p:spTgt spid="3994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9942"/>
                                        </p:tgtEl>
                                        <p:attrNameLst>
                                          <p:attrName>style.visibility</p:attrName>
                                        </p:attrNameLst>
                                      </p:cBhvr>
                                      <p:to>
                                        <p:strVal val="visible"/>
                                      </p:to>
                                    </p:set>
                                    <p:animEffect transition="in" filter="randombar(horizontal)">
                                      <p:cBhvr>
                                        <p:cTn id="10" dur="500"/>
                                        <p:tgtEl>
                                          <p:spTgt spid="3994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9943"/>
                                        </p:tgtEl>
                                        <p:attrNameLst>
                                          <p:attrName>style.visibility</p:attrName>
                                        </p:attrNameLst>
                                      </p:cBhvr>
                                      <p:to>
                                        <p:strVal val="visible"/>
                                      </p:to>
                                    </p:set>
                                    <p:animEffect transition="in" filter="randombar(horizontal)">
                                      <p:cBhvr>
                                        <p:cTn id="13" dur="500"/>
                                        <p:tgtEl>
                                          <p:spTgt spid="39943"/>
                                        </p:tgtEl>
                                      </p:cBhvr>
                                    </p:animEffect>
                                  </p:childTnLst>
                                </p:cTn>
                              </p:par>
                              <p:par>
                                <p:cTn id="14" presetID="14" presetClass="entr" presetSubtype="10" fill="hold" nodeType="withEffect">
                                  <p:stCondLst>
                                    <p:cond delay="0"/>
                                  </p:stCondLst>
                                  <p:childTnLst>
                                    <p:set>
                                      <p:cBhvr>
                                        <p:cTn id="15" dur="1" fill="hold">
                                          <p:stCondLst>
                                            <p:cond delay="0"/>
                                          </p:stCondLst>
                                        </p:cTn>
                                        <p:tgtEl>
                                          <p:spTgt spid="39941"/>
                                        </p:tgtEl>
                                        <p:attrNameLst>
                                          <p:attrName>style.visibility</p:attrName>
                                        </p:attrNameLst>
                                      </p:cBhvr>
                                      <p:to>
                                        <p:strVal val="visible"/>
                                      </p:to>
                                    </p:set>
                                    <p:animEffect transition="in" filter="randombar(horizontal)">
                                      <p:cBhvr>
                                        <p:cTn id="16"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2" grpId="0" animBg="1"/>
      <p:bldP spid="399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386263" y="285750"/>
            <a:ext cx="4686300" cy="500063"/>
          </a:xfrm>
        </p:spPr>
        <p:txBody>
          <a:bodyPr/>
          <a:lstStyle/>
          <a:p>
            <a:r>
              <a:rPr lang="en-US" altLang="zh-CN"/>
              <a:t>Html</a:t>
            </a:r>
            <a:r>
              <a:rPr lang="zh-CN" altLang="en-US"/>
              <a:t>的全局架构标签</a:t>
            </a:r>
          </a:p>
        </p:txBody>
      </p:sp>
      <p:sp>
        <p:nvSpPr>
          <p:cNvPr id="40963"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网页的头部</a:t>
            </a:r>
          </a:p>
          <a:p>
            <a:pPr lvl="1">
              <a:buClr>
                <a:srgbClr val="3366CC"/>
              </a:buClr>
              <a:buFont typeface="Wingdings" panose="05000000000000000000" pitchFamily="2" charset="2"/>
              <a:buChar char="ü"/>
            </a:pPr>
            <a:r>
              <a:rPr lang="zh-CN" altLang="en-US"/>
              <a:t>结构：</a:t>
            </a:r>
            <a:r>
              <a:rPr lang="en-US" altLang="zh-CN"/>
              <a:t>&lt;head&gt;…&lt;/head&gt;</a:t>
            </a:r>
          </a:p>
          <a:p>
            <a:pPr lvl="1">
              <a:buClr>
                <a:srgbClr val="3366CC"/>
              </a:buClr>
              <a:buFont typeface="Wingdings" panose="05000000000000000000" pitchFamily="2" charset="2"/>
              <a:buChar char="ü"/>
            </a:pPr>
            <a:r>
              <a:rPr lang="zh-CN" altLang="en-US"/>
              <a:t>内容：</a:t>
            </a:r>
            <a:r>
              <a:rPr lang="en-US" altLang="zh-CN"/>
              <a:t>&lt;title&gt;, &lt;meta&gt;, CSS, Javascript</a:t>
            </a:r>
          </a:p>
          <a:p>
            <a:pPr lvl="1">
              <a:buFont typeface="Wingdings" panose="05000000000000000000" pitchFamily="2" charset="2"/>
              <a:buNone/>
            </a:pPr>
            <a:endParaRPr lang="en-US" altLang="zh-CN"/>
          </a:p>
          <a:p>
            <a:pPr>
              <a:buFontTx/>
              <a:buBlip>
                <a:blip r:embed="rId2"/>
              </a:buBlip>
            </a:pPr>
            <a:r>
              <a:rPr lang="zh-CN" altLang="en-US"/>
              <a:t>网页的主体</a:t>
            </a:r>
          </a:p>
          <a:p>
            <a:pPr lvl="1">
              <a:buClr>
                <a:srgbClr val="3366CC"/>
              </a:buClr>
              <a:buFont typeface="Wingdings" panose="05000000000000000000" pitchFamily="2" charset="2"/>
              <a:buChar char="ü"/>
            </a:pPr>
            <a:r>
              <a:rPr lang="zh-CN" altLang="en-US"/>
              <a:t>结构：</a:t>
            </a:r>
            <a:r>
              <a:rPr lang="en-US" altLang="zh-CN"/>
              <a:t>&lt;body&gt;…&lt;/body&gt;</a:t>
            </a:r>
          </a:p>
          <a:p>
            <a:pPr lvl="1">
              <a:buClr>
                <a:srgbClr val="3366CC"/>
              </a:buClr>
              <a:buFont typeface="Wingdings" panose="05000000000000000000" pitchFamily="2" charset="2"/>
              <a:buChar char="ü"/>
            </a:pPr>
            <a:r>
              <a:rPr lang="zh-CN" altLang="en-US"/>
              <a:t>内容：包含网页中显示的文本、图像和链接等</a:t>
            </a:r>
          </a:p>
        </p:txBody>
      </p:sp>
      <p:sp>
        <p:nvSpPr>
          <p:cNvPr id="40964" name="Text Box 4"/>
          <p:cNvSpPr txBox="1">
            <a:spLocks noChangeArrowheads="1"/>
          </p:cNvSpPr>
          <p:nvPr/>
        </p:nvSpPr>
        <p:spPr bwMode="auto">
          <a:xfrm>
            <a:off x="1042988" y="2060575"/>
            <a:ext cx="3816350" cy="3265488"/>
          </a:xfrm>
          <a:prstGeom prst="rect">
            <a:avLst/>
          </a:prstGeom>
          <a:gradFill rotWithShape="1">
            <a:gsLst>
              <a:gs pos="0">
                <a:srgbClr val="99CCFF"/>
              </a:gs>
              <a:gs pos="50000">
                <a:schemeClr val="bg1"/>
              </a:gs>
              <a:gs pos="100000">
                <a:srgbClr val="99CCFF"/>
              </a:gs>
            </a:gsLst>
            <a:lin ang="5400000" scaled="1"/>
          </a:gradFill>
          <a:ln w="9525">
            <a:solidFill>
              <a:schemeClr val="tx1"/>
            </a:solidFill>
            <a:miter lim="800000"/>
          </a:ln>
          <a:effectLst/>
        </p:spPr>
        <p:txBody>
          <a:bodyPr>
            <a:spAutoFit/>
          </a:bodyPr>
          <a:lstStyle/>
          <a:p>
            <a:pPr eaLnBrk="0" hangingPunct="0">
              <a:spcBef>
                <a:spcPct val="50000"/>
              </a:spcBef>
              <a:defRPr/>
            </a:pPr>
            <a:r>
              <a:rPr lang="en-US" altLang="zh-CN">
                <a:solidFill>
                  <a:srgbClr val="F77A77"/>
                </a:solidFill>
                <a:latin typeface="Tahoma" panose="020B0604030504040204" pitchFamily="34" charset="0"/>
                <a:ea typeface="宋体" panose="02010600030101010101" pitchFamily="2" charset="-122"/>
              </a:rPr>
              <a:t>&lt;html&gt;</a:t>
            </a:r>
          </a:p>
          <a:p>
            <a:pPr eaLnBrk="0" hangingPunct="0">
              <a:spcBef>
                <a:spcPct val="50000"/>
              </a:spcBef>
              <a:defRPr/>
            </a:pPr>
            <a:r>
              <a:rPr lang="en-US" altLang="zh-CN">
                <a:latin typeface="Tahoma" panose="020B0604030504040204" pitchFamily="34" charset="0"/>
                <a:ea typeface="宋体" panose="02010600030101010101" pitchFamily="2" charset="-122"/>
              </a:rPr>
              <a:t>	</a:t>
            </a:r>
            <a:r>
              <a:rPr lang="en-US" altLang="zh-CN">
                <a:solidFill>
                  <a:srgbClr val="1CB03F"/>
                </a:solidFill>
                <a:latin typeface="Tahoma" panose="020B0604030504040204" pitchFamily="34" charset="0"/>
                <a:ea typeface="宋体" panose="02010600030101010101" pitchFamily="2" charset="-122"/>
              </a:rPr>
              <a:t>&lt;head&gt;</a:t>
            </a:r>
          </a:p>
          <a:p>
            <a:pPr eaLnBrk="0" hangingPunct="0">
              <a:spcBef>
                <a:spcPct val="50000"/>
              </a:spcBef>
              <a:defRPr/>
            </a:pPr>
            <a:r>
              <a:rPr lang="en-US" altLang="zh-CN">
                <a:solidFill>
                  <a:srgbClr val="1CB03F"/>
                </a:solidFill>
                <a:latin typeface="Tahoma" panose="020B0604030504040204" pitchFamily="34" charset="0"/>
                <a:ea typeface="宋体" panose="02010600030101010101" pitchFamily="2" charset="-122"/>
              </a:rPr>
              <a:t>	……</a:t>
            </a:r>
          </a:p>
          <a:p>
            <a:pPr eaLnBrk="0" hangingPunct="0">
              <a:spcBef>
                <a:spcPct val="50000"/>
              </a:spcBef>
              <a:defRPr/>
            </a:pPr>
            <a:r>
              <a:rPr lang="en-US" altLang="zh-CN">
                <a:solidFill>
                  <a:srgbClr val="1CB03F"/>
                </a:solidFill>
                <a:latin typeface="Tahoma" panose="020B0604030504040204" pitchFamily="34" charset="0"/>
                <a:ea typeface="宋体" panose="02010600030101010101" pitchFamily="2" charset="-122"/>
              </a:rPr>
              <a:t>	&lt;/head&gt;</a:t>
            </a:r>
          </a:p>
          <a:p>
            <a:pPr eaLnBrk="0" hangingPunct="0">
              <a:spcBef>
                <a:spcPct val="50000"/>
              </a:spcBef>
              <a:defRPr/>
            </a:pPr>
            <a:r>
              <a:rPr lang="en-US" altLang="zh-CN">
                <a:solidFill>
                  <a:srgbClr val="2A12BA"/>
                </a:solidFill>
                <a:latin typeface="Tahoma" panose="020B0604030504040204" pitchFamily="34" charset="0"/>
                <a:ea typeface="宋体" panose="02010600030101010101" pitchFamily="2" charset="-122"/>
              </a:rPr>
              <a:t>	&lt;body&gt;</a:t>
            </a:r>
          </a:p>
          <a:p>
            <a:pPr eaLnBrk="0" hangingPunct="0">
              <a:spcBef>
                <a:spcPct val="50000"/>
              </a:spcBef>
              <a:defRPr/>
            </a:pPr>
            <a:r>
              <a:rPr lang="en-US" altLang="zh-CN">
                <a:solidFill>
                  <a:srgbClr val="2A12BA"/>
                </a:solidFill>
                <a:latin typeface="Tahoma" panose="020B0604030504040204" pitchFamily="34" charset="0"/>
                <a:ea typeface="宋体" panose="02010600030101010101" pitchFamily="2" charset="-122"/>
              </a:rPr>
              <a:t>	……</a:t>
            </a:r>
          </a:p>
          <a:p>
            <a:pPr eaLnBrk="0" hangingPunct="0">
              <a:spcBef>
                <a:spcPct val="50000"/>
              </a:spcBef>
              <a:defRPr/>
            </a:pPr>
            <a:r>
              <a:rPr lang="en-US" altLang="zh-CN">
                <a:solidFill>
                  <a:srgbClr val="2A12BA"/>
                </a:solidFill>
                <a:latin typeface="Tahoma" panose="020B0604030504040204" pitchFamily="34" charset="0"/>
                <a:ea typeface="宋体" panose="02010600030101010101" pitchFamily="2" charset="-122"/>
              </a:rPr>
              <a:t>	&lt;/body&gt;</a:t>
            </a:r>
          </a:p>
          <a:p>
            <a:pPr eaLnBrk="0" hangingPunct="0">
              <a:spcBef>
                <a:spcPct val="50000"/>
              </a:spcBef>
              <a:defRPr/>
            </a:pPr>
            <a:r>
              <a:rPr lang="en-US" altLang="zh-CN">
                <a:solidFill>
                  <a:srgbClr val="F77A77"/>
                </a:solidFill>
                <a:latin typeface="Tahoma" panose="020B0604030504040204" pitchFamily="34" charset="0"/>
                <a:ea typeface="宋体" panose="02010600030101010101" pitchFamily="2" charset="-122"/>
              </a:rPr>
              <a:t>&lt;/html&gt;</a:t>
            </a:r>
          </a:p>
        </p:txBody>
      </p:sp>
      <p:sp>
        <p:nvSpPr>
          <p:cNvPr id="40965" name="Text Box 5"/>
          <p:cNvSpPr txBox="1">
            <a:spLocks noChangeArrowheads="1"/>
          </p:cNvSpPr>
          <p:nvPr/>
        </p:nvSpPr>
        <p:spPr bwMode="auto">
          <a:xfrm>
            <a:off x="357188" y="3500438"/>
            <a:ext cx="8353425" cy="2695575"/>
          </a:xfrm>
          <a:prstGeom prst="rect">
            <a:avLst/>
          </a:prstGeom>
          <a:gradFill rotWithShape="1">
            <a:gsLst>
              <a:gs pos="0">
                <a:srgbClr val="99CC00"/>
              </a:gs>
              <a:gs pos="50000">
                <a:schemeClr val="bg1"/>
              </a:gs>
              <a:gs pos="100000">
                <a:srgbClr val="99CC00"/>
              </a:gs>
            </a:gsLst>
            <a:lin ang="5400000" scaled="1"/>
          </a:gradFill>
          <a:ln w="9525">
            <a:solidFill>
              <a:schemeClr val="tx1"/>
            </a:solidFill>
            <a:miter lim="800000"/>
          </a:ln>
          <a:effectLst/>
        </p:spPr>
        <p:txBody>
          <a:bodyPr>
            <a:spAutoFit/>
          </a:bodyPr>
          <a:lstStyle/>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&lt;head&gt;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&lt;title&gt;</a:t>
            </a:r>
            <a:r>
              <a:rPr lang="zh-CN" altLang="en-US" dirty="0">
                <a:latin typeface="Tahoma" panose="020B0604030504040204" pitchFamily="34" charset="0"/>
                <a:ea typeface="宋体" panose="02010600030101010101" pitchFamily="2" charset="-122"/>
              </a:rPr>
              <a:t>欢迎</a:t>
            </a:r>
            <a:r>
              <a:rPr lang="en-US" altLang="zh-CN" dirty="0">
                <a:latin typeface="Tahoma" panose="020B0604030504040204" pitchFamily="34" charset="0"/>
                <a:ea typeface="宋体" panose="02010600030101010101" pitchFamily="2" charset="-122"/>
              </a:rPr>
              <a:t>&lt;/title&gt;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&lt;Meta  http-equiv=“keywords” content=“</a:t>
            </a:r>
            <a:r>
              <a:rPr lang="zh-CN" altLang="en-US" dirty="0">
                <a:latin typeface="Tahoma" panose="020B0604030504040204" pitchFamily="34" charset="0"/>
                <a:ea typeface="宋体" panose="02010600030101010101" pitchFamily="2" charset="-122"/>
              </a:rPr>
              <a:t>培训，软件工程师”</a:t>
            </a:r>
            <a:r>
              <a:rPr lang="en-US" altLang="zh-CN" dirty="0">
                <a:latin typeface="Tahoma" panose="020B0604030504040204" pitchFamily="34" charset="0"/>
                <a:ea typeface="宋体" panose="02010600030101010101" pitchFamily="2" charset="-122"/>
              </a:rPr>
              <a:t>&gt;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&lt;style&gt;	…….	&lt;/style&gt;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&lt;script&gt; …….	&lt;/script&gt;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&lt;/head&gt;</a:t>
            </a:r>
            <a:br>
              <a:rPr lang="en-US" altLang="zh-CN" dirty="0">
                <a:latin typeface="Tahoma" panose="020B0604030504040204" pitchFamily="34" charset="0"/>
                <a:ea typeface="宋体" panose="02010600030101010101" pitchFamily="2" charset="-122"/>
              </a:rPr>
            </a:br>
            <a:r>
              <a:rPr lang="en-US" altLang="zh-CN" dirty="0">
                <a:latin typeface="Tahoma" panose="020B0604030504040204" pitchFamily="34" charset="0"/>
                <a:ea typeface="宋体" panose="02010600030101010101" pitchFamily="2" charset="-122"/>
              </a:rPr>
              <a:t>…</a:t>
            </a:r>
          </a:p>
        </p:txBody>
      </p:sp>
      <p:sp>
        <p:nvSpPr>
          <p:cNvPr id="40966" name="Text Box 6"/>
          <p:cNvSpPr txBox="1">
            <a:spLocks noChangeArrowheads="1"/>
          </p:cNvSpPr>
          <p:nvPr/>
        </p:nvSpPr>
        <p:spPr bwMode="auto">
          <a:xfrm>
            <a:off x="5148263" y="1125538"/>
            <a:ext cx="3816350" cy="3265487"/>
          </a:xfrm>
          <a:prstGeom prst="rect">
            <a:avLst/>
          </a:prstGeom>
          <a:gradFill rotWithShape="1">
            <a:gsLst>
              <a:gs pos="0">
                <a:srgbClr val="99CCFF"/>
              </a:gs>
              <a:gs pos="50000">
                <a:schemeClr val="bg1"/>
              </a:gs>
              <a:gs pos="100000">
                <a:srgbClr val="99CCFF"/>
              </a:gs>
            </a:gsLst>
            <a:lin ang="5400000" scaled="1"/>
          </a:gradFill>
          <a:ln w="9525">
            <a:solidFill>
              <a:schemeClr val="tx1"/>
            </a:solidFill>
            <a:miter lim="800000"/>
          </a:ln>
          <a:effectLst/>
        </p:spPr>
        <p:txBody>
          <a:bodyPr>
            <a:spAutoFit/>
          </a:bodyPr>
          <a:lstStyle/>
          <a:p>
            <a:pPr eaLnBrk="0" hangingPunct="0">
              <a:spcBef>
                <a:spcPct val="50000"/>
              </a:spcBef>
              <a:defRPr/>
            </a:pPr>
            <a:r>
              <a:rPr lang="en-US" altLang="zh-CN">
                <a:solidFill>
                  <a:srgbClr val="F77A77"/>
                </a:solidFill>
                <a:latin typeface="Tahoma" panose="020B0604030504040204" pitchFamily="34" charset="0"/>
                <a:ea typeface="宋体" panose="02010600030101010101" pitchFamily="2" charset="-122"/>
              </a:rPr>
              <a:t>&lt;html&gt;</a:t>
            </a:r>
          </a:p>
          <a:p>
            <a:pPr eaLnBrk="0" hangingPunct="0">
              <a:spcBef>
                <a:spcPct val="50000"/>
              </a:spcBef>
              <a:defRPr/>
            </a:pPr>
            <a:r>
              <a:rPr lang="en-US" altLang="zh-CN">
                <a:latin typeface="Tahoma" panose="020B0604030504040204" pitchFamily="34" charset="0"/>
                <a:ea typeface="宋体" panose="02010600030101010101" pitchFamily="2" charset="-122"/>
              </a:rPr>
              <a:t>	</a:t>
            </a:r>
            <a:r>
              <a:rPr lang="en-US" altLang="zh-CN">
                <a:solidFill>
                  <a:srgbClr val="1CB03F"/>
                </a:solidFill>
                <a:latin typeface="Tahoma" panose="020B0604030504040204" pitchFamily="34" charset="0"/>
                <a:ea typeface="宋体" panose="02010600030101010101" pitchFamily="2" charset="-122"/>
              </a:rPr>
              <a:t>&lt;head&gt;</a:t>
            </a:r>
          </a:p>
          <a:p>
            <a:pPr eaLnBrk="0" hangingPunct="0">
              <a:spcBef>
                <a:spcPct val="50000"/>
              </a:spcBef>
              <a:defRPr/>
            </a:pPr>
            <a:r>
              <a:rPr lang="en-US" altLang="zh-CN">
                <a:solidFill>
                  <a:srgbClr val="1CB03F"/>
                </a:solidFill>
                <a:latin typeface="Tahoma" panose="020B0604030504040204" pitchFamily="34" charset="0"/>
                <a:ea typeface="宋体" panose="02010600030101010101" pitchFamily="2" charset="-122"/>
              </a:rPr>
              <a:t>	……</a:t>
            </a:r>
          </a:p>
          <a:p>
            <a:pPr eaLnBrk="0" hangingPunct="0">
              <a:spcBef>
                <a:spcPct val="50000"/>
              </a:spcBef>
              <a:defRPr/>
            </a:pPr>
            <a:r>
              <a:rPr lang="en-US" altLang="zh-CN">
                <a:solidFill>
                  <a:srgbClr val="1CB03F"/>
                </a:solidFill>
                <a:latin typeface="Tahoma" panose="020B0604030504040204" pitchFamily="34" charset="0"/>
                <a:ea typeface="宋体" panose="02010600030101010101" pitchFamily="2" charset="-122"/>
              </a:rPr>
              <a:t>	&lt;/head&gt;</a:t>
            </a:r>
          </a:p>
          <a:p>
            <a:pPr eaLnBrk="0" hangingPunct="0">
              <a:spcBef>
                <a:spcPct val="50000"/>
              </a:spcBef>
              <a:defRPr/>
            </a:pPr>
            <a:r>
              <a:rPr lang="en-US" altLang="zh-CN">
                <a:solidFill>
                  <a:srgbClr val="2A12BA"/>
                </a:solidFill>
                <a:latin typeface="Tahoma" panose="020B0604030504040204" pitchFamily="34" charset="0"/>
                <a:ea typeface="宋体" panose="02010600030101010101" pitchFamily="2" charset="-122"/>
              </a:rPr>
              <a:t>	&lt;body&gt;</a:t>
            </a:r>
          </a:p>
          <a:p>
            <a:pPr eaLnBrk="0" hangingPunct="0">
              <a:spcBef>
                <a:spcPct val="50000"/>
              </a:spcBef>
              <a:defRPr/>
            </a:pPr>
            <a:r>
              <a:rPr lang="en-US" altLang="zh-CN">
                <a:solidFill>
                  <a:srgbClr val="2A12BA"/>
                </a:solidFill>
                <a:latin typeface="Tahoma" panose="020B0604030504040204" pitchFamily="34" charset="0"/>
                <a:ea typeface="宋体" panose="02010600030101010101" pitchFamily="2" charset="-122"/>
              </a:rPr>
              <a:t>	……</a:t>
            </a:r>
          </a:p>
          <a:p>
            <a:pPr eaLnBrk="0" hangingPunct="0">
              <a:spcBef>
                <a:spcPct val="50000"/>
              </a:spcBef>
              <a:defRPr/>
            </a:pPr>
            <a:r>
              <a:rPr lang="en-US" altLang="zh-CN">
                <a:solidFill>
                  <a:srgbClr val="2A12BA"/>
                </a:solidFill>
                <a:latin typeface="Tahoma" panose="020B0604030504040204" pitchFamily="34" charset="0"/>
                <a:ea typeface="宋体" panose="02010600030101010101" pitchFamily="2" charset="-122"/>
              </a:rPr>
              <a:t>	&lt;/body&gt;</a:t>
            </a:r>
          </a:p>
          <a:p>
            <a:pPr eaLnBrk="0" hangingPunct="0">
              <a:spcBef>
                <a:spcPct val="50000"/>
              </a:spcBef>
              <a:defRPr/>
            </a:pPr>
            <a:r>
              <a:rPr lang="en-US" altLang="zh-CN">
                <a:solidFill>
                  <a:srgbClr val="F77A77"/>
                </a:solidFill>
                <a:latin typeface="Tahoma" panose="020B0604030504040204" pitchFamily="34" charset="0"/>
                <a:ea typeface="宋体" panose="02010600030101010101" pitchFamily="2" charset="-122"/>
              </a:rPr>
              <a:t>&lt;/html&gt;</a:t>
            </a:r>
          </a:p>
        </p:txBody>
      </p:sp>
      <p:sp>
        <p:nvSpPr>
          <p:cNvPr id="40967" name="Text Box 7"/>
          <p:cNvSpPr txBox="1">
            <a:spLocks noChangeArrowheads="1"/>
          </p:cNvSpPr>
          <p:nvPr/>
        </p:nvSpPr>
        <p:spPr bwMode="auto">
          <a:xfrm>
            <a:off x="611188" y="3781424"/>
            <a:ext cx="8353425" cy="2682875"/>
          </a:xfrm>
          <a:prstGeom prst="rect">
            <a:avLst/>
          </a:prstGeom>
          <a:gradFill rotWithShape="1">
            <a:gsLst>
              <a:gs pos="0">
                <a:srgbClr val="99CC00"/>
              </a:gs>
              <a:gs pos="50000">
                <a:schemeClr val="bg1"/>
              </a:gs>
              <a:gs pos="100000">
                <a:srgbClr val="99CC00"/>
              </a:gs>
            </a:gsLst>
            <a:lin ang="5400000" scaled="1"/>
          </a:gradFill>
          <a:ln w="9525">
            <a:solidFill>
              <a:schemeClr val="tx1"/>
            </a:solidFill>
            <a:miter lim="800000"/>
          </a:ln>
          <a:effectLst/>
        </p:spPr>
        <p:txBody>
          <a:bodyPr>
            <a:spAutoFit/>
          </a:bodyPr>
          <a:lstStyle/>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&lt;body&gt;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&lt;</a:t>
            </a:r>
            <a:r>
              <a:rPr lang="en-US" altLang="zh-CN" dirty="0" err="1">
                <a:latin typeface="Tahoma" panose="020B0604030504040204" pitchFamily="34" charset="0"/>
                <a:ea typeface="宋体" panose="02010600030101010101" pitchFamily="2" charset="-122"/>
              </a:rPr>
              <a:t>img</a:t>
            </a:r>
            <a:r>
              <a:rPr lang="en-US" altLang="zh-CN" dirty="0">
                <a:latin typeface="Tahoma" panose="020B0604030504040204" pitchFamily="34" charset="0"/>
                <a:ea typeface="宋体" panose="02010600030101010101" pitchFamily="2" charset="-122"/>
              </a:rPr>
              <a:t> </a:t>
            </a:r>
            <a:r>
              <a:rPr lang="en-US" altLang="zh-CN" dirty="0" err="1">
                <a:latin typeface="Tahoma" panose="020B0604030504040204" pitchFamily="34" charset="0"/>
                <a:ea typeface="宋体" panose="02010600030101010101" pitchFamily="2" charset="-122"/>
              </a:rPr>
              <a:t>src</a:t>
            </a:r>
            <a:r>
              <a:rPr lang="en-US" altLang="zh-CN" dirty="0">
                <a:latin typeface="Tahoma" panose="020B0604030504040204" pitchFamily="34" charset="0"/>
                <a:ea typeface="宋体" panose="02010600030101010101" pitchFamily="2" charset="-122"/>
              </a:rPr>
              <a:t>=“welcome.jpg”&gt;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&lt;a </a:t>
            </a:r>
            <a:r>
              <a:rPr lang="en-US" altLang="zh-CN" dirty="0" err="1">
                <a:latin typeface="Tahoma" panose="020B0604030504040204" pitchFamily="34" charset="0"/>
                <a:ea typeface="宋体" panose="02010600030101010101" pitchFamily="2" charset="-122"/>
              </a:rPr>
              <a:t>href</a:t>
            </a:r>
            <a:r>
              <a:rPr lang="en-US" altLang="zh-CN" dirty="0">
                <a:latin typeface="Tahoma" panose="020B0604030504040204" pitchFamily="34" charset="0"/>
                <a:ea typeface="宋体" panose="02010600030101010101" pitchFamily="2" charset="-122"/>
              </a:rPr>
              <a:t>=“index.html”&gt;</a:t>
            </a:r>
            <a:r>
              <a:rPr lang="zh-CN" altLang="en-US" dirty="0">
                <a:latin typeface="Tahoma" panose="020B0604030504040204" pitchFamily="34" charset="0"/>
                <a:ea typeface="宋体" panose="02010600030101010101" pitchFamily="2" charset="-122"/>
              </a:rPr>
              <a:t>欢迎</a:t>
            </a:r>
            <a:r>
              <a:rPr lang="en-US" altLang="zh-CN" dirty="0">
                <a:latin typeface="Tahoma" panose="020B0604030504040204" pitchFamily="34" charset="0"/>
                <a:ea typeface="宋体" panose="02010600030101010101" pitchFamily="2" charset="-122"/>
              </a:rPr>
              <a:t>&lt;/a&gt;</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	…</a:t>
            </a:r>
          </a:p>
          <a:p>
            <a:pPr eaLnBrk="0" hangingPunct="0">
              <a:lnSpc>
                <a:spcPct val="80000"/>
              </a:lnSpc>
              <a:spcBef>
                <a:spcPct val="50000"/>
              </a:spcBef>
              <a:defRPr/>
            </a:pPr>
            <a:r>
              <a:rPr lang="en-US" altLang="zh-CN" dirty="0">
                <a:latin typeface="Tahoma" panose="020B0604030504040204" pitchFamily="34" charset="0"/>
                <a:ea typeface="宋体" panose="02010600030101010101" pitchFamily="2" charset="-122"/>
              </a:rPr>
              <a:t>&lt;/body&gt;</a:t>
            </a:r>
            <a:br>
              <a:rPr lang="en-US" altLang="zh-CN" dirty="0">
                <a:latin typeface="Tahoma" panose="020B0604030504040204" pitchFamily="34" charset="0"/>
                <a:ea typeface="宋体" panose="02010600030101010101" pitchFamily="2" charset="-122"/>
              </a:rPr>
            </a:br>
            <a:r>
              <a:rPr lang="en-US" altLang="zh-CN" dirty="0">
                <a:latin typeface="Tahoma" panose="020B0604030504040204" pitchFamily="34"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randombar(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randombar(horizontal)">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40965"/>
                                        </p:tgtEl>
                                      </p:cBhvr>
                                    </p:animEffect>
                                    <p:set>
                                      <p:cBhvr>
                                        <p:cTn id="17" dur="1" fill="hold">
                                          <p:stCondLst>
                                            <p:cond delay="499"/>
                                          </p:stCondLst>
                                        </p:cTn>
                                        <p:tgtEl>
                                          <p:spTgt spid="40965"/>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40964"/>
                                        </p:tgtEl>
                                      </p:cBhvr>
                                    </p:animEffect>
                                    <p:set>
                                      <p:cBhvr>
                                        <p:cTn id="20" dur="1" fill="hold">
                                          <p:stCondLst>
                                            <p:cond delay="499"/>
                                          </p:stCondLst>
                                        </p:cTn>
                                        <p:tgtEl>
                                          <p:spTgt spid="4096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randombar(horizontal)">
                                      <p:cBhvr>
                                        <p:cTn id="25" dur="500"/>
                                        <p:tgtEl>
                                          <p:spTgt spid="4096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0963">
                                            <p:txEl>
                                              <p:pRg st="5" end="5"/>
                                            </p:txEl>
                                          </p:spTgt>
                                        </p:tgtEl>
                                        <p:attrNameLst>
                                          <p:attrName>style.visibility</p:attrName>
                                        </p:attrNameLst>
                                      </p:cBhvr>
                                      <p:to>
                                        <p:strVal val="visible"/>
                                      </p:to>
                                    </p:set>
                                    <p:animEffect transition="in" filter="randombar(horizontal)">
                                      <p:cBhvr>
                                        <p:cTn id="28" dur="500"/>
                                        <p:tgtEl>
                                          <p:spTgt spid="4096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Effect transition="in" filter="randombar(horizontal)">
                                      <p:cBhvr>
                                        <p:cTn id="31" dur="500"/>
                                        <p:tgtEl>
                                          <p:spTgt spid="4096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0966"/>
                                        </p:tgtEl>
                                        <p:attrNameLst>
                                          <p:attrName>style.visibility</p:attrName>
                                        </p:attrNameLst>
                                      </p:cBhvr>
                                      <p:to>
                                        <p:strVal val="visible"/>
                                      </p:to>
                                    </p:set>
                                    <p:animEffect transition="in" filter="randombar(horizontal)">
                                      <p:cBhvr>
                                        <p:cTn id="36" dur="500"/>
                                        <p:tgtEl>
                                          <p:spTgt spid="40966"/>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0967"/>
                                        </p:tgtEl>
                                        <p:attrNameLst>
                                          <p:attrName>style.visibility</p:attrName>
                                        </p:attrNameLst>
                                      </p:cBhvr>
                                      <p:to>
                                        <p:strVal val="visible"/>
                                      </p:to>
                                    </p:set>
                                    <p:animEffect transition="in" filter="randombar(horizontal)">
                                      <p:cBhvr>
                                        <p:cTn id="41"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4" grpId="1" animBg="1"/>
      <p:bldP spid="40965" grpId="0" animBg="1"/>
      <p:bldP spid="40965" grpId="1" animBg="1"/>
      <p:bldP spid="40966" grpId="0" animBg="1"/>
      <p:bldP spid="409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386263" y="285750"/>
            <a:ext cx="4686300" cy="500063"/>
          </a:xfrm>
        </p:spPr>
        <p:txBody>
          <a:bodyPr/>
          <a:lstStyle/>
          <a:p>
            <a:r>
              <a:rPr lang="zh-CN" altLang="en-US"/>
              <a:t>什么是标记？什么是属性</a:t>
            </a:r>
            <a:r>
              <a:rPr lang="en-US" altLang="zh-CN"/>
              <a:t>?</a:t>
            </a:r>
          </a:p>
        </p:txBody>
      </p:sp>
      <p:sp>
        <p:nvSpPr>
          <p:cNvPr id="41987" name="Rectangle 3"/>
          <p:cNvSpPr>
            <a:spLocks noGrp="1" noChangeArrowheads="1"/>
          </p:cNvSpPr>
          <p:nvPr>
            <p:ph idx="1"/>
          </p:nvPr>
        </p:nvSpPr>
        <p:spPr>
          <a:xfrm>
            <a:off x="5286348" y="1500174"/>
            <a:ext cx="3357618" cy="4143404"/>
          </a:xfrm>
        </p:spPr>
        <p:txBody>
          <a:bodyPr>
            <a:normAutofit fontScale="92500" lnSpcReduction="10000"/>
          </a:bodyPr>
          <a:lstStyle/>
          <a:p>
            <a:pPr>
              <a:lnSpc>
                <a:spcPct val="90000"/>
              </a:lnSpc>
              <a:buFontTx/>
              <a:buBlip>
                <a:blip r:embed="rId2"/>
              </a:buBlip>
            </a:pPr>
            <a:r>
              <a:rPr lang="zh-CN" altLang="en-US" dirty="0">
                <a:latin typeface="楷体_GB2312" pitchFamily="49" charset="-122"/>
              </a:rPr>
              <a:t>什么是标记</a:t>
            </a:r>
            <a:r>
              <a:rPr lang="en-US" altLang="zh-CN" dirty="0">
                <a:latin typeface="楷体_GB2312" pitchFamily="49" charset="-122"/>
              </a:rPr>
              <a:t>?</a:t>
            </a:r>
          </a:p>
          <a:p>
            <a:pPr lvl="1">
              <a:lnSpc>
                <a:spcPct val="90000"/>
              </a:lnSpc>
              <a:buClr>
                <a:srgbClr val="3366CC"/>
              </a:buClr>
              <a:buFont typeface="Wingdings" panose="05000000000000000000" pitchFamily="2" charset="2"/>
              <a:buChar char="ü"/>
            </a:pPr>
            <a:r>
              <a:rPr lang="zh-CN" altLang="en-US" dirty="0">
                <a:latin typeface="楷体_GB2312" pitchFamily="49" charset="-122"/>
              </a:rPr>
              <a:t>定义：</a:t>
            </a:r>
            <a:r>
              <a:rPr lang="en-US" altLang="zh-CN" dirty="0">
                <a:latin typeface="楷体_GB2312" pitchFamily="49" charset="-122"/>
              </a:rPr>
              <a:t>Html</a:t>
            </a:r>
            <a:r>
              <a:rPr lang="zh-CN" altLang="en-US" dirty="0">
                <a:latin typeface="楷体_GB2312" pitchFamily="49" charset="-122"/>
              </a:rPr>
              <a:t>命令称为标记</a:t>
            </a:r>
            <a:r>
              <a:rPr lang="en-US" altLang="zh-CN" dirty="0">
                <a:latin typeface="楷体_GB2312" pitchFamily="49" charset="-122"/>
              </a:rPr>
              <a:t>(</a:t>
            </a:r>
            <a:r>
              <a:rPr lang="zh-CN" altLang="en-US" dirty="0">
                <a:latin typeface="楷体_GB2312" pitchFamily="49" charset="-122"/>
              </a:rPr>
              <a:t>标签</a:t>
            </a:r>
            <a:r>
              <a:rPr lang="en-US" altLang="zh-CN" dirty="0">
                <a:latin typeface="楷体_GB2312" pitchFamily="49" charset="-122"/>
              </a:rPr>
              <a:t>)</a:t>
            </a:r>
          </a:p>
          <a:p>
            <a:pPr lvl="1">
              <a:lnSpc>
                <a:spcPct val="90000"/>
              </a:lnSpc>
              <a:buClr>
                <a:srgbClr val="3366CC"/>
              </a:buClr>
              <a:buFont typeface="Wingdings" panose="05000000000000000000" pitchFamily="2" charset="2"/>
              <a:buChar char="ü"/>
            </a:pPr>
            <a:r>
              <a:rPr lang="zh-CN" altLang="en-US" dirty="0">
                <a:latin typeface="楷体_GB2312" pitchFamily="49" charset="-122"/>
              </a:rPr>
              <a:t>作用：用于控制</a:t>
            </a:r>
            <a:r>
              <a:rPr lang="en-US" altLang="zh-CN" dirty="0">
                <a:latin typeface="楷体_GB2312" pitchFamily="49" charset="-122"/>
              </a:rPr>
              <a:t>Html</a:t>
            </a:r>
            <a:r>
              <a:rPr lang="zh-CN" altLang="en-US" dirty="0">
                <a:latin typeface="楷体_GB2312" pitchFamily="49" charset="-122"/>
              </a:rPr>
              <a:t>文档的内容和外观</a:t>
            </a:r>
          </a:p>
          <a:p>
            <a:pPr lvl="1">
              <a:lnSpc>
                <a:spcPct val="90000"/>
              </a:lnSpc>
              <a:buClr>
                <a:srgbClr val="3366CC"/>
              </a:buClr>
              <a:buFont typeface="Wingdings" panose="05000000000000000000" pitchFamily="2" charset="2"/>
              <a:buChar char="ü"/>
            </a:pPr>
            <a:r>
              <a:rPr lang="zh-CN" altLang="en-US" dirty="0">
                <a:latin typeface="楷体_GB2312" pitchFamily="49" charset="-122"/>
              </a:rPr>
              <a:t>分类：	单独标签</a:t>
            </a:r>
            <a:r>
              <a:rPr lang="en-US" altLang="zh-CN" dirty="0">
                <a:latin typeface="楷体_GB2312" pitchFamily="49" charset="-122"/>
              </a:rPr>
              <a:t>:&lt;</a:t>
            </a:r>
            <a:r>
              <a:rPr lang="en-US" altLang="zh-CN" dirty="0" err="1">
                <a:latin typeface="楷体_GB2312" pitchFamily="49" charset="-122"/>
              </a:rPr>
              <a:t>br</a:t>
            </a:r>
            <a:r>
              <a:rPr lang="en-US" altLang="zh-CN" dirty="0">
                <a:latin typeface="楷体_GB2312" pitchFamily="49" charset="-122"/>
              </a:rPr>
              <a:t>/&gt;</a:t>
            </a:r>
            <a:r>
              <a:rPr lang="zh-CN" altLang="en-US" dirty="0">
                <a:latin typeface="楷体_GB2312" pitchFamily="49" charset="-122"/>
              </a:rPr>
              <a:t>，</a:t>
            </a:r>
            <a:r>
              <a:rPr lang="en-US" altLang="zh-CN" dirty="0">
                <a:latin typeface="楷体_GB2312" pitchFamily="49" charset="-122"/>
              </a:rPr>
              <a:t>&lt;hr/&gt;</a:t>
            </a:r>
          </a:p>
          <a:p>
            <a:pPr lvl="2">
              <a:lnSpc>
                <a:spcPct val="90000"/>
              </a:lnSpc>
              <a:buClr>
                <a:schemeClr val="folHlink"/>
              </a:buClr>
              <a:buFont typeface="Wingdings" panose="05000000000000000000" pitchFamily="2" charset="2"/>
              <a:buNone/>
            </a:pPr>
            <a:r>
              <a:rPr lang="en-US" altLang="zh-CN" dirty="0">
                <a:latin typeface="楷体_GB2312" pitchFamily="49" charset="-122"/>
              </a:rPr>
              <a:t>		</a:t>
            </a:r>
            <a:r>
              <a:rPr lang="zh-CN" altLang="en-US" dirty="0">
                <a:latin typeface="楷体_GB2312" pitchFamily="49" charset="-122"/>
              </a:rPr>
              <a:t>成对标签</a:t>
            </a:r>
            <a:r>
              <a:rPr lang="en-US" altLang="zh-CN" dirty="0">
                <a:latin typeface="楷体_GB2312" pitchFamily="49" charset="-122"/>
              </a:rPr>
              <a:t>:&lt;a&gt;</a:t>
            </a:r>
            <a:r>
              <a:rPr lang="en-US" altLang="zh-CN" dirty="0"/>
              <a:t>…</a:t>
            </a:r>
            <a:r>
              <a:rPr lang="en-US" altLang="zh-CN" dirty="0">
                <a:latin typeface="楷体_GB2312" pitchFamily="49" charset="-122"/>
              </a:rPr>
              <a:t>&lt;/a&gt;</a:t>
            </a:r>
          </a:p>
          <a:p>
            <a:pPr lvl="2">
              <a:lnSpc>
                <a:spcPct val="90000"/>
              </a:lnSpc>
              <a:buClr>
                <a:schemeClr val="folHlink"/>
              </a:buClr>
              <a:buFont typeface="Wingdings" panose="05000000000000000000" pitchFamily="2" charset="2"/>
              <a:buNone/>
            </a:pPr>
            <a:endParaRPr lang="en-US" altLang="zh-CN" dirty="0">
              <a:latin typeface="楷体_GB2312" pitchFamily="49" charset="-122"/>
            </a:endParaRPr>
          </a:p>
          <a:p>
            <a:pPr>
              <a:lnSpc>
                <a:spcPct val="90000"/>
              </a:lnSpc>
              <a:buFontTx/>
              <a:buBlip>
                <a:blip r:embed="rId2"/>
              </a:buBlip>
            </a:pPr>
            <a:r>
              <a:rPr lang="zh-CN" altLang="en-US" dirty="0">
                <a:latin typeface="楷体_GB2312" pitchFamily="49" charset="-122"/>
              </a:rPr>
              <a:t>标记的属性</a:t>
            </a:r>
          </a:p>
          <a:p>
            <a:pPr lvl="1">
              <a:lnSpc>
                <a:spcPct val="90000"/>
              </a:lnSpc>
              <a:buClr>
                <a:srgbClr val="3366CC"/>
              </a:buClr>
              <a:buFont typeface="Wingdings" panose="05000000000000000000" pitchFamily="2" charset="2"/>
              <a:buChar char="ü"/>
            </a:pPr>
            <a:r>
              <a:rPr lang="zh-CN" altLang="en-US" dirty="0">
                <a:latin typeface="楷体_GB2312" pitchFamily="49" charset="-122"/>
              </a:rPr>
              <a:t>作用：修饰或进一步制定信息。</a:t>
            </a:r>
          </a:p>
          <a:p>
            <a:pPr lvl="1">
              <a:lnSpc>
                <a:spcPct val="90000"/>
              </a:lnSpc>
              <a:buFont typeface="Wingdings" panose="05000000000000000000" pitchFamily="2" charset="2"/>
              <a:buNone/>
            </a:pPr>
            <a:r>
              <a:rPr lang="zh-CN" altLang="en-US" dirty="0">
                <a:latin typeface="楷体_GB2312" pitchFamily="49" charset="-122"/>
              </a:rPr>
              <a:t>	如颜色，对齐方式，高度，宽度等</a:t>
            </a:r>
          </a:p>
        </p:txBody>
      </p:sp>
      <p:sp>
        <p:nvSpPr>
          <p:cNvPr id="41988" name="Text Box 4"/>
          <p:cNvSpPr txBox="1">
            <a:spLocks noChangeArrowheads="1"/>
          </p:cNvSpPr>
          <p:nvPr/>
        </p:nvSpPr>
        <p:spPr bwMode="auto">
          <a:xfrm>
            <a:off x="611188" y="4446588"/>
            <a:ext cx="4248150" cy="528637"/>
          </a:xfrm>
          <a:prstGeom prst="rect">
            <a:avLst/>
          </a:prstGeom>
          <a:solidFill>
            <a:schemeClr val="accent1"/>
          </a:solidFill>
          <a:ln w="9525">
            <a:solidFill>
              <a:schemeClr val="tx1"/>
            </a:solidFill>
            <a:miter lim="800000"/>
          </a:ln>
        </p:spPr>
        <p:txBody>
          <a:bodyPr>
            <a:spAutoFit/>
          </a:bodyPr>
          <a:lstStyle/>
          <a:p>
            <a:pPr algn="ctr">
              <a:spcBef>
                <a:spcPct val="50000"/>
              </a:spcBef>
            </a:pPr>
            <a:r>
              <a:rPr lang="en-US" altLang="zh-CN" sz="2800" b="1" dirty="0">
                <a:latin typeface="黑体" panose="02010609060101010101" pitchFamily="2" charset="-122"/>
                <a:ea typeface="黑体" panose="02010609060101010101" pitchFamily="2" charset="-122"/>
              </a:rPr>
              <a:t>&lt;</a:t>
            </a:r>
            <a:r>
              <a:rPr lang="en-US" altLang="zh-CN" sz="2800" b="1" dirty="0">
                <a:solidFill>
                  <a:srgbClr val="3366CC"/>
                </a:solidFill>
                <a:latin typeface="黑体" panose="02010609060101010101" pitchFamily="2" charset="-122"/>
                <a:ea typeface="黑体" panose="02010609060101010101" pitchFamily="2" charset="-122"/>
              </a:rPr>
              <a:t>body</a:t>
            </a:r>
            <a:r>
              <a:rPr lang="en-US" altLang="zh-CN" sz="2800" b="1" dirty="0">
                <a:latin typeface="黑体" panose="02010609060101010101" pitchFamily="2" charset="-122"/>
                <a:ea typeface="黑体" panose="02010609060101010101" pitchFamily="2" charset="-122"/>
              </a:rPr>
              <a:t> </a:t>
            </a:r>
            <a:r>
              <a:rPr lang="en-US" altLang="zh-CN" sz="2800" b="1" dirty="0" err="1">
                <a:solidFill>
                  <a:srgbClr val="33CC33"/>
                </a:solidFill>
                <a:latin typeface="黑体" panose="02010609060101010101" pitchFamily="2" charset="-122"/>
                <a:ea typeface="黑体" panose="02010609060101010101" pitchFamily="2" charset="-122"/>
              </a:rPr>
              <a:t>bgcolor</a:t>
            </a:r>
            <a:r>
              <a:rPr lang="en-US" altLang="zh-CN" sz="2800" b="1" dirty="0">
                <a:latin typeface="隶书" pitchFamily="49" charset="-122"/>
              </a:rPr>
              <a:t>=</a:t>
            </a:r>
            <a:r>
              <a:rPr lang="en-US" altLang="zh-CN" sz="2800" b="1" dirty="0"/>
              <a:t>“</a:t>
            </a:r>
            <a:r>
              <a:rPr lang="en-US" altLang="zh-CN" sz="2800" b="1" dirty="0">
                <a:solidFill>
                  <a:srgbClr val="FF0000"/>
                </a:solidFill>
                <a:latin typeface="隶书" pitchFamily="49" charset="-122"/>
              </a:rPr>
              <a:t>green</a:t>
            </a:r>
            <a:r>
              <a:rPr lang="en-US" altLang="zh-CN" sz="2800" b="1" dirty="0"/>
              <a:t>”</a:t>
            </a:r>
            <a:r>
              <a:rPr lang="en-US" altLang="zh-CN" sz="2800" b="1" dirty="0">
                <a:latin typeface="黑体" panose="02010609060101010101" pitchFamily="2" charset="-122"/>
                <a:ea typeface="黑体" panose="02010609060101010101" pitchFamily="2" charset="-122"/>
              </a:rPr>
              <a:t>&gt;</a:t>
            </a:r>
          </a:p>
        </p:txBody>
      </p:sp>
      <p:sp>
        <p:nvSpPr>
          <p:cNvPr id="41989" name="Text Box 5"/>
          <p:cNvSpPr txBox="1">
            <a:spLocks noChangeArrowheads="1"/>
          </p:cNvSpPr>
          <p:nvPr/>
        </p:nvSpPr>
        <p:spPr bwMode="auto">
          <a:xfrm>
            <a:off x="754063" y="5319713"/>
            <a:ext cx="936625" cy="466725"/>
          </a:xfrm>
          <a:prstGeom prst="rect">
            <a:avLst/>
          </a:prstGeom>
          <a:solidFill>
            <a:srgbClr val="FFCC99"/>
          </a:solidFill>
          <a:ln w="9525">
            <a:solidFill>
              <a:schemeClr val="tx1"/>
            </a:solidFill>
            <a:miter lim="800000"/>
          </a:ln>
        </p:spPr>
        <p:txBody>
          <a:bodyPr>
            <a:spAutoFit/>
          </a:bodyPr>
          <a:lstStyle/>
          <a:p>
            <a:pPr algn="ctr">
              <a:spcBef>
                <a:spcPct val="50000"/>
              </a:spcBef>
            </a:pPr>
            <a:r>
              <a:rPr lang="zh-CN" altLang="en-US" sz="2400">
                <a:ea typeface="楷体_GB2312" pitchFamily="49" charset="-122"/>
              </a:rPr>
              <a:t>标签</a:t>
            </a:r>
          </a:p>
        </p:txBody>
      </p:sp>
      <p:sp>
        <p:nvSpPr>
          <p:cNvPr id="41990" name="Line 6"/>
          <p:cNvSpPr>
            <a:spLocks noChangeShapeType="1"/>
          </p:cNvSpPr>
          <p:nvPr/>
        </p:nvSpPr>
        <p:spPr bwMode="auto">
          <a:xfrm flipV="1">
            <a:off x="1230313" y="4878388"/>
            <a:ext cx="0" cy="431800"/>
          </a:xfrm>
          <a:prstGeom prst="line">
            <a:avLst/>
          </a:prstGeom>
          <a:noFill/>
          <a:ln w="9525">
            <a:solidFill>
              <a:schemeClr val="tx1"/>
            </a:solidFill>
            <a:round/>
            <a:tailEnd type="triangle" w="med" len="med"/>
          </a:ln>
        </p:spPr>
        <p:txBody>
          <a:bodyPr/>
          <a:lstStyle/>
          <a:p>
            <a:endParaRPr lang="zh-CN" altLang="en-US"/>
          </a:p>
        </p:txBody>
      </p:sp>
      <p:sp>
        <p:nvSpPr>
          <p:cNvPr id="41991" name="Text Box 7"/>
          <p:cNvSpPr txBox="1">
            <a:spLocks noChangeArrowheads="1"/>
          </p:cNvSpPr>
          <p:nvPr/>
        </p:nvSpPr>
        <p:spPr bwMode="auto">
          <a:xfrm>
            <a:off x="1951038" y="5310188"/>
            <a:ext cx="936625" cy="466725"/>
          </a:xfrm>
          <a:prstGeom prst="rect">
            <a:avLst/>
          </a:prstGeom>
          <a:solidFill>
            <a:srgbClr val="FFCC99"/>
          </a:solidFill>
          <a:ln w="9525">
            <a:solidFill>
              <a:schemeClr val="tx1"/>
            </a:solidFill>
            <a:miter lim="800000"/>
          </a:ln>
        </p:spPr>
        <p:txBody>
          <a:bodyPr>
            <a:spAutoFit/>
          </a:bodyPr>
          <a:lstStyle/>
          <a:p>
            <a:pPr algn="ctr">
              <a:spcBef>
                <a:spcPct val="50000"/>
              </a:spcBef>
            </a:pPr>
            <a:r>
              <a:rPr lang="zh-CN" altLang="en-US" sz="2400">
                <a:ea typeface="楷体_GB2312" pitchFamily="49" charset="-122"/>
              </a:rPr>
              <a:t>属性</a:t>
            </a:r>
          </a:p>
        </p:txBody>
      </p:sp>
      <p:sp>
        <p:nvSpPr>
          <p:cNvPr id="41992" name="Line 8"/>
          <p:cNvSpPr>
            <a:spLocks noChangeShapeType="1"/>
          </p:cNvSpPr>
          <p:nvPr/>
        </p:nvSpPr>
        <p:spPr bwMode="auto">
          <a:xfrm flipV="1">
            <a:off x="2411413" y="4879975"/>
            <a:ext cx="0" cy="431800"/>
          </a:xfrm>
          <a:prstGeom prst="line">
            <a:avLst/>
          </a:prstGeom>
          <a:noFill/>
          <a:ln w="9525">
            <a:solidFill>
              <a:schemeClr val="tx1"/>
            </a:solidFill>
            <a:round/>
            <a:tailEnd type="triangle" w="med" len="med"/>
          </a:ln>
        </p:spPr>
        <p:txBody>
          <a:bodyPr/>
          <a:lstStyle/>
          <a:p>
            <a:endParaRPr lang="zh-CN" altLang="en-US"/>
          </a:p>
        </p:txBody>
      </p:sp>
      <p:sp>
        <p:nvSpPr>
          <p:cNvPr id="41993" name="Text Box 9"/>
          <p:cNvSpPr txBox="1">
            <a:spLocks noChangeArrowheads="1"/>
          </p:cNvSpPr>
          <p:nvPr/>
        </p:nvSpPr>
        <p:spPr bwMode="auto">
          <a:xfrm>
            <a:off x="3317875" y="5310188"/>
            <a:ext cx="1223963" cy="466725"/>
          </a:xfrm>
          <a:prstGeom prst="rect">
            <a:avLst/>
          </a:prstGeom>
          <a:solidFill>
            <a:srgbClr val="FFCC99"/>
          </a:solidFill>
          <a:ln w="9525">
            <a:solidFill>
              <a:schemeClr val="tx1"/>
            </a:solidFill>
            <a:miter lim="800000"/>
          </a:ln>
        </p:spPr>
        <p:txBody>
          <a:bodyPr>
            <a:spAutoFit/>
          </a:bodyPr>
          <a:lstStyle/>
          <a:p>
            <a:pPr algn="ctr">
              <a:spcBef>
                <a:spcPct val="50000"/>
              </a:spcBef>
            </a:pPr>
            <a:r>
              <a:rPr lang="zh-CN" altLang="en-US" sz="2400">
                <a:ea typeface="楷体_GB2312" pitchFamily="49" charset="-122"/>
              </a:rPr>
              <a:t>属性值</a:t>
            </a:r>
          </a:p>
        </p:txBody>
      </p:sp>
      <p:sp>
        <p:nvSpPr>
          <p:cNvPr id="41994" name="Line 10"/>
          <p:cNvSpPr>
            <a:spLocks noChangeShapeType="1"/>
          </p:cNvSpPr>
          <p:nvPr/>
        </p:nvSpPr>
        <p:spPr bwMode="auto">
          <a:xfrm flipV="1">
            <a:off x="3894138" y="4878388"/>
            <a:ext cx="0" cy="431800"/>
          </a:xfrm>
          <a:prstGeom prst="line">
            <a:avLst/>
          </a:prstGeom>
          <a:noFill/>
          <a:ln w="9525">
            <a:solidFill>
              <a:schemeClr val="tx1"/>
            </a:solidFill>
            <a:round/>
            <a:tailEnd type="triangle" w="med" len="med"/>
          </a:ln>
        </p:spPr>
        <p:txBody>
          <a:bodyPr/>
          <a:lstStyle/>
          <a:p>
            <a:endParaRPr lang="zh-CN" altLang="en-US"/>
          </a:p>
        </p:txBody>
      </p:sp>
      <p:sp>
        <p:nvSpPr>
          <p:cNvPr id="41995" name="Rectangle 11"/>
          <p:cNvSpPr>
            <a:spLocks noChangeArrowheads="1"/>
          </p:cNvSpPr>
          <p:nvPr/>
        </p:nvSpPr>
        <p:spPr bwMode="auto">
          <a:xfrm>
            <a:off x="500035" y="1285860"/>
            <a:ext cx="4500594" cy="2062103"/>
          </a:xfrm>
          <a:prstGeom prst="rect">
            <a:avLst/>
          </a:prstGeom>
          <a:gradFill rotWithShape="1">
            <a:gsLst>
              <a:gs pos="0">
                <a:schemeClr val="accent1"/>
              </a:gs>
              <a:gs pos="100000">
                <a:srgbClr val="FFFFFF"/>
              </a:gs>
            </a:gsLst>
            <a:lin ang="5400000" scaled="1"/>
          </a:gradFill>
          <a:ln w="19050" algn="ctr">
            <a:solidFill>
              <a:schemeClr val="tx1"/>
            </a:solidFill>
            <a:miter lim="800000"/>
          </a:ln>
        </p:spPr>
        <p:txBody>
          <a:bodyPr wrap="square" anchor="ctr">
            <a:spAutoFit/>
          </a:bodyPr>
          <a:lstStyle/>
          <a:p>
            <a:pPr algn="just">
              <a:tabLst>
                <a:tab pos="1028700" algn="l"/>
              </a:tabLst>
            </a:pPr>
            <a:r>
              <a:rPr lang="en-US" altLang="zh-CN" sz="1600" dirty="0">
                <a:ea typeface="黑体" panose="02010609060101010101" pitchFamily="2" charset="-122"/>
                <a:cs typeface="Courier New" pitchFamily="49" charset="0"/>
              </a:rPr>
              <a:t>&lt;html&gt;</a:t>
            </a:r>
          </a:p>
          <a:p>
            <a:pPr algn="just" eaLnBrk="0" hangingPunct="0">
              <a:tabLst>
                <a:tab pos="1028700" algn="l"/>
              </a:tabLst>
            </a:pPr>
            <a:r>
              <a:rPr lang="en-US" altLang="zh-CN" sz="1600" dirty="0">
                <a:ea typeface="黑体" panose="02010609060101010101" pitchFamily="2" charset="-122"/>
                <a:cs typeface="Courier New" pitchFamily="49" charset="0"/>
              </a:rPr>
              <a:t>	&lt;head&gt;</a:t>
            </a:r>
          </a:p>
          <a:p>
            <a:pPr algn="just" eaLnBrk="0" hangingPunct="0">
              <a:tabLst>
                <a:tab pos="1028700" algn="l"/>
              </a:tabLst>
            </a:pPr>
            <a:r>
              <a:rPr lang="en-US" altLang="zh-CN" sz="1600" dirty="0">
                <a:ea typeface="黑体" panose="02010609060101010101" pitchFamily="2" charset="-122"/>
                <a:cs typeface="Courier New" pitchFamily="49" charset="0"/>
              </a:rPr>
              <a:t>		&lt;title&gt;</a:t>
            </a:r>
            <a:r>
              <a:rPr lang="zh-CN" altLang="en-US" sz="1600" dirty="0">
                <a:ea typeface="黑体" panose="02010609060101010101" pitchFamily="2" charset="-122"/>
                <a:cs typeface="Courier New" pitchFamily="49" charset="0"/>
              </a:rPr>
              <a:t>学习 </a:t>
            </a:r>
            <a:r>
              <a:rPr lang="en-US" altLang="zh-CN" sz="1600" dirty="0">
                <a:ea typeface="黑体" panose="02010609060101010101" pitchFamily="2" charset="-122"/>
                <a:cs typeface="Courier New" pitchFamily="49" charset="0"/>
              </a:rPr>
              <a:t>HTML &lt;/title&gt;</a:t>
            </a:r>
          </a:p>
          <a:p>
            <a:pPr algn="just" eaLnBrk="0" hangingPunct="0">
              <a:tabLst>
                <a:tab pos="1028700" algn="l"/>
              </a:tabLst>
            </a:pPr>
            <a:r>
              <a:rPr lang="en-US" altLang="zh-CN" sz="1600" dirty="0">
                <a:ea typeface="黑体" panose="02010609060101010101" pitchFamily="2" charset="-122"/>
                <a:cs typeface="Courier New" pitchFamily="49" charset="0"/>
              </a:rPr>
              <a:t>	&lt;/head&gt;</a:t>
            </a:r>
          </a:p>
          <a:p>
            <a:pPr algn="just" eaLnBrk="0" hangingPunct="0">
              <a:tabLst>
                <a:tab pos="1028700" algn="l"/>
              </a:tabLst>
            </a:pPr>
            <a:r>
              <a:rPr lang="en-US" altLang="zh-CN" sz="1600" dirty="0">
                <a:ea typeface="黑体" panose="02010609060101010101" pitchFamily="2" charset="-122"/>
                <a:cs typeface="Courier New" pitchFamily="49" charset="0"/>
              </a:rPr>
              <a:t>	&lt;</a:t>
            </a:r>
            <a:r>
              <a:rPr lang="en-US" altLang="zh-CN" sz="1600" dirty="0">
                <a:solidFill>
                  <a:srgbClr val="FF0000"/>
                </a:solidFill>
                <a:ea typeface="黑体" panose="02010609060101010101" pitchFamily="2" charset="-122"/>
                <a:cs typeface="Courier New" pitchFamily="49" charset="0"/>
              </a:rPr>
              <a:t>body </a:t>
            </a:r>
            <a:r>
              <a:rPr lang="en-US" altLang="zh-CN" sz="1600" dirty="0" err="1">
                <a:solidFill>
                  <a:srgbClr val="FF0000"/>
                </a:solidFill>
                <a:ea typeface="黑体" panose="02010609060101010101" pitchFamily="2" charset="-122"/>
                <a:cs typeface="Courier New" pitchFamily="49" charset="0"/>
              </a:rPr>
              <a:t>bgcolor</a:t>
            </a:r>
            <a:r>
              <a:rPr lang="en-US" altLang="zh-CN" sz="1600" dirty="0">
                <a:solidFill>
                  <a:srgbClr val="FF0000"/>
                </a:solidFill>
                <a:ea typeface="黑体" panose="02010609060101010101" pitchFamily="2" charset="-122"/>
                <a:cs typeface="Courier New" pitchFamily="49" charset="0"/>
              </a:rPr>
              <a:t>= “green”</a:t>
            </a:r>
            <a:r>
              <a:rPr lang="en-US" altLang="zh-CN" sz="1600" dirty="0">
                <a:ea typeface="黑体" panose="02010609060101010101" pitchFamily="2" charset="-122"/>
                <a:cs typeface="Courier New" pitchFamily="49" charset="0"/>
              </a:rPr>
              <a:t>&gt;</a:t>
            </a:r>
          </a:p>
          <a:p>
            <a:pPr algn="just" eaLnBrk="0" hangingPunct="0">
              <a:tabLst>
                <a:tab pos="1028700" algn="l"/>
              </a:tabLst>
            </a:pPr>
            <a:r>
              <a:rPr lang="en-US" altLang="zh-CN" sz="1600" dirty="0">
                <a:ea typeface="黑体" panose="02010609060101010101" pitchFamily="2" charset="-122"/>
                <a:cs typeface="Courier New" pitchFamily="49" charset="0"/>
              </a:rPr>
              <a:t>		</a:t>
            </a:r>
            <a:r>
              <a:rPr lang="zh-CN" altLang="en-US" sz="1600" dirty="0">
                <a:ea typeface="黑体" panose="02010609060101010101" pitchFamily="2" charset="-122"/>
                <a:cs typeface="Courier New" pitchFamily="49" charset="0"/>
              </a:rPr>
              <a:t>欢迎来到 </a:t>
            </a:r>
            <a:r>
              <a:rPr lang="en-US" altLang="zh-CN" sz="1600" dirty="0">
                <a:ea typeface="黑体" panose="02010609060101010101" pitchFamily="2" charset="-122"/>
                <a:cs typeface="Courier New" pitchFamily="49" charset="0"/>
              </a:rPr>
              <a:t>HTML </a:t>
            </a:r>
            <a:r>
              <a:rPr lang="zh-CN" altLang="en-US" sz="1600" dirty="0">
                <a:ea typeface="黑体" panose="02010609060101010101" pitchFamily="2" charset="-122"/>
                <a:cs typeface="Courier New" pitchFamily="49" charset="0"/>
              </a:rPr>
              <a:t>世界</a:t>
            </a:r>
            <a:endParaRPr lang="en-US" sz="1600" dirty="0">
              <a:ea typeface="黑体" panose="02010609060101010101" pitchFamily="2" charset="-122"/>
              <a:cs typeface="Courier New" pitchFamily="49" charset="0"/>
            </a:endParaRPr>
          </a:p>
          <a:p>
            <a:pPr algn="just" eaLnBrk="0" hangingPunct="0">
              <a:tabLst>
                <a:tab pos="1028700" algn="l"/>
              </a:tabLst>
            </a:pPr>
            <a:r>
              <a:rPr lang="zh-CN" altLang="en-US" sz="1600" dirty="0">
                <a:ea typeface="黑体" panose="02010609060101010101" pitchFamily="2" charset="-122"/>
                <a:cs typeface="Courier New" pitchFamily="49" charset="0"/>
              </a:rPr>
              <a:t>	</a:t>
            </a:r>
            <a:r>
              <a:rPr lang="en-US" altLang="zh-CN" sz="1600" dirty="0">
                <a:ea typeface="黑体" panose="02010609060101010101" pitchFamily="2" charset="-122"/>
                <a:cs typeface="Courier New" pitchFamily="49" charset="0"/>
              </a:rPr>
              <a:t>&lt;/body&gt;</a:t>
            </a:r>
          </a:p>
          <a:p>
            <a:pPr algn="just" eaLnBrk="0" hangingPunct="0">
              <a:tabLst>
                <a:tab pos="1028700" algn="l"/>
              </a:tabLst>
            </a:pPr>
            <a:r>
              <a:rPr lang="en-US" altLang="zh-CN" sz="1600" dirty="0">
                <a:ea typeface="黑体" panose="02010609060101010101" pitchFamily="2" charset="-122"/>
                <a:cs typeface="Courier New" pitchFamily="49" charset="0"/>
              </a:rPr>
              <a:t>&lt;/html&gt;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1987">
                                            <p:txEl>
                                              <p:pRg st="6" end="6"/>
                                            </p:txEl>
                                          </p:spTgt>
                                        </p:tgtEl>
                                        <p:attrNameLst>
                                          <p:attrName>style.visibility</p:attrName>
                                        </p:attrNameLst>
                                      </p:cBhvr>
                                      <p:to>
                                        <p:strVal val="visible"/>
                                      </p:to>
                                    </p:set>
                                    <p:animEffect transition="in" filter="randombar(horizontal)">
                                      <p:cBhvr>
                                        <p:cTn id="7" dur="500"/>
                                        <p:tgtEl>
                                          <p:spTgt spid="41987">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1987">
                                            <p:txEl>
                                              <p:pRg st="7" end="7"/>
                                            </p:txEl>
                                          </p:spTgt>
                                        </p:tgtEl>
                                        <p:attrNameLst>
                                          <p:attrName>style.visibility</p:attrName>
                                        </p:attrNameLst>
                                      </p:cBhvr>
                                      <p:to>
                                        <p:strVal val="visible"/>
                                      </p:to>
                                    </p:set>
                                    <p:animEffect transition="in" filter="randombar(horizontal)">
                                      <p:cBhvr>
                                        <p:cTn id="10" dur="500"/>
                                        <p:tgtEl>
                                          <p:spTgt spid="41987">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1987">
                                            <p:txEl>
                                              <p:pRg st="8" end="8"/>
                                            </p:txEl>
                                          </p:spTgt>
                                        </p:tgtEl>
                                        <p:attrNameLst>
                                          <p:attrName>style.visibility</p:attrName>
                                        </p:attrNameLst>
                                      </p:cBhvr>
                                      <p:to>
                                        <p:strVal val="visible"/>
                                      </p:to>
                                    </p:set>
                                    <p:animEffect transition="in" filter="randombar(horizontal)">
                                      <p:cBhvr>
                                        <p:cTn id="13" dur="500"/>
                                        <p:tgtEl>
                                          <p:spTgt spid="41987">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0" nodeType="clickEffect">
                                  <p:stCondLst>
                                    <p:cond delay="0"/>
                                  </p:stCondLst>
                                  <p:childTnLst>
                                    <p:animEffect transition="out" filter="randombar(horizontal)">
                                      <p:cBhvr>
                                        <p:cTn id="17" dur="500"/>
                                        <p:tgtEl>
                                          <p:spTgt spid="41987">
                                            <p:txEl>
                                              <p:pRg st="0" end="0"/>
                                            </p:txEl>
                                          </p:spTgt>
                                        </p:tgtEl>
                                      </p:cBhvr>
                                    </p:animEffect>
                                    <p:set>
                                      <p:cBhvr>
                                        <p:cTn id="18" dur="1" fill="hold">
                                          <p:stCondLst>
                                            <p:cond delay="499"/>
                                          </p:stCondLst>
                                        </p:cTn>
                                        <p:tgtEl>
                                          <p:spTgt spid="41987">
                                            <p:txEl>
                                              <p:pRg st="0" end="0"/>
                                            </p:txEl>
                                          </p:spTgt>
                                        </p:tgtEl>
                                        <p:attrNameLst>
                                          <p:attrName>style.visibility</p:attrName>
                                        </p:attrNameLst>
                                      </p:cBhvr>
                                      <p:to>
                                        <p:strVal val="hidden"/>
                                      </p:to>
                                    </p:set>
                                  </p:childTnLst>
                                </p:cTn>
                              </p:par>
                              <p:par>
                                <p:cTn id="19" presetID="14" presetClass="exit" presetSubtype="10" fill="hold" grpId="0" nodeType="withEffect">
                                  <p:stCondLst>
                                    <p:cond delay="0"/>
                                  </p:stCondLst>
                                  <p:childTnLst>
                                    <p:animEffect transition="out" filter="randombar(horizontal)">
                                      <p:cBhvr>
                                        <p:cTn id="20" dur="500"/>
                                        <p:tgtEl>
                                          <p:spTgt spid="41987">
                                            <p:txEl>
                                              <p:pRg st="1" end="1"/>
                                            </p:txEl>
                                          </p:spTgt>
                                        </p:tgtEl>
                                      </p:cBhvr>
                                    </p:animEffect>
                                    <p:set>
                                      <p:cBhvr>
                                        <p:cTn id="21" dur="1" fill="hold">
                                          <p:stCondLst>
                                            <p:cond delay="499"/>
                                          </p:stCondLst>
                                        </p:cTn>
                                        <p:tgtEl>
                                          <p:spTgt spid="41987">
                                            <p:txEl>
                                              <p:pRg st="1" end="1"/>
                                            </p:txEl>
                                          </p:spTgt>
                                        </p:tgtEl>
                                        <p:attrNameLst>
                                          <p:attrName>style.visibility</p:attrName>
                                        </p:attrNameLst>
                                      </p:cBhvr>
                                      <p:to>
                                        <p:strVal val="hidden"/>
                                      </p:to>
                                    </p:set>
                                  </p:childTnLst>
                                </p:cTn>
                              </p:par>
                              <p:par>
                                <p:cTn id="22" presetID="14" presetClass="exit" presetSubtype="10" fill="hold" grpId="0" nodeType="withEffect">
                                  <p:stCondLst>
                                    <p:cond delay="0"/>
                                  </p:stCondLst>
                                  <p:childTnLst>
                                    <p:animEffect transition="out" filter="randombar(horizontal)">
                                      <p:cBhvr>
                                        <p:cTn id="23" dur="500"/>
                                        <p:tgtEl>
                                          <p:spTgt spid="41987">
                                            <p:txEl>
                                              <p:pRg st="2" end="2"/>
                                            </p:txEl>
                                          </p:spTgt>
                                        </p:tgtEl>
                                      </p:cBhvr>
                                    </p:animEffect>
                                    <p:set>
                                      <p:cBhvr>
                                        <p:cTn id="24" dur="1" fill="hold">
                                          <p:stCondLst>
                                            <p:cond delay="499"/>
                                          </p:stCondLst>
                                        </p:cTn>
                                        <p:tgtEl>
                                          <p:spTgt spid="41987">
                                            <p:txEl>
                                              <p:pRg st="2" end="2"/>
                                            </p:txEl>
                                          </p:spTgt>
                                        </p:tgtEl>
                                        <p:attrNameLst>
                                          <p:attrName>style.visibility</p:attrName>
                                        </p:attrNameLst>
                                      </p:cBhvr>
                                      <p:to>
                                        <p:strVal val="hidden"/>
                                      </p:to>
                                    </p:set>
                                  </p:childTnLst>
                                </p:cTn>
                              </p:par>
                              <p:par>
                                <p:cTn id="25" presetID="14" presetClass="exit" presetSubtype="10" fill="hold" grpId="0" nodeType="withEffect">
                                  <p:stCondLst>
                                    <p:cond delay="0"/>
                                  </p:stCondLst>
                                  <p:childTnLst>
                                    <p:animEffect transition="out" filter="randombar(horizontal)">
                                      <p:cBhvr>
                                        <p:cTn id="26" dur="500"/>
                                        <p:tgtEl>
                                          <p:spTgt spid="41987">
                                            <p:txEl>
                                              <p:pRg st="3" end="3"/>
                                            </p:txEl>
                                          </p:spTgt>
                                        </p:tgtEl>
                                      </p:cBhvr>
                                    </p:animEffect>
                                    <p:set>
                                      <p:cBhvr>
                                        <p:cTn id="27" dur="1" fill="hold">
                                          <p:stCondLst>
                                            <p:cond delay="499"/>
                                          </p:stCondLst>
                                        </p:cTn>
                                        <p:tgtEl>
                                          <p:spTgt spid="41987">
                                            <p:txEl>
                                              <p:pRg st="3" end="3"/>
                                            </p:txEl>
                                          </p:spTgt>
                                        </p:tgtEl>
                                        <p:attrNameLst>
                                          <p:attrName>style.visibility</p:attrName>
                                        </p:attrNameLst>
                                      </p:cBhvr>
                                      <p:to>
                                        <p:strVal val="hidden"/>
                                      </p:to>
                                    </p:set>
                                  </p:childTnLst>
                                </p:cTn>
                              </p:par>
                              <p:par>
                                <p:cTn id="28" presetID="14" presetClass="exit" presetSubtype="10" fill="hold" grpId="0" nodeType="withEffect">
                                  <p:stCondLst>
                                    <p:cond delay="0"/>
                                  </p:stCondLst>
                                  <p:childTnLst>
                                    <p:animEffect transition="out" filter="randombar(horizontal)">
                                      <p:cBhvr>
                                        <p:cTn id="29" dur="500"/>
                                        <p:tgtEl>
                                          <p:spTgt spid="41987">
                                            <p:txEl>
                                              <p:pRg st="4" end="4"/>
                                            </p:txEl>
                                          </p:spTgt>
                                        </p:tgtEl>
                                      </p:cBhvr>
                                    </p:animEffect>
                                    <p:set>
                                      <p:cBhvr>
                                        <p:cTn id="30" dur="1" fill="hold">
                                          <p:stCondLst>
                                            <p:cond delay="499"/>
                                          </p:stCondLst>
                                        </p:cTn>
                                        <p:tgtEl>
                                          <p:spTgt spid="41987">
                                            <p:txEl>
                                              <p:pRg st="4" end="4"/>
                                            </p:txEl>
                                          </p:spTgt>
                                        </p:tgtEl>
                                        <p:attrNameLst>
                                          <p:attrName>style.visibility</p:attrName>
                                        </p:attrNameLst>
                                      </p:cBhvr>
                                      <p:to>
                                        <p:strVal val="hidden"/>
                                      </p:to>
                                    </p:set>
                                  </p:childTnLst>
                                </p:cTn>
                              </p:par>
                              <p:par>
                                <p:cTn id="31" presetID="14" presetClass="exit" presetSubtype="10" fill="hold" grpId="0" nodeType="withEffect">
                                  <p:stCondLst>
                                    <p:cond delay="0"/>
                                  </p:stCondLst>
                                  <p:childTnLst>
                                    <p:animEffect transition="out" filter="randombar(horizontal)">
                                      <p:cBhvr>
                                        <p:cTn id="32" dur="500"/>
                                        <p:tgtEl>
                                          <p:spTgt spid="41987">
                                            <p:txEl>
                                              <p:pRg st="6" end="6"/>
                                            </p:txEl>
                                          </p:spTgt>
                                        </p:tgtEl>
                                      </p:cBhvr>
                                    </p:animEffect>
                                    <p:set>
                                      <p:cBhvr>
                                        <p:cTn id="33" dur="1" fill="hold">
                                          <p:stCondLst>
                                            <p:cond delay="499"/>
                                          </p:stCondLst>
                                        </p:cTn>
                                        <p:tgtEl>
                                          <p:spTgt spid="41987">
                                            <p:txEl>
                                              <p:pRg st="6" end="6"/>
                                            </p:txEl>
                                          </p:spTgt>
                                        </p:tgtEl>
                                        <p:attrNameLst>
                                          <p:attrName>style.visibility</p:attrName>
                                        </p:attrNameLst>
                                      </p:cBhvr>
                                      <p:to>
                                        <p:strVal val="hidden"/>
                                      </p:to>
                                    </p:set>
                                  </p:childTnLst>
                                </p:cTn>
                              </p:par>
                              <p:par>
                                <p:cTn id="34" presetID="14" presetClass="exit" presetSubtype="10" fill="hold" grpId="0" nodeType="withEffect">
                                  <p:stCondLst>
                                    <p:cond delay="0"/>
                                  </p:stCondLst>
                                  <p:childTnLst>
                                    <p:animEffect transition="out" filter="randombar(horizontal)">
                                      <p:cBhvr>
                                        <p:cTn id="35" dur="500"/>
                                        <p:tgtEl>
                                          <p:spTgt spid="41987">
                                            <p:txEl>
                                              <p:pRg st="7" end="7"/>
                                            </p:txEl>
                                          </p:spTgt>
                                        </p:tgtEl>
                                      </p:cBhvr>
                                    </p:animEffect>
                                    <p:set>
                                      <p:cBhvr>
                                        <p:cTn id="36" dur="1" fill="hold">
                                          <p:stCondLst>
                                            <p:cond delay="499"/>
                                          </p:stCondLst>
                                        </p:cTn>
                                        <p:tgtEl>
                                          <p:spTgt spid="41987">
                                            <p:txEl>
                                              <p:pRg st="7" end="7"/>
                                            </p:txEl>
                                          </p:spTgt>
                                        </p:tgtEl>
                                        <p:attrNameLst>
                                          <p:attrName>style.visibility</p:attrName>
                                        </p:attrNameLst>
                                      </p:cBhvr>
                                      <p:to>
                                        <p:strVal val="hidden"/>
                                      </p:to>
                                    </p:set>
                                  </p:childTnLst>
                                </p:cTn>
                              </p:par>
                              <p:par>
                                <p:cTn id="37" presetID="14" presetClass="exit" presetSubtype="10" fill="hold" grpId="0" nodeType="withEffect">
                                  <p:stCondLst>
                                    <p:cond delay="0"/>
                                  </p:stCondLst>
                                  <p:childTnLst>
                                    <p:animEffect transition="out" filter="randombar(horizontal)">
                                      <p:cBhvr>
                                        <p:cTn id="38" dur="500"/>
                                        <p:tgtEl>
                                          <p:spTgt spid="41987">
                                            <p:txEl>
                                              <p:pRg st="8" end="8"/>
                                            </p:txEl>
                                          </p:spTgt>
                                        </p:tgtEl>
                                      </p:cBhvr>
                                    </p:animEffect>
                                    <p:set>
                                      <p:cBhvr>
                                        <p:cTn id="39" dur="1" fill="hold">
                                          <p:stCondLst>
                                            <p:cond delay="499"/>
                                          </p:stCondLst>
                                        </p:cTn>
                                        <p:tgtEl>
                                          <p:spTgt spid="41987">
                                            <p:txEl>
                                              <p:pRg st="8" end="8"/>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1995"/>
                                        </p:tgtEl>
                                        <p:attrNameLst>
                                          <p:attrName>style.visibility</p:attrName>
                                        </p:attrNameLst>
                                      </p:cBhvr>
                                      <p:to>
                                        <p:strVal val="visible"/>
                                      </p:to>
                                    </p:set>
                                    <p:animEffect transition="in" filter="randombar(horizontal)">
                                      <p:cBhvr>
                                        <p:cTn id="44" dur="500"/>
                                        <p:tgtEl>
                                          <p:spTgt spid="4199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1988"/>
                                        </p:tgtEl>
                                        <p:attrNameLst>
                                          <p:attrName>style.visibility</p:attrName>
                                        </p:attrNameLst>
                                      </p:cBhvr>
                                      <p:to>
                                        <p:strVal val="visible"/>
                                      </p:to>
                                    </p:set>
                                    <p:animEffect transition="in" filter="randombar(horizontal)">
                                      <p:cBhvr>
                                        <p:cTn id="49" dur="500"/>
                                        <p:tgtEl>
                                          <p:spTgt spid="4198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1989"/>
                                        </p:tgtEl>
                                        <p:attrNameLst>
                                          <p:attrName>style.visibility</p:attrName>
                                        </p:attrNameLst>
                                      </p:cBhvr>
                                      <p:to>
                                        <p:strVal val="visible"/>
                                      </p:to>
                                    </p:set>
                                    <p:animEffect transition="in" filter="randombar(horizontal)">
                                      <p:cBhvr>
                                        <p:cTn id="52" dur="500"/>
                                        <p:tgtEl>
                                          <p:spTgt spid="4198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1990"/>
                                        </p:tgtEl>
                                        <p:attrNameLst>
                                          <p:attrName>style.visibility</p:attrName>
                                        </p:attrNameLst>
                                      </p:cBhvr>
                                      <p:to>
                                        <p:strVal val="visible"/>
                                      </p:to>
                                    </p:set>
                                    <p:animEffect transition="in" filter="randombar(horizontal)">
                                      <p:cBhvr>
                                        <p:cTn id="55" dur="500"/>
                                        <p:tgtEl>
                                          <p:spTgt spid="41990"/>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1992"/>
                                        </p:tgtEl>
                                        <p:attrNameLst>
                                          <p:attrName>style.visibility</p:attrName>
                                        </p:attrNameLst>
                                      </p:cBhvr>
                                      <p:to>
                                        <p:strVal val="visible"/>
                                      </p:to>
                                    </p:set>
                                    <p:animEffect transition="in" filter="randombar(horizontal)">
                                      <p:cBhvr>
                                        <p:cTn id="58" dur="500"/>
                                        <p:tgtEl>
                                          <p:spTgt spid="41992"/>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1991"/>
                                        </p:tgtEl>
                                        <p:attrNameLst>
                                          <p:attrName>style.visibility</p:attrName>
                                        </p:attrNameLst>
                                      </p:cBhvr>
                                      <p:to>
                                        <p:strVal val="visible"/>
                                      </p:to>
                                    </p:set>
                                    <p:animEffect transition="in" filter="randombar(horizontal)">
                                      <p:cBhvr>
                                        <p:cTn id="61" dur="500"/>
                                        <p:tgtEl>
                                          <p:spTgt spid="4199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1994"/>
                                        </p:tgtEl>
                                        <p:attrNameLst>
                                          <p:attrName>style.visibility</p:attrName>
                                        </p:attrNameLst>
                                      </p:cBhvr>
                                      <p:to>
                                        <p:strVal val="visible"/>
                                      </p:to>
                                    </p:set>
                                    <p:animEffect transition="in" filter="randombar(horizontal)">
                                      <p:cBhvr>
                                        <p:cTn id="64" dur="500"/>
                                        <p:tgtEl>
                                          <p:spTgt spid="41994"/>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41993"/>
                                        </p:tgtEl>
                                        <p:attrNameLst>
                                          <p:attrName>style.visibility</p:attrName>
                                        </p:attrNameLst>
                                      </p:cBhvr>
                                      <p:to>
                                        <p:strVal val="visible"/>
                                      </p:to>
                                    </p:set>
                                    <p:animEffect transition="in" filter="randombar(horizontal)">
                                      <p:cBhvr>
                                        <p:cTn id="67"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8" grpId="0" animBg="1"/>
      <p:bldP spid="41989" grpId="0" animBg="1"/>
      <p:bldP spid="41990" grpId="0" animBg="1"/>
      <p:bldP spid="41991" grpId="0" animBg="1"/>
      <p:bldP spid="41992" grpId="0" animBg="1"/>
      <p:bldP spid="41993" grpId="0" animBg="1"/>
      <p:bldP spid="41994" grpId="0" animBg="1"/>
      <p:bldP spid="4199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386263" y="285750"/>
            <a:ext cx="4686300" cy="500063"/>
          </a:xfrm>
        </p:spPr>
        <p:txBody>
          <a:bodyPr/>
          <a:lstStyle/>
          <a:p>
            <a:r>
              <a:rPr lang="en-US" altLang="zh-CN"/>
              <a:t>DOCTYPE</a:t>
            </a:r>
            <a:r>
              <a:rPr lang="zh-CN" altLang="en-US"/>
              <a:t>标签</a:t>
            </a:r>
          </a:p>
        </p:txBody>
      </p:sp>
      <p:sp>
        <p:nvSpPr>
          <p:cNvPr id="50179" name="内容占位符 2"/>
          <p:cNvSpPr>
            <a:spLocks noGrp="1"/>
          </p:cNvSpPr>
          <p:nvPr>
            <p:ph idx="1"/>
          </p:nvPr>
        </p:nvSpPr>
        <p:spPr>
          <a:xfrm>
            <a:off x="628650" y="1857375"/>
            <a:ext cx="8229600" cy="4286250"/>
          </a:xfrm>
        </p:spPr>
        <p:txBody>
          <a:bodyPr/>
          <a:lstStyle/>
          <a:p>
            <a:pPr>
              <a:buFontTx/>
              <a:buBlip>
                <a:blip r:embed="rId2"/>
              </a:buBlip>
            </a:pPr>
            <a:r>
              <a:rPr lang="zh-CN" altLang="en-US">
                <a:solidFill>
                  <a:srgbClr val="3366CC"/>
                </a:solidFill>
              </a:rPr>
              <a:t>文档类型</a:t>
            </a:r>
            <a:r>
              <a:rPr lang="en-US" altLang="zh-CN">
                <a:solidFill>
                  <a:srgbClr val="3366CC"/>
                </a:solidFill>
              </a:rPr>
              <a:t>,</a:t>
            </a:r>
            <a:r>
              <a:rPr lang="zh-CN" altLang="en-US">
                <a:solidFill>
                  <a:srgbClr val="3366CC"/>
                </a:solidFill>
              </a:rPr>
              <a:t>会使浏览器使用相应的方式加载网页并显示。</a:t>
            </a:r>
            <a:endParaRPr lang="en-US" altLang="zh-CN">
              <a:solidFill>
                <a:srgbClr val="3366CC"/>
              </a:solidFill>
            </a:endParaRPr>
          </a:p>
          <a:p>
            <a:pPr>
              <a:buFontTx/>
              <a:buBlip>
                <a:blip r:embed="rId2"/>
              </a:buBlip>
            </a:pPr>
            <a:r>
              <a:rPr lang="zh-CN" altLang="en-US">
                <a:solidFill>
                  <a:srgbClr val="3366CC"/>
                </a:solidFill>
              </a:rPr>
              <a:t>示例：</a:t>
            </a:r>
            <a:endParaRPr lang="en-US">
              <a:solidFill>
                <a:srgbClr val="3366CC"/>
              </a:solidFill>
            </a:endParaRPr>
          </a:p>
          <a:p>
            <a:pPr>
              <a:buFont typeface="Wingdings" panose="05000000000000000000" pitchFamily="2" charset="2"/>
              <a:buNone/>
            </a:pPr>
            <a:r>
              <a:rPr lang="en-US" altLang="zh-CN" sz="1800"/>
              <a:t>&lt;!DOCTYPE html PUBLIC "-//W3C//DTD XHTML 1.0 Transitional//EN" "http://www.w3.org/TR/xhtml1/DTD/xhtml1-transitional.dtd"&gt; </a:t>
            </a:r>
          </a:p>
          <a:p>
            <a:pPr>
              <a:buFont typeface="Wingdings" panose="05000000000000000000" pitchFamily="2" charset="2"/>
              <a:buNone/>
            </a:pPr>
            <a:r>
              <a:rPr lang="en-US" altLang="zh-CN" sz="1800"/>
              <a:t>&lt;!DOCTYPE html PUBLIC "-//W3C//DTD XHTML 1.0 Strict//EN" "http://www.w3.org/TR/xhtml1/DTD/xhtml1-strict.dtd"&gt; </a:t>
            </a:r>
          </a:p>
          <a:p>
            <a:pPr>
              <a:buFont typeface="Wingdings" panose="05000000000000000000" pitchFamily="2" charset="2"/>
              <a:buNone/>
            </a:pPr>
            <a:r>
              <a:rPr lang="en-US" altLang="zh-CN" sz="1800"/>
              <a:t>&lt;!DOCTYPE html PUBLIC "-//W3C//DTD XHTML 1.1//EN" "http://www.w3.org/TR/xhtml11/DTD/xhtml11.dtd"&gt; </a:t>
            </a:r>
          </a:p>
          <a:p>
            <a:pPr>
              <a:buFont typeface="Wingdings" panose="05000000000000000000" pitchFamily="2" charset="2"/>
              <a:buNone/>
            </a:pPr>
            <a:r>
              <a:rPr lang="en-US" altLang="zh-CN" sz="1800"/>
              <a:t>&lt;!DOCTYPE html PUBLIC "-//W3C//DTD XHTML 1.0 Frameset//EN" "http://www.w3.org/TR/xhtml1/DTD/xhtml1-frameset.dtd"&gt; </a:t>
            </a:r>
            <a:endParaRPr lang="zh-CN" altLang="en-US" sz="1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386263" y="285750"/>
            <a:ext cx="4686300" cy="500063"/>
          </a:xfrm>
        </p:spPr>
        <p:txBody>
          <a:bodyPr/>
          <a:lstStyle/>
          <a:p>
            <a:r>
              <a:rPr lang="en-US" altLang="zh-CN">
                <a:ea typeface="宋体" panose="02010600030101010101" pitchFamily="2" charset="-122"/>
              </a:rPr>
              <a:t>Head - Meta</a:t>
            </a:r>
            <a:r>
              <a:rPr lang="zh-CN" altLang="en-US">
                <a:ea typeface="宋体" panose="02010600030101010101" pitchFamily="2" charset="-122"/>
              </a:rPr>
              <a:t>元素</a:t>
            </a:r>
          </a:p>
        </p:txBody>
      </p:sp>
      <p:sp>
        <p:nvSpPr>
          <p:cNvPr id="51203"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latin typeface="楷体_GB2312" pitchFamily="49" charset="-122"/>
              </a:rPr>
              <a:t>META</a:t>
            </a:r>
            <a:r>
              <a:rPr lang="zh-CN" altLang="en-US">
                <a:latin typeface="楷体_GB2312" pitchFamily="49" charset="-122"/>
              </a:rPr>
              <a:t>标签分两大部分：</a:t>
            </a:r>
            <a:endParaRPr lang="en-US" altLang="zh-CN">
              <a:latin typeface="楷体_GB2312" pitchFamily="49" charset="-122"/>
            </a:endParaRPr>
          </a:p>
          <a:p>
            <a:pPr>
              <a:lnSpc>
                <a:spcPct val="90000"/>
              </a:lnSpc>
              <a:buFont typeface="Wingdings" panose="05000000000000000000" pitchFamily="2" charset="2"/>
              <a:buNone/>
            </a:pPr>
            <a:r>
              <a:rPr lang="en-US" altLang="zh-CN">
                <a:latin typeface="楷体_GB2312" pitchFamily="49" charset="-122"/>
              </a:rPr>
              <a:t>  HTTP</a:t>
            </a:r>
            <a:r>
              <a:rPr lang="zh-CN" altLang="en-US">
                <a:latin typeface="楷体_GB2312" pitchFamily="49" charset="-122"/>
              </a:rPr>
              <a:t>标题信息</a:t>
            </a:r>
            <a:r>
              <a:rPr lang="en-US" altLang="zh-CN">
                <a:latin typeface="楷体_GB2312" pitchFamily="49" charset="-122"/>
              </a:rPr>
              <a:t>(</a:t>
            </a:r>
            <a:r>
              <a:rPr lang="en-US" altLang="zh-CN" b="1">
                <a:latin typeface="楷体_GB2312" pitchFamily="49" charset="-122"/>
              </a:rPr>
              <a:t>HTTP-EQUIV</a:t>
            </a:r>
            <a:r>
              <a:rPr lang="en-US" altLang="zh-CN">
                <a:latin typeface="楷体_GB2312" pitchFamily="49" charset="-122"/>
              </a:rPr>
              <a:t>)</a:t>
            </a:r>
            <a:r>
              <a:rPr lang="zh-CN" altLang="en-US">
                <a:latin typeface="楷体_GB2312" pitchFamily="49" charset="-122"/>
              </a:rPr>
              <a:t>和页面描述信息</a:t>
            </a:r>
            <a:r>
              <a:rPr lang="en-US" altLang="zh-CN">
                <a:latin typeface="楷体_GB2312" pitchFamily="49" charset="-122"/>
              </a:rPr>
              <a:t>(</a:t>
            </a:r>
            <a:r>
              <a:rPr lang="en-US" altLang="zh-CN" b="1">
                <a:latin typeface="楷体_GB2312" pitchFamily="49" charset="-122"/>
              </a:rPr>
              <a:t>NAME</a:t>
            </a:r>
            <a:r>
              <a:rPr lang="en-US" altLang="zh-CN">
                <a:latin typeface="楷体_GB2312" pitchFamily="49" charset="-122"/>
              </a:rPr>
              <a:t>) </a:t>
            </a:r>
          </a:p>
          <a:p>
            <a:pPr>
              <a:lnSpc>
                <a:spcPct val="90000"/>
              </a:lnSpc>
              <a:buFont typeface="Wingdings" panose="05000000000000000000" pitchFamily="2" charset="2"/>
              <a:buNone/>
            </a:pPr>
            <a:endParaRPr lang="en-US" altLang="zh-CN">
              <a:latin typeface="楷体_GB2312" pitchFamily="49" charset="-122"/>
            </a:endParaRPr>
          </a:p>
          <a:p>
            <a:pPr>
              <a:lnSpc>
                <a:spcPct val="90000"/>
              </a:lnSpc>
              <a:buFontTx/>
              <a:buBlip>
                <a:blip r:embed="rId2"/>
              </a:buBlip>
            </a:pPr>
            <a:r>
              <a:rPr lang="en-US" altLang="zh-CN">
                <a:latin typeface="楷体_GB2312" pitchFamily="49" charset="-122"/>
              </a:rPr>
              <a:t>HTTP-EQUIV </a:t>
            </a:r>
            <a:r>
              <a:rPr lang="zh-CN" altLang="en-US">
                <a:latin typeface="楷体_GB2312" pitchFamily="49" charset="-122"/>
              </a:rPr>
              <a:t>似于</a:t>
            </a:r>
            <a:r>
              <a:rPr lang="en-US" altLang="zh-CN">
                <a:latin typeface="楷体_GB2312" pitchFamily="49" charset="-122"/>
              </a:rPr>
              <a:t>HTTP</a:t>
            </a:r>
            <a:r>
              <a:rPr lang="zh-CN" altLang="en-US">
                <a:latin typeface="楷体_GB2312" pitchFamily="49" charset="-122"/>
              </a:rPr>
              <a:t>的头部协议，它回应给浏览器一些有用的信息，以帮助正确和精确地显示网页内容 </a:t>
            </a:r>
            <a:r>
              <a:rPr lang="en-US" altLang="zh-CN">
                <a:latin typeface="楷体_GB2312" pitchFamily="49" charset="-122"/>
              </a:rPr>
              <a:t>,</a:t>
            </a:r>
            <a:r>
              <a:rPr lang="zh-CN" altLang="en-US">
                <a:latin typeface="楷体_GB2312" pitchFamily="49" charset="-122"/>
              </a:rPr>
              <a:t>响应报头信息，如页面编码、缓存模式等等</a:t>
            </a:r>
            <a:r>
              <a:rPr lang="en-US" altLang="zh-CN">
                <a:latin typeface="楷体_GB2312" pitchFamily="49" charset="-122"/>
              </a:rPr>
              <a:t>.</a:t>
            </a:r>
          </a:p>
          <a:p>
            <a:pPr>
              <a:lnSpc>
                <a:spcPct val="90000"/>
              </a:lnSpc>
              <a:buFontTx/>
              <a:buBlip>
                <a:blip r:embed="rId2"/>
              </a:buBlip>
            </a:pPr>
            <a:endParaRPr lang="en-US" altLang="zh-CN">
              <a:latin typeface="楷体_GB2312" pitchFamily="49" charset="-122"/>
            </a:endParaRPr>
          </a:p>
          <a:p>
            <a:pPr>
              <a:lnSpc>
                <a:spcPct val="90000"/>
              </a:lnSpc>
              <a:buFontTx/>
              <a:buBlip>
                <a:blip r:embed="rId2"/>
              </a:buBlip>
            </a:pPr>
            <a:r>
              <a:rPr lang="en-US" altLang="zh-CN">
                <a:latin typeface="楷体_GB2312" pitchFamily="49" charset="-122"/>
              </a:rPr>
              <a:t>NAME </a:t>
            </a:r>
            <a:r>
              <a:rPr lang="zh-CN" altLang="en-US">
                <a:latin typeface="楷体_GB2312" pitchFamily="49" charset="-122"/>
              </a:rPr>
              <a:t>定义页面基本信息，这些信息是提供给网络搜索引擎的，搜索引擎通过这些信息可以找到页面</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386263" y="285750"/>
            <a:ext cx="4686300" cy="500063"/>
          </a:xfrm>
        </p:spPr>
        <p:txBody>
          <a:bodyPr/>
          <a:lstStyle/>
          <a:p>
            <a:r>
              <a:rPr lang="zh-CN" altLang="en-US"/>
              <a:t>标签及其属性</a:t>
            </a:r>
          </a:p>
        </p:txBody>
      </p:sp>
      <p:sp>
        <p:nvSpPr>
          <p:cNvPr id="32771" name="Rectangle 3"/>
          <p:cNvSpPr>
            <a:spLocks noGrp="1" noChangeArrowheads="1"/>
          </p:cNvSpPr>
          <p:nvPr>
            <p:ph idx="1"/>
          </p:nvPr>
        </p:nvSpPr>
        <p:spPr>
          <a:xfrm>
            <a:off x="628650" y="1857375"/>
            <a:ext cx="8229600" cy="4286250"/>
          </a:xfrm>
        </p:spPr>
        <p:txBody>
          <a:bodyPr rtlCol="0"/>
          <a:lstStyle/>
          <a:p>
            <a:pPr fontAlgn="auto">
              <a:lnSpc>
                <a:spcPct val="120000"/>
              </a:lnSpc>
              <a:spcAft>
                <a:spcPts val="0"/>
              </a:spcAft>
              <a:defRPr/>
            </a:pPr>
            <a:r>
              <a:rPr lang="zh-CN" altLang="en-US" dirty="0">
                <a:latin typeface="楷体_GB2312" pitchFamily="49" charset="-122"/>
              </a:rPr>
              <a:t>示例</a:t>
            </a:r>
            <a:endParaRPr lang="en-US" altLang="zh-CN" dirty="0">
              <a:latin typeface="楷体_GB2312" pitchFamily="49" charset="-122"/>
            </a:endParaRP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&lt;meta name=“descript" content="</a:t>
            </a:r>
            <a:r>
              <a:rPr lang="en-US" altLang="zh-CN" sz="1800" dirty="0" err="1">
                <a:latin typeface="+mj-lt"/>
              </a:rPr>
              <a:t>xxxxxxxxxxxxxxxxx</a:t>
            </a:r>
            <a:r>
              <a:rPr lang="en-US" altLang="zh-CN" sz="1800" dirty="0">
                <a:latin typeface="+mj-lt"/>
              </a:rPr>
              <a:t>“&gt;</a:t>
            </a:r>
            <a:endParaRPr lang="zh-CN" altLang="en-US" sz="1800" dirty="0">
              <a:latin typeface="+mj-lt"/>
            </a:endParaRP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&lt;meta name="keywords" content="</a:t>
            </a:r>
            <a:r>
              <a:rPr lang="en-US" altLang="zh-CN" sz="1800" dirty="0" err="1">
                <a:latin typeface="+mj-lt"/>
              </a:rPr>
              <a:t>xxxx,xxxx,xxx,xxxxx,xxxx</a:t>
            </a:r>
            <a:r>
              <a:rPr lang="en-US" altLang="zh-CN" sz="1800" dirty="0">
                <a:latin typeface="+mj-lt"/>
              </a:rPr>
              <a:t>"&gt;</a:t>
            </a: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&lt;link </a:t>
            </a:r>
            <a:r>
              <a:rPr lang="en-US" altLang="zh-CN" sz="1800" dirty="0" err="1">
                <a:latin typeface="+mj-lt"/>
              </a:rPr>
              <a:t>href</a:t>
            </a:r>
            <a:r>
              <a:rPr lang="en-US" altLang="zh-CN" sz="1800" dirty="0">
                <a:latin typeface="+mj-lt"/>
              </a:rPr>
              <a:t>="style/style.css" </a:t>
            </a:r>
            <a:r>
              <a:rPr lang="en-US" altLang="zh-CN" sz="1800" dirty="0" err="1">
                <a:latin typeface="+mj-lt"/>
              </a:rPr>
              <a:t>rel</a:t>
            </a:r>
            <a:r>
              <a:rPr lang="en-US" altLang="zh-CN" sz="1800" dirty="0">
                <a:latin typeface="+mj-lt"/>
              </a:rPr>
              <a:t>="</a:t>
            </a:r>
            <a:r>
              <a:rPr lang="en-US" altLang="zh-CN" sz="1800" dirty="0" err="1">
                <a:latin typeface="+mj-lt"/>
              </a:rPr>
              <a:t>stylesheet</a:t>
            </a:r>
            <a:r>
              <a:rPr lang="en-US" altLang="zh-CN" sz="1800" dirty="0">
                <a:latin typeface="+mj-lt"/>
              </a:rPr>
              <a:t>" type="text/</a:t>
            </a:r>
            <a:r>
              <a:rPr lang="en-US" altLang="zh-CN" sz="1800" dirty="0" err="1">
                <a:latin typeface="+mj-lt"/>
              </a:rPr>
              <a:t>css</a:t>
            </a:r>
            <a:r>
              <a:rPr lang="en-US" altLang="zh-CN" sz="1800" dirty="0">
                <a:latin typeface="+mj-lt"/>
              </a:rPr>
              <a:t>"&gt;</a:t>
            </a: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&lt;script language="</a:t>
            </a:r>
            <a:r>
              <a:rPr lang="en-US" altLang="zh-CN" sz="1800" dirty="0" err="1">
                <a:latin typeface="+mj-lt"/>
              </a:rPr>
              <a:t>javascript</a:t>
            </a:r>
            <a:r>
              <a:rPr lang="en-US" altLang="zh-CN" sz="1800" dirty="0">
                <a:latin typeface="+mj-lt"/>
              </a:rPr>
              <a:t>" </a:t>
            </a:r>
            <a:r>
              <a:rPr lang="en-US" altLang="zh-CN" sz="1800" dirty="0" err="1">
                <a:latin typeface="+mj-lt"/>
              </a:rPr>
              <a:t>src</a:t>
            </a:r>
            <a:r>
              <a:rPr lang="en-US" altLang="zh-CN" sz="1800" dirty="0">
                <a:latin typeface="+mj-lt"/>
              </a:rPr>
              <a:t>="script/xxxxx.js"&gt;&lt;/script&gt;</a:t>
            </a: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&lt;title&gt;</a:t>
            </a:r>
            <a:r>
              <a:rPr lang="en-US" altLang="zh-CN" sz="1800" dirty="0" err="1">
                <a:latin typeface="+mj-lt"/>
              </a:rPr>
              <a:t>xxxxxxxxxxxxx</a:t>
            </a:r>
            <a:r>
              <a:rPr lang="en-US" altLang="zh-CN" sz="1800" dirty="0">
                <a:latin typeface="+mj-lt"/>
              </a:rPr>
              <a:t>&lt;/title&gt;</a:t>
            </a:r>
          </a:p>
          <a:p>
            <a:pPr lvl="1" fontAlgn="auto">
              <a:lnSpc>
                <a:spcPct val="120000"/>
              </a:lnSpc>
              <a:spcAft>
                <a:spcPts val="0"/>
              </a:spcAft>
              <a:buClr>
                <a:srgbClr val="3366CC"/>
              </a:buClr>
              <a:buFont typeface="Wingdings" panose="05000000000000000000" pitchFamily="2" charset="2"/>
              <a:buNone/>
              <a:defRPr/>
            </a:pPr>
            <a:r>
              <a:rPr lang="en-US" altLang="zh-CN" sz="1800" dirty="0"/>
              <a:t>&lt;meta http-equiv="content-type" content="text/html; </a:t>
            </a:r>
            <a:r>
              <a:rPr lang="en-US" altLang="zh-CN" sz="1800" dirty="0" err="1"/>
              <a:t>charset</a:t>
            </a:r>
            <a:r>
              <a:rPr lang="en-US" altLang="zh-CN" sz="1800" dirty="0"/>
              <a:t>=gb2312“&gt;</a:t>
            </a:r>
            <a:endParaRPr lang="en-US" altLang="zh-CN" sz="1800" dirty="0">
              <a:latin typeface="+mj-lt"/>
            </a:endParaRP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&lt;meta http-equiv="</a:t>
            </a:r>
            <a:r>
              <a:rPr lang="en-US" altLang="zh-CN" sz="1800" dirty="0" err="1">
                <a:latin typeface="+mj-lt"/>
              </a:rPr>
              <a:t>pragma</a:t>
            </a:r>
            <a:r>
              <a:rPr lang="en-US" altLang="zh-CN" sz="1800" dirty="0">
                <a:latin typeface="+mj-lt"/>
              </a:rPr>
              <a:t>" content="no-cache“&gt;</a:t>
            </a:r>
          </a:p>
          <a:p>
            <a:pPr lvl="1" fontAlgn="auto">
              <a:lnSpc>
                <a:spcPct val="120000"/>
              </a:lnSpc>
              <a:spcAft>
                <a:spcPts val="0"/>
              </a:spcAft>
              <a:buClr>
                <a:srgbClr val="3366CC"/>
              </a:buClr>
              <a:buFont typeface="Wingdings" panose="05000000000000000000" pitchFamily="2" charset="2"/>
              <a:buNone/>
              <a:defRPr/>
            </a:pPr>
            <a:r>
              <a:rPr lang="en-US" altLang="zh-CN" sz="1800" dirty="0">
                <a:latin typeface="+mj-lt"/>
              </a:rPr>
              <a:t>&lt;meta http-equiv="refresh" content="5;url=http://www.yahoo.com"&gt;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386263" y="285750"/>
            <a:ext cx="4686300" cy="500063"/>
          </a:xfrm>
        </p:spPr>
        <p:txBody>
          <a:bodyPr/>
          <a:lstStyle/>
          <a:p>
            <a:r>
              <a:rPr lang="zh-CN" altLang="en-US"/>
              <a:t>标签及其属性</a:t>
            </a:r>
          </a:p>
        </p:txBody>
      </p:sp>
      <p:sp>
        <p:nvSpPr>
          <p:cNvPr id="53251" name="Rectangle 3"/>
          <p:cNvSpPr>
            <a:spLocks noGrp="1" noChangeArrowheads="1"/>
          </p:cNvSpPr>
          <p:nvPr>
            <p:ph idx="1"/>
          </p:nvPr>
        </p:nvSpPr>
        <p:spPr>
          <a:xfrm>
            <a:off x="628650" y="1857375"/>
            <a:ext cx="8229600" cy="4286250"/>
          </a:xfrm>
        </p:spPr>
        <p:txBody>
          <a:bodyPr/>
          <a:lstStyle/>
          <a:p>
            <a:pPr>
              <a:lnSpc>
                <a:spcPct val="120000"/>
              </a:lnSpc>
              <a:buFontTx/>
              <a:buBlip>
                <a:blip r:embed="rId2"/>
              </a:buBlip>
            </a:pPr>
            <a:r>
              <a:rPr lang="zh-CN" altLang="en-US">
                <a:latin typeface="楷体_GB2312" pitchFamily="49" charset="-122"/>
              </a:rPr>
              <a:t>标签 </a:t>
            </a:r>
            <a:r>
              <a:rPr lang="en-US" altLang="zh-CN">
                <a:latin typeface="楷体_GB2312" pitchFamily="49" charset="-122"/>
              </a:rPr>
              <a:t>&lt;body&gt;</a:t>
            </a:r>
            <a:r>
              <a:rPr lang="en-US" altLang="zh-CN"/>
              <a:t>…</a:t>
            </a:r>
            <a:r>
              <a:rPr lang="en-US" altLang="zh-CN">
                <a:latin typeface="楷体_GB2312" pitchFamily="49" charset="-122"/>
              </a:rPr>
              <a:t>&lt;/body&gt;</a:t>
            </a: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solidFill>
                  <a:srgbClr val="FF0000"/>
                </a:solidFill>
                <a:latin typeface="楷体_GB2312" pitchFamily="49" charset="-122"/>
              </a:rPr>
              <a:t>bgcolor</a:t>
            </a:r>
            <a:r>
              <a:rPr lang="en-US" altLang="zh-CN">
                <a:latin typeface="楷体_GB2312" pitchFamily="49" charset="-122"/>
              </a:rPr>
              <a:t> </a:t>
            </a:r>
            <a:r>
              <a:rPr lang="zh-CN" altLang="en-US">
                <a:latin typeface="楷体_GB2312" pitchFamily="49" charset="-122"/>
              </a:rPr>
              <a:t>设置网页文档的背景颜色</a:t>
            </a:r>
          </a:p>
          <a:p>
            <a:pPr lvl="2">
              <a:lnSpc>
                <a:spcPct val="120000"/>
              </a:lnSpc>
              <a:buClr>
                <a:srgbClr val="3366CC"/>
              </a:buClr>
              <a:buFont typeface="Wingdings" panose="05000000000000000000" pitchFamily="2" charset="2"/>
              <a:buChar char="ü"/>
            </a:pPr>
            <a:r>
              <a:rPr lang="zh-CN" altLang="en-US">
                <a:latin typeface="楷体_GB2312" pitchFamily="49" charset="-122"/>
              </a:rPr>
              <a:t>十六进制</a:t>
            </a:r>
            <a:r>
              <a:rPr lang="en-US" altLang="zh-CN">
                <a:latin typeface="楷体_GB2312" pitchFamily="49" charset="-122"/>
              </a:rPr>
              <a:t>RGB</a:t>
            </a:r>
            <a:r>
              <a:rPr lang="zh-CN" altLang="en-US">
                <a:latin typeface="楷体_GB2312" pitchFamily="49" charset="-122"/>
              </a:rPr>
              <a:t>颜色码，使用一个</a:t>
            </a:r>
            <a:r>
              <a:rPr lang="en-US" altLang="zh-CN">
                <a:latin typeface="楷体_GB2312" pitchFamily="49" charset="-122"/>
              </a:rPr>
              <a:t>#</a:t>
            </a:r>
            <a:r>
              <a:rPr lang="zh-CN" altLang="en-US">
                <a:latin typeface="楷体_GB2312" pitchFamily="49" charset="-122"/>
              </a:rPr>
              <a:t>号后跟六位十六进制数据，例如</a:t>
            </a:r>
            <a:r>
              <a:rPr lang="en-US" altLang="zh-CN">
                <a:latin typeface="楷体_GB2312" pitchFamily="49" charset="-122"/>
              </a:rPr>
              <a:t>#FF0000</a:t>
            </a:r>
          </a:p>
          <a:p>
            <a:pPr lvl="2">
              <a:lnSpc>
                <a:spcPct val="120000"/>
              </a:lnSpc>
              <a:buClr>
                <a:srgbClr val="3366CC"/>
              </a:buClr>
              <a:buFont typeface="Wingdings" panose="05000000000000000000" pitchFamily="2" charset="2"/>
              <a:buChar char="ü"/>
            </a:pPr>
            <a:r>
              <a:rPr lang="en-US" altLang="zh-CN">
                <a:latin typeface="楷体_GB2312" pitchFamily="49" charset="-122"/>
              </a:rPr>
              <a:t>Html</a:t>
            </a:r>
            <a:r>
              <a:rPr lang="zh-CN" altLang="en-US">
                <a:latin typeface="楷体_GB2312" pitchFamily="49" charset="-122"/>
              </a:rPr>
              <a:t>的颜色常量名，例如</a:t>
            </a:r>
            <a:r>
              <a:rPr lang="en-US" altLang="zh-CN"/>
              <a:t>’</a:t>
            </a:r>
            <a:r>
              <a:rPr lang="en-US" altLang="zh-CN">
                <a:latin typeface="楷体_GB2312" pitchFamily="49" charset="-122"/>
              </a:rPr>
              <a:t>red</a:t>
            </a:r>
            <a:r>
              <a:rPr lang="en-US" altLang="zh-CN"/>
              <a:t>’</a:t>
            </a:r>
            <a:endParaRPr lang="en-US" altLang="zh-CN">
              <a:latin typeface="楷体_GB2312" pitchFamily="49" charset="-122"/>
            </a:endParaRP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solidFill>
                  <a:srgbClr val="FF0000"/>
                </a:solidFill>
                <a:latin typeface="楷体_GB2312" pitchFamily="49" charset="-122"/>
              </a:rPr>
              <a:t>background</a:t>
            </a:r>
            <a:r>
              <a:rPr lang="en-US" altLang="zh-CN">
                <a:latin typeface="楷体_GB2312" pitchFamily="49" charset="-122"/>
              </a:rPr>
              <a:t> </a:t>
            </a:r>
            <a:r>
              <a:rPr lang="zh-CN" altLang="en-US">
                <a:latin typeface="楷体_GB2312" pitchFamily="49" charset="-122"/>
              </a:rPr>
              <a:t>设置网页文档的背景图片</a:t>
            </a: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text</a:t>
            </a:r>
            <a:r>
              <a:rPr lang="en-US" altLang="zh-CN">
                <a:solidFill>
                  <a:srgbClr val="FF0000"/>
                </a:solidFill>
                <a:latin typeface="楷体_GB2312" pitchFamily="49" charset="-122"/>
              </a:rPr>
              <a:t> </a:t>
            </a:r>
            <a:r>
              <a:rPr lang="zh-CN" altLang="en-US">
                <a:latin typeface="楷体_GB2312" pitchFamily="49" charset="-122"/>
              </a:rPr>
              <a:t>设置网页中文字的颜色</a:t>
            </a: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leftmargin </a:t>
            </a:r>
            <a:r>
              <a:rPr lang="zh-CN" altLang="en-US">
                <a:latin typeface="楷体_GB2312" pitchFamily="49" charset="-122"/>
              </a:rPr>
              <a:t>设置网页中的内容到左边距之间的距离</a:t>
            </a: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topmargin  </a:t>
            </a:r>
            <a:r>
              <a:rPr lang="zh-CN" altLang="en-US">
                <a:latin typeface="楷体_GB2312" pitchFamily="49" charset="-122"/>
              </a:rPr>
              <a:t>设置网页中的内容到上边距之间的距离</a:t>
            </a:r>
          </a:p>
          <a:p>
            <a:pPr lvl="1">
              <a:lnSpc>
                <a:spcPct val="120000"/>
              </a:lnSpc>
              <a:buClr>
                <a:srgbClr val="3366CC"/>
              </a:buClr>
              <a:buFont typeface="Wingdings" panose="05000000000000000000" pitchFamily="2" charset="2"/>
              <a:buChar char="ü"/>
            </a:pPr>
            <a:endParaRPr lang="en-US" altLang="zh-CN">
              <a:latin typeface="楷体_GB2312"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386263" y="285750"/>
            <a:ext cx="4686300" cy="500063"/>
          </a:xfrm>
        </p:spPr>
        <p:txBody>
          <a:bodyPr/>
          <a:lstStyle/>
          <a:p>
            <a:r>
              <a:rPr lang="zh-CN" altLang="en-US"/>
              <a:t>标签及其属性</a:t>
            </a:r>
          </a:p>
        </p:txBody>
      </p:sp>
      <p:sp>
        <p:nvSpPr>
          <p:cNvPr id="54275" name="内容占位符 2"/>
          <p:cNvSpPr>
            <a:spLocks noGrp="1"/>
          </p:cNvSpPr>
          <p:nvPr>
            <p:ph idx="1"/>
          </p:nvPr>
        </p:nvSpPr>
        <p:spPr>
          <a:xfrm>
            <a:off x="628650" y="1857375"/>
            <a:ext cx="8229600" cy="4286250"/>
          </a:xfrm>
        </p:spPr>
        <p:txBody>
          <a:bodyPr/>
          <a:lstStyle/>
          <a:p>
            <a:pPr>
              <a:lnSpc>
                <a:spcPct val="120000"/>
              </a:lnSpc>
              <a:buFontTx/>
              <a:buBlip>
                <a:blip r:embed="rId2"/>
              </a:buBlip>
            </a:pPr>
            <a:r>
              <a:rPr lang="zh-CN" altLang="en-US">
                <a:latin typeface="楷体_GB2312" pitchFamily="49" charset="-122"/>
              </a:rPr>
              <a:t>标签 </a:t>
            </a:r>
            <a:r>
              <a:rPr lang="en-US" altLang="zh-CN">
                <a:latin typeface="楷体_GB2312" pitchFamily="49" charset="-122"/>
              </a:rPr>
              <a:t>&lt;h1&gt; &lt;h2&gt; … &lt;h6&gt;</a:t>
            </a: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align </a:t>
            </a:r>
            <a:r>
              <a:rPr lang="zh-CN" altLang="en-US">
                <a:latin typeface="楷体_GB2312" pitchFamily="49" charset="-122"/>
              </a:rPr>
              <a:t>设置标题文字的水平对齐方式 </a:t>
            </a:r>
          </a:p>
          <a:p>
            <a:pPr lvl="2">
              <a:lnSpc>
                <a:spcPct val="120000"/>
              </a:lnSpc>
              <a:buClr>
                <a:srgbClr val="3366CC"/>
              </a:buClr>
              <a:buFont typeface="Wingdings" panose="05000000000000000000" pitchFamily="2" charset="2"/>
              <a:buChar char="ü"/>
            </a:pPr>
            <a:r>
              <a:rPr lang="zh-CN" altLang="en-US" sz="2000">
                <a:latin typeface="楷体_GB2312" pitchFamily="49" charset="-122"/>
              </a:rPr>
              <a:t>取值范围</a:t>
            </a:r>
            <a:r>
              <a:rPr lang="en-US" altLang="zh-CN" sz="2000">
                <a:latin typeface="楷体_GB2312" pitchFamily="49" charset="-122"/>
              </a:rPr>
              <a:t>(</a:t>
            </a:r>
            <a:r>
              <a:rPr lang="en-US" altLang="zh-CN" sz="2000">
                <a:solidFill>
                  <a:srgbClr val="3366CC"/>
                </a:solidFill>
                <a:latin typeface="楷体_GB2312" pitchFamily="49" charset="-122"/>
              </a:rPr>
              <a:t>left,right,center, justify</a:t>
            </a:r>
            <a:r>
              <a:rPr lang="en-US" altLang="zh-CN" sz="2000">
                <a:latin typeface="楷体_GB2312" pitchFamily="49" charset="-122"/>
              </a:rPr>
              <a:t>)</a:t>
            </a:r>
          </a:p>
          <a:p>
            <a:pPr>
              <a:lnSpc>
                <a:spcPct val="120000"/>
              </a:lnSpc>
              <a:buFontTx/>
              <a:buBlip>
                <a:blip r:embed="rId2"/>
              </a:buBlip>
            </a:pPr>
            <a:r>
              <a:rPr lang="zh-CN" altLang="en-US">
                <a:latin typeface="楷体_GB2312" pitchFamily="49" charset="-122"/>
              </a:rPr>
              <a:t>标签 </a:t>
            </a:r>
            <a:r>
              <a:rPr lang="en-US" altLang="zh-CN">
                <a:latin typeface="楷体_GB2312" pitchFamily="49" charset="-122"/>
              </a:rPr>
              <a:t>&lt;hr/&gt;</a:t>
            </a: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size </a:t>
            </a:r>
            <a:r>
              <a:rPr lang="zh-CN" altLang="en-US">
                <a:latin typeface="楷体_GB2312" pitchFamily="49" charset="-122"/>
              </a:rPr>
              <a:t>设置水平线的粗细</a:t>
            </a:r>
            <a:endParaRPr lang="en-US" altLang="zh-CN">
              <a:latin typeface="楷体_GB2312" pitchFamily="49" charset="-122"/>
            </a:endParaRPr>
          </a:p>
          <a:p>
            <a:pPr lvl="1">
              <a:lnSpc>
                <a:spcPct val="120000"/>
              </a:lnSpc>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width </a:t>
            </a:r>
            <a:r>
              <a:rPr lang="zh-CN" altLang="en-US">
                <a:latin typeface="楷体_GB2312" pitchFamily="49" charset="-122"/>
              </a:rPr>
              <a:t>设置宽度</a:t>
            </a:r>
            <a:endParaRPr lang="en-US" altLang="zh-CN">
              <a:latin typeface="楷体_GB2312" pitchFamily="49" charset="-122"/>
            </a:endParaRPr>
          </a:p>
          <a:p>
            <a:pPr lvl="2">
              <a:lnSpc>
                <a:spcPct val="120000"/>
              </a:lnSpc>
              <a:buClr>
                <a:srgbClr val="3366CC"/>
              </a:buClr>
              <a:buFont typeface="Wingdings" panose="05000000000000000000" pitchFamily="2" charset="2"/>
              <a:buChar char="ü"/>
            </a:pPr>
            <a:endParaRPr lang="en-US" altLang="zh-CN" sz="2000">
              <a:latin typeface="楷体_GB2312" pitchFamily="49" charset="-122"/>
            </a:endParaRPr>
          </a:p>
          <a:p>
            <a:pPr>
              <a:buFont typeface="Wingdings" panose="05000000000000000000" pitchFamily="2" charset="2"/>
              <a:buNone/>
            </a:pPr>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386263" y="285750"/>
            <a:ext cx="4686300" cy="500063"/>
          </a:xfrm>
        </p:spPr>
        <p:txBody>
          <a:bodyPr/>
          <a:lstStyle/>
          <a:p>
            <a:r>
              <a:rPr lang="zh-CN" altLang="en-US"/>
              <a:t>路径</a:t>
            </a:r>
          </a:p>
        </p:txBody>
      </p:sp>
      <p:sp>
        <p:nvSpPr>
          <p:cNvPr id="55299"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zh-CN" altLang="en-US">
                <a:latin typeface="楷体_GB2312" pitchFamily="49" charset="-122"/>
              </a:rPr>
              <a:t>相对路径</a:t>
            </a:r>
          </a:p>
          <a:p>
            <a:pPr lvl="1">
              <a:lnSpc>
                <a:spcPct val="90000"/>
              </a:lnSpc>
              <a:buClr>
                <a:srgbClr val="3366CC"/>
              </a:buClr>
              <a:buFont typeface="Wingdings" panose="05000000000000000000" pitchFamily="2" charset="2"/>
              <a:buChar char="ü"/>
            </a:pPr>
            <a:r>
              <a:rPr lang="zh-CN" altLang="en-US">
                <a:latin typeface="楷体_GB2312" pitchFamily="49" charset="-122"/>
              </a:rPr>
              <a:t>由当前文件所在的路径引起的跟其它文件</a:t>
            </a:r>
            <a:r>
              <a:rPr lang="en-US" altLang="zh-CN">
                <a:latin typeface="楷体_GB2312" pitchFamily="49" charset="-122"/>
              </a:rPr>
              <a:t>(</a:t>
            </a:r>
            <a:r>
              <a:rPr lang="zh-CN" altLang="en-US">
                <a:latin typeface="楷体_GB2312" pitchFamily="49" charset="-122"/>
              </a:rPr>
              <a:t>或文件夹</a:t>
            </a:r>
            <a:r>
              <a:rPr lang="en-US" altLang="zh-CN">
                <a:latin typeface="楷体_GB2312" pitchFamily="49" charset="-122"/>
              </a:rPr>
              <a:t>)</a:t>
            </a:r>
            <a:r>
              <a:rPr lang="zh-CN" altLang="en-US">
                <a:latin typeface="楷体_GB2312" pitchFamily="49" charset="-122"/>
              </a:rPr>
              <a:t>的路径关系（</a:t>
            </a:r>
            <a:r>
              <a:rPr lang="zh-CN" altLang="en-US"/>
              <a:t>”</a:t>
            </a:r>
            <a:r>
              <a:rPr lang="en-US" altLang="zh-CN">
                <a:latin typeface="楷体_GB2312" pitchFamily="49" charset="-122"/>
              </a:rPr>
              <a:t>../</a:t>
            </a:r>
            <a:r>
              <a:rPr lang="en-US" altLang="zh-CN"/>
              <a:t>”</a:t>
            </a:r>
            <a:r>
              <a:rPr lang="en-US" altLang="zh-CN">
                <a:latin typeface="楷体_GB2312" pitchFamily="49" charset="-122"/>
              </a:rPr>
              <a:t> </a:t>
            </a:r>
            <a:r>
              <a:rPr lang="zh-CN" altLang="en-US">
                <a:latin typeface="楷体_GB2312" pitchFamily="49" charset="-122"/>
              </a:rPr>
              <a:t>代表上一级文件夹） </a:t>
            </a:r>
          </a:p>
          <a:p>
            <a:pPr lvl="1">
              <a:lnSpc>
                <a:spcPct val="90000"/>
              </a:lnSpc>
              <a:buClr>
                <a:srgbClr val="3366CC"/>
              </a:buClr>
              <a:buFont typeface="Wingdings" panose="05000000000000000000" pitchFamily="2" charset="2"/>
              <a:buChar char="ü"/>
            </a:pPr>
            <a:r>
              <a:rPr lang="zh-CN" altLang="en-US">
                <a:latin typeface="楷体_GB2312" pitchFamily="49" charset="-122"/>
              </a:rPr>
              <a:t>范例</a:t>
            </a:r>
            <a:r>
              <a:rPr lang="en-US" altLang="zh-CN">
                <a:latin typeface="楷体_GB2312" pitchFamily="49" charset="-122"/>
              </a:rPr>
              <a:t>:   </a:t>
            </a:r>
            <a:r>
              <a:rPr lang="en-US" altLang="zh-CN">
                <a:solidFill>
                  <a:srgbClr val="3366CC"/>
                </a:solidFill>
                <a:latin typeface="楷体_GB2312" pitchFamily="49" charset="-122"/>
              </a:rPr>
              <a:t>web/article/01.htm</a:t>
            </a:r>
            <a:r>
              <a:rPr lang="en-US" altLang="zh-CN">
                <a:latin typeface="楷体_GB2312" pitchFamily="49" charset="-122"/>
              </a:rPr>
              <a:t> </a:t>
            </a:r>
          </a:p>
          <a:p>
            <a:pPr>
              <a:lnSpc>
                <a:spcPct val="90000"/>
              </a:lnSpc>
              <a:buFontTx/>
              <a:buBlip>
                <a:blip r:embed="rId2"/>
              </a:buBlip>
            </a:pPr>
            <a:r>
              <a:rPr lang="zh-CN" altLang="en-US">
                <a:latin typeface="楷体_GB2312" pitchFamily="49" charset="-122"/>
              </a:rPr>
              <a:t>绝对路径</a:t>
            </a:r>
          </a:p>
          <a:p>
            <a:pPr lvl="1">
              <a:lnSpc>
                <a:spcPct val="90000"/>
              </a:lnSpc>
              <a:buClr>
                <a:srgbClr val="3366CC"/>
              </a:buClr>
              <a:buFont typeface="Wingdings" panose="05000000000000000000" pitchFamily="2" charset="2"/>
              <a:buChar char="ü"/>
            </a:pPr>
            <a:r>
              <a:rPr lang="zh-CN" altLang="en-US">
                <a:latin typeface="楷体_GB2312" pitchFamily="49" charset="-122"/>
              </a:rPr>
              <a:t>目标文件的完整路径</a:t>
            </a:r>
          </a:p>
          <a:p>
            <a:pPr lvl="1">
              <a:lnSpc>
                <a:spcPct val="90000"/>
              </a:lnSpc>
              <a:buClr>
                <a:srgbClr val="3366CC"/>
              </a:buClr>
              <a:buFont typeface="Wingdings" panose="05000000000000000000" pitchFamily="2" charset="2"/>
              <a:buChar char="ü"/>
            </a:pPr>
            <a:r>
              <a:rPr lang="zh-CN" altLang="en-US">
                <a:latin typeface="楷体_GB2312" pitchFamily="49" charset="-122"/>
              </a:rPr>
              <a:t>范例</a:t>
            </a:r>
            <a:r>
              <a:rPr lang="en-US" altLang="zh-CN">
                <a:latin typeface="楷体_GB2312" pitchFamily="49" charset="-122"/>
              </a:rPr>
              <a:t>: </a:t>
            </a:r>
            <a:r>
              <a:rPr lang="en-US" altLang="zh-CN">
                <a:solidFill>
                  <a:srgbClr val="3366CC"/>
                </a:solidFill>
                <a:latin typeface="楷体_GB2312" pitchFamily="49" charset="-122"/>
              </a:rPr>
              <a:t>http://www.sina.com.cn/sport/ac_milan.gif</a:t>
            </a:r>
          </a:p>
          <a:p>
            <a:pPr>
              <a:lnSpc>
                <a:spcPct val="90000"/>
              </a:lnSpc>
              <a:buFontTx/>
              <a:buBlip>
                <a:blip r:embed="rId2"/>
              </a:buBlip>
            </a:pPr>
            <a:r>
              <a:rPr lang="zh-CN" altLang="en-US">
                <a:latin typeface="楷体_GB2312" pitchFamily="49" charset="-122"/>
              </a:rPr>
              <a:t>物理路径</a:t>
            </a:r>
          </a:p>
          <a:p>
            <a:pPr lvl="1">
              <a:lnSpc>
                <a:spcPct val="90000"/>
              </a:lnSpc>
              <a:buClr>
                <a:srgbClr val="3366CC"/>
              </a:buClr>
              <a:buFont typeface="Wingdings" panose="05000000000000000000" pitchFamily="2" charset="2"/>
              <a:buChar char="ü"/>
            </a:pPr>
            <a:r>
              <a:rPr lang="zh-CN" altLang="en-US">
                <a:latin typeface="楷体_GB2312" pitchFamily="49" charset="-122"/>
              </a:rPr>
              <a:t>物理路径指的是某一台计算机本地的路径 </a:t>
            </a:r>
          </a:p>
          <a:p>
            <a:pPr lvl="1">
              <a:lnSpc>
                <a:spcPct val="90000"/>
              </a:lnSpc>
              <a:buClr>
                <a:srgbClr val="3366CC"/>
              </a:buClr>
              <a:buFont typeface="Wingdings" panose="05000000000000000000" pitchFamily="2" charset="2"/>
              <a:buChar char="ü"/>
            </a:pPr>
            <a:r>
              <a:rPr lang="zh-CN" altLang="en-US">
                <a:latin typeface="楷体_GB2312" pitchFamily="49" charset="-122"/>
              </a:rPr>
              <a:t>范例</a:t>
            </a:r>
            <a:r>
              <a:rPr lang="en-US" altLang="zh-CN">
                <a:latin typeface="楷体_GB2312" pitchFamily="49" charset="-122"/>
              </a:rPr>
              <a:t>:	</a:t>
            </a:r>
            <a:r>
              <a:rPr lang="en-US" altLang="zh-CN">
                <a:solidFill>
                  <a:srgbClr val="3366CC"/>
                </a:solidFill>
                <a:latin typeface="楷体_GB2312" pitchFamily="49" charset="-122"/>
              </a:rPr>
              <a:t>C:/Web/index.html</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386263" y="285750"/>
            <a:ext cx="4686300" cy="500063"/>
          </a:xfrm>
        </p:spPr>
        <p:txBody>
          <a:bodyPr/>
          <a:lstStyle/>
          <a:p>
            <a:r>
              <a:rPr lang="zh-CN" altLang="en-US"/>
              <a:t>标签及其属性</a:t>
            </a:r>
          </a:p>
        </p:txBody>
      </p:sp>
      <p:sp>
        <p:nvSpPr>
          <p:cNvPr id="41987" name="Rectangle 3"/>
          <p:cNvSpPr>
            <a:spLocks noGrp="1" noChangeArrowheads="1"/>
          </p:cNvSpPr>
          <p:nvPr>
            <p:ph idx="1"/>
          </p:nvPr>
        </p:nvSpPr>
        <p:spPr>
          <a:xfrm>
            <a:off x="628650" y="1857375"/>
            <a:ext cx="8229600" cy="4286250"/>
          </a:xfrm>
        </p:spPr>
        <p:txBody>
          <a:bodyPr rtlCol="0">
            <a:normAutofit fontScale="92500" lnSpcReduction="10000"/>
          </a:bodyPr>
          <a:lstStyle/>
          <a:p>
            <a:pPr fontAlgn="auto">
              <a:lnSpc>
                <a:spcPct val="120000"/>
              </a:lnSpc>
              <a:spcAft>
                <a:spcPts val="0"/>
              </a:spcAft>
              <a:defRPr/>
            </a:pPr>
            <a:r>
              <a:rPr lang="zh-CN" altLang="en-US" dirty="0">
                <a:latin typeface="楷体_GB2312" pitchFamily="49" charset="-122"/>
              </a:rPr>
              <a:t>标签 </a:t>
            </a:r>
            <a:r>
              <a:rPr lang="en-US" altLang="zh-CN" dirty="0">
                <a:latin typeface="楷体_GB2312" pitchFamily="49" charset="-122"/>
              </a:rPr>
              <a:t>&lt;p&gt;&lt;/p&gt;</a:t>
            </a:r>
          </a:p>
          <a:p>
            <a:pPr lvl="1" fontAlgn="auto">
              <a:lnSpc>
                <a:spcPct val="120000"/>
              </a:lnSpc>
              <a:spcAft>
                <a:spcPts val="0"/>
              </a:spcAft>
              <a:buClr>
                <a:srgbClr val="3366CC"/>
              </a:buClr>
              <a:buFont typeface="Wingdings" panose="05000000000000000000" pitchFamily="2" charset="2"/>
              <a:buChar char="ü"/>
              <a:defRPr/>
            </a:pPr>
            <a:r>
              <a:rPr lang="zh-CN" altLang="en-US" dirty="0">
                <a:latin typeface="楷体_GB2312" pitchFamily="49" charset="-122"/>
              </a:rPr>
              <a:t>属性 </a:t>
            </a:r>
            <a:r>
              <a:rPr lang="en-US" altLang="zh-CN" dirty="0">
                <a:latin typeface="楷体_GB2312" pitchFamily="49" charset="-122"/>
              </a:rPr>
              <a:t>align </a:t>
            </a:r>
            <a:r>
              <a:rPr lang="zh-CN" altLang="en-US" dirty="0">
                <a:latin typeface="楷体_GB2312" pitchFamily="49" charset="-122"/>
              </a:rPr>
              <a:t>设置段落文字的水平对齐方式 </a:t>
            </a:r>
          </a:p>
          <a:p>
            <a:pPr lvl="2" fontAlgn="auto">
              <a:lnSpc>
                <a:spcPct val="120000"/>
              </a:lnSpc>
              <a:spcAft>
                <a:spcPts val="0"/>
              </a:spcAft>
              <a:buClr>
                <a:srgbClr val="3366CC"/>
              </a:buClr>
              <a:buFont typeface="Wingdings" panose="05000000000000000000" pitchFamily="2" charset="2"/>
              <a:buChar char="ü"/>
              <a:defRPr/>
            </a:pPr>
            <a:r>
              <a:rPr lang="zh-CN" altLang="en-US" sz="2000" dirty="0">
                <a:latin typeface="楷体_GB2312" pitchFamily="49" charset="-122"/>
              </a:rPr>
              <a:t>取值范围</a:t>
            </a:r>
            <a:r>
              <a:rPr lang="en-US" altLang="zh-CN" sz="2000" dirty="0">
                <a:latin typeface="楷体_GB2312" pitchFamily="49" charset="-122"/>
              </a:rPr>
              <a:t>(</a:t>
            </a:r>
            <a:r>
              <a:rPr lang="en-US" altLang="zh-CN" sz="2000" dirty="0" err="1">
                <a:solidFill>
                  <a:srgbClr val="3366CC"/>
                </a:solidFill>
                <a:latin typeface="楷体_GB2312" pitchFamily="49" charset="-122"/>
              </a:rPr>
              <a:t>left,right,center</a:t>
            </a:r>
            <a:r>
              <a:rPr lang="en-US" altLang="zh-CN" sz="2000" dirty="0">
                <a:latin typeface="楷体_GB2312" pitchFamily="49" charset="-122"/>
              </a:rPr>
              <a:t>)</a:t>
            </a:r>
          </a:p>
          <a:p>
            <a:pPr fontAlgn="auto">
              <a:lnSpc>
                <a:spcPct val="120000"/>
              </a:lnSpc>
              <a:spcAft>
                <a:spcPts val="0"/>
              </a:spcAft>
              <a:defRPr/>
            </a:pPr>
            <a:r>
              <a:rPr lang="zh-CN" altLang="en-US" dirty="0">
                <a:latin typeface="楷体_GB2312" pitchFamily="49" charset="-122"/>
              </a:rPr>
              <a:t>标签 </a:t>
            </a:r>
            <a:r>
              <a:rPr lang="en-US" altLang="zh-CN" dirty="0">
                <a:latin typeface="楷体_GB2312" pitchFamily="49" charset="-122"/>
              </a:rPr>
              <a:t>&lt;</a:t>
            </a:r>
            <a:r>
              <a:rPr lang="en-US" altLang="zh-CN" dirty="0" err="1">
                <a:latin typeface="楷体_GB2312" pitchFamily="49" charset="-122"/>
              </a:rPr>
              <a:t>br</a:t>
            </a:r>
            <a:r>
              <a:rPr lang="en-US" altLang="zh-CN" dirty="0">
                <a:latin typeface="楷体_GB2312" pitchFamily="49" charset="-122"/>
              </a:rPr>
              <a:t>/&gt;</a:t>
            </a:r>
          </a:p>
          <a:p>
            <a:pPr fontAlgn="auto">
              <a:lnSpc>
                <a:spcPct val="120000"/>
              </a:lnSpc>
              <a:spcAft>
                <a:spcPts val="0"/>
              </a:spcAft>
              <a:defRPr/>
            </a:pPr>
            <a:r>
              <a:rPr lang="zh-CN" altLang="en-US" dirty="0">
                <a:latin typeface="楷体_GB2312" pitchFamily="49" charset="-122"/>
              </a:rPr>
              <a:t>标签 </a:t>
            </a:r>
            <a:r>
              <a:rPr lang="en-US" altLang="zh-CN" dirty="0">
                <a:latin typeface="楷体_GB2312" pitchFamily="49" charset="-122"/>
              </a:rPr>
              <a:t>&lt;</a:t>
            </a:r>
            <a:r>
              <a:rPr lang="en-US" altLang="zh-CN" dirty="0" err="1">
                <a:latin typeface="楷体_GB2312" pitchFamily="49" charset="-122"/>
              </a:rPr>
              <a:t>img</a:t>
            </a:r>
            <a:r>
              <a:rPr lang="en-US" altLang="zh-CN" dirty="0">
                <a:latin typeface="楷体_GB2312" pitchFamily="49" charset="-122"/>
              </a:rPr>
              <a:t> /&gt;</a:t>
            </a:r>
          </a:p>
          <a:p>
            <a:pPr lvl="1" fontAlgn="auto">
              <a:spcAft>
                <a:spcPts val="0"/>
              </a:spcAft>
              <a:buClr>
                <a:srgbClr val="3366CC"/>
              </a:buClr>
              <a:buFont typeface="Wingdings" panose="05000000000000000000" pitchFamily="2" charset="2"/>
              <a:buChar char="ü"/>
              <a:defRPr/>
            </a:pPr>
            <a:r>
              <a:rPr lang="zh-CN" altLang="en-US" dirty="0">
                <a:latin typeface="楷体_GB2312" pitchFamily="49" charset="-122"/>
              </a:rPr>
              <a:t>作用</a:t>
            </a:r>
            <a:r>
              <a:rPr lang="en-US" altLang="zh-CN" dirty="0">
                <a:latin typeface="楷体_GB2312" pitchFamily="49" charset="-122"/>
              </a:rPr>
              <a:t>:</a:t>
            </a:r>
            <a:r>
              <a:rPr lang="zh-CN" altLang="en-US" dirty="0">
                <a:latin typeface="楷体_GB2312" pitchFamily="49" charset="-122"/>
              </a:rPr>
              <a:t>显示图片</a:t>
            </a:r>
          </a:p>
          <a:p>
            <a:pPr lvl="1" fontAlgn="auto">
              <a:spcAft>
                <a:spcPts val="0"/>
              </a:spcAft>
              <a:buClr>
                <a:srgbClr val="3366CC"/>
              </a:buClr>
              <a:buFont typeface="Wingdings" panose="05000000000000000000" pitchFamily="2" charset="2"/>
              <a:buChar char="ü"/>
              <a:defRPr/>
            </a:pPr>
            <a:r>
              <a:rPr lang="zh-CN" altLang="en-US" dirty="0">
                <a:latin typeface="楷体_GB2312" pitchFamily="49" charset="-122"/>
              </a:rPr>
              <a:t>属性 </a:t>
            </a:r>
            <a:r>
              <a:rPr lang="en-US" altLang="zh-CN" dirty="0" err="1">
                <a:latin typeface="楷体_GB2312" pitchFamily="49" charset="-122"/>
              </a:rPr>
              <a:t>src</a:t>
            </a:r>
            <a:r>
              <a:rPr lang="en-US" altLang="zh-CN" dirty="0">
                <a:latin typeface="楷体_GB2312" pitchFamily="49" charset="-122"/>
              </a:rPr>
              <a:t>     </a:t>
            </a:r>
            <a:r>
              <a:rPr lang="zh-CN" altLang="en-US" dirty="0">
                <a:latin typeface="楷体_GB2312" pitchFamily="49" charset="-122"/>
              </a:rPr>
              <a:t>指明图片位置</a:t>
            </a:r>
            <a:r>
              <a:rPr lang="en-US" altLang="zh-CN" dirty="0">
                <a:latin typeface="楷体_GB2312" pitchFamily="49" charset="-122"/>
              </a:rPr>
              <a:t>(</a:t>
            </a:r>
            <a:r>
              <a:rPr lang="zh-CN" altLang="en-US" dirty="0">
                <a:latin typeface="楷体_GB2312" pitchFamily="49" charset="-122"/>
              </a:rPr>
              <a:t>相对路径，绝对路径</a:t>
            </a:r>
            <a:r>
              <a:rPr lang="en-US" altLang="zh-CN" dirty="0">
                <a:latin typeface="楷体_GB2312" pitchFamily="49" charset="-122"/>
              </a:rPr>
              <a:t>)</a:t>
            </a:r>
          </a:p>
          <a:p>
            <a:pPr lvl="1" fontAlgn="auto">
              <a:spcAft>
                <a:spcPts val="0"/>
              </a:spcAft>
              <a:buClr>
                <a:srgbClr val="3366CC"/>
              </a:buClr>
              <a:buFont typeface="Wingdings" panose="05000000000000000000" pitchFamily="2" charset="2"/>
              <a:buChar char="ü"/>
              <a:defRPr/>
            </a:pPr>
            <a:r>
              <a:rPr lang="zh-CN" altLang="en-US" dirty="0">
                <a:latin typeface="楷体_GB2312" pitchFamily="49" charset="-122"/>
              </a:rPr>
              <a:t>属性 </a:t>
            </a:r>
            <a:r>
              <a:rPr lang="en-US" altLang="zh-CN" dirty="0">
                <a:latin typeface="楷体_GB2312" pitchFamily="49" charset="-122"/>
              </a:rPr>
              <a:t>align   </a:t>
            </a:r>
            <a:r>
              <a:rPr lang="zh-CN" altLang="en-US" dirty="0">
                <a:latin typeface="楷体_GB2312" pitchFamily="49" charset="-122"/>
              </a:rPr>
              <a:t>设置图片周围内容对齐方式</a:t>
            </a:r>
          </a:p>
          <a:p>
            <a:pPr lvl="2" fontAlgn="auto">
              <a:spcAft>
                <a:spcPts val="0"/>
              </a:spcAft>
              <a:buFont typeface="Arial" panose="020B0604020202020204" pitchFamily="34" charset="0"/>
              <a:buChar char="•"/>
              <a:defRPr/>
            </a:pPr>
            <a:r>
              <a:rPr lang="zh-CN" altLang="en-US" sz="2000" dirty="0">
                <a:latin typeface="楷体_GB2312" pitchFamily="49" charset="-122"/>
              </a:rPr>
              <a:t>取值范围</a:t>
            </a:r>
            <a:r>
              <a:rPr lang="en-US" altLang="zh-CN" sz="2000" dirty="0">
                <a:latin typeface="楷体_GB2312" pitchFamily="49" charset="-122"/>
              </a:rPr>
              <a:t>( </a:t>
            </a:r>
            <a:r>
              <a:rPr lang="en-US" altLang="zh-CN" sz="2000" dirty="0" err="1">
                <a:latin typeface="楷体_GB2312" pitchFamily="49" charset="-122"/>
              </a:rPr>
              <a:t>top,middle,bottom</a:t>
            </a:r>
            <a:r>
              <a:rPr lang="en-US" altLang="zh-CN" sz="2000" dirty="0">
                <a:latin typeface="楷体_GB2312" pitchFamily="49" charset="-122"/>
              </a:rPr>
              <a:t> )</a:t>
            </a:r>
          </a:p>
          <a:p>
            <a:pPr lvl="1" fontAlgn="auto">
              <a:spcAft>
                <a:spcPts val="0"/>
              </a:spcAft>
              <a:buClr>
                <a:srgbClr val="3366CC"/>
              </a:buClr>
              <a:buFont typeface="Wingdings" panose="05000000000000000000" pitchFamily="2" charset="2"/>
              <a:buChar char="ü"/>
              <a:defRPr/>
            </a:pPr>
            <a:r>
              <a:rPr lang="zh-CN" altLang="en-US" dirty="0">
                <a:latin typeface="楷体_GB2312" pitchFamily="49" charset="-122"/>
              </a:rPr>
              <a:t>属性 </a:t>
            </a:r>
            <a:r>
              <a:rPr lang="en-US" altLang="zh-CN" dirty="0">
                <a:latin typeface="楷体_GB2312" pitchFamily="49" charset="-122"/>
              </a:rPr>
              <a:t>alt     </a:t>
            </a:r>
            <a:r>
              <a:rPr lang="zh-CN" altLang="en-US" dirty="0">
                <a:latin typeface="楷体_GB2312" pitchFamily="49" charset="-122"/>
              </a:rPr>
              <a:t>图片无法显示时的替代信息</a:t>
            </a:r>
            <a:endParaRPr lang="en-US" altLang="zh-CN" dirty="0">
              <a:latin typeface="楷体_GB2312" pitchFamily="49" charset="-122"/>
            </a:endParaRPr>
          </a:p>
          <a:p>
            <a:pPr lvl="1" fontAlgn="auto">
              <a:spcAft>
                <a:spcPts val="0"/>
              </a:spcAft>
              <a:buClr>
                <a:srgbClr val="3366CC"/>
              </a:buClr>
              <a:buFont typeface="Wingdings" panose="05000000000000000000" pitchFamily="2" charset="2"/>
              <a:buChar char="ü"/>
              <a:defRPr/>
            </a:pPr>
            <a:r>
              <a:rPr lang="zh-CN" altLang="en-US" dirty="0">
                <a:latin typeface="楷体_GB2312" pitchFamily="49" charset="-122"/>
              </a:rPr>
              <a:t>属性</a:t>
            </a:r>
            <a:r>
              <a:rPr lang="en-US" altLang="zh-CN" dirty="0">
                <a:latin typeface="楷体_GB2312" pitchFamily="49" charset="-122"/>
              </a:rPr>
              <a:t>title    </a:t>
            </a:r>
            <a:r>
              <a:rPr lang="zh-CN" altLang="en-US" dirty="0">
                <a:latin typeface="楷体_GB2312" pitchFamily="49" charset="-122"/>
              </a:rPr>
              <a:t>提示信息</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86263" y="285750"/>
            <a:ext cx="4686300" cy="500063"/>
          </a:xfrm>
        </p:spPr>
        <p:txBody>
          <a:bodyPr/>
          <a:lstStyle/>
          <a:p>
            <a:r>
              <a:rPr lang="zh-CN" altLang="en-US"/>
              <a:t>课时安排</a:t>
            </a:r>
          </a:p>
        </p:txBody>
      </p:sp>
      <p:sp>
        <p:nvSpPr>
          <p:cNvPr id="31747" name="Rectangle 3"/>
          <p:cNvSpPr>
            <a:spLocks noGrp="1" noChangeArrowheads="1"/>
          </p:cNvSpPr>
          <p:nvPr>
            <p:ph idx="1"/>
          </p:nvPr>
        </p:nvSpPr>
        <p:spPr>
          <a:xfrm>
            <a:off x="628650" y="1857375"/>
            <a:ext cx="8229600" cy="4286250"/>
          </a:xfrm>
        </p:spPr>
        <p:txBody>
          <a:bodyPr/>
          <a:lstStyle/>
          <a:p>
            <a:pPr>
              <a:lnSpc>
                <a:spcPct val="120000"/>
              </a:lnSpc>
              <a:buFontTx/>
              <a:buBlip>
                <a:blip r:embed="rId2"/>
              </a:buBlip>
            </a:pPr>
            <a:r>
              <a:rPr lang="zh-CN" altLang="en-US" dirty="0">
                <a:latin typeface="楷体_GB2312" pitchFamily="49" charset="-122"/>
              </a:rPr>
              <a:t>第一章 </a:t>
            </a:r>
            <a:r>
              <a:rPr lang="en-US" altLang="zh-CN" dirty="0">
                <a:latin typeface="楷体_GB2312" pitchFamily="49" charset="-122"/>
              </a:rPr>
              <a:t>WEB</a:t>
            </a:r>
            <a:r>
              <a:rPr lang="zh-CN" altLang="en-US" dirty="0">
                <a:latin typeface="楷体_GB2312" pitchFamily="49" charset="-122"/>
              </a:rPr>
              <a:t>概述与超链接</a:t>
            </a:r>
            <a:endParaRPr lang="en-US" altLang="zh-CN" dirty="0">
              <a:latin typeface="楷体_GB2312" pitchFamily="49" charset="-122"/>
            </a:endParaRPr>
          </a:p>
          <a:p>
            <a:pPr>
              <a:lnSpc>
                <a:spcPct val="120000"/>
              </a:lnSpc>
              <a:buFontTx/>
              <a:buBlip>
                <a:blip r:embed="rId2"/>
              </a:buBlip>
            </a:pPr>
            <a:r>
              <a:rPr lang="zh-CN" altLang="en-US" dirty="0">
                <a:latin typeface="楷体_GB2312" pitchFamily="49" charset="-122"/>
              </a:rPr>
              <a:t>第二章 页面排版布局与表格</a:t>
            </a:r>
            <a:endParaRPr lang="en-US" altLang="zh-CN" dirty="0">
              <a:latin typeface="楷体_GB2312" pitchFamily="49" charset="-122"/>
            </a:endParaRPr>
          </a:p>
          <a:p>
            <a:pPr>
              <a:lnSpc>
                <a:spcPct val="120000"/>
              </a:lnSpc>
              <a:buFontTx/>
              <a:buBlip>
                <a:blip r:embed="rId2"/>
              </a:buBlip>
            </a:pPr>
            <a:r>
              <a:rPr lang="zh-CN" altLang="en-US" dirty="0">
                <a:latin typeface="楷体_GB2312" pitchFamily="49" charset="-122"/>
              </a:rPr>
              <a:t>第三章 表单与表单元素</a:t>
            </a:r>
            <a:endParaRPr lang="en-US" altLang="zh-CN" dirty="0">
              <a:latin typeface="楷体_GB2312" pitchFamily="49" charset="-122"/>
            </a:endParaRPr>
          </a:p>
          <a:p>
            <a:pPr>
              <a:lnSpc>
                <a:spcPct val="120000"/>
              </a:lnSpc>
              <a:buFontTx/>
              <a:buBlip>
                <a:blip r:embed="rId2"/>
              </a:buBlip>
            </a:pPr>
            <a:r>
              <a:rPr lang="zh-CN" altLang="en-US" dirty="0">
                <a:latin typeface="楷体_GB2312" pitchFamily="49" charset="-122"/>
              </a:rPr>
              <a:t>第四章 框架与模板</a:t>
            </a:r>
            <a:endParaRPr lang="en-US" altLang="zh-CN" dirty="0">
              <a:latin typeface="楷体_GB2312" pitchFamily="49" charset="-122"/>
            </a:endParaRPr>
          </a:p>
          <a:p>
            <a:pPr>
              <a:lnSpc>
                <a:spcPct val="120000"/>
              </a:lnSpc>
              <a:buFontTx/>
              <a:buBlip>
                <a:blip r:embed="rId2"/>
              </a:buBlip>
            </a:pPr>
            <a:r>
              <a:rPr lang="zh-CN" altLang="en-US" dirty="0">
                <a:latin typeface="楷体_GB2312" pitchFamily="49" charset="-122"/>
              </a:rPr>
              <a:t>第五章 其它标签</a:t>
            </a:r>
            <a:endParaRPr lang="en-US" altLang="zh-CN" dirty="0">
              <a:latin typeface="楷体_GB2312" pitchFamily="49" charset="-122"/>
            </a:endParaRPr>
          </a:p>
          <a:p>
            <a:pPr>
              <a:lnSpc>
                <a:spcPct val="120000"/>
              </a:lnSpc>
              <a:buFontTx/>
              <a:buBlip>
                <a:blip r:embed="rId2"/>
              </a:buBlip>
            </a:pPr>
            <a:r>
              <a:rPr lang="zh-CN" altLang="en-US" dirty="0">
                <a:latin typeface="楷体_GB2312" pitchFamily="49" charset="-122"/>
              </a:rPr>
              <a:t>第六章 </a:t>
            </a:r>
            <a:r>
              <a:rPr lang="en-US" altLang="zh-CN" dirty="0">
                <a:latin typeface="楷体_GB2312" pitchFamily="49" charset="-122"/>
              </a:rPr>
              <a:t>CSS</a:t>
            </a:r>
            <a:r>
              <a:rPr lang="zh-CN" altLang="en-US">
                <a:latin typeface="楷体_GB2312" pitchFamily="49" charset="-122"/>
              </a:rPr>
              <a:t>样式表</a:t>
            </a:r>
            <a:endParaRPr lang="en-US" altLang="zh-CN" dirty="0">
              <a:latin typeface="楷体_GB2312"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386263" y="285750"/>
            <a:ext cx="4686300" cy="500063"/>
          </a:xfrm>
        </p:spPr>
        <p:txBody>
          <a:bodyPr/>
          <a:lstStyle/>
          <a:p>
            <a:r>
              <a:rPr lang="zh-CN" altLang="en-US"/>
              <a:t>超级链接</a:t>
            </a:r>
          </a:p>
        </p:txBody>
      </p:sp>
      <p:sp>
        <p:nvSpPr>
          <p:cNvPr id="57347"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latin typeface="楷体_GB2312" pitchFamily="49" charset="-122"/>
              </a:rPr>
              <a:t>标签 </a:t>
            </a:r>
            <a:r>
              <a:rPr lang="en-US" altLang="zh-CN">
                <a:latin typeface="楷体_GB2312" pitchFamily="49" charset="-122"/>
              </a:rPr>
              <a:t>&lt;a&gt;&lt;/a&gt;</a:t>
            </a:r>
          </a:p>
          <a:p>
            <a:pPr lvl="1">
              <a:buClr>
                <a:srgbClr val="3366CC"/>
              </a:buClr>
              <a:buFont typeface="Wingdings" panose="05000000000000000000" pitchFamily="2" charset="2"/>
              <a:buChar char="ü"/>
            </a:pPr>
            <a:r>
              <a:rPr lang="zh-CN" altLang="en-US">
                <a:latin typeface="楷体_GB2312" pitchFamily="49" charset="-122"/>
              </a:rPr>
              <a:t>作用</a:t>
            </a:r>
            <a:r>
              <a:rPr lang="en-US" altLang="zh-CN">
                <a:latin typeface="楷体_GB2312" pitchFamily="49" charset="-122"/>
              </a:rPr>
              <a:t>:</a:t>
            </a:r>
            <a:r>
              <a:rPr lang="zh-CN" altLang="en-US">
                <a:latin typeface="楷体_GB2312" pitchFamily="49" charset="-122"/>
              </a:rPr>
              <a:t>超级链接</a:t>
            </a:r>
            <a:endParaRPr lang="en-US" altLang="zh-CN">
              <a:latin typeface="楷体_GB2312" pitchFamily="49" charset="-122"/>
            </a:endParaRPr>
          </a:p>
          <a:p>
            <a:pPr lvl="1">
              <a:buClr>
                <a:srgbClr val="3366CC"/>
              </a:buClr>
              <a:buFont typeface="Wingdings" panose="05000000000000000000" pitchFamily="2" charset="2"/>
              <a:buChar char="ü"/>
            </a:pPr>
            <a:r>
              <a:rPr lang="en-US" altLang="zh-CN">
                <a:latin typeface="楷体_GB2312" pitchFamily="49" charset="-122"/>
              </a:rPr>
              <a:t>1)</a:t>
            </a:r>
            <a:r>
              <a:rPr lang="zh-CN" altLang="en-US">
                <a:latin typeface="楷体_GB2312" pitchFamily="49" charset="-122"/>
              </a:rPr>
              <a:t>实现页面之间的跳转 </a:t>
            </a:r>
            <a:r>
              <a:rPr lang="en-US" altLang="zh-CN">
                <a:latin typeface="楷体_GB2312" pitchFamily="49" charset="-122"/>
              </a:rPr>
              <a:t>2)</a:t>
            </a:r>
            <a:r>
              <a:rPr lang="zh-CN" altLang="en-US">
                <a:latin typeface="楷体_GB2312" pitchFamily="49" charset="-122"/>
              </a:rPr>
              <a:t>页内跳转 </a:t>
            </a:r>
            <a:r>
              <a:rPr lang="en-US" altLang="zh-CN">
                <a:latin typeface="楷体_GB2312" pitchFamily="49" charset="-122"/>
              </a:rPr>
              <a:t>3</a:t>
            </a:r>
            <a:r>
              <a:rPr lang="zh-CN" altLang="en-US">
                <a:latin typeface="楷体_GB2312" pitchFamily="49" charset="-122"/>
              </a:rPr>
              <a:t>）</a:t>
            </a:r>
            <a:r>
              <a:rPr lang="en-US" altLang="zh-CN"/>
              <a:t>mailto</a:t>
            </a:r>
            <a:endParaRPr lang="zh-CN" altLang="en-US">
              <a:latin typeface="楷体_GB2312" pitchFamily="49" charset="-122"/>
            </a:endParaRPr>
          </a:p>
          <a:p>
            <a:pPr lvl="1">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href=</a:t>
            </a:r>
            <a:r>
              <a:rPr lang="en-US" altLang="zh-CN"/>
              <a:t>“”</a:t>
            </a:r>
          </a:p>
          <a:p>
            <a:pPr lvl="1">
              <a:buClr>
                <a:srgbClr val="3366CC"/>
              </a:buClr>
              <a:buFont typeface="Wingdings" panose="05000000000000000000" pitchFamily="2" charset="2"/>
              <a:buChar char="ü"/>
            </a:pPr>
            <a:r>
              <a:rPr lang="zh-CN" altLang="en-US">
                <a:latin typeface="楷体_GB2312" pitchFamily="49" charset="-122"/>
              </a:rPr>
              <a:t>属性 </a:t>
            </a:r>
            <a:r>
              <a:rPr lang="en-US" altLang="zh-CN">
                <a:latin typeface="楷体_GB2312" pitchFamily="49" charset="-122"/>
              </a:rPr>
              <a:t>target</a:t>
            </a:r>
          </a:p>
          <a:p>
            <a:pPr>
              <a:buFontTx/>
              <a:buBlip>
                <a:blip r:embed="rId2"/>
              </a:buBlip>
            </a:pPr>
            <a:r>
              <a:rPr lang="zh-CN" altLang="en-US">
                <a:latin typeface="楷体_GB2312" pitchFamily="49" charset="-122"/>
              </a:rPr>
              <a:t>锚记</a:t>
            </a:r>
            <a:r>
              <a:rPr lang="en-US" altLang="zh-CN">
                <a:latin typeface="楷体_GB2312" pitchFamily="49" charset="-122"/>
              </a:rPr>
              <a:t>&lt;a name=</a:t>
            </a:r>
            <a:r>
              <a:rPr lang="en-US" altLang="zh-CN"/>
              <a:t>“”</a:t>
            </a:r>
            <a:r>
              <a:rPr lang="en-US" altLang="zh-CN">
                <a:latin typeface="楷体_GB2312" pitchFamily="49" charset="-122"/>
              </a:rPr>
              <a:t>&gt;</a:t>
            </a:r>
          </a:p>
          <a:p>
            <a:pPr lvl="1">
              <a:buClr>
                <a:srgbClr val="3366CC"/>
              </a:buClr>
              <a:buFont typeface="Wingdings" panose="05000000000000000000" pitchFamily="2" charset="2"/>
              <a:buChar char="ü"/>
            </a:pPr>
            <a:r>
              <a:rPr lang="zh-CN" altLang="en-US">
                <a:latin typeface="楷体_GB2312" pitchFamily="49" charset="-122"/>
              </a:rPr>
              <a:t>作用</a:t>
            </a:r>
            <a:r>
              <a:rPr lang="en-US" altLang="zh-CN">
                <a:latin typeface="楷体_GB2312" pitchFamily="49" charset="-122"/>
              </a:rPr>
              <a:t>:</a:t>
            </a:r>
            <a:r>
              <a:rPr lang="zh-CN" altLang="en-US">
                <a:latin typeface="楷体_GB2312" pitchFamily="49" charset="-122"/>
              </a:rPr>
              <a:t>页内跳转</a:t>
            </a:r>
          </a:p>
          <a:p>
            <a:pPr lvl="1">
              <a:buClr>
                <a:srgbClr val="3366CC"/>
              </a:buClr>
              <a:buFont typeface="Wingdings" panose="05000000000000000000" pitchFamily="2" charset="2"/>
              <a:buChar char="ü"/>
            </a:pPr>
            <a:r>
              <a:rPr lang="zh-CN" altLang="en-US">
                <a:latin typeface="楷体_GB2312" pitchFamily="49" charset="-122"/>
              </a:rPr>
              <a:t>利用锚记可以实现页面内跳转</a:t>
            </a:r>
          </a:p>
          <a:p>
            <a:pPr lvl="1">
              <a:buClr>
                <a:srgbClr val="3366CC"/>
              </a:buClr>
              <a:buFont typeface="Wingdings" panose="05000000000000000000" pitchFamily="2" charset="2"/>
              <a:buChar char="ü"/>
            </a:pPr>
            <a:r>
              <a:rPr lang="zh-CN" altLang="en-US">
                <a:latin typeface="楷体_GB2312" pitchFamily="49" charset="-122"/>
              </a:rPr>
              <a:t>结合超级链接，可以跳到另外页面指定的位置</a:t>
            </a:r>
          </a:p>
          <a:p>
            <a:pPr>
              <a:buClr>
                <a:srgbClr val="3366CC"/>
              </a:buClr>
              <a:buFont typeface="Wingdings" panose="05000000000000000000" pitchFamily="2" charset="2"/>
              <a:buChar char="ü"/>
            </a:pPr>
            <a:r>
              <a:rPr lang="en-US" altLang="zh-CN">
                <a:latin typeface="楷体_GB2312" pitchFamily="49" charset="-122"/>
              </a:rPr>
              <a:t>Html</a:t>
            </a:r>
            <a:r>
              <a:rPr lang="zh-CN" altLang="en-US">
                <a:latin typeface="楷体_GB2312" pitchFamily="49" charset="-122"/>
              </a:rPr>
              <a:t>语言注释</a:t>
            </a:r>
          </a:p>
          <a:p>
            <a:pPr lvl="1">
              <a:buClr>
                <a:srgbClr val="3366CC"/>
              </a:buClr>
              <a:buFont typeface="Wingdings" panose="05000000000000000000" pitchFamily="2" charset="2"/>
              <a:buChar char="ü"/>
            </a:pPr>
            <a:r>
              <a:rPr lang="en-US" altLang="zh-CN"/>
              <a:t>&lt;!-- </a:t>
            </a:r>
            <a:r>
              <a:rPr lang="zh-CN" altLang="en-US"/>
              <a:t>这个注释内容将不会被显示在浏览器上 </a:t>
            </a:r>
            <a:r>
              <a:rPr lang="en-US" altLang="zh-CN"/>
              <a:t>--&gt;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386263" y="285750"/>
            <a:ext cx="4686300" cy="500063"/>
          </a:xfrm>
        </p:spPr>
        <p:txBody>
          <a:bodyPr/>
          <a:lstStyle/>
          <a:p>
            <a:r>
              <a:rPr lang="zh-CN" altLang="en-US"/>
              <a:t>好的</a:t>
            </a:r>
            <a:r>
              <a:rPr lang="en-US" altLang="zh-CN"/>
              <a:t>html</a:t>
            </a:r>
            <a:r>
              <a:rPr lang="zh-CN" altLang="en-US"/>
              <a:t>编码习惯</a:t>
            </a:r>
          </a:p>
        </p:txBody>
      </p:sp>
      <p:sp>
        <p:nvSpPr>
          <p:cNvPr id="58371" name="内容占位符 2"/>
          <p:cNvSpPr>
            <a:spLocks noGrp="1"/>
          </p:cNvSpPr>
          <p:nvPr>
            <p:ph idx="1"/>
          </p:nvPr>
        </p:nvSpPr>
        <p:spPr>
          <a:xfrm>
            <a:off x="628650" y="1857375"/>
            <a:ext cx="8229600" cy="4286250"/>
          </a:xfrm>
        </p:spPr>
        <p:txBody>
          <a:bodyPr/>
          <a:lstStyle/>
          <a:p>
            <a:pPr>
              <a:buFontTx/>
              <a:buBlip>
                <a:blip r:embed="rId2"/>
              </a:buBlip>
            </a:pPr>
            <a:r>
              <a:rPr lang="zh-CN" altLang="en-US"/>
              <a:t>文件扩展名为  </a:t>
            </a:r>
            <a:r>
              <a:rPr lang="en-US" altLang="zh-CN"/>
              <a:t>.html</a:t>
            </a:r>
          </a:p>
          <a:p>
            <a:pPr>
              <a:buFontTx/>
              <a:buBlip>
                <a:blip r:embed="rId2"/>
              </a:buBlip>
            </a:pPr>
            <a:r>
              <a:rPr lang="zh-CN" altLang="en-US"/>
              <a:t>标签必须正确地嵌套</a:t>
            </a:r>
            <a:endParaRPr lang="en-US" altLang="zh-CN"/>
          </a:p>
          <a:p>
            <a:pPr>
              <a:buFontTx/>
              <a:buBlip>
                <a:blip r:embed="rId2"/>
              </a:buBlip>
            </a:pPr>
            <a:r>
              <a:rPr lang="zh-CN" altLang="en-US"/>
              <a:t>要符合</a:t>
            </a:r>
            <a:r>
              <a:rPr lang="en-US" altLang="zh-CN"/>
              <a:t>XHTML</a:t>
            </a:r>
            <a:r>
              <a:rPr lang="zh-CN" altLang="en-US"/>
              <a:t>标准</a:t>
            </a:r>
            <a:endParaRPr lang="en-US" altLang="zh-CN"/>
          </a:p>
          <a:p>
            <a:pPr>
              <a:buFontTx/>
              <a:buBlip>
                <a:blip r:embed="rId2"/>
              </a:buBlip>
            </a:pPr>
            <a:r>
              <a:rPr lang="zh-CN" altLang="en-US"/>
              <a:t>标签元素必须要关闭  比如</a:t>
            </a:r>
            <a:r>
              <a:rPr lang="en-US" altLang="zh-CN"/>
              <a:t>&lt;p&gt;&lt;/p&gt;</a:t>
            </a:r>
            <a:r>
              <a:rPr lang="zh-CN" altLang="en-US"/>
              <a:t>、</a:t>
            </a:r>
            <a:r>
              <a:rPr lang="en-US" altLang="zh-CN"/>
              <a:t>&lt;br/&gt;</a:t>
            </a:r>
          </a:p>
          <a:p>
            <a:pPr>
              <a:buFontTx/>
              <a:buBlip>
                <a:blip r:embed="rId2"/>
              </a:buBlip>
            </a:pPr>
            <a:r>
              <a:rPr lang="zh-CN" altLang="en-US"/>
              <a:t>标签名、属性名要用小写字母</a:t>
            </a:r>
            <a:endParaRPr lang="en-US" altLang="zh-CN"/>
          </a:p>
          <a:p>
            <a:pPr>
              <a:buFontTx/>
              <a:buBlip>
                <a:blip r:embed="rId2"/>
              </a:buBlip>
            </a:pPr>
            <a:r>
              <a:rPr lang="zh-CN" altLang="en-US"/>
              <a:t>文档必须要有根元素 </a:t>
            </a:r>
            <a:r>
              <a:rPr lang="en-US" altLang="zh-CN"/>
              <a:t>&lt;html&gt;</a:t>
            </a:r>
          </a:p>
          <a:p>
            <a:pPr>
              <a:buFontTx/>
              <a:buBlip>
                <a:blip r:embed="rId2"/>
              </a:buBlip>
            </a:pPr>
            <a:r>
              <a:rPr lang="zh-CN" altLang="en-US"/>
              <a:t>标签的属性必须有属性值</a:t>
            </a:r>
            <a:r>
              <a:rPr lang="en-US" altLang="zh-CN"/>
              <a:t>,</a:t>
            </a:r>
            <a:r>
              <a:rPr lang="zh-CN" altLang="en-US"/>
              <a:t>属性值需要加上引号</a:t>
            </a:r>
            <a:endParaRPr lang="en-US" altLang="zh-CN"/>
          </a:p>
          <a:p>
            <a:pPr>
              <a:buFontTx/>
              <a:buBlip>
                <a:blip r:embed="rId2"/>
              </a:buBlip>
            </a:pPr>
            <a:r>
              <a:rPr lang="zh-CN" altLang="en-US"/>
              <a:t>合理必要的注释</a:t>
            </a:r>
            <a:endParaRPr lang="en-US" altLang="zh-CN"/>
          </a:p>
          <a:p>
            <a:pPr>
              <a:buFontTx/>
              <a:buBlip>
                <a:blip r:embed="rId2"/>
              </a:buBlip>
            </a:pPr>
            <a:r>
              <a:rPr lang="zh-CN" altLang="en-US"/>
              <a:t>不要使用</a:t>
            </a:r>
            <a:r>
              <a:rPr lang="en-US" altLang="zh-CN"/>
              <a:t>W3C</a:t>
            </a:r>
            <a:r>
              <a:rPr lang="zh-CN" altLang="en-US"/>
              <a:t>不推荐使用的标签</a:t>
            </a:r>
            <a:endParaRPr lang="en-US" altLang="zh-CN"/>
          </a:p>
          <a:p>
            <a:pPr>
              <a:buFontTx/>
              <a:buBlip>
                <a:blip r:embed="rId2"/>
              </a:buBlip>
            </a:pPr>
            <a:endParaRPr lang="en-US" altLang="zh-CN"/>
          </a:p>
          <a:p>
            <a:pPr>
              <a:buFontTx/>
              <a:buBlip>
                <a:blip r:embed="rId2"/>
              </a:buBlip>
            </a:pPr>
            <a:endParaRPr lang="en-US" altLang="zh-CN"/>
          </a:p>
          <a:p>
            <a:pPr>
              <a:buFontTx/>
              <a:buBlip>
                <a:blip r:embed="rId2"/>
              </a:buBlip>
            </a:pP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386263" y="285750"/>
            <a:ext cx="4686300" cy="500063"/>
          </a:xfrm>
        </p:spPr>
        <p:txBody>
          <a:bodyPr/>
          <a:lstStyle/>
          <a:p>
            <a:r>
              <a:rPr lang="zh-CN" altLang="en-US"/>
              <a:t>总  结</a:t>
            </a:r>
          </a:p>
        </p:txBody>
      </p:sp>
      <p:sp>
        <p:nvSpPr>
          <p:cNvPr id="59395" name="Rectangle 3"/>
          <p:cNvSpPr>
            <a:spLocks noGrp="1" noChangeArrowheads="1"/>
          </p:cNvSpPr>
          <p:nvPr>
            <p:ph idx="1"/>
          </p:nvPr>
        </p:nvSpPr>
        <p:spPr>
          <a:xfrm>
            <a:off x="628650" y="1857375"/>
            <a:ext cx="8229600" cy="4286250"/>
          </a:xfrm>
        </p:spPr>
        <p:txBody>
          <a:bodyPr/>
          <a:lstStyle/>
          <a:p>
            <a:pPr>
              <a:lnSpc>
                <a:spcPct val="155000"/>
              </a:lnSpc>
              <a:buFontTx/>
              <a:buBlip>
                <a:blip r:embed="rId2"/>
              </a:buBlip>
            </a:pPr>
            <a:r>
              <a:rPr lang="zh-CN" altLang="en-US">
                <a:latin typeface="楷体_GB2312" pitchFamily="49" charset="-122"/>
              </a:rPr>
              <a:t>了解</a:t>
            </a:r>
            <a:r>
              <a:rPr lang="en-US" altLang="zh-CN">
                <a:latin typeface="楷体_GB2312" pitchFamily="49" charset="-122"/>
              </a:rPr>
              <a:t>internet , </a:t>
            </a:r>
            <a:r>
              <a:rPr lang="zh-CN" altLang="en-US">
                <a:latin typeface="楷体_GB2312" pitchFamily="49" charset="-122"/>
              </a:rPr>
              <a:t>万维网</a:t>
            </a:r>
          </a:p>
          <a:p>
            <a:pPr>
              <a:lnSpc>
                <a:spcPct val="155000"/>
              </a:lnSpc>
              <a:buFontTx/>
              <a:buBlip>
                <a:blip r:embed="rId2"/>
              </a:buBlip>
            </a:pPr>
            <a:r>
              <a:rPr lang="zh-CN" altLang="en-US">
                <a:latin typeface="楷体_GB2312" pitchFamily="49" charset="-122"/>
              </a:rPr>
              <a:t>熟悉网页的基本组成结构</a:t>
            </a:r>
          </a:p>
          <a:p>
            <a:pPr>
              <a:lnSpc>
                <a:spcPct val="155000"/>
              </a:lnSpc>
              <a:buFontTx/>
              <a:buBlip>
                <a:blip r:embed="rId2"/>
              </a:buBlip>
            </a:pPr>
            <a:r>
              <a:rPr lang="zh-CN" altLang="en-US">
                <a:latin typeface="楷体_GB2312" pitchFamily="49" charset="-122"/>
              </a:rPr>
              <a:t>标记及其属性的构成</a:t>
            </a:r>
          </a:p>
          <a:p>
            <a:pPr>
              <a:lnSpc>
                <a:spcPct val="155000"/>
              </a:lnSpc>
              <a:buFontTx/>
              <a:buBlip>
                <a:blip r:embed="rId2"/>
              </a:buBlip>
            </a:pPr>
            <a:r>
              <a:rPr lang="zh-CN" altLang="en-US">
                <a:latin typeface="楷体_GB2312" pitchFamily="49" charset="-122"/>
              </a:rPr>
              <a:t>段落标记，图片标记，超级链接标记</a:t>
            </a:r>
          </a:p>
          <a:p>
            <a:pPr>
              <a:lnSpc>
                <a:spcPct val="155000"/>
              </a:lnSpc>
              <a:buFontTx/>
              <a:buBlip>
                <a:blip r:embed="rId2"/>
              </a:buBlip>
            </a:pPr>
            <a:r>
              <a:rPr lang="zh-CN" altLang="en-US">
                <a:latin typeface="楷体_GB2312" pitchFamily="49" charset="-122"/>
              </a:rPr>
              <a:t>相对路径，绝对路径，物理路径</a:t>
            </a: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386263" y="285750"/>
            <a:ext cx="4686300" cy="500063"/>
          </a:xfrm>
        </p:spPr>
        <p:txBody>
          <a:bodyPr/>
          <a:lstStyle/>
          <a:p>
            <a:r>
              <a:rPr lang="zh-CN" altLang="en-US"/>
              <a:t>作业（一）</a:t>
            </a:r>
          </a:p>
        </p:txBody>
      </p:sp>
      <p:sp>
        <p:nvSpPr>
          <p:cNvPr id="60419" name="Rectangle 3"/>
          <p:cNvSpPr>
            <a:spLocks noGrp="1" noChangeArrowheads="1"/>
          </p:cNvSpPr>
          <p:nvPr>
            <p:ph idx="1"/>
          </p:nvPr>
        </p:nvSpPr>
        <p:spPr>
          <a:xfrm>
            <a:off x="628650" y="1857375"/>
            <a:ext cx="8229600" cy="4286250"/>
          </a:xfrm>
        </p:spPr>
        <p:txBody>
          <a:bodyPr/>
          <a:lstStyle/>
          <a:p>
            <a:pPr>
              <a:lnSpc>
                <a:spcPct val="90000"/>
              </a:lnSpc>
              <a:buFont typeface="Wingdings" panose="05000000000000000000" pitchFamily="2" charset="2"/>
              <a:buNone/>
            </a:pPr>
            <a:r>
              <a:rPr lang="zh-CN" altLang="en-US">
                <a:solidFill>
                  <a:srgbClr val="2A12BA"/>
                </a:solidFill>
                <a:latin typeface="楷体_GB2312" pitchFamily="49" charset="-122"/>
              </a:rPr>
              <a:t>个人简历</a:t>
            </a:r>
            <a:r>
              <a:rPr lang="zh-CN" altLang="en-US">
                <a:latin typeface="楷体_GB2312" pitchFamily="49" charset="-122"/>
              </a:rPr>
              <a:t>：</a:t>
            </a:r>
          </a:p>
          <a:p>
            <a:pPr>
              <a:lnSpc>
                <a:spcPct val="90000"/>
              </a:lnSpc>
              <a:buFont typeface="Wingdings" panose="05000000000000000000" pitchFamily="2" charset="2"/>
              <a:buNone/>
            </a:pPr>
            <a:r>
              <a:rPr lang="zh-CN" altLang="en-US">
                <a:latin typeface="楷体_GB2312" pitchFamily="49" charset="-122"/>
              </a:rPr>
              <a:t>网页</a:t>
            </a:r>
            <a:r>
              <a:rPr lang="en-US" altLang="zh-CN">
                <a:latin typeface="楷体_GB2312" pitchFamily="49" charset="-122"/>
              </a:rPr>
              <a:t>1</a:t>
            </a:r>
            <a:r>
              <a:rPr lang="zh-CN" altLang="en-US">
                <a:latin typeface="楷体_GB2312" pitchFamily="49" charset="-122"/>
              </a:rPr>
              <a:t>：</a:t>
            </a:r>
          </a:p>
          <a:p>
            <a:pPr>
              <a:lnSpc>
                <a:spcPct val="90000"/>
              </a:lnSpc>
              <a:buFont typeface="Wingdings" panose="05000000000000000000" pitchFamily="2" charset="2"/>
              <a:buNone/>
            </a:pPr>
            <a:r>
              <a:rPr lang="en-US" altLang="zh-CN">
                <a:latin typeface="楷体_GB2312" pitchFamily="49" charset="-122"/>
              </a:rPr>
              <a:t>1</a:t>
            </a:r>
            <a:r>
              <a:rPr lang="zh-CN" altLang="en-US">
                <a:latin typeface="楷体_GB2312" pitchFamily="49" charset="-122"/>
              </a:rPr>
              <a:t>：个人图片</a:t>
            </a:r>
          </a:p>
          <a:p>
            <a:pPr>
              <a:lnSpc>
                <a:spcPct val="90000"/>
              </a:lnSpc>
              <a:buFont typeface="Wingdings" panose="05000000000000000000" pitchFamily="2" charset="2"/>
              <a:buNone/>
            </a:pPr>
            <a:r>
              <a:rPr lang="en-US" altLang="zh-CN">
                <a:latin typeface="楷体_GB2312" pitchFamily="49" charset="-122"/>
              </a:rPr>
              <a:t>2: </a:t>
            </a:r>
            <a:r>
              <a:rPr lang="zh-CN" altLang="en-US">
                <a:latin typeface="楷体_GB2312" pitchFamily="49" charset="-122"/>
              </a:rPr>
              <a:t>个人基本情况介绍</a:t>
            </a:r>
            <a:r>
              <a:rPr lang="en-US" altLang="zh-CN">
                <a:latin typeface="楷体_GB2312" pitchFamily="49" charset="-122"/>
              </a:rPr>
              <a:t>(</a:t>
            </a:r>
            <a:r>
              <a:rPr lang="zh-CN" altLang="en-US">
                <a:latin typeface="楷体_GB2312" pitchFamily="49" charset="-122"/>
              </a:rPr>
              <a:t>性别，年龄，姓名等等</a:t>
            </a:r>
            <a:r>
              <a:rPr lang="en-US" altLang="zh-CN">
                <a:latin typeface="楷体_GB2312" pitchFamily="49" charset="-122"/>
              </a:rPr>
              <a:t>)</a:t>
            </a:r>
          </a:p>
          <a:p>
            <a:pPr>
              <a:lnSpc>
                <a:spcPct val="90000"/>
              </a:lnSpc>
              <a:buFont typeface="Wingdings" panose="05000000000000000000" pitchFamily="2" charset="2"/>
              <a:buNone/>
            </a:pPr>
            <a:r>
              <a:rPr lang="zh-CN" altLang="en-US">
                <a:latin typeface="楷体_GB2312" pitchFamily="49" charset="-122"/>
              </a:rPr>
              <a:t>网页</a:t>
            </a:r>
            <a:r>
              <a:rPr lang="en-US" altLang="zh-CN">
                <a:latin typeface="楷体_GB2312" pitchFamily="49" charset="-122"/>
              </a:rPr>
              <a:t>2</a:t>
            </a:r>
            <a:r>
              <a:rPr lang="zh-CN" altLang="en-US">
                <a:latin typeface="楷体_GB2312" pitchFamily="49" charset="-122"/>
              </a:rPr>
              <a:t>：</a:t>
            </a:r>
          </a:p>
          <a:p>
            <a:pPr>
              <a:lnSpc>
                <a:spcPct val="90000"/>
              </a:lnSpc>
              <a:buFont typeface="Wingdings" panose="05000000000000000000" pitchFamily="2" charset="2"/>
              <a:buNone/>
            </a:pPr>
            <a:r>
              <a:rPr lang="en-US" altLang="zh-CN">
                <a:latin typeface="楷体_GB2312" pitchFamily="49" charset="-122"/>
              </a:rPr>
              <a:t>1</a:t>
            </a:r>
            <a:r>
              <a:rPr lang="zh-CN" altLang="en-US">
                <a:latin typeface="楷体_GB2312" pitchFamily="49" charset="-122"/>
              </a:rPr>
              <a:t>：个人学习经历介绍</a:t>
            </a:r>
          </a:p>
          <a:p>
            <a:pPr>
              <a:lnSpc>
                <a:spcPct val="90000"/>
              </a:lnSpc>
              <a:buFont typeface="Wingdings" panose="05000000000000000000" pitchFamily="2" charset="2"/>
              <a:buNone/>
            </a:pPr>
            <a:r>
              <a:rPr lang="en-US" altLang="zh-CN">
                <a:latin typeface="楷体_GB2312" pitchFamily="49" charset="-122"/>
              </a:rPr>
              <a:t>2: </a:t>
            </a:r>
            <a:r>
              <a:rPr lang="zh-CN" altLang="en-US">
                <a:latin typeface="楷体_GB2312" pitchFamily="49" charset="-122"/>
              </a:rPr>
              <a:t>个人工作经验介绍</a:t>
            </a:r>
          </a:p>
          <a:p>
            <a:pPr>
              <a:lnSpc>
                <a:spcPct val="90000"/>
              </a:lnSpc>
              <a:buFont typeface="Wingdings" panose="05000000000000000000" pitchFamily="2" charset="2"/>
              <a:buNone/>
            </a:pPr>
            <a:endParaRPr lang="zh-CN" altLang="en-US">
              <a:latin typeface="楷体_GB2312" pitchFamily="49" charset="-122"/>
            </a:endParaRPr>
          </a:p>
          <a:p>
            <a:pPr>
              <a:lnSpc>
                <a:spcPct val="90000"/>
              </a:lnSpc>
              <a:buFont typeface="Wingdings" panose="05000000000000000000" pitchFamily="2" charset="2"/>
              <a:buNone/>
            </a:pPr>
            <a:r>
              <a:rPr lang="zh-CN" altLang="en-US">
                <a:solidFill>
                  <a:srgbClr val="FF0000"/>
                </a:solidFill>
                <a:latin typeface="楷体_GB2312" pitchFamily="49" charset="-122"/>
              </a:rPr>
              <a:t>要求  用到段落标记进行排版，图片标记</a:t>
            </a:r>
          </a:p>
          <a:p>
            <a:pPr>
              <a:lnSpc>
                <a:spcPct val="90000"/>
              </a:lnSpc>
              <a:buFont typeface="Wingdings" panose="05000000000000000000" pitchFamily="2" charset="2"/>
              <a:buNone/>
            </a:pPr>
            <a:r>
              <a:rPr lang="zh-CN" altLang="en-US">
                <a:solidFill>
                  <a:srgbClr val="FF0000"/>
                </a:solidFill>
                <a:latin typeface="楷体_GB2312" pitchFamily="49" charset="-122"/>
              </a:rPr>
              <a:t>      从网页</a:t>
            </a:r>
            <a:r>
              <a:rPr lang="en-US" altLang="zh-CN">
                <a:solidFill>
                  <a:srgbClr val="FF0000"/>
                </a:solidFill>
                <a:latin typeface="楷体_GB2312" pitchFamily="49" charset="-122"/>
              </a:rPr>
              <a:t>1</a:t>
            </a:r>
            <a:r>
              <a:rPr lang="zh-CN" altLang="en-US">
                <a:solidFill>
                  <a:srgbClr val="FF0000"/>
                </a:solidFill>
                <a:latin typeface="楷体_GB2312" pitchFamily="49" charset="-122"/>
              </a:rPr>
              <a:t>中能链接到网页</a:t>
            </a:r>
            <a:r>
              <a:rPr lang="en-US" altLang="zh-CN">
                <a:solidFill>
                  <a:srgbClr val="FF0000"/>
                </a:solidFill>
                <a:latin typeface="楷体_GB2312" pitchFamily="49" charset="-122"/>
              </a:rPr>
              <a:t>2</a:t>
            </a:r>
            <a:r>
              <a:rPr lang="zh-CN" altLang="en-US">
                <a:solidFill>
                  <a:srgbClr val="FF0000"/>
                </a:solidFill>
                <a:latin typeface="楷体_GB2312" pitchFamily="49" charset="-122"/>
              </a:rPr>
              <a:t>的链接</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386263" y="285750"/>
            <a:ext cx="4686300" cy="500063"/>
          </a:xfrm>
        </p:spPr>
        <p:txBody>
          <a:bodyPr/>
          <a:lstStyle/>
          <a:p>
            <a:r>
              <a:rPr lang="zh-CN" altLang="en-US"/>
              <a:t>作业（一）</a:t>
            </a:r>
          </a:p>
        </p:txBody>
      </p:sp>
      <p:sp>
        <p:nvSpPr>
          <p:cNvPr id="61443" name="Rectangle 15" descr="Rectangle: Click to edit Master text styles&#10;Second level&#10;Third level&#10;Fourth level&#10;Fifth level"/>
          <p:cNvSpPr>
            <a:spLocks noChangeArrowheads="1"/>
          </p:cNvSpPr>
          <p:nvPr/>
        </p:nvSpPr>
        <p:spPr bwMode="auto">
          <a:xfrm>
            <a:off x="1271588" y="1700213"/>
            <a:ext cx="2797175" cy="3455987"/>
          </a:xfrm>
          <a:prstGeom prst="rect">
            <a:avLst/>
          </a:prstGeom>
          <a:solidFill>
            <a:srgbClr val="FFCC99"/>
          </a:solidFill>
          <a:ln w="9525">
            <a:solidFill>
              <a:srgbClr val="333333"/>
            </a:solidFill>
            <a:miter lim="800000"/>
          </a:ln>
        </p:spPr>
        <p:txBody>
          <a:bodyPr/>
          <a:lstStyle/>
          <a:p>
            <a:pPr marL="342900" indent="-342900" algn="ctr">
              <a:lnSpc>
                <a:spcPct val="90000"/>
              </a:lnSpc>
              <a:spcBef>
                <a:spcPct val="20000"/>
              </a:spcBef>
              <a:buClr>
                <a:srgbClr val="006600"/>
              </a:buClr>
              <a:buSzPct val="80000"/>
              <a:buFont typeface="Wingdings" panose="05000000000000000000" pitchFamily="2" charset="2"/>
              <a:buNone/>
            </a:pPr>
            <a:r>
              <a:rPr lang="zh-CN" altLang="en-US" sz="2800">
                <a:ea typeface="楷体_GB2312" pitchFamily="49" charset="-122"/>
              </a:rPr>
              <a:t>个人简历</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姓名：***</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性别</a:t>
            </a:r>
            <a:r>
              <a:rPr lang="en-US" altLang="zh-CN">
                <a:ea typeface="楷体_GB2312" pitchFamily="49" charset="-122"/>
              </a:rPr>
              <a:t>:  *</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年龄：**</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a:t>
            </a:r>
          </a:p>
          <a:p>
            <a:pPr marL="342900" indent="-342900">
              <a:lnSpc>
                <a:spcPct val="90000"/>
              </a:lnSpc>
              <a:spcBef>
                <a:spcPct val="20000"/>
              </a:spcBef>
              <a:buClr>
                <a:srgbClr val="006600"/>
              </a:buClr>
              <a:buSzPct val="80000"/>
              <a:buFont typeface="Wingdings" panose="05000000000000000000" pitchFamily="2" charset="2"/>
              <a:buNone/>
            </a:pPr>
            <a:endParaRPr lang="zh-CN" altLang="en-US">
              <a:ea typeface="楷体_GB2312" pitchFamily="49" charset="-122"/>
            </a:endParaRP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其他信息</a:t>
            </a:r>
          </a:p>
          <a:p>
            <a:pPr marL="342900" indent="-342900">
              <a:lnSpc>
                <a:spcPct val="90000"/>
              </a:lnSpc>
              <a:spcBef>
                <a:spcPct val="20000"/>
              </a:spcBef>
              <a:buClr>
                <a:srgbClr val="006600"/>
              </a:buClr>
              <a:buSzPct val="80000"/>
              <a:buFont typeface="Wingdings" panose="05000000000000000000" pitchFamily="2" charset="2"/>
              <a:buNone/>
            </a:pPr>
            <a:r>
              <a:rPr lang="en-US" altLang="zh-CN">
                <a:ea typeface="楷体_GB2312" pitchFamily="49" charset="-122"/>
              </a:rPr>
              <a:t>1 </a:t>
            </a:r>
            <a:r>
              <a:rPr lang="zh-CN" altLang="en-US">
                <a:ea typeface="楷体_GB2312" pitchFamily="49" charset="-122"/>
              </a:rPr>
              <a:t>自我介绍</a:t>
            </a:r>
          </a:p>
          <a:p>
            <a:pPr marL="342900" indent="-342900">
              <a:lnSpc>
                <a:spcPct val="90000"/>
              </a:lnSpc>
              <a:spcBef>
                <a:spcPct val="20000"/>
              </a:spcBef>
              <a:buClr>
                <a:srgbClr val="006600"/>
              </a:buClr>
              <a:buSzPct val="80000"/>
              <a:buFont typeface="Wingdings" panose="05000000000000000000" pitchFamily="2" charset="2"/>
              <a:buNone/>
            </a:pPr>
            <a:r>
              <a:rPr lang="en-US" altLang="zh-CN">
                <a:ea typeface="楷体_GB2312" pitchFamily="49" charset="-122"/>
              </a:rPr>
              <a:t>2 </a:t>
            </a:r>
            <a:r>
              <a:rPr lang="zh-CN" altLang="en-US">
                <a:ea typeface="楷体_GB2312" pitchFamily="49" charset="-122"/>
              </a:rPr>
              <a:t>工作简历</a:t>
            </a:r>
          </a:p>
          <a:p>
            <a:pPr marL="342900" indent="-342900">
              <a:lnSpc>
                <a:spcPct val="90000"/>
              </a:lnSpc>
              <a:spcBef>
                <a:spcPct val="20000"/>
              </a:spcBef>
              <a:buClr>
                <a:srgbClr val="006600"/>
              </a:buClr>
              <a:buSzPct val="80000"/>
              <a:buFont typeface="Wingdings" panose="05000000000000000000" pitchFamily="2" charset="2"/>
              <a:buNone/>
            </a:pPr>
            <a:r>
              <a:rPr lang="en-US" altLang="zh-CN">
                <a:ea typeface="楷体_GB2312" pitchFamily="49" charset="-122"/>
              </a:rPr>
              <a:t>3 </a:t>
            </a:r>
            <a:r>
              <a:rPr lang="zh-CN" altLang="en-US">
                <a:ea typeface="楷体_GB2312" pitchFamily="49" charset="-122"/>
              </a:rPr>
              <a:t>家庭成员</a:t>
            </a:r>
          </a:p>
        </p:txBody>
      </p:sp>
      <p:sp>
        <p:nvSpPr>
          <p:cNvPr id="61444" name="Rectangle 16" descr="Rectangle: Click to edit Master text styles&#10;Second level&#10;Third level&#10;Fourth level&#10;Fifth level"/>
          <p:cNvSpPr>
            <a:spLocks noChangeArrowheads="1"/>
          </p:cNvSpPr>
          <p:nvPr/>
        </p:nvSpPr>
        <p:spPr bwMode="auto">
          <a:xfrm>
            <a:off x="5303838" y="1700213"/>
            <a:ext cx="2797175" cy="4465637"/>
          </a:xfrm>
          <a:prstGeom prst="rect">
            <a:avLst/>
          </a:prstGeom>
          <a:solidFill>
            <a:schemeClr val="accent1"/>
          </a:solidFill>
          <a:ln w="9525">
            <a:solidFill>
              <a:srgbClr val="333333"/>
            </a:solidFill>
            <a:miter lim="800000"/>
          </a:ln>
        </p:spPr>
        <p:txBody>
          <a:bodyPr/>
          <a:lstStyle/>
          <a:p>
            <a:pPr marL="342900" indent="-342900">
              <a:lnSpc>
                <a:spcPct val="90000"/>
              </a:lnSpc>
              <a:spcBef>
                <a:spcPct val="20000"/>
              </a:spcBef>
              <a:buClr>
                <a:srgbClr val="006600"/>
              </a:buClr>
              <a:buSzPct val="80000"/>
              <a:buFont typeface="Wingdings" panose="05000000000000000000" pitchFamily="2" charset="2"/>
              <a:buNone/>
            </a:pPr>
            <a:r>
              <a:rPr lang="zh-CN" altLang="en-US" sz="2800">
                <a:ea typeface="楷体_GB2312" pitchFamily="49" charset="-122"/>
              </a:rPr>
              <a:t>自我介绍</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a:t>
            </a:r>
          </a:p>
          <a:p>
            <a:pPr marL="342900" indent="-342900">
              <a:lnSpc>
                <a:spcPct val="90000"/>
              </a:lnSpc>
              <a:spcBef>
                <a:spcPct val="20000"/>
              </a:spcBef>
              <a:buClr>
                <a:srgbClr val="006600"/>
              </a:buClr>
              <a:buSzPct val="80000"/>
              <a:buFont typeface="Wingdings" panose="05000000000000000000" pitchFamily="2" charset="2"/>
              <a:buNone/>
            </a:pPr>
            <a:endParaRPr lang="zh-CN" altLang="en-US">
              <a:ea typeface="楷体_GB2312" pitchFamily="49" charset="-122"/>
            </a:endParaRPr>
          </a:p>
          <a:p>
            <a:pPr marL="342900" indent="-342900">
              <a:lnSpc>
                <a:spcPct val="90000"/>
              </a:lnSpc>
              <a:spcBef>
                <a:spcPct val="20000"/>
              </a:spcBef>
              <a:buClr>
                <a:srgbClr val="006600"/>
              </a:buClr>
              <a:buSzPct val="80000"/>
              <a:buFont typeface="Wingdings" panose="05000000000000000000" pitchFamily="2" charset="2"/>
              <a:buNone/>
            </a:pPr>
            <a:r>
              <a:rPr lang="zh-CN" altLang="en-US" sz="2800">
                <a:ea typeface="楷体_GB2312" pitchFamily="49" charset="-122"/>
              </a:rPr>
              <a:t>工作简历</a:t>
            </a:r>
          </a:p>
          <a:p>
            <a:pPr marL="342900" indent="-342900">
              <a:lnSpc>
                <a:spcPct val="90000"/>
              </a:lnSpc>
              <a:spcBef>
                <a:spcPct val="20000"/>
              </a:spcBef>
              <a:buClr>
                <a:srgbClr val="006600"/>
              </a:buClr>
              <a:buSzPct val="80000"/>
              <a:buFont typeface="Wingdings" panose="05000000000000000000" pitchFamily="2" charset="2"/>
              <a:buNone/>
            </a:pPr>
            <a:r>
              <a:rPr lang="en-US" altLang="zh-CN">
                <a:ea typeface="楷体_GB2312" pitchFamily="49" charset="-122"/>
              </a:rPr>
              <a:t>1*********</a:t>
            </a:r>
          </a:p>
          <a:p>
            <a:pPr marL="342900" indent="-342900">
              <a:lnSpc>
                <a:spcPct val="90000"/>
              </a:lnSpc>
              <a:spcBef>
                <a:spcPct val="20000"/>
              </a:spcBef>
              <a:buClr>
                <a:srgbClr val="006600"/>
              </a:buClr>
              <a:buSzPct val="80000"/>
              <a:buFont typeface="Wingdings" panose="05000000000000000000" pitchFamily="2" charset="2"/>
              <a:buNone/>
            </a:pPr>
            <a:r>
              <a:rPr lang="en-US" altLang="zh-CN">
                <a:ea typeface="楷体_GB2312" pitchFamily="49" charset="-122"/>
              </a:rPr>
              <a:t>2*********</a:t>
            </a:r>
          </a:p>
          <a:p>
            <a:pPr marL="342900" indent="-342900">
              <a:lnSpc>
                <a:spcPct val="90000"/>
              </a:lnSpc>
              <a:spcBef>
                <a:spcPct val="20000"/>
              </a:spcBef>
              <a:buClr>
                <a:srgbClr val="006600"/>
              </a:buClr>
              <a:buSzPct val="80000"/>
              <a:buFont typeface="Wingdings" panose="05000000000000000000" pitchFamily="2" charset="2"/>
              <a:buNone/>
            </a:pPr>
            <a:r>
              <a:rPr lang="en-US" altLang="zh-CN">
                <a:ea typeface="楷体_GB2312" pitchFamily="49" charset="-122"/>
              </a:rPr>
              <a:t>3*********</a:t>
            </a:r>
          </a:p>
          <a:p>
            <a:pPr marL="342900" indent="-342900">
              <a:lnSpc>
                <a:spcPct val="90000"/>
              </a:lnSpc>
              <a:spcBef>
                <a:spcPct val="20000"/>
              </a:spcBef>
              <a:buClr>
                <a:srgbClr val="006600"/>
              </a:buClr>
              <a:buSzPct val="80000"/>
              <a:buFont typeface="Wingdings" panose="05000000000000000000" pitchFamily="2" charset="2"/>
              <a:buNone/>
            </a:pPr>
            <a:endParaRPr lang="en-US" altLang="zh-CN">
              <a:ea typeface="楷体_GB2312" pitchFamily="49" charset="-122"/>
            </a:endParaRPr>
          </a:p>
          <a:p>
            <a:pPr marL="342900" indent="-342900">
              <a:lnSpc>
                <a:spcPct val="90000"/>
              </a:lnSpc>
              <a:spcBef>
                <a:spcPct val="20000"/>
              </a:spcBef>
              <a:buClr>
                <a:srgbClr val="006600"/>
              </a:buClr>
              <a:buSzPct val="80000"/>
              <a:buFont typeface="Wingdings" panose="05000000000000000000" pitchFamily="2" charset="2"/>
              <a:buNone/>
            </a:pPr>
            <a:r>
              <a:rPr lang="zh-CN" altLang="en-US" sz="2800">
                <a:ea typeface="楷体_GB2312" pitchFamily="49" charset="-122"/>
              </a:rPr>
              <a:t>家庭成员</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父亲：***</a:t>
            </a:r>
          </a:p>
          <a:p>
            <a:pPr marL="342900" indent="-342900">
              <a:lnSpc>
                <a:spcPct val="90000"/>
              </a:lnSpc>
              <a:spcBef>
                <a:spcPct val="20000"/>
              </a:spcBef>
              <a:buClr>
                <a:srgbClr val="006600"/>
              </a:buClr>
              <a:buSzPct val="80000"/>
              <a:buFont typeface="Wingdings" panose="05000000000000000000" pitchFamily="2" charset="2"/>
              <a:buNone/>
            </a:pPr>
            <a:r>
              <a:rPr lang="zh-CN" altLang="en-US">
                <a:ea typeface="楷体_GB2312" pitchFamily="49" charset="-122"/>
              </a:rPr>
              <a:t>母亲：***</a:t>
            </a:r>
          </a:p>
        </p:txBody>
      </p:sp>
      <p:sp>
        <p:nvSpPr>
          <p:cNvPr id="61445" name="Line 17"/>
          <p:cNvSpPr>
            <a:spLocks noChangeShapeType="1"/>
          </p:cNvSpPr>
          <p:nvPr/>
        </p:nvSpPr>
        <p:spPr bwMode="auto">
          <a:xfrm flipV="1">
            <a:off x="2640013" y="2060575"/>
            <a:ext cx="2519362" cy="2016125"/>
          </a:xfrm>
          <a:prstGeom prst="line">
            <a:avLst/>
          </a:prstGeom>
          <a:noFill/>
          <a:ln w="9525">
            <a:solidFill>
              <a:schemeClr val="tx1"/>
            </a:solidFill>
            <a:round/>
            <a:tailEnd type="triangle" w="med" len="med"/>
          </a:ln>
        </p:spPr>
        <p:txBody>
          <a:bodyPr/>
          <a:lstStyle/>
          <a:p>
            <a:endParaRPr lang="zh-CN" altLang="en-US"/>
          </a:p>
        </p:txBody>
      </p:sp>
      <p:sp>
        <p:nvSpPr>
          <p:cNvPr id="61446" name="Line 18"/>
          <p:cNvSpPr>
            <a:spLocks noChangeShapeType="1"/>
          </p:cNvSpPr>
          <p:nvPr/>
        </p:nvSpPr>
        <p:spPr bwMode="auto">
          <a:xfrm flipV="1">
            <a:off x="2640013" y="3571875"/>
            <a:ext cx="2519362" cy="863600"/>
          </a:xfrm>
          <a:prstGeom prst="line">
            <a:avLst/>
          </a:prstGeom>
          <a:noFill/>
          <a:ln w="9525">
            <a:solidFill>
              <a:schemeClr val="tx1"/>
            </a:solidFill>
            <a:round/>
            <a:tailEnd type="triangle" w="med" len="med"/>
          </a:ln>
        </p:spPr>
        <p:txBody>
          <a:bodyPr/>
          <a:lstStyle/>
          <a:p>
            <a:endParaRPr lang="zh-CN" altLang="en-US"/>
          </a:p>
        </p:txBody>
      </p:sp>
      <p:sp>
        <p:nvSpPr>
          <p:cNvPr id="61447" name="Line 19"/>
          <p:cNvSpPr>
            <a:spLocks noChangeShapeType="1"/>
          </p:cNvSpPr>
          <p:nvPr/>
        </p:nvSpPr>
        <p:spPr bwMode="auto">
          <a:xfrm>
            <a:off x="2640013" y="4724400"/>
            <a:ext cx="2519362" cy="287338"/>
          </a:xfrm>
          <a:prstGeom prst="line">
            <a:avLst/>
          </a:prstGeom>
          <a:noFill/>
          <a:ln w="9525">
            <a:solidFill>
              <a:schemeClr val="tx1"/>
            </a:solidFill>
            <a:round/>
            <a:tailEnd type="triangle" w="med" len="med"/>
          </a:ln>
        </p:spPr>
        <p:txBody>
          <a:bodyPr/>
          <a:lstStyle/>
          <a:p>
            <a:endParaRPr lang="zh-CN" altLang="en-US"/>
          </a:p>
        </p:txBody>
      </p:sp>
      <p:pic>
        <p:nvPicPr>
          <p:cNvPr id="61448" name="Picture 20" descr="03"/>
          <p:cNvPicPr>
            <a:picLocks noChangeAspect="1" noChangeArrowheads="1" noCrop="1"/>
          </p:cNvPicPr>
          <p:nvPr/>
        </p:nvPicPr>
        <p:blipFill>
          <a:blip r:embed="rId2"/>
          <a:srcRect/>
          <a:stretch>
            <a:fillRect/>
          </a:stretch>
        </p:blipFill>
        <p:spPr bwMode="auto">
          <a:xfrm>
            <a:off x="2627313" y="2205038"/>
            <a:ext cx="1076325" cy="1076325"/>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386263" y="285750"/>
            <a:ext cx="4686300" cy="500063"/>
          </a:xfrm>
        </p:spPr>
        <p:txBody>
          <a:bodyPr/>
          <a:lstStyle/>
          <a:p>
            <a:r>
              <a:rPr lang="zh-CN" altLang="en-US"/>
              <a:t>作业（二）</a:t>
            </a:r>
          </a:p>
        </p:txBody>
      </p:sp>
      <p:sp>
        <p:nvSpPr>
          <p:cNvPr id="48131" name="内容占位符 2"/>
          <p:cNvSpPr>
            <a:spLocks noGrp="1"/>
          </p:cNvSpPr>
          <p:nvPr>
            <p:ph idx="1"/>
          </p:nvPr>
        </p:nvSpPr>
        <p:spPr>
          <a:xfrm>
            <a:off x="628650" y="1857375"/>
            <a:ext cx="8229600" cy="4286250"/>
          </a:xfrm>
        </p:spPr>
        <p:txBody>
          <a:bodyPr rtlCol="0">
            <a:normAutofit fontScale="92500"/>
          </a:bodyPr>
          <a:lstStyle/>
          <a:p>
            <a:pPr fontAlgn="auto">
              <a:lnSpc>
                <a:spcPct val="90000"/>
              </a:lnSpc>
              <a:spcAft>
                <a:spcPts val="0"/>
              </a:spcAft>
              <a:buFont typeface="Wingdings" panose="05000000000000000000" pitchFamily="2" charset="2"/>
              <a:buNone/>
              <a:defRPr/>
            </a:pPr>
            <a:r>
              <a:rPr lang="zh-CN" altLang="en-US" dirty="0">
                <a:solidFill>
                  <a:srgbClr val="2A12BA"/>
                </a:solidFill>
                <a:latin typeface="楷体_GB2312" pitchFamily="49" charset="-122"/>
              </a:rPr>
              <a:t>项目：为新开的餐厅设计网站</a:t>
            </a:r>
          </a:p>
          <a:p>
            <a:pPr fontAlgn="auto">
              <a:spcAft>
                <a:spcPts val="0"/>
              </a:spcAft>
              <a:buFont typeface="Wingdings" panose="05000000000000000000" pitchFamily="2" charset="2"/>
              <a:buNone/>
              <a:defRPr/>
            </a:pPr>
            <a:r>
              <a:rPr lang="zh-CN" sz="1800" dirty="0"/>
              <a:t>要求：</a:t>
            </a:r>
          </a:p>
          <a:p>
            <a:pPr fontAlgn="auto">
              <a:spcAft>
                <a:spcPts val="0"/>
              </a:spcAft>
              <a:buFont typeface="Wingdings" panose="05000000000000000000" pitchFamily="2" charset="2"/>
              <a:buNone/>
              <a:defRPr/>
            </a:pPr>
            <a:r>
              <a:rPr lang="en-US" altLang="zh-CN" sz="1800" dirty="0"/>
              <a:t>1.</a:t>
            </a:r>
            <a:r>
              <a:rPr lang="zh-CN" sz="1800" dirty="0"/>
              <a:t>共有三个页面，分别为</a:t>
            </a:r>
          </a:p>
          <a:p>
            <a:pPr fontAlgn="auto">
              <a:spcAft>
                <a:spcPts val="0"/>
              </a:spcAft>
              <a:buFont typeface="Wingdings" panose="05000000000000000000" pitchFamily="2" charset="2"/>
              <a:buNone/>
              <a:defRPr/>
            </a:pPr>
            <a:r>
              <a:rPr lang="en-US" altLang="zh-CN" sz="1800" dirty="0"/>
              <a:t>	A  </a:t>
            </a:r>
            <a:r>
              <a:rPr lang="zh-CN" sz="1800" dirty="0"/>
              <a:t>文件名</a:t>
            </a:r>
            <a:r>
              <a:rPr lang="en-US" altLang="zh-CN" sz="1800" dirty="0"/>
              <a:t>index.html </a:t>
            </a:r>
            <a:r>
              <a:rPr lang="zh-CN" sz="1800" dirty="0"/>
              <a:t>站点首页，用来显示餐厅介绍信息，如餐厅主营品种，餐厅规模，餐厅地理位置，餐厅营业时间，餐厅服务项目等。其中，餐厅主营品种，餐厅地理位置，营业时间为必须选项</a:t>
            </a:r>
          </a:p>
          <a:p>
            <a:pPr fontAlgn="auto">
              <a:spcAft>
                <a:spcPts val="0"/>
              </a:spcAft>
              <a:buFont typeface="Wingdings" panose="05000000000000000000" pitchFamily="2" charset="2"/>
              <a:buNone/>
              <a:defRPr/>
            </a:pPr>
            <a:r>
              <a:rPr lang="en-US" altLang="zh-CN" sz="1800" dirty="0"/>
              <a:t>	B  </a:t>
            </a:r>
            <a:r>
              <a:rPr lang="zh-CN" sz="1800" dirty="0"/>
              <a:t>文件名 </a:t>
            </a:r>
            <a:r>
              <a:rPr lang="en-US" altLang="zh-CN" sz="1800" dirty="0"/>
              <a:t>west.html </a:t>
            </a:r>
            <a:r>
              <a:rPr lang="zh-CN" sz="1800" dirty="0"/>
              <a:t>介绍西餐的页面（</a:t>
            </a:r>
            <a:r>
              <a:rPr lang="zh-CN" altLang="en-US" sz="1800" dirty="0"/>
              <a:t>至少</a:t>
            </a:r>
            <a:r>
              <a:rPr lang="en-US" altLang="zh-CN" sz="1800" dirty="0"/>
              <a:t>4</a:t>
            </a:r>
            <a:r>
              <a:rPr lang="zh-CN" sz="1800" dirty="0"/>
              <a:t>种） 分别介绍菜名，图片，价格</a:t>
            </a:r>
          </a:p>
          <a:p>
            <a:pPr fontAlgn="auto">
              <a:spcAft>
                <a:spcPts val="0"/>
              </a:spcAft>
              <a:buFont typeface="Wingdings" panose="05000000000000000000" pitchFamily="2" charset="2"/>
              <a:buNone/>
              <a:defRPr/>
            </a:pPr>
            <a:r>
              <a:rPr lang="en-US" altLang="zh-CN" sz="1800" dirty="0"/>
              <a:t>	C  </a:t>
            </a:r>
            <a:r>
              <a:rPr lang="zh-CN" sz="1800" dirty="0"/>
              <a:t>文件名 </a:t>
            </a:r>
            <a:r>
              <a:rPr lang="en-US" altLang="zh-CN" sz="1800" dirty="0"/>
              <a:t>Chinese.html </a:t>
            </a:r>
            <a:r>
              <a:rPr lang="zh-CN" sz="1800" dirty="0"/>
              <a:t>介绍中国菜的页面</a:t>
            </a:r>
            <a:r>
              <a:rPr lang="en-US" altLang="zh-CN" sz="1800" dirty="0"/>
              <a:t>( </a:t>
            </a:r>
            <a:r>
              <a:rPr lang="zh-CN" altLang="en-US" sz="1800" dirty="0"/>
              <a:t>至少</a:t>
            </a:r>
            <a:r>
              <a:rPr lang="en-US" altLang="zh-CN" sz="1800" dirty="0"/>
              <a:t>4</a:t>
            </a:r>
            <a:r>
              <a:rPr lang="zh-CN" sz="1800" dirty="0"/>
              <a:t>种</a:t>
            </a:r>
            <a:r>
              <a:rPr lang="en-US" sz="1800" dirty="0"/>
              <a:t> </a:t>
            </a:r>
            <a:r>
              <a:rPr lang="en-US" altLang="zh-CN" sz="1800" dirty="0"/>
              <a:t>) </a:t>
            </a:r>
            <a:r>
              <a:rPr lang="zh-CN" sz="1800" dirty="0"/>
              <a:t>分别介绍菜名，图片，价格</a:t>
            </a:r>
          </a:p>
          <a:p>
            <a:pPr fontAlgn="auto">
              <a:spcAft>
                <a:spcPts val="0"/>
              </a:spcAft>
              <a:buFont typeface="Wingdings" panose="05000000000000000000" pitchFamily="2" charset="2"/>
              <a:buNone/>
              <a:defRPr/>
            </a:pPr>
            <a:r>
              <a:rPr lang="en-US" altLang="zh-CN" sz="1800" dirty="0"/>
              <a:t>2.</a:t>
            </a:r>
            <a:r>
              <a:rPr lang="zh-CN" sz="1800" dirty="0"/>
              <a:t>三个页面之间要建立超级链接</a:t>
            </a:r>
          </a:p>
          <a:p>
            <a:pPr fontAlgn="auto">
              <a:spcAft>
                <a:spcPts val="0"/>
              </a:spcAft>
              <a:buFont typeface="Wingdings" panose="05000000000000000000" pitchFamily="2" charset="2"/>
              <a:buNone/>
              <a:defRPr/>
            </a:pPr>
            <a:r>
              <a:rPr lang="en-US" altLang="zh-CN" sz="1800" dirty="0"/>
              <a:t>	A </a:t>
            </a:r>
            <a:r>
              <a:rPr lang="zh-CN" sz="1800" dirty="0"/>
              <a:t>分别建立超级链接到另外两个页面</a:t>
            </a:r>
          </a:p>
          <a:p>
            <a:pPr fontAlgn="auto">
              <a:spcAft>
                <a:spcPts val="0"/>
              </a:spcAft>
              <a:buFont typeface="Wingdings" panose="05000000000000000000" pitchFamily="2" charset="2"/>
              <a:buNone/>
              <a:defRPr/>
            </a:pPr>
            <a:r>
              <a:rPr lang="en-US" altLang="zh-CN" sz="1800" dirty="0"/>
              <a:t>	B </a:t>
            </a:r>
            <a:r>
              <a:rPr lang="zh-CN" sz="1800" dirty="0"/>
              <a:t>对于</a:t>
            </a:r>
            <a:r>
              <a:rPr lang="en-US" altLang="zh-CN" sz="1800" dirty="0"/>
              <a:t>west.html</a:t>
            </a:r>
            <a:r>
              <a:rPr lang="zh-CN" sz="1800" dirty="0"/>
              <a:t>和</a:t>
            </a:r>
            <a:r>
              <a:rPr lang="en-US" sz="1800" dirty="0"/>
              <a:t> </a:t>
            </a:r>
            <a:r>
              <a:rPr lang="en-US" altLang="zh-CN" sz="1800" dirty="0"/>
              <a:t>Chinese.html</a:t>
            </a:r>
            <a:r>
              <a:rPr lang="zh-CN" sz="1800" dirty="0"/>
              <a:t>要求有</a:t>
            </a:r>
            <a:r>
              <a:rPr lang="zh-CN" sz="1800" dirty="0">
                <a:solidFill>
                  <a:srgbClr val="3366CC"/>
                </a:solidFill>
              </a:rPr>
              <a:t>目录</a:t>
            </a:r>
            <a:r>
              <a:rPr lang="zh-CN" sz="1800" dirty="0"/>
              <a:t>分别</a:t>
            </a:r>
            <a:r>
              <a:rPr lang="zh-CN" sz="1800" dirty="0">
                <a:solidFill>
                  <a:srgbClr val="3366CC"/>
                </a:solidFill>
              </a:rPr>
              <a:t>链接到本页面内</a:t>
            </a:r>
            <a:r>
              <a:rPr lang="zh-CN" sz="1800" dirty="0"/>
              <a:t>的具体菜肴</a:t>
            </a:r>
          </a:p>
          <a:p>
            <a:pPr fontAlgn="auto">
              <a:spcAft>
                <a:spcPts val="0"/>
              </a:spcAft>
              <a:buFont typeface="Wingdings" panose="05000000000000000000" pitchFamily="2" charset="2"/>
              <a:buNone/>
              <a:defRPr/>
            </a:pPr>
            <a:r>
              <a:rPr lang="en-US" sz="1800" dirty="0"/>
              <a:t>	</a:t>
            </a:r>
            <a:r>
              <a:rPr lang="en-US" altLang="zh-CN" sz="1800" dirty="0"/>
              <a:t>C west.html</a:t>
            </a:r>
            <a:r>
              <a:rPr lang="zh-CN" sz="1800" dirty="0"/>
              <a:t>和</a:t>
            </a:r>
            <a:r>
              <a:rPr lang="en-US" altLang="zh-CN" sz="1800" dirty="0"/>
              <a:t>Chinese.html</a:t>
            </a:r>
            <a:r>
              <a:rPr lang="zh-CN" sz="1800" dirty="0"/>
              <a:t>之间能够有</a:t>
            </a:r>
            <a:r>
              <a:rPr lang="zh-CN" sz="1800" dirty="0">
                <a:solidFill>
                  <a:srgbClr val="3366CC"/>
                </a:solidFill>
              </a:rPr>
              <a:t>互相访问的超级链接</a:t>
            </a:r>
            <a:endParaRPr lang="zh-CN" altLang="en-US" sz="1800" dirty="0">
              <a:solidFill>
                <a:srgbClr val="3366CC"/>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4386263" y="285750"/>
            <a:ext cx="4686300" cy="500063"/>
          </a:xfrm>
        </p:spPr>
        <p:txBody>
          <a:bodyPr/>
          <a:lstStyle/>
          <a:p>
            <a:r>
              <a:rPr lang="zh-CN" altLang="en-US"/>
              <a:t>作业（二）</a:t>
            </a:r>
          </a:p>
        </p:txBody>
      </p:sp>
      <p:pic>
        <p:nvPicPr>
          <p:cNvPr id="63491" name="Picture 20"/>
          <p:cNvPicPr>
            <a:picLocks noChangeAspect="1" noChangeArrowheads="1"/>
          </p:cNvPicPr>
          <p:nvPr/>
        </p:nvPicPr>
        <p:blipFill>
          <a:blip r:embed="rId2"/>
          <a:srcRect/>
          <a:stretch>
            <a:fillRect/>
          </a:stretch>
        </p:blipFill>
        <p:spPr bwMode="auto">
          <a:xfrm>
            <a:off x="2571750" y="1071563"/>
            <a:ext cx="3943350" cy="5057775"/>
          </a:xfrm>
          <a:prstGeom prst="rect">
            <a:avLst/>
          </a:prstGeom>
          <a:noFill/>
          <a:ln w="9525">
            <a:noFill/>
            <a:miter lim="800000"/>
            <a:headEnd/>
            <a:tailEnd/>
          </a:ln>
        </p:spPr>
      </p:pic>
      <p:sp>
        <p:nvSpPr>
          <p:cNvPr id="63492" name="Line 17"/>
          <p:cNvSpPr>
            <a:spLocks noChangeShapeType="1"/>
          </p:cNvSpPr>
          <p:nvPr/>
        </p:nvSpPr>
        <p:spPr bwMode="auto">
          <a:xfrm flipH="1">
            <a:off x="3286125" y="3143250"/>
            <a:ext cx="785813" cy="642938"/>
          </a:xfrm>
          <a:prstGeom prst="line">
            <a:avLst/>
          </a:prstGeom>
          <a:noFill/>
          <a:ln w="9525">
            <a:solidFill>
              <a:schemeClr val="tx1"/>
            </a:solidFill>
            <a:round/>
            <a:tailEnd type="triangle" w="med" len="med"/>
          </a:ln>
        </p:spPr>
        <p:txBody>
          <a:bodyPr/>
          <a:lstStyle/>
          <a:p>
            <a:endParaRPr lang="zh-CN" altLang="en-US"/>
          </a:p>
        </p:txBody>
      </p:sp>
      <p:sp>
        <p:nvSpPr>
          <p:cNvPr id="63493" name="Line 17"/>
          <p:cNvSpPr>
            <a:spLocks noChangeShapeType="1"/>
          </p:cNvSpPr>
          <p:nvPr/>
        </p:nvSpPr>
        <p:spPr bwMode="auto">
          <a:xfrm>
            <a:off x="4572000" y="3143250"/>
            <a:ext cx="571500" cy="714375"/>
          </a:xfrm>
          <a:prstGeom prst="line">
            <a:avLst/>
          </a:prstGeom>
          <a:noFill/>
          <a:ln w="9525">
            <a:solidFill>
              <a:schemeClr val="tx1"/>
            </a:solidFill>
            <a:round/>
            <a:tailEnd type="triangle" w="med" len="med"/>
          </a:ln>
        </p:spPr>
        <p:txBody>
          <a:bodyPr/>
          <a:lstStyle/>
          <a:p>
            <a:endParaRPr lang="zh-CN" altLang="en-US"/>
          </a:p>
        </p:txBody>
      </p:sp>
      <p:sp>
        <p:nvSpPr>
          <p:cNvPr id="20" name="左弧形箭头 19"/>
          <p:cNvSpPr/>
          <p:nvPr/>
        </p:nvSpPr>
        <p:spPr>
          <a:xfrm>
            <a:off x="2357438" y="4286250"/>
            <a:ext cx="428625" cy="10001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85800" y="2744788"/>
            <a:ext cx="7772400" cy="1470025"/>
          </a:xfrm>
        </p:spPr>
        <p:txBody>
          <a:bodyPr/>
          <a:lstStyle/>
          <a:p>
            <a:r>
              <a:rPr lang="en-US" altLang="zh-CN" dirty="0">
                <a:latin typeface="楷体_GB2312" pitchFamily="49" charset="-122"/>
              </a:rPr>
              <a:t>Web </a:t>
            </a:r>
            <a:r>
              <a:rPr lang="zh-CN" altLang="en-US" dirty="0">
                <a:latin typeface="楷体_GB2312" pitchFamily="49" charset="-122"/>
              </a:rPr>
              <a:t>开发基础</a:t>
            </a:r>
            <a:endParaRPr lang="zh-CN" altLang="en-US" dirty="0"/>
          </a:p>
        </p:txBody>
      </p:sp>
      <p:sp>
        <p:nvSpPr>
          <p:cNvPr id="26627" name="Rectangle 3"/>
          <p:cNvSpPr>
            <a:spLocks noGrp="1" noChangeArrowheads="1"/>
          </p:cNvSpPr>
          <p:nvPr>
            <p:ph type="subTitle" idx="1"/>
          </p:nvPr>
        </p:nvSpPr>
        <p:spPr>
          <a:xfrm>
            <a:off x="1371600" y="4319588"/>
            <a:ext cx="6400800" cy="1752600"/>
          </a:xfrm>
        </p:spPr>
        <p:txBody>
          <a:bodyPr/>
          <a:lstStyle/>
          <a:p>
            <a:r>
              <a:rPr lang="zh-CN" altLang="en-US" dirty="0"/>
              <a:t>第二章 表格与页面布局 </a:t>
            </a:r>
          </a:p>
        </p:txBody>
      </p:sp>
    </p:spTree>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86263" y="285750"/>
            <a:ext cx="4686300" cy="500063"/>
          </a:xfrm>
        </p:spPr>
        <p:txBody>
          <a:bodyPr/>
          <a:lstStyle/>
          <a:p>
            <a:r>
              <a:rPr lang="zh-CN" altLang="en-US"/>
              <a:t>回顾</a:t>
            </a:r>
          </a:p>
        </p:txBody>
      </p:sp>
      <p:sp>
        <p:nvSpPr>
          <p:cNvPr id="27651" name="Rectangle 3"/>
          <p:cNvSpPr>
            <a:spLocks noGrp="1" noChangeArrowheads="1"/>
          </p:cNvSpPr>
          <p:nvPr>
            <p:ph idx="1"/>
          </p:nvPr>
        </p:nvSpPr>
        <p:spPr>
          <a:xfrm>
            <a:off x="628650" y="1857375"/>
            <a:ext cx="8229600" cy="4286250"/>
          </a:xfrm>
        </p:spPr>
        <p:txBody>
          <a:bodyPr/>
          <a:lstStyle/>
          <a:p>
            <a:pPr>
              <a:lnSpc>
                <a:spcPct val="130000"/>
              </a:lnSpc>
              <a:buFontTx/>
              <a:buBlip>
                <a:blip r:embed="rId2"/>
              </a:buBlip>
            </a:pPr>
            <a:r>
              <a:rPr lang="en-US" altLang="zh-CN">
                <a:latin typeface="隶书" pitchFamily="49" charset="-122"/>
              </a:rPr>
              <a:t>Internet </a:t>
            </a:r>
            <a:r>
              <a:rPr lang="zh-CN" altLang="en-US">
                <a:latin typeface="隶书" pitchFamily="49" charset="-122"/>
              </a:rPr>
              <a:t>和 万维网</a:t>
            </a:r>
          </a:p>
          <a:p>
            <a:pPr>
              <a:lnSpc>
                <a:spcPct val="130000"/>
              </a:lnSpc>
              <a:buFontTx/>
              <a:buBlip>
                <a:blip r:embed="rId2"/>
              </a:buBlip>
            </a:pPr>
            <a:r>
              <a:rPr lang="zh-CN" altLang="en-US">
                <a:latin typeface="隶书" pitchFamily="49" charset="-122"/>
              </a:rPr>
              <a:t>网页的工作原理</a:t>
            </a:r>
          </a:p>
          <a:p>
            <a:pPr>
              <a:lnSpc>
                <a:spcPct val="130000"/>
              </a:lnSpc>
              <a:buFontTx/>
              <a:buBlip>
                <a:blip r:embed="rId2"/>
              </a:buBlip>
            </a:pPr>
            <a:r>
              <a:rPr lang="zh-CN" altLang="en-US">
                <a:latin typeface="隶书" pitchFamily="49" charset="-122"/>
              </a:rPr>
              <a:t>网页的基本结构</a:t>
            </a:r>
          </a:p>
          <a:p>
            <a:pPr>
              <a:lnSpc>
                <a:spcPct val="130000"/>
              </a:lnSpc>
              <a:buFontTx/>
              <a:buBlip>
                <a:blip r:embed="rId2"/>
              </a:buBlip>
            </a:pPr>
            <a:r>
              <a:rPr lang="zh-CN" altLang="en-US">
                <a:latin typeface="隶书" pitchFamily="49" charset="-122"/>
              </a:rPr>
              <a:t>标记及其属性</a:t>
            </a:r>
          </a:p>
          <a:p>
            <a:pPr>
              <a:lnSpc>
                <a:spcPct val="130000"/>
              </a:lnSpc>
              <a:buFontTx/>
              <a:buBlip>
                <a:blip r:embed="rId2"/>
              </a:buBlip>
            </a:pPr>
            <a:r>
              <a:rPr lang="zh-CN" altLang="en-US">
                <a:latin typeface="隶书" pitchFamily="49" charset="-122"/>
              </a:rPr>
              <a:t>段落标记，图片标记，超级链接标记</a:t>
            </a:r>
          </a:p>
          <a:p>
            <a:pPr>
              <a:lnSpc>
                <a:spcPct val="130000"/>
              </a:lnSpc>
              <a:buFontTx/>
              <a:buBlip>
                <a:blip r:embed="rId2"/>
              </a:buBlip>
            </a:pPr>
            <a:r>
              <a:rPr lang="zh-CN" altLang="en-US">
                <a:latin typeface="隶书" pitchFamily="49" charset="-122"/>
              </a:rPr>
              <a:t>相对路径，绝对路径，物理路径</a:t>
            </a:r>
            <a:endParaRPr lang="zh-CN" altLang="en-US"/>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86263" y="285750"/>
            <a:ext cx="4686300" cy="500063"/>
          </a:xfrm>
        </p:spPr>
        <p:txBody>
          <a:bodyPr/>
          <a:lstStyle/>
          <a:p>
            <a:r>
              <a:rPr lang="zh-CN" altLang="en-US"/>
              <a:t>本章目标</a:t>
            </a:r>
          </a:p>
        </p:txBody>
      </p:sp>
      <p:sp>
        <p:nvSpPr>
          <p:cNvPr id="28675" name="Rectangle 3"/>
          <p:cNvSpPr>
            <a:spLocks noGrp="1" noChangeArrowheads="1"/>
          </p:cNvSpPr>
          <p:nvPr>
            <p:ph idx="1"/>
          </p:nvPr>
        </p:nvSpPr>
        <p:spPr>
          <a:xfrm>
            <a:off x="628650" y="1857375"/>
            <a:ext cx="8229600" cy="4286250"/>
          </a:xfrm>
        </p:spPr>
        <p:txBody>
          <a:bodyPr/>
          <a:lstStyle/>
          <a:p>
            <a:pPr>
              <a:lnSpc>
                <a:spcPct val="160000"/>
              </a:lnSpc>
              <a:buFontTx/>
              <a:buBlip>
                <a:blip r:embed="rId2"/>
              </a:buBlip>
            </a:pPr>
            <a:r>
              <a:rPr lang="zh-CN" altLang="en-US"/>
              <a:t>网页设计注意事项</a:t>
            </a:r>
            <a:endParaRPr lang="en-US" altLang="zh-CN"/>
          </a:p>
          <a:p>
            <a:pPr>
              <a:lnSpc>
                <a:spcPct val="160000"/>
              </a:lnSpc>
              <a:buFontTx/>
              <a:buBlip>
                <a:blip r:embed="rId2"/>
              </a:buBlip>
            </a:pPr>
            <a:r>
              <a:rPr lang="zh-CN" altLang="en-US"/>
              <a:t>什么是表格？</a:t>
            </a:r>
          </a:p>
          <a:p>
            <a:pPr>
              <a:lnSpc>
                <a:spcPct val="160000"/>
              </a:lnSpc>
              <a:buFontTx/>
              <a:buBlip>
                <a:blip r:embed="rId2"/>
              </a:buBlip>
            </a:pPr>
            <a:r>
              <a:rPr lang="zh-CN" altLang="en-US"/>
              <a:t>为什么需要表格？</a:t>
            </a:r>
          </a:p>
          <a:p>
            <a:pPr>
              <a:lnSpc>
                <a:spcPct val="160000"/>
              </a:lnSpc>
              <a:buFontTx/>
              <a:buBlip>
                <a:blip r:embed="rId2"/>
              </a:buBlip>
            </a:pPr>
            <a:r>
              <a:rPr lang="zh-CN" altLang="en-US"/>
              <a:t>如何创建表格？</a:t>
            </a:r>
          </a:p>
          <a:p>
            <a:pPr>
              <a:lnSpc>
                <a:spcPct val="160000"/>
              </a:lnSpc>
              <a:buFontTx/>
              <a:buBlip>
                <a:blip r:embed="rId2"/>
              </a:buBlip>
            </a:pPr>
            <a:r>
              <a:rPr lang="zh-CN" altLang="en-US"/>
              <a:t>表格如何使用？</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722313" y="2928938"/>
            <a:ext cx="7772400" cy="1362075"/>
          </a:xfrm>
        </p:spPr>
        <p:txBody>
          <a:bodyPr rtlCol="0">
            <a:normAutofit/>
          </a:bodyPr>
          <a:lstStyle/>
          <a:p>
            <a:pPr algn="ctr" fontAlgn="auto">
              <a:spcAft>
                <a:spcPts val="0"/>
              </a:spcAft>
              <a:defRPr/>
            </a:pPr>
            <a:r>
              <a:rPr lang="zh-CN" altLang="en-US" dirty="0"/>
              <a:t>第一章  </a:t>
            </a:r>
            <a:r>
              <a:rPr lang="en-US" altLang="zh-CN" dirty="0">
                <a:latin typeface="楷体_GB2312" pitchFamily="49" charset="-122"/>
              </a:rPr>
              <a:t>WEB</a:t>
            </a:r>
            <a:r>
              <a:rPr lang="zh-CN" altLang="en-US" dirty="0">
                <a:latin typeface="楷体_GB2312" pitchFamily="49" charset="-122"/>
              </a:rPr>
              <a:t>概述与超链接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386263" y="285750"/>
            <a:ext cx="4686300" cy="500063"/>
          </a:xfrm>
        </p:spPr>
        <p:txBody>
          <a:bodyPr/>
          <a:lstStyle/>
          <a:p>
            <a:r>
              <a:rPr lang="zh-CN" altLang="en-US"/>
              <a:t>网页设计注意事项</a:t>
            </a:r>
          </a:p>
        </p:txBody>
      </p:sp>
      <p:sp>
        <p:nvSpPr>
          <p:cNvPr id="29699" name="内容占位符 2"/>
          <p:cNvSpPr>
            <a:spLocks noGrp="1"/>
          </p:cNvSpPr>
          <p:nvPr>
            <p:ph idx="1"/>
          </p:nvPr>
        </p:nvSpPr>
        <p:spPr>
          <a:xfrm>
            <a:off x="628650" y="1857375"/>
            <a:ext cx="8229600" cy="4286250"/>
          </a:xfrm>
        </p:spPr>
        <p:txBody>
          <a:bodyPr/>
          <a:lstStyle/>
          <a:p>
            <a:pPr>
              <a:buFontTx/>
              <a:buBlip>
                <a:blip r:embed="rId2"/>
              </a:buBlip>
            </a:pPr>
            <a:r>
              <a:rPr lang="zh-CN" altLang="en-US"/>
              <a:t>多浏览器支持</a:t>
            </a:r>
            <a:endParaRPr lang="en-US" altLang="zh-CN"/>
          </a:p>
          <a:p>
            <a:pPr>
              <a:buFontTx/>
              <a:buBlip>
                <a:blip r:embed="rId2"/>
              </a:buBlip>
            </a:pPr>
            <a:r>
              <a:rPr lang="zh-CN" altLang="en-US"/>
              <a:t>样式与风格统一</a:t>
            </a:r>
            <a:endParaRPr lang="en-US" altLang="zh-CN"/>
          </a:p>
          <a:p>
            <a:pPr>
              <a:buFontTx/>
              <a:buBlip>
                <a:blip r:embed="rId2"/>
              </a:buBlip>
            </a:pPr>
            <a:r>
              <a:rPr lang="zh-CN" altLang="en-US"/>
              <a:t>网站结构、文件命名</a:t>
            </a:r>
            <a:endParaRPr lang="en-US" altLang="zh-CN"/>
          </a:p>
          <a:p>
            <a:pPr>
              <a:buFontTx/>
              <a:buBlip>
                <a:blip r:embed="rId2"/>
              </a:buBlip>
            </a:pPr>
            <a:r>
              <a:rPr lang="zh-CN" altLang="en-US"/>
              <a:t>页面尺寸与屏幕分辨率</a:t>
            </a:r>
            <a:endParaRPr lang="en-US" altLang="zh-CN"/>
          </a:p>
          <a:p>
            <a:pPr>
              <a:buFontTx/>
              <a:buBlip>
                <a:blip r:embed="rId2"/>
              </a:buBlip>
            </a:pPr>
            <a:r>
              <a:rPr lang="zh-CN" altLang="en-US"/>
              <a:t>图片文件命名、大小尺寸限制</a:t>
            </a:r>
            <a:endParaRPr lang="en-US" altLang="zh-CN"/>
          </a:p>
          <a:p>
            <a:pPr>
              <a:buFontTx/>
              <a:buBlip>
                <a:blip r:embed="rId2"/>
              </a:buBlip>
            </a:pPr>
            <a:r>
              <a:rPr lang="zh-CN" altLang="en-US"/>
              <a:t>相对路径的应用</a:t>
            </a:r>
            <a:endParaRPr lang="en-US" altLang="zh-CN"/>
          </a:p>
          <a:p>
            <a:pPr>
              <a:buFontTx/>
              <a:buBlip>
                <a:blip r:embed="rId2"/>
              </a:buBlip>
            </a:pPr>
            <a:r>
              <a:rPr lang="zh-CN" altLang="en-US"/>
              <a:t>页面内容（</a:t>
            </a:r>
            <a:r>
              <a:rPr lang="en-US" altLang="zh-CN"/>
              <a:t>title</a:t>
            </a:r>
            <a:r>
              <a:rPr lang="zh-CN" altLang="en-US"/>
              <a:t>、</a:t>
            </a:r>
            <a:r>
              <a:rPr lang="en-US" altLang="zh-CN"/>
              <a:t>meta</a:t>
            </a:r>
            <a:r>
              <a:rPr lang="zh-CN" altLang="en-US"/>
              <a:t>、</a:t>
            </a:r>
            <a:r>
              <a:rPr lang="en-US" altLang="zh-CN"/>
              <a:t>alt</a:t>
            </a:r>
            <a:r>
              <a:rPr lang="zh-CN" altLang="en-US"/>
              <a:t>、</a:t>
            </a:r>
            <a:r>
              <a:rPr lang="en-US" altLang="zh-CN"/>
              <a:t>tbody</a:t>
            </a:r>
            <a:r>
              <a:rPr lang="zh-CN" altLang="en-US"/>
              <a:t>等属性的应用）</a:t>
            </a:r>
            <a:endParaRPr lang="en-US" altLang="zh-CN"/>
          </a:p>
          <a:p>
            <a:pPr>
              <a:buFontTx/>
              <a:buBlip>
                <a:blip r:embed="rId2"/>
              </a:buBlip>
            </a:pPr>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386263" y="285750"/>
            <a:ext cx="4686300" cy="500063"/>
          </a:xfrm>
        </p:spPr>
        <p:txBody>
          <a:bodyPr/>
          <a:lstStyle/>
          <a:p>
            <a:r>
              <a:rPr lang="zh-CN" altLang="en-US"/>
              <a:t>什么是表格？</a:t>
            </a:r>
          </a:p>
        </p:txBody>
      </p:sp>
      <p:sp>
        <p:nvSpPr>
          <p:cNvPr id="30723" name="内容占位符 2"/>
          <p:cNvSpPr>
            <a:spLocks noGrp="1"/>
          </p:cNvSpPr>
          <p:nvPr>
            <p:ph idx="1"/>
          </p:nvPr>
        </p:nvSpPr>
        <p:spPr>
          <a:xfrm>
            <a:off x="628650" y="1857375"/>
            <a:ext cx="8229600" cy="4286250"/>
          </a:xfrm>
        </p:spPr>
        <p:txBody>
          <a:bodyPr/>
          <a:lstStyle/>
          <a:p>
            <a:pPr>
              <a:buFontTx/>
              <a:buBlip>
                <a:blip r:embed="rId2"/>
              </a:buBlip>
            </a:pPr>
            <a:r>
              <a:rPr lang="zh-CN" altLang="en-US">
                <a:latin typeface="隶书" pitchFamily="49" charset="-122"/>
              </a:rPr>
              <a:t>表格是</a:t>
            </a:r>
            <a:r>
              <a:rPr lang="en-US" altLang="zh-CN">
                <a:latin typeface="隶书" pitchFamily="49" charset="-122"/>
              </a:rPr>
              <a:t>html</a:t>
            </a:r>
            <a:r>
              <a:rPr lang="zh-CN" altLang="en-US">
                <a:latin typeface="隶书" pitchFamily="49" charset="-122"/>
              </a:rPr>
              <a:t>高级构件之一，它表示数据之间的关系，使对比分析更容易理解。表格由特定数目的行和列组成</a:t>
            </a:r>
            <a:endParaRPr lang="zh-CN" altLang="en-US"/>
          </a:p>
        </p:txBody>
      </p:sp>
      <p:graphicFrame>
        <p:nvGraphicFramePr>
          <p:cNvPr id="5" name="Group 74"/>
          <p:cNvGraphicFramePr/>
          <p:nvPr/>
        </p:nvGraphicFramePr>
        <p:xfrm>
          <a:off x="628650" y="2930525"/>
          <a:ext cx="8229599" cy="3108960"/>
        </p:xfrm>
        <a:graphic>
          <a:graphicData uri="http://schemas.openxmlformats.org/drawingml/2006/table">
            <a:tbl>
              <a:tblPr/>
              <a:tblGrid>
                <a:gridCol w="2742563">
                  <a:extLst>
                    <a:ext uri="{9D8B030D-6E8A-4147-A177-3AD203B41FA5}">
                      <a16:colId xmlns:a16="http://schemas.microsoft.com/office/drawing/2014/main" val="20000"/>
                    </a:ext>
                  </a:extLst>
                </a:gridCol>
                <a:gridCol w="2744473">
                  <a:extLst>
                    <a:ext uri="{9D8B030D-6E8A-4147-A177-3AD203B41FA5}">
                      <a16:colId xmlns:a16="http://schemas.microsoft.com/office/drawing/2014/main" val="20001"/>
                    </a:ext>
                  </a:extLst>
                </a:gridCol>
                <a:gridCol w="2742563">
                  <a:extLst>
                    <a:ext uri="{9D8B030D-6E8A-4147-A177-3AD203B41FA5}">
                      <a16:colId xmlns:a16="http://schemas.microsoft.com/office/drawing/2014/main" val="20002"/>
                    </a:ext>
                  </a:extLst>
                </a:gridCol>
              </a:tblGrid>
              <a:tr h="285752">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Arial" panose="020B0604020202020204" pitchFamily="34" charset="0"/>
                          <a:ea typeface="隶书" pitchFamily="49" charset="-122"/>
                        </a:rPr>
                        <a:t>球员</a:t>
                      </a:r>
                    </a:p>
                  </a:txBody>
                  <a:tcPr marL="110008" marR="110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得分 </a:t>
                      </a:r>
                    </a:p>
                  </a:txBody>
                  <a:tcPr marL="110008" marR="11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隶书" pitchFamily="49" charset="-122"/>
                          <a:ea typeface="隶书" pitchFamily="49" charset="-122"/>
                        </a:rPr>
                        <a:t>篮板 </a:t>
                      </a:r>
                    </a:p>
                  </a:txBody>
                  <a:tcPr marL="110008" marR="110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050">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姚明</a:t>
                      </a:r>
                    </a:p>
                  </a:txBody>
                  <a:tcPr marL="110008" marR="110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a:ln>
                            <a:noFill/>
                          </a:ln>
                          <a:solidFill>
                            <a:srgbClr val="CC3300"/>
                          </a:solidFill>
                          <a:effectLst/>
                          <a:latin typeface="Arial" panose="020B0604020202020204" pitchFamily="34" charset="0"/>
                          <a:ea typeface="隶书" pitchFamily="49" charset="-122"/>
                        </a:rPr>
                        <a:t>27 </a:t>
                      </a:r>
                    </a:p>
                  </a:txBody>
                  <a:tcPr marL="110008" marR="11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a:ln>
                            <a:noFill/>
                          </a:ln>
                          <a:solidFill>
                            <a:srgbClr val="CC3300"/>
                          </a:solidFill>
                          <a:effectLst/>
                          <a:latin typeface="Arial" panose="020B0604020202020204" pitchFamily="34" charset="0"/>
                          <a:ea typeface="隶书" pitchFamily="49" charset="-122"/>
                        </a:rPr>
                        <a:t>8 </a:t>
                      </a:r>
                    </a:p>
                  </a:txBody>
                  <a:tcPr marL="110008" marR="110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394">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麦克格雷迪 </a:t>
                      </a:r>
                    </a:p>
                  </a:txBody>
                  <a:tcPr marL="110008" marR="110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dirty="0">
                          <a:ln>
                            <a:noFill/>
                          </a:ln>
                          <a:solidFill>
                            <a:srgbClr val="CC3300"/>
                          </a:solidFill>
                          <a:effectLst/>
                          <a:latin typeface="Arial" panose="020B0604020202020204" pitchFamily="34" charset="0"/>
                          <a:ea typeface="隶书" pitchFamily="49" charset="-122"/>
                        </a:rPr>
                        <a:t>31 </a:t>
                      </a:r>
                    </a:p>
                  </a:txBody>
                  <a:tcPr marL="110008" marR="11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dirty="0">
                          <a:ln>
                            <a:noFill/>
                          </a:ln>
                          <a:solidFill>
                            <a:srgbClr val="CC3300"/>
                          </a:solidFill>
                          <a:effectLst/>
                          <a:latin typeface="Arial" panose="020B0604020202020204" pitchFamily="34" charset="0"/>
                          <a:ea typeface="隶书" pitchFamily="49" charset="-122"/>
                        </a:rPr>
                        <a:t>2 </a:t>
                      </a:r>
                    </a:p>
                  </a:txBody>
                  <a:tcPr marL="110008" marR="110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300">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隶书" pitchFamily="49" charset="-122"/>
                          <a:ea typeface="隶书" pitchFamily="49" charset="-122"/>
                        </a:rPr>
                        <a:t>海耶斯 </a:t>
                      </a:r>
                    </a:p>
                  </a:txBody>
                  <a:tcPr marL="110008" marR="110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a:ln>
                            <a:noFill/>
                          </a:ln>
                          <a:solidFill>
                            <a:srgbClr val="CC3300"/>
                          </a:solidFill>
                          <a:effectLst/>
                          <a:latin typeface="Arial" panose="020B0604020202020204" pitchFamily="34" charset="0"/>
                          <a:ea typeface="隶书" pitchFamily="49" charset="-122"/>
                        </a:rPr>
                        <a:t>8 </a:t>
                      </a:r>
                    </a:p>
                  </a:txBody>
                  <a:tcPr marL="110008" marR="11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a:ln>
                            <a:noFill/>
                          </a:ln>
                          <a:solidFill>
                            <a:srgbClr val="CC3300"/>
                          </a:solidFill>
                          <a:effectLst/>
                          <a:latin typeface="Arial" panose="020B0604020202020204" pitchFamily="34" charset="0"/>
                          <a:ea typeface="隶书" pitchFamily="49" charset="-122"/>
                        </a:rPr>
                        <a:t>15 </a:t>
                      </a:r>
                    </a:p>
                  </a:txBody>
                  <a:tcPr marL="110008" marR="110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206">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隶书" pitchFamily="49" charset="-122"/>
                          <a:ea typeface="隶书" pitchFamily="49" charset="-122"/>
                        </a:rPr>
                        <a:t>巴蒂尔 </a:t>
                      </a:r>
                    </a:p>
                  </a:txBody>
                  <a:tcPr marL="110008" marR="110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a:ln>
                            <a:noFill/>
                          </a:ln>
                          <a:solidFill>
                            <a:srgbClr val="CC3300"/>
                          </a:solidFill>
                          <a:effectLst/>
                          <a:latin typeface="Arial" panose="020B0604020202020204" pitchFamily="34" charset="0"/>
                          <a:ea typeface="隶书" pitchFamily="49" charset="-122"/>
                        </a:rPr>
                        <a:t>7 </a:t>
                      </a:r>
                    </a:p>
                  </a:txBody>
                  <a:tcPr marL="110008" marR="11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a:ln>
                            <a:noFill/>
                          </a:ln>
                          <a:solidFill>
                            <a:srgbClr val="CC3300"/>
                          </a:solidFill>
                          <a:effectLst/>
                          <a:latin typeface="Arial" panose="020B0604020202020204" pitchFamily="34" charset="0"/>
                          <a:ea typeface="隶书" pitchFamily="49" charset="-122"/>
                        </a:rPr>
                        <a:t>5 </a:t>
                      </a:r>
                    </a:p>
                  </a:txBody>
                  <a:tcPr marL="110008" marR="110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940">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隶书" pitchFamily="49" charset="-122"/>
                          <a:ea typeface="隶书" pitchFamily="49" charset="-122"/>
                        </a:rPr>
                        <a:t>阿尔斯通 </a:t>
                      </a:r>
                    </a:p>
                  </a:txBody>
                  <a:tcPr marL="110008" marR="110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dirty="0">
                          <a:ln>
                            <a:noFill/>
                          </a:ln>
                          <a:solidFill>
                            <a:srgbClr val="CC3300"/>
                          </a:solidFill>
                          <a:effectLst/>
                          <a:latin typeface="Arial" panose="020B0604020202020204" pitchFamily="34" charset="0"/>
                          <a:ea typeface="隶书" pitchFamily="49" charset="-122"/>
                        </a:rPr>
                        <a:t>2 </a:t>
                      </a:r>
                    </a:p>
                  </a:txBody>
                  <a:tcPr marL="110008" marR="110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dirty="0">
                          <a:ln>
                            <a:noFill/>
                          </a:ln>
                          <a:solidFill>
                            <a:srgbClr val="CC3300"/>
                          </a:solidFill>
                          <a:effectLst/>
                          <a:latin typeface="Arial" panose="020B0604020202020204" pitchFamily="34" charset="0"/>
                          <a:ea typeface="隶书" pitchFamily="49" charset="-122"/>
                        </a:rPr>
                        <a:t>3 </a:t>
                      </a:r>
                    </a:p>
                  </a:txBody>
                  <a:tcPr marL="110008" marR="110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386263" y="285750"/>
            <a:ext cx="4686300" cy="500063"/>
          </a:xfrm>
        </p:spPr>
        <p:txBody>
          <a:bodyPr/>
          <a:lstStyle/>
          <a:p>
            <a:r>
              <a:rPr lang="zh-CN" altLang="en-US"/>
              <a:t>表格应用示例</a:t>
            </a:r>
          </a:p>
        </p:txBody>
      </p:sp>
      <p:pic>
        <p:nvPicPr>
          <p:cNvPr id="4" name="Picture 5"/>
          <p:cNvPicPr>
            <a:picLocks noChangeAspect="1" noChangeArrowheads="1"/>
          </p:cNvPicPr>
          <p:nvPr/>
        </p:nvPicPr>
        <p:blipFill>
          <a:blip r:embed="rId2"/>
          <a:srcRect/>
          <a:stretch>
            <a:fillRect/>
          </a:stretch>
        </p:blipFill>
        <p:spPr bwMode="auto">
          <a:xfrm>
            <a:off x="342900" y="2136775"/>
            <a:ext cx="6729413" cy="2220913"/>
          </a:xfrm>
          <a:prstGeom prst="rect">
            <a:avLst/>
          </a:prstGeom>
          <a:noFill/>
          <a:ln w="9525">
            <a:noFill/>
            <a:miter lim="800000"/>
            <a:headEnd/>
            <a:tailEnd/>
          </a:ln>
        </p:spPr>
      </p:pic>
      <p:pic>
        <p:nvPicPr>
          <p:cNvPr id="5" name="Picture 4"/>
          <p:cNvPicPr>
            <a:picLocks noChangeAspect="1" noChangeArrowheads="1"/>
          </p:cNvPicPr>
          <p:nvPr/>
        </p:nvPicPr>
        <p:blipFill>
          <a:blip r:embed="rId3"/>
          <a:srcRect/>
          <a:stretch>
            <a:fillRect/>
          </a:stretch>
        </p:blipFill>
        <p:spPr bwMode="auto">
          <a:xfrm>
            <a:off x="4343400" y="2143125"/>
            <a:ext cx="3800475" cy="4105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86263" y="285750"/>
            <a:ext cx="4686300" cy="500063"/>
          </a:xfrm>
        </p:spPr>
        <p:txBody>
          <a:bodyPr/>
          <a:lstStyle/>
          <a:p>
            <a:r>
              <a:rPr lang="zh-CN" altLang="en-US"/>
              <a:t>什么是表格？</a:t>
            </a:r>
          </a:p>
        </p:txBody>
      </p:sp>
      <p:sp>
        <p:nvSpPr>
          <p:cNvPr id="32771" name="Rectangle 3"/>
          <p:cNvSpPr>
            <a:spLocks noGrp="1" noChangeArrowheads="1"/>
          </p:cNvSpPr>
          <p:nvPr>
            <p:ph idx="1"/>
          </p:nvPr>
        </p:nvSpPr>
        <p:spPr>
          <a:xfrm>
            <a:off x="628650" y="1857375"/>
            <a:ext cx="8229600" cy="4286250"/>
          </a:xfrm>
        </p:spPr>
        <p:txBody>
          <a:bodyPr/>
          <a:lstStyle/>
          <a:p>
            <a:pPr>
              <a:buFontTx/>
              <a:buBlip>
                <a:blip r:embed="rId3"/>
              </a:buBlip>
            </a:pPr>
            <a:r>
              <a:rPr lang="zh-CN" altLang="en-US"/>
              <a:t>表格的作用：</a:t>
            </a:r>
          </a:p>
          <a:p>
            <a:pPr lvl="1"/>
            <a:r>
              <a:rPr lang="zh-CN" altLang="en-US"/>
              <a:t>用于显示数据，便于理解、分析</a:t>
            </a:r>
          </a:p>
          <a:p>
            <a:pPr lvl="1"/>
            <a:r>
              <a:rPr lang="zh-CN" altLang="en-US"/>
              <a:t>组织网页版面信息</a:t>
            </a:r>
          </a:p>
          <a:p>
            <a:pPr>
              <a:buFont typeface="Wingdings" panose="05000000000000000000" pitchFamily="2" charset="2"/>
              <a:buNone/>
            </a:pPr>
            <a:endParaRPr lang="zh-CN" altLang="en-US"/>
          </a:p>
          <a:p>
            <a:pPr>
              <a:buFont typeface="Wingdings" panose="05000000000000000000" pitchFamily="2" charset="2"/>
              <a:buNone/>
            </a:pPr>
            <a:r>
              <a:rPr lang="zh-CN" altLang="en-US"/>
              <a:t>	</a:t>
            </a:r>
            <a:endParaRPr lang="zh-CN" altLang="en-US">
              <a:solidFill>
                <a:srgbClr val="CC33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86263" y="285750"/>
            <a:ext cx="4686300" cy="500063"/>
          </a:xfrm>
        </p:spPr>
        <p:txBody>
          <a:bodyPr/>
          <a:lstStyle/>
          <a:p>
            <a:r>
              <a:rPr lang="zh-CN" altLang="en-US"/>
              <a:t>什么是表格？</a:t>
            </a:r>
          </a:p>
        </p:txBody>
      </p:sp>
      <p:graphicFrame>
        <p:nvGraphicFramePr>
          <p:cNvPr id="16388" name="Group 4"/>
          <p:cNvGraphicFramePr>
            <a:graphicFrameLocks noGrp="1"/>
          </p:cNvGraphicFramePr>
          <p:nvPr/>
        </p:nvGraphicFramePr>
        <p:xfrm>
          <a:off x="1905000" y="2514600"/>
          <a:ext cx="4724400" cy="259080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426" name="Rectangle 42"/>
          <p:cNvSpPr>
            <a:spLocks noChangeArrowheads="1"/>
          </p:cNvSpPr>
          <p:nvPr/>
        </p:nvSpPr>
        <p:spPr bwMode="auto">
          <a:xfrm>
            <a:off x="1752600" y="4033838"/>
            <a:ext cx="4953000" cy="609600"/>
          </a:xfrm>
          <a:prstGeom prst="rect">
            <a:avLst/>
          </a:prstGeom>
          <a:noFill/>
          <a:ln w="38100" algn="ctr">
            <a:solidFill>
              <a:schemeClr val="hlink"/>
            </a:solidFill>
            <a:prstDash val="dash"/>
            <a:miter lim="800000"/>
          </a:ln>
        </p:spPr>
        <p:txBody>
          <a:bodyPr anchor="ctr">
            <a:spAutoFit/>
          </a:bodyPr>
          <a:lstStyle/>
          <a:p>
            <a:endParaRPr lang="zh-CN" altLang="en-US"/>
          </a:p>
        </p:txBody>
      </p:sp>
      <p:sp>
        <p:nvSpPr>
          <p:cNvPr id="16427" name="Text Box 43"/>
          <p:cNvSpPr txBox="1">
            <a:spLocks noChangeArrowheads="1"/>
          </p:cNvSpPr>
          <p:nvPr/>
        </p:nvSpPr>
        <p:spPr bwMode="auto">
          <a:xfrm>
            <a:off x="533400" y="4281488"/>
            <a:ext cx="914400" cy="519112"/>
          </a:xfrm>
          <a:prstGeom prst="rect">
            <a:avLst/>
          </a:prstGeom>
          <a:noFill/>
          <a:ln w="28575" algn="ctr">
            <a:noFill/>
            <a:miter lim="800000"/>
          </a:ln>
        </p:spPr>
        <p:txBody>
          <a:bodyPr>
            <a:spAutoFit/>
          </a:bodyPr>
          <a:lstStyle/>
          <a:p>
            <a:pPr algn="ctr">
              <a:spcBef>
                <a:spcPct val="50000"/>
              </a:spcBef>
            </a:pPr>
            <a:r>
              <a:rPr lang="zh-CN" altLang="en-US" sz="2800" b="1">
                <a:solidFill>
                  <a:schemeClr val="hlink"/>
                </a:solidFill>
                <a:latin typeface="Courier New" pitchFamily="49" charset="0"/>
                <a:ea typeface="黑体" panose="02010609060101010101" pitchFamily="2" charset="-122"/>
              </a:rPr>
              <a:t>行</a:t>
            </a:r>
          </a:p>
        </p:txBody>
      </p:sp>
      <p:sp>
        <p:nvSpPr>
          <p:cNvPr id="16428" name="Rectangle 44"/>
          <p:cNvSpPr>
            <a:spLocks noChangeArrowheads="1"/>
          </p:cNvSpPr>
          <p:nvPr/>
        </p:nvSpPr>
        <p:spPr bwMode="auto">
          <a:xfrm>
            <a:off x="2743200" y="2428875"/>
            <a:ext cx="1143000" cy="2667000"/>
          </a:xfrm>
          <a:prstGeom prst="rect">
            <a:avLst/>
          </a:prstGeom>
          <a:noFill/>
          <a:ln w="38100" algn="ctr">
            <a:solidFill>
              <a:srgbClr val="0000FF"/>
            </a:solidFill>
            <a:prstDash val="sysDot"/>
            <a:miter lim="800000"/>
          </a:ln>
        </p:spPr>
        <p:txBody>
          <a:bodyPr anchor="ctr">
            <a:spAutoFit/>
          </a:bodyPr>
          <a:lstStyle/>
          <a:p>
            <a:endParaRPr lang="zh-CN" altLang="en-US"/>
          </a:p>
        </p:txBody>
      </p:sp>
      <p:sp>
        <p:nvSpPr>
          <p:cNvPr id="16429" name="Text Box 45"/>
          <p:cNvSpPr txBox="1">
            <a:spLocks noChangeArrowheads="1"/>
          </p:cNvSpPr>
          <p:nvPr/>
        </p:nvSpPr>
        <p:spPr bwMode="auto">
          <a:xfrm>
            <a:off x="2514600" y="1600200"/>
            <a:ext cx="1295400" cy="519113"/>
          </a:xfrm>
          <a:prstGeom prst="rect">
            <a:avLst/>
          </a:prstGeom>
          <a:noFill/>
          <a:ln w="28575" algn="ctr">
            <a:noFill/>
            <a:miter lim="800000"/>
          </a:ln>
        </p:spPr>
        <p:txBody>
          <a:bodyPr>
            <a:spAutoFit/>
          </a:bodyPr>
          <a:lstStyle/>
          <a:p>
            <a:pPr algn="ctr">
              <a:spcBef>
                <a:spcPct val="50000"/>
              </a:spcBef>
            </a:pPr>
            <a:r>
              <a:rPr lang="zh-CN" altLang="en-US" sz="2800" b="1">
                <a:solidFill>
                  <a:schemeClr val="accent2"/>
                </a:solidFill>
                <a:latin typeface="Courier New" pitchFamily="49" charset="0"/>
                <a:ea typeface="黑体" panose="02010609060101010101" pitchFamily="2" charset="-122"/>
              </a:rPr>
              <a:t>列</a:t>
            </a:r>
          </a:p>
        </p:txBody>
      </p:sp>
      <p:sp>
        <p:nvSpPr>
          <p:cNvPr id="16430" name="Rectangle 46"/>
          <p:cNvSpPr>
            <a:spLocks noChangeArrowheads="1"/>
          </p:cNvSpPr>
          <p:nvPr/>
        </p:nvSpPr>
        <p:spPr bwMode="auto">
          <a:xfrm>
            <a:off x="1752600" y="2462213"/>
            <a:ext cx="4953000" cy="609600"/>
          </a:xfrm>
          <a:prstGeom prst="rect">
            <a:avLst/>
          </a:prstGeom>
          <a:noFill/>
          <a:ln w="31750" algn="ctr">
            <a:solidFill>
              <a:srgbClr val="00CC00"/>
            </a:solidFill>
            <a:prstDash val="dash"/>
            <a:miter lim="800000"/>
          </a:ln>
        </p:spPr>
        <p:txBody>
          <a:bodyPr wrap="none" anchor="ctr">
            <a:spAutoFit/>
          </a:bodyPr>
          <a:lstStyle/>
          <a:p>
            <a:endParaRPr lang="zh-CN" altLang="en-US"/>
          </a:p>
        </p:txBody>
      </p:sp>
      <p:sp>
        <p:nvSpPr>
          <p:cNvPr id="16431" name="Text Box 47"/>
          <p:cNvSpPr txBox="1">
            <a:spLocks noChangeArrowheads="1"/>
          </p:cNvSpPr>
          <p:nvPr/>
        </p:nvSpPr>
        <p:spPr bwMode="auto">
          <a:xfrm>
            <a:off x="6756400" y="2501900"/>
            <a:ext cx="2133600" cy="519113"/>
          </a:xfrm>
          <a:prstGeom prst="rect">
            <a:avLst/>
          </a:prstGeom>
          <a:noFill/>
          <a:ln w="28575" algn="ctr">
            <a:noFill/>
            <a:miter lim="800000"/>
          </a:ln>
        </p:spPr>
        <p:txBody>
          <a:bodyPr>
            <a:spAutoFit/>
          </a:bodyPr>
          <a:lstStyle/>
          <a:p>
            <a:pPr algn="ctr">
              <a:spcBef>
                <a:spcPct val="50000"/>
              </a:spcBef>
            </a:pPr>
            <a:r>
              <a:rPr lang="zh-CN" altLang="en-US" sz="2800">
                <a:solidFill>
                  <a:srgbClr val="009900"/>
                </a:solidFill>
                <a:latin typeface="Courier New" pitchFamily="49" charset="0"/>
                <a:ea typeface="黑体" panose="02010609060101010101" pitchFamily="2" charset="-122"/>
              </a:rPr>
              <a:t>列标题</a:t>
            </a:r>
          </a:p>
        </p:txBody>
      </p:sp>
      <p:sp>
        <p:nvSpPr>
          <p:cNvPr id="16432" name="Line 48"/>
          <p:cNvSpPr>
            <a:spLocks noChangeShapeType="1"/>
          </p:cNvSpPr>
          <p:nvPr/>
        </p:nvSpPr>
        <p:spPr bwMode="auto">
          <a:xfrm flipH="1">
            <a:off x="6705600" y="2743200"/>
            <a:ext cx="457200" cy="0"/>
          </a:xfrm>
          <a:prstGeom prst="line">
            <a:avLst/>
          </a:prstGeom>
          <a:noFill/>
          <a:ln w="38100">
            <a:solidFill>
              <a:srgbClr val="00CC00"/>
            </a:solidFill>
            <a:round/>
            <a:tailEnd type="triangle" w="med" len="med"/>
          </a:ln>
        </p:spPr>
        <p:txBody>
          <a:bodyPr anchor="ctr">
            <a:spAutoFit/>
          </a:bodyPr>
          <a:lstStyle/>
          <a:p>
            <a:endParaRPr lang="zh-CN" altLang="en-US"/>
          </a:p>
        </p:txBody>
      </p:sp>
      <p:sp>
        <p:nvSpPr>
          <p:cNvPr id="16433" name="Text Box 49"/>
          <p:cNvSpPr txBox="1">
            <a:spLocks noChangeArrowheads="1"/>
          </p:cNvSpPr>
          <p:nvPr/>
        </p:nvSpPr>
        <p:spPr bwMode="auto">
          <a:xfrm>
            <a:off x="838200" y="5334000"/>
            <a:ext cx="7467600" cy="409575"/>
          </a:xfrm>
          <a:prstGeom prst="rect">
            <a:avLst/>
          </a:prstGeom>
          <a:solidFill>
            <a:schemeClr val="accent1"/>
          </a:solidFill>
          <a:ln w="12700" algn="ctr">
            <a:solidFill>
              <a:schemeClr val="tx1"/>
            </a:solidFill>
            <a:miter lim="800000"/>
          </a:ln>
        </p:spPr>
        <p:txBody>
          <a:bodyPr>
            <a:spAutoFit/>
          </a:bodyPr>
          <a:lstStyle/>
          <a:p>
            <a:pPr algn="ctr">
              <a:spcBef>
                <a:spcPct val="50000"/>
              </a:spcBef>
            </a:pPr>
            <a:r>
              <a:rPr lang="zh-CN" altLang="en-US" sz="2000" b="1">
                <a:ea typeface="黑体" panose="02010609060101010101" pitchFamily="2" charset="-122"/>
              </a:rPr>
              <a:t>在 </a:t>
            </a:r>
            <a:r>
              <a:rPr lang="en-US" altLang="zh-CN" sz="2000" b="1">
                <a:ea typeface="黑体" panose="02010609060101010101" pitchFamily="2" charset="-122"/>
              </a:rPr>
              <a:t>HTML </a:t>
            </a:r>
            <a:r>
              <a:rPr lang="zh-CN" altLang="en-US" sz="2000" b="1">
                <a:ea typeface="黑体" panose="02010609060101010101" pitchFamily="2" charset="-122"/>
              </a:rPr>
              <a:t>文档中，广泛使用表格来存放网页上的文本和图像</a:t>
            </a:r>
          </a:p>
        </p:txBody>
      </p:sp>
      <p:sp>
        <p:nvSpPr>
          <p:cNvPr id="16434" name="Rectangle 50"/>
          <p:cNvSpPr>
            <a:spLocks noChangeArrowheads="1"/>
          </p:cNvSpPr>
          <p:nvPr/>
        </p:nvSpPr>
        <p:spPr bwMode="auto">
          <a:xfrm>
            <a:off x="5572125" y="3500438"/>
            <a:ext cx="1143000" cy="609600"/>
          </a:xfrm>
          <a:prstGeom prst="rect">
            <a:avLst/>
          </a:prstGeom>
          <a:noFill/>
          <a:ln w="38100" algn="ctr">
            <a:solidFill>
              <a:srgbClr val="FF00FF"/>
            </a:solidFill>
            <a:prstDash val="sysDot"/>
            <a:miter lim="800000"/>
          </a:ln>
        </p:spPr>
        <p:txBody>
          <a:bodyPr wrap="none" anchor="ctr">
            <a:spAutoFit/>
          </a:bodyPr>
          <a:lstStyle/>
          <a:p>
            <a:endParaRPr lang="zh-CN" altLang="en-US"/>
          </a:p>
        </p:txBody>
      </p:sp>
      <p:sp>
        <p:nvSpPr>
          <p:cNvPr id="16435" name="Text Box 51"/>
          <p:cNvSpPr txBox="1">
            <a:spLocks noChangeArrowheads="1"/>
          </p:cNvSpPr>
          <p:nvPr/>
        </p:nvSpPr>
        <p:spPr bwMode="auto">
          <a:xfrm>
            <a:off x="7162800" y="3429000"/>
            <a:ext cx="1371600" cy="519113"/>
          </a:xfrm>
          <a:prstGeom prst="rect">
            <a:avLst/>
          </a:prstGeom>
          <a:noFill/>
          <a:ln w="28575" algn="ctr">
            <a:noFill/>
            <a:miter lim="800000"/>
          </a:ln>
        </p:spPr>
        <p:txBody>
          <a:bodyPr>
            <a:spAutoFit/>
          </a:bodyPr>
          <a:lstStyle/>
          <a:p>
            <a:pPr algn="ctr">
              <a:spcBef>
                <a:spcPct val="50000"/>
              </a:spcBef>
            </a:pPr>
            <a:r>
              <a:rPr lang="zh-CN" altLang="en-US" sz="2800" b="1">
                <a:solidFill>
                  <a:srgbClr val="FF00FF"/>
                </a:solidFill>
                <a:latin typeface="Courier New" pitchFamily="49" charset="0"/>
                <a:ea typeface="黑体" panose="02010609060101010101" pitchFamily="2" charset="-122"/>
              </a:rPr>
              <a:t>单元格</a:t>
            </a:r>
          </a:p>
        </p:txBody>
      </p:sp>
      <p:sp>
        <p:nvSpPr>
          <p:cNvPr id="16436" name="Line 52"/>
          <p:cNvSpPr>
            <a:spLocks noChangeShapeType="1"/>
          </p:cNvSpPr>
          <p:nvPr/>
        </p:nvSpPr>
        <p:spPr bwMode="auto">
          <a:xfrm flipH="1">
            <a:off x="6705600" y="3657600"/>
            <a:ext cx="533400" cy="0"/>
          </a:xfrm>
          <a:prstGeom prst="line">
            <a:avLst/>
          </a:prstGeom>
          <a:noFill/>
          <a:ln w="38100">
            <a:solidFill>
              <a:srgbClr val="FF00FF"/>
            </a:solidFill>
            <a:round/>
            <a:tailEnd type="triangle" w="med" len="med"/>
          </a:ln>
        </p:spPr>
        <p:txBody>
          <a:bodyPr anchor="ctr">
            <a:spAutoFit/>
          </a:bodyPr>
          <a:lstStyle/>
          <a:p>
            <a:endParaRPr lang="zh-CN" altLang="en-US"/>
          </a:p>
        </p:txBody>
      </p:sp>
      <p:cxnSp>
        <p:nvCxnSpPr>
          <p:cNvPr id="16437" name="AutoShape 53"/>
          <p:cNvCxnSpPr>
            <a:cxnSpLocks noChangeShapeType="1"/>
          </p:cNvCxnSpPr>
          <p:nvPr/>
        </p:nvCxnSpPr>
        <p:spPr bwMode="auto">
          <a:xfrm flipV="1">
            <a:off x="1219200" y="4551363"/>
            <a:ext cx="514350" cy="11112"/>
          </a:xfrm>
          <a:prstGeom prst="curvedConnector3">
            <a:avLst>
              <a:gd name="adj1" fmla="val 50000"/>
            </a:avLst>
          </a:prstGeom>
          <a:noFill/>
          <a:ln w="38100">
            <a:solidFill>
              <a:schemeClr val="hlink"/>
            </a:solidFill>
            <a:round/>
            <a:tailEnd type="triangle" w="med" len="med"/>
          </a:ln>
        </p:spPr>
      </p:cxnSp>
      <p:grpSp>
        <p:nvGrpSpPr>
          <p:cNvPr id="2" name="Group 54"/>
          <p:cNvGrpSpPr/>
          <p:nvPr/>
        </p:nvGrpSpPr>
        <p:grpSpPr bwMode="auto">
          <a:xfrm>
            <a:off x="3000375" y="1928813"/>
            <a:ext cx="2514600" cy="465137"/>
            <a:chOff x="2544" y="1152"/>
            <a:chExt cx="1584" cy="293"/>
          </a:xfrm>
        </p:grpSpPr>
        <p:sp>
          <p:nvSpPr>
            <p:cNvPr id="33846" name="Text Box 55"/>
            <p:cNvSpPr txBox="1">
              <a:spLocks noChangeArrowheads="1"/>
            </p:cNvSpPr>
            <p:nvPr/>
          </p:nvSpPr>
          <p:spPr bwMode="auto">
            <a:xfrm>
              <a:off x="2784" y="1152"/>
              <a:ext cx="1104" cy="288"/>
            </a:xfrm>
            <a:prstGeom prst="rect">
              <a:avLst/>
            </a:prstGeom>
            <a:noFill/>
            <a:ln w="28575" algn="ctr">
              <a:noFill/>
              <a:miter lim="800000"/>
            </a:ln>
          </p:spPr>
          <p:txBody>
            <a:bodyPr>
              <a:spAutoFit/>
            </a:bodyPr>
            <a:lstStyle/>
            <a:p>
              <a:pPr algn="ctr">
                <a:spcBef>
                  <a:spcPct val="50000"/>
                </a:spcBef>
              </a:pPr>
              <a:r>
                <a:rPr lang="zh-CN" altLang="en-US" sz="2400">
                  <a:latin typeface="Courier New" pitchFamily="49" charset="0"/>
                  <a:ea typeface="黑体" panose="02010609060101010101" pitchFamily="2" charset="-122"/>
                </a:rPr>
                <a:t>表格标题</a:t>
              </a:r>
            </a:p>
          </p:txBody>
        </p:sp>
        <p:sp>
          <p:nvSpPr>
            <p:cNvPr id="33847" name="Rectangle 56"/>
            <p:cNvSpPr>
              <a:spLocks noChangeArrowheads="1"/>
            </p:cNvSpPr>
            <p:nvPr/>
          </p:nvSpPr>
          <p:spPr bwMode="auto">
            <a:xfrm>
              <a:off x="2544" y="1154"/>
              <a:ext cx="1584" cy="291"/>
            </a:xfrm>
            <a:prstGeom prst="rect">
              <a:avLst/>
            </a:prstGeom>
            <a:noFill/>
            <a:ln w="38100" algn="ctr">
              <a:solidFill>
                <a:srgbClr val="FF6600"/>
              </a:solidFill>
              <a:miter lim="800000"/>
            </a:ln>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6426"/>
                                        </p:tgtEl>
                                        <p:attrNameLst>
                                          <p:attrName>style.visibility</p:attrName>
                                        </p:attrNameLst>
                                      </p:cBhvr>
                                      <p:to>
                                        <p:strVal val="visible"/>
                                      </p:to>
                                    </p:set>
                                    <p:anim calcmode="lin" valueType="num">
                                      <p:cBhvr>
                                        <p:cTn id="11" dur="500" fill="hold"/>
                                        <p:tgtEl>
                                          <p:spTgt spid="16426"/>
                                        </p:tgtEl>
                                        <p:attrNameLst>
                                          <p:attrName>ppt_x</p:attrName>
                                        </p:attrNameLst>
                                      </p:cBhvr>
                                      <p:tavLst>
                                        <p:tav tm="0">
                                          <p:val>
                                            <p:strVal val="#ppt_x-#ppt_w/2"/>
                                          </p:val>
                                        </p:tav>
                                        <p:tav tm="100000">
                                          <p:val>
                                            <p:strVal val="#ppt_x"/>
                                          </p:val>
                                        </p:tav>
                                      </p:tavLst>
                                    </p:anim>
                                    <p:anim calcmode="lin" valueType="num">
                                      <p:cBhvr>
                                        <p:cTn id="12" dur="500" fill="hold"/>
                                        <p:tgtEl>
                                          <p:spTgt spid="16426"/>
                                        </p:tgtEl>
                                        <p:attrNameLst>
                                          <p:attrName>ppt_y</p:attrName>
                                        </p:attrNameLst>
                                      </p:cBhvr>
                                      <p:tavLst>
                                        <p:tav tm="0">
                                          <p:val>
                                            <p:strVal val="#ppt_y"/>
                                          </p:val>
                                        </p:tav>
                                        <p:tav tm="100000">
                                          <p:val>
                                            <p:strVal val="#ppt_y"/>
                                          </p:val>
                                        </p:tav>
                                      </p:tavLst>
                                    </p:anim>
                                    <p:anim calcmode="lin" valueType="num">
                                      <p:cBhvr>
                                        <p:cTn id="13" dur="500" fill="hold"/>
                                        <p:tgtEl>
                                          <p:spTgt spid="16426"/>
                                        </p:tgtEl>
                                        <p:attrNameLst>
                                          <p:attrName>ppt_w</p:attrName>
                                        </p:attrNameLst>
                                      </p:cBhvr>
                                      <p:tavLst>
                                        <p:tav tm="0">
                                          <p:val>
                                            <p:fltVal val="0"/>
                                          </p:val>
                                        </p:tav>
                                        <p:tav tm="100000">
                                          <p:val>
                                            <p:strVal val="#ppt_w"/>
                                          </p:val>
                                        </p:tav>
                                      </p:tavLst>
                                    </p:anim>
                                    <p:anim calcmode="lin" valueType="num">
                                      <p:cBhvr>
                                        <p:cTn id="14" dur="500" fill="hold"/>
                                        <p:tgtEl>
                                          <p:spTgt spid="16426"/>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 presetClass="entr" presetSubtype="0" fill="hold" grpId="0" nodeType="afterEffect">
                                  <p:stCondLst>
                                    <p:cond delay="0"/>
                                  </p:stCondLst>
                                  <p:iterate type="lt">
                                    <p:tmAbs val="75"/>
                                  </p:iterate>
                                  <p:childTnLst>
                                    <p:set>
                                      <p:cBhvr>
                                        <p:cTn id="17" dur="1" fill="hold">
                                          <p:stCondLst>
                                            <p:cond delay="74"/>
                                          </p:stCondLst>
                                        </p:cTn>
                                        <p:tgtEl>
                                          <p:spTgt spid="16427"/>
                                        </p:tgtEl>
                                        <p:attrNameLst>
                                          <p:attrName>style.visibility</p:attrName>
                                        </p:attrNameLst>
                                      </p:cBhvr>
                                      <p:to>
                                        <p:strVal val="visible"/>
                                      </p:to>
                                    </p:set>
                                  </p:childTnLst>
                                </p:cTn>
                              </p:par>
                            </p:childTnLst>
                          </p:cTn>
                        </p:par>
                        <p:par>
                          <p:cTn id="18" fill="hold">
                            <p:stCondLst>
                              <p:cond delay="574"/>
                            </p:stCondLst>
                            <p:childTnLst>
                              <p:par>
                                <p:cTn id="19" presetID="22" presetClass="entr" presetSubtype="8" fill="hold" nodeType="afterEffect">
                                  <p:stCondLst>
                                    <p:cond delay="0"/>
                                  </p:stCondLst>
                                  <p:childTnLst>
                                    <p:set>
                                      <p:cBhvr>
                                        <p:cTn id="20" dur="1" fill="hold">
                                          <p:stCondLst>
                                            <p:cond delay="0"/>
                                          </p:stCondLst>
                                        </p:cTn>
                                        <p:tgtEl>
                                          <p:spTgt spid="16437"/>
                                        </p:tgtEl>
                                        <p:attrNameLst>
                                          <p:attrName>style.visibility</p:attrName>
                                        </p:attrNameLst>
                                      </p:cBhvr>
                                      <p:to>
                                        <p:strVal val="visible"/>
                                      </p:to>
                                    </p:set>
                                    <p:animEffect transition="in" filter="wipe(left)">
                                      <p:cBhvr>
                                        <p:cTn id="21" dur="500"/>
                                        <p:tgtEl>
                                          <p:spTgt spid="16437"/>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grpId="0" nodeType="clickEffect">
                                  <p:stCondLst>
                                    <p:cond delay="0"/>
                                  </p:stCondLst>
                                  <p:childTnLst>
                                    <p:set>
                                      <p:cBhvr>
                                        <p:cTn id="25" dur="1" fill="hold">
                                          <p:stCondLst>
                                            <p:cond delay="0"/>
                                          </p:stCondLst>
                                        </p:cTn>
                                        <p:tgtEl>
                                          <p:spTgt spid="16428"/>
                                        </p:tgtEl>
                                        <p:attrNameLst>
                                          <p:attrName>style.visibility</p:attrName>
                                        </p:attrNameLst>
                                      </p:cBhvr>
                                      <p:to>
                                        <p:strVal val="visible"/>
                                      </p:to>
                                    </p:set>
                                    <p:anim calcmode="lin" valueType="num">
                                      <p:cBhvr>
                                        <p:cTn id="26" dur="500" fill="hold"/>
                                        <p:tgtEl>
                                          <p:spTgt spid="16428"/>
                                        </p:tgtEl>
                                        <p:attrNameLst>
                                          <p:attrName>ppt_x</p:attrName>
                                        </p:attrNameLst>
                                      </p:cBhvr>
                                      <p:tavLst>
                                        <p:tav tm="0">
                                          <p:val>
                                            <p:strVal val="#ppt_x"/>
                                          </p:val>
                                        </p:tav>
                                        <p:tav tm="100000">
                                          <p:val>
                                            <p:strVal val="#ppt_x"/>
                                          </p:val>
                                        </p:tav>
                                      </p:tavLst>
                                    </p:anim>
                                    <p:anim calcmode="lin" valueType="num">
                                      <p:cBhvr>
                                        <p:cTn id="27" dur="500" fill="hold"/>
                                        <p:tgtEl>
                                          <p:spTgt spid="16428"/>
                                        </p:tgtEl>
                                        <p:attrNameLst>
                                          <p:attrName>ppt_y</p:attrName>
                                        </p:attrNameLst>
                                      </p:cBhvr>
                                      <p:tavLst>
                                        <p:tav tm="0">
                                          <p:val>
                                            <p:strVal val="#ppt_y-#ppt_h/2"/>
                                          </p:val>
                                        </p:tav>
                                        <p:tav tm="100000">
                                          <p:val>
                                            <p:strVal val="#ppt_y"/>
                                          </p:val>
                                        </p:tav>
                                      </p:tavLst>
                                    </p:anim>
                                    <p:anim calcmode="lin" valueType="num">
                                      <p:cBhvr>
                                        <p:cTn id="28" dur="500" fill="hold"/>
                                        <p:tgtEl>
                                          <p:spTgt spid="16428"/>
                                        </p:tgtEl>
                                        <p:attrNameLst>
                                          <p:attrName>ppt_w</p:attrName>
                                        </p:attrNameLst>
                                      </p:cBhvr>
                                      <p:tavLst>
                                        <p:tav tm="0">
                                          <p:val>
                                            <p:strVal val="#ppt_w"/>
                                          </p:val>
                                        </p:tav>
                                        <p:tav tm="100000">
                                          <p:val>
                                            <p:strVal val="#ppt_w"/>
                                          </p:val>
                                        </p:tav>
                                      </p:tavLst>
                                    </p:anim>
                                    <p:anim calcmode="lin" valueType="num">
                                      <p:cBhvr>
                                        <p:cTn id="29" dur="500" fill="hold"/>
                                        <p:tgtEl>
                                          <p:spTgt spid="16428"/>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1" presetClass="entr" presetSubtype="0" fill="hold" grpId="0" nodeType="afterEffect">
                                  <p:stCondLst>
                                    <p:cond delay="0"/>
                                  </p:stCondLst>
                                  <p:iterate type="lt">
                                    <p:tmAbs val="75"/>
                                  </p:iterate>
                                  <p:childTnLst>
                                    <p:set>
                                      <p:cBhvr>
                                        <p:cTn id="32" dur="1" fill="hold">
                                          <p:stCondLst>
                                            <p:cond delay="74"/>
                                          </p:stCondLst>
                                        </p:cTn>
                                        <p:tgtEl>
                                          <p:spTgt spid="164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430"/>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16431"/>
                                        </p:tgtEl>
                                        <p:attrNameLst>
                                          <p:attrName>style.visibility</p:attrName>
                                        </p:attrNameLst>
                                      </p:cBhvr>
                                      <p:to>
                                        <p:strVal val="visible"/>
                                      </p:to>
                                    </p:set>
                                  </p:childTnLst>
                                </p:cTn>
                              </p:par>
                            </p:childTnLst>
                          </p:cTn>
                        </p:par>
                        <p:par>
                          <p:cTn id="40" fill="hold">
                            <p:stCondLst>
                              <p:cond delay="725"/>
                            </p:stCondLst>
                            <p:childTnLst>
                              <p:par>
                                <p:cTn id="41" presetID="22" presetClass="entr" presetSubtype="2" fill="hold" grpId="0" nodeType="afterEffect">
                                  <p:stCondLst>
                                    <p:cond delay="0"/>
                                  </p:stCondLst>
                                  <p:childTnLst>
                                    <p:set>
                                      <p:cBhvr>
                                        <p:cTn id="42" dur="1" fill="hold">
                                          <p:stCondLst>
                                            <p:cond delay="0"/>
                                          </p:stCondLst>
                                        </p:cTn>
                                        <p:tgtEl>
                                          <p:spTgt spid="16432"/>
                                        </p:tgtEl>
                                        <p:attrNameLst>
                                          <p:attrName>style.visibility</p:attrName>
                                        </p:attrNameLst>
                                      </p:cBhvr>
                                      <p:to>
                                        <p:strVal val="visible"/>
                                      </p:to>
                                    </p:set>
                                    <p:animEffect transition="in" filter="wipe(right)">
                                      <p:cBhvr>
                                        <p:cTn id="43" dur="500"/>
                                        <p:tgtEl>
                                          <p:spTgt spid="1643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6434"/>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iterate type="lt">
                                    <p:tmAbs val="75"/>
                                  </p:iterate>
                                  <p:childTnLst>
                                    <p:set>
                                      <p:cBhvr>
                                        <p:cTn id="50" dur="1" fill="hold">
                                          <p:stCondLst>
                                            <p:cond delay="74"/>
                                          </p:stCondLst>
                                        </p:cTn>
                                        <p:tgtEl>
                                          <p:spTgt spid="16435"/>
                                        </p:tgtEl>
                                        <p:attrNameLst>
                                          <p:attrName>style.visibility</p:attrName>
                                        </p:attrNameLst>
                                      </p:cBhvr>
                                      <p:to>
                                        <p:strVal val="visible"/>
                                      </p:to>
                                    </p:set>
                                  </p:childTnLst>
                                </p:cTn>
                              </p:par>
                            </p:childTnLst>
                          </p:cTn>
                        </p:par>
                        <p:par>
                          <p:cTn id="51" fill="hold">
                            <p:stCondLst>
                              <p:cond delay="725"/>
                            </p:stCondLst>
                            <p:childTnLst>
                              <p:par>
                                <p:cTn id="52" presetID="22" presetClass="entr" presetSubtype="2" fill="hold" grpId="0" nodeType="afterEffect">
                                  <p:stCondLst>
                                    <p:cond delay="0"/>
                                  </p:stCondLst>
                                  <p:childTnLst>
                                    <p:set>
                                      <p:cBhvr>
                                        <p:cTn id="53" dur="1" fill="hold">
                                          <p:stCondLst>
                                            <p:cond delay="0"/>
                                          </p:stCondLst>
                                        </p:cTn>
                                        <p:tgtEl>
                                          <p:spTgt spid="16436"/>
                                        </p:tgtEl>
                                        <p:attrNameLst>
                                          <p:attrName>style.visibility</p:attrName>
                                        </p:attrNameLst>
                                      </p:cBhvr>
                                      <p:to>
                                        <p:strVal val="visible"/>
                                      </p:to>
                                    </p:set>
                                    <p:animEffect transition="in" filter="wipe(right)">
                                      <p:cBhvr>
                                        <p:cTn id="54" dur="500"/>
                                        <p:tgtEl>
                                          <p:spTgt spid="16436"/>
                                        </p:tgtEl>
                                      </p:cBhvr>
                                    </p:animEffect>
                                  </p:childTnLst>
                                </p:cTn>
                              </p:par>
                            </p:childTnLst>
                          </p:cTn>
                        </p:par>
                        <p:par>
                          <p:cTn id="55" fill="hold">
                            <p:stCondLst>
                              <p:cond delay="1225"/>
                            </p:stCondLst>
                            <p:childTnLst>
                              <p:par>
                                <p:cTn id="56" presetID="1" presetClass="entr" presetSubtype="0" fill="hold" grpId="0" nodeType="afterEffect">
                                  <p:stCondLst>
                                    <p:cond delay="0"/>
                                  </p:stCondLst>
                                  <p:childTnLst>
                                    <p:set>
                                      <p:cBhvr>
                                        <p:cTn id="57" dur="1" fill="hold">
                                          <p:stCondLst>
                                            <p:cond delay="499"/>
                                          </p:stCondLst>
                                        </p:cTn>
                                        <p:tgtEl>
                                          <p:spTgt spid="16433"/>
                                        </p:tgtEl>
                                        <p:attrNameLst>
                                          <p:attrName>style.visibility</p:attrName>
                                        </p:attrNameLst>
                                      </p:cBhvr>
                                      <p:to>
                                        <p:strVal val="visible"/>
                                      </p:to>
                                    </p:set>
                                  </p:childTnLst>
                                </p:cTn>
                              </p:par>
                            </p:childTnLst>
                          </p:cTn>
                        </p:par>
                        <p:par>
                          <p:cTn id="58" fill="hold">
                            <p:stCondLst>
                              <p:cond delay="1725"/>
                            </p:stCondLst>
                            <p:childTnLst>
                              <p:par>
                                <p:cTn id="59" presetID="12" presetClass="entr" presetSubtype="4" fill="hold"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slide(fromBottom)">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6" grpId="0" animBg="1"/>
      <p:bldP spid="16427" grpId="0" autoUpdateAnimBg="0"/>
      <p:bldP spid="16428" grpId="0" animBg="1"/>
      <p:bldP spid="16429" grpId="0" autoUpdateAnimBg="0"/>
      <p:bldP spid="16430" grpId="0" animBg="1"/>
      <p:bldP spid="16431" grpId="0" autoUpdateAnimBg="0"/>
      <p:bldP spid="16432" grpId="0" animBg="1"/>
      <p:bldP spid="16433" grpId="0" animBg="1" autoUpdateAnimBg="0"/>
      <p:bldP spid="16434" grpId="0" animBg="1"/>
      <p:bldP spid="16435" grpId="0" autoUpdateAnimBg="0"/>
      <p:bldP spid="1643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86263" y="285750"/>
            <a:ext cx="4686300" cy="500063"/>
          </a:xfrm>
        </p:spPr>
        <p:txBody>
          <a:bodyPr/>
          <a:lstStyle/>
          <a:p>
            <a:r>
              <a:rPr lang="zh-CN" altLang="en-US"/>
              <a:t>如何创建表格</a:t>
            </a:r>
            <a:r>
              <a:rPr lang="en-US" altLang="zh-CN">
                <a:latin typeface="隶书" pitchFamily="49" charset="-122"/>
              </a:rPr>
              <a:t>?</a:t>
            </a:r>
          </a:p>
        </p:txBody>
      </p:sp>
      <p:sp>
        <p:nvSpPr>
          <p:cNvPr id="34819"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latin typeface="隶书" pitchFamily="49" charset="-122"/>
              </a:rPr>
              <a:t>表格用</a:t>
            </a:r>
            <a:r>
              <a:rPr lang="en-US" altLang="zh-CN">
                <a:latin typeface="隶书" pitchFamily="49" charset="-122"/>
              </a:rPr>
              <a:t>&lt;table&gt;</a:t>
            </a:r>
            <a:r>
              <a:rPr lang="zh-CN" altLang="en-US">
                <a:latin typeface="隶书" pitchFamily="49" charset="-122"/>
              </a:rPr>
              <a:t>表示</a:t>
            </a:r>
          </a:p>
          <a:p>
            <a:pPr>
              <a:buFontTx/>
              <a:buBlip>
                <a:blip r:embed="rId2"/>
              </a:buBlip>
            </a:pPr>
            <a:r>
              <a:rPr lang="zh-CN" altLang="en-US">
                <a:latin typeface="隶书" pitchFamily="49" charset="-122"/>
              </a:rPr>
              <a:t>一个表格可以有很多行，用</a:t>
            </a:r>
            <a:r>
              <a:rPr lang="en-US" altLang="zh-CN">
                <a:latin typeface="隶书" pitchFamily="49" charset="-122"/>
              </a:rPr>
              <a:t>&lt;tr&gt;</a:t>
            </a:r>
            <a:r>
              <a:rPr lang="zh-CN" altLang="en-US">
                <a:latin typeface="隶书" pitchFamily="49" charset="-122"/>
              </a:rPr>
              <a:t>表示</a:t>
            </a:r>
          </a:p>
          <a:p>
            <a:pPr>
              <a:buFontTx/>
              <a:buBlip>
                <a:blip r:embed="rId2"/>
              </a:buBlip>
            </a:pPr>
            <a:r>
              <a:rPr lang="zh-CN" altLang="en-US">
                <a:latin typeface="隶书" pitchFamily="49" charset="-122"/>
              </a:rPr>
              <a:t>每行可以分为多个单元格，用</a:t>
            </a:r>
            <a:r>
              <a:rPr lang="en-US" altLang="zh-CN">
                <a:latin typeface="隶书" pitchFamily="49" charset="-122"/>
              </a:rPr>
              <a:t>&lt;td&gt;</a:t>
            </a:r>
            <a:r>
              <a:rPr lang="zh-CN" altLang="en-US">
                <a:latin typeface="隶书" pitchFamily="49" charset="-122"/>
              </a:rPr>
              <a:t>表示</a:t>
            </a:r>
          </a:p>
          <a:p>
            <a:pPr>
              <a:buFont typeface="Wingdings" panose="05000000000000000000" pitchFamily="2" charset="2"/>
              <a:buNone/>
            </a:pPr>
            <a:endParaRPr lang="zh-CN" altLang="en-US">
              <a:latin typeface="隶书" pitchFamily="49" charset="-122"/>
            </a:endParaRPr>
          </a:p>
          <a:p>
            <a:pPr lvl="1"/>
            <a:r>
              <a:rPr lang="zh-CN" altLang="en-US">
                <a:latin typeface="隶书" pitchFamily="49" charset="-122"/>
              </a:rPr>
              <a:t>演示：</a:t>
            </a:r>
          </a:p>
          <a:p>
            <a:pPr lvl="2"/>
            <a:r>
              <a:rPr lang="zh-CN" altLang="en-US">
                <a:latin typeface="隶书" pitchFamily="49" charset="-122"/>
              </a:rPr>
              <a:t>一行一列</a:t>
            </a:r>
          </a:p>
          <a:p>
            <a:pPr lvl="2"/>
            <a:r>
              <a:rPr lang="zh-CN" altLang="en-US">
                <a:latin typeface="隶书" pitchFamily="49" charset="-122"/>
              </a:rPr>
              <a:t>一行三列</a:t>
            </a:r>
          </a:p>
          <a:p>
            <a:pPr lvl="2"/>
            <a:r>
              <a:rPr lang="zh-CN" altLang="en-US">
                <a:latin typeface="隶书" pitchFamily="49" charset="-122"/>
              </a:rPr>
              <a:t>两行三列</a:t>
            </a:r>
          </a:p>
          <a:p>
            <a:pPr>
              <a:buFont typeface="Wingdings" panose="05000000000000000000" pitchFamily="2" charset="2"/>
              <a:buNone/>
            </a:pPr>
            <a:endParaRPr lang="en-US" altLang="zh-CN">
              <a:latin typeface="隶书"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86263" y="285750"/>
            <a:ext cx="4686300" cy="500063"/>
          </a:xfrm>
        </p:spPr>
        <p:txBody>
          <a:bodyPr/>
          <a:lstStyle/>
          <a:p>
            <a:r>
              <a:rPr lang="en-US" altLang="zh-CN"/>
              <a:t>&lt;table&gt; </a:t>
            </a:r>
            <a:r>
              <a:rPr lang="zh-CN" altLang="en-US"/>
              <a:t>标签及其属性</a:t>
            </a:r>
          </a:p>
        </p:txBody>
      </p:sp>
      <p:sp>
        <p:nvSpPr>
          <p:cNvPr id="15363" name="Rectangle 3"/>
          <p:cNvSpPr>
            <a:spLocks noGrp="1" noChangeArrowheads="1"/>
          </p:cNvSpPr>
          <p:nvPr>
            <p:ph idx="1"/>
          </p:nvPr>
        </p:nvSpPr>
        <p:spPr>
          <a:xfrm>
            <a:off x="628650" y="1857375"/>
            <a:ext cx="8229600" cy="4286250"/>
          </a:xfrm>
        </p:spPr>
        <p:txBody>
          <a:bodyPr rtlCol="0"/>
          <a:lstStyle/>
          <a:p>
            <a:pPr fontAlgn="auto">
              <a:spcAft>
                <a:spcPts val="0"/>
              </a:spcAft>
              <a:defRPr/>
            </a:pPr>
            <a:r>
              <a:rPr lang="en-US" altLang="zh-CN" dirty="0">
                <a:latin typeface="隶书" pitchFamily="49" charset="-122"/>
              </a:rPr>
              <a:t>border </a:t>
            </a:r>
            <a:r>
              <a:rPr lang="zh-CN" altLang="en-US" dirty="0">
                <a:latin typeface="隶书" pitchFamily="49" charset="-122"/>
              </a:rPr>
              <a:t>属性  表格边框 </a:t>
            </a:r>
          </a:p>
          <a:p>
            <a:pPr lvl="1" fontAlgn="auto">
              <a:spcAft>
                <a:spcPts val="0"/>
              </a:spcAft>
              <a:defRPr/>
            </a:pPr>
            <a:r>
              <a:rPr lang="zh-CN" altLang="en-US" dirty="0">
                <a:latin typeface="隶书" pitchFamily="49" charset="-122"/>
              </a:rPr>
              <a:t>演示：不显示边框的表格</a:t>
            </a:r>
          </a:p>
          <a:p>
            <a:pPr lvl="1" fontAlgn="auto">
              <a:spcAft>
                <a:spcPts val="0"/>
              </a:spcAft>
              <a:defRPr/>
            </a:pPr>
            <a:r>
              <a:rPr lang="zh-CN" altLang="en-US" dirty="0">
                <a:latin typeface="隶书" pitchFamily="49" charset="-122"/>
              </a:rPr>
              <a:t>演示：显示边框的表格</a:t>
            </a:r>
          </a:p>
          <a:p>
            <a:pPr fontAlgn="auto">
              <a:spcAft>
                <a:spcPts val="0"/>
              </a:spcAft>
              <a:defRPr/>
            </a:pPr>
            <a:r>
              <a:rPr lang="en-US" altLang="zh-CN" dirty="0">
                <a:latin typeface="隶书" pitchFamily="49" charset="-122"/>
              </a:rPr>
              <a:t>align </a:t>
            </a:r>
            <a:r>
              <a:rPr lang="zh-CN" altLang="en-US" dirty="0">
                <a:latin typeface="隶书" pitchFamily="49" charset="-122"/>
              </a:rPr>
              <a:t>表格对齐</a:t>
            </a:r>
          </a:p>
          <a:p>
            <a:pPr lvl="1" fontAlgn="auto">
              <a:spcAft>
                <a:spcPts val="0"/>
              </a:spcAft>
              <a:defRPr/>
            </a:pPr>
            <a:r>
              <a:rPr lang="zh-CN" altLang="en-US" dirty="0">
                <a:latin typeface="隶书" pitchFamily="49" charset="-122"/>
              </a:rPr>
              <a:t>演示：居左，居中，居右对齐</a:t>
            </a:r>
          </a:p>
          <a:p>
            <a:pPr lvl="1" fontAlgn="auto">
              <a:spcAft>
                <a:spcPts val="0"/>
              </a:spcAft>
              <a:defRPr/>
            </a:pPr>
            <a:r>
              <a:rPr lang="zh-CN" altLang="en-US" dirty="0">
                <a:latin typeface="隶书" pitchFamily="49" charset="-122"/>
              </a:rPr>
              <a:t>排版：新浪 </a:t>
            </a:r>
          </a:p>
          <a:p>
            <a:pPr fontAlgn="auto">
              <a:spcAft>
                <a:spcPts val="0"/>
              </a:spcAft>
              <a:defRPr/>
            </a:pPr>
            <a:r>
              <a:rPr lang="zh-CN" altLang="en-US" dirty="0">
                <a:latin typeface="隶书" pitchFamily="49" charset="-122"/>
              </a:rPr>
              <a:t>表格背景 </a:t>
            </a:r>
            <a:r>
              <a:rPr lang="en-US" altLang="zh-CN" dirty="0" err="1">
                <a:latin typeface="隶书" pitchFamily="49" charset="-122"/>
              </a:rPr>
              <a:t>bgcolor</a:t>
            </a:r>
            <a:r>
              <a:rPr lang="en-US" altLang="zh-CN" dirty="0">
                <a:latin typeface="隶书" pitchFamily="49" charset="-122"/>
              </a:rPr>
              <a:t>	 background</a:t>
            </a:r>
          </a:p>
          <a:p>
            <a:pPr lvl="1" fontAlgn="auto">
              <a:spcAft>
                <a:spcPts val="0"/>
              </a:spcAft>
              <a:defRPr/>
            </a:pPr>
            <a:r>
              <a:rPr lang="zh-CN" altLang="en-US" dirty="0">
                <a:latin typeface="隶书" pitchFamily="49" charset="-122"/>
              </a:rPr>
              <a:t>颜色表示的</a:t>
            </a:r>
            <a:r>
              <a:rPr lang="en-US" altLang="zh-CN" dirty="0">
                <a:latin typeface="隶书" pitchFamily="49" charset="-122"/>
              </a:rPr>
              <a:t>3</a:t>
            </a:r>
            <a:r>
              <a:rPr lang="zh-CN" altLang="en-US" dirty="0">
                <a:latin typeface="隶书" pitchFamily="49" charset="-122"/>
              </a:rPr>
              <a:t>种方法 </a:t>
            </a:r>
            <a:endParaRPr lang="en-US" altLang="zh-CN" dirty="0">
              <a:latin typeface="隶书" pitchFamily="49" charset="-122"/>
            </a:endParaRPr>
          </a:p>
          <a:p>
            <a:pPr lvl="1" fontAlgn="auto">
              <a:spcAft>
                <a:spcPts val="0"/>
              </a:spcAft>
              <a:buFont typeface="Arial" panose="020B0604020202020204" pitchFamily="34" charset="0"/>
              <a:buNone/>
              <a:defRPr/>
            </a:pPr>
            <a:endParaRPr lang="en-US" altLang="zh-CN" dirty="0">
              <a:latin typeface="隶书" pitchFamily="49" charset="-122"/>
            </a:endParaRPr>
          </a:p>
          <a:p>
            <a:pPr lvl="1" fontAlgn="auto">
              <a:spcAft>
                <a:spcPts val="0"/>
              </a:spcAft>
              <a:buFont typeface="Arial" panose="020B0604020202020204" pitchFamily="34" charset="0"/>
              <a:buNone/>
              <a:defRPr/>
            </a:pPr>
            <a:r>
              <a:rPr lang="zh-CN" altLang="en-US" b="1" dirty="0">
                <a:solidFill>
                  <a:schemeClr val="accent6"/>
                </a:solidFill>
                <a:latin typeface="隶书" pitchFamily="49" charset="-122"/>
              </a:rPr>
              <a:t>注：</a:t>
            </a:r>
            <a:r>
              <a:rPr lang="en-US" altLang="zh-CN" b="1" dirty="0">
                <a:solidFill>
                  <a:srgbClr val="C00000"/>
                </a:solidFill>
                <a:latin typeface="隶书" pitchFamily="49" charset="-122"/>
              </a:rPr>
              <a:t>align</a:t>
            </a:r>
            <a:r>
              <a:rPr lang="zh-CN" altLang="en-US" b="1" dirty="0">
                <a:solidFill>
                  <a:srgbClr val="C00000"/>
                </a:solidFill>
                <a:latin typeface="隶书" pitchFamily="49" charset="-122"/>
              </a:rPr>
              <a:t>、</a:t>
            </a:r>
            <a:r>
              <a:rPr lang="en-US" altLang="zh-CN" b="1" dirty="0" err="1">
                <a:solidFill>
                  <a:srgbClr val="C00000"/>
                </a:solidFill>
                <a:latin typeface="隶书" pitchFamily="49" charset="-122"/>
              </a:rPr>
              <a:t>bgcolor</a:t>
            </a:r>
            <a:r>
              <a:rPr lang="zh-CN" altLang="en-US" b="1" dirty="0">
                <a:solidFill>
                  <a:schemeClr val="accent6"/>
                </a:solidFill>
                <a:latin typeface="隶书" pitchFamily="49" charset="-122"/>
              </a:rPr>
              <a:t>属性不赞成使用，应使用</a:t>
            </a:r>
            <a:r>
              <a:rPr lang="en-US" altLang="zh-CN" b="1" dirty="0" err="1">
                <a:solidFill>
                  <a:schemeClr val="accent6"/>
                </a:solidFill>
                <a:latin typeface="隶书" pitchFamily="49" charset="-122"/>
              </a:rPr>
              <a:t>css</a:t>
            </a:r>
            <a:r>
              <a:rPr lang="zh-CN" altLang="en-US" b="1" dirty="0">
                <a:solidFill>
                  <a:schemeClr val="accent6"/>
                </a:solidFill>
                <a:latin typeface="隶书" pitchFamily="49" charset="-122"/>
              </a:rPr>
              <a:t>控制</a:t>
            </a:r>
            <a:endParaRPr lang="en-US" altLang="zh-CN" b="1" dirty="0">
              <a:solidFill>
                <a:schemeClr val="accent6"/>
              </a:solidFill>
              <a:latin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7" dur="500"/>
                                        <p:tgtEl>
                                          <p:spTgt spid="1536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363">
                                            <p:txEl>
                                              <p:pRg st="4" end="4"/>
                                            </p:txEl>
                                          </p:spTgt>
                                        </p:tgtEl>
                                        <p:attrNameLst>
                                          <p:attrName>style.visibility</p:attrName>
                                        </p:attrNameLst>
                                      </p:cBhvr>
                                      <p:to>
                                        <p:strVal val="visible"/>
                                      </p:to>
                                    </p:set>
                                    <p:animEffect transition="in" filter="randombar(horizontal)">
                                      <p:cBhvr>
                                        <p:cTn id="10" dur="500"/>
                                        <p:tgtEl>
                                          <p:spTgt spid="1536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5363">
                                            <p:txEl>
                                              <p:pRg st="5" end="5"/>
                                            </p:txEl>
                                          </p:spTgt>
                                        </p:tgtEl>
                                        <p:attrNameLst>
                                          <p:attrName>style.visibility</p:attrName>
                                        </p:attrNameLst>
                                      </p:cBhvr>
                                      <p:to>
                                        <p:strVal val="visible"/>
                                      </p:to>
                                    </p:set>
                                    <p:animEffect transition="in" filter="randombar(horizontal)">
                                      <p:cBhvr>
                                        <p:cTn id="13" dur="500"/>
                                        <p:tgtEl>
                                          <p:spTgt spid="1536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5363">
                                            <p:txEl>
                                              <p:pRg st="6" end="6"/>
                                            </p:txEl>
                                          </p:spTgt>
                                        </p:tgtEl>
                                        <p:attrNameLst>
                                          <p:attrName>style.visibility</p:attrName>
                                        </p:attrNameLst>
                                      </p:cBhvr>
                                      <p:to>
                                        <p:strVal val="visible"/>
                                      </p:to>
                                    </p:set>
                                    <p:animEffect transition="in" filter="randombar(horizontal)">
                                      <p:cBhvr>
                                        <p:cTn id="18" dur="500"/>
                                        <p:tgtEl>
                                          <p:spTgt spid="15363">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5363">
                                            <p:txEl>
                                              <p:pRg st="7" end="7"/>
                                            </p:txEl>
                                          </p:spTgt>
                                        </p:tgtEl>
                                        <p:attrNameLst>
                                          <p:attrName>style.visibility</p:attrName>
                                        </p:attrNameLst>
                                      </p:cBhvr>
                                      <p:to>
                                        <p:strVal val="visible"/>
                                      </p:to>
                                    </p:set>
                                    <p:animEffect transition="in" filter="randombar(horizontal)">
                                      <p:cBhvr>
                                        <p:cTn id="21" dur="500"/>
                                        <p:tgtEl>
                                          <p:spTgt spid="15363">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5363">
                                            <p:txEl>
                                              <p:pRg st="9" end="9"/>
                                            </p:txEl>
                                          </p:spTgt>
                                        </p:tgtEl>
                                        <p:attrNameLst>
                                          <p:attrName>style.visibility</p:attrName>
                                        </p:attrNameLst>
                                      </p:cBhvr>
                                      <p:to>
                                        <p:strVal val="visible"/>
                                      </p:to>
                                    </p:set>
                                    <p:animEffect transition="in" filter="randombar(horizontal)">
                                      <p:cBhvr>
                                        <p:cTn id="24"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386263" y="285750"/>
            <a:ext cx="4686300" cy="500063"/>
          </a:xfrm>
        </p:spPr>
        <p:txBody>
          <a:bodyPr/>
          <a:lstStyle/>
          <a:p>
            <a:r>
              <a:rPr lang="en-US" altLang="zh-CN"/>
              <a:t>&lt;table&gt; </a:t>
            </a:r>
            <a:r>
              <a:rPr lang="zh-CN" altLang="en-US"/>
              <a:t>标签及其属性</a:t>
            </a:r>
          </a:p>
        </p:txBody>
      </p:sp>
      <p:sp>
        <p:nvSpPr>
          <p:cNvPr id="19459"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zh-CN" altLang="en-US"/>
              <a:t>表格宽度 </a:t>
            </a:r>
            <a:r>
              <a:rPr lang="en-US" altLang="zh-CN"/>
              <a:t>width  </a:t>
            </a:r>
            <a:r>
              <a:rPr lang="zh-CN" altLang="en-US"/>
              <a:t>高度 </a:t>
            </a:r>
            <a:r>
              <a:rPr lang="en-US" altLang="zh-CN"/>
              <a:t>height</a:t>
            </a:r>
          </a:p>
          <a:p>
            <a:pPr lvl="1">
              <a:lnSpc>
                <a:spcPct val="90000"/>
              </a:lnSpc>
            </a:pPr>
            <a:r>
              <a:rPr lang="zh-CN" altLang="en-US"/>
              <a:t>单位设置</a:t>
            </a:r>
          </a:p>
          <a:p>
            <a:pPr lvl="2">
              <a:lnSpc>
                <a:spcPct val="90000"/>
              </a:lnSpc>
            </a:pPr>
            <a:r>
              <a:rPr lang="zh-CN" altLang="en-US"/>
              <a:t>像素   </a:t>
            </a:r>
            <a:r>
              <a:rPr lang="en-US" altLang="zh-CN"/>
              <a:t>(px)</a:t>
            </a:r>
          </a:p>
          <a:p>
            <a:pPr lvl="2">
              <a:lnSpc>
                <a:spcPct val="90000"/>
              </a:lnSpc>
            </a:pPr>
            <a:r>
              <a:rPr lang="zh-CN" altLang="en-US"/>
              <a:t>百分比 </a:t>
            </a:r>
            <a:r>
              <a:rPr lang="en-US" altLang="zh-CN"/>
              <a:t>( %)</a:t>
            </a:r>
          </a:p>
          <a:p>
            <a:pPr lvl="1">
              <a:lnSpc>
                <a:spcPct val="90000"/>
              </a:lnSpc>
            </a:pPr>
            <a:r>
              <a:rPr lang="zh-CN" altLang="en-US"/>
              <a:t>演示 设置宽度，高度</a:t>
            </a:r>
          </a:p>
          <a:p>
            <a:pPr lvl="2">
              <a:lnSpc>
                <a:spcPct val="90000"/>
              </a:lnSpc>
            </a:pPr>
            <a:r>
              <a:rPr lang="zh-CN" altLang="en-US"/>
              <a:t>避免出现水平滚动条</a:t>
            </a:r>
          </a:p>
          <a:p>
            <a:pPr lvl="2">
              <a:lnSpc>
                <a:spcPct val="90000"/>
              </a:lnSpc>
            </a:pPr>
            <a:r>
              <a:rPr lang="zh-CN" altLang="en-US"/>
              <a:t>一般不设置高度</a:t>
            </a:r>
            <a:r>
              <a:rPr lang="en-US" altLang="zh-CN"/>
              <a:t>(</a:t>
            </a:r>
            <a:r>
              <a:rPr lang="zh-CN" altLang="en-US"/>
              <a:t>自适应</a:t>
            </a:r>
            <a:r>
              <a:rPr lang="en-US" altLang="zh-CN"/>
              <a:t>)</a:t>
            </a:r>
          </a:p>
          <a:p>
            <a:pPr>
              <a:lnSpc>
                <a:spcPct val="90000"/>
              </a:lnSpc>
              <a:buFontTx/>
              <a:buBlip>
                <a:blip r:embed="rId2"/>
              </a:buBlip>
            </a:pPr>
            <a:r>
              <a:rPr lang="en-US" altLang="zh-CN"/>
              <a:t>cellspacing</a:t>
            </a:r>
            <a:r>
              <a:rPr lang="zh-CN" altLang="en-US"/>
              <a:t>，</a:t>
            </a:r>
            <a:r>
              <a:rPr lang="en-US" altLang="zh-CN"/>
              <a:t>cellpadding </a:t>
            </a:r>
            <a:r>
              <a:rPr lang="zh-CN" altLang="en-US"/>
              <a:t>属性</a:t>
            </a:r>
          </a:p>
          <a:p>
            <a:pPr lvl="1">
              <a:lnSpc>
                <a:spcPct val="90000"/>
              </a:lnSpc>
            </a:pPr>
            <a:r>
              <a:rPr lang="en-US" altLang="zh-CN"/>
              <a:t>cellspacing </a:t>
            </a:r>
            <a:r>
              <a:rPr lang="zh-CN" altLang="en-US"/>
              <a:t>设置单元格间距</a:t>
            </a:r>
          </a:p>
          <a:p>
            <a:pPr lvl="1">
              <a:lnSpc>
                <a:spcPct val="90000"/>
              </a:lnSpc>
            </a:pPr>
            <a:r>
              <a:rPr lang="en-US" altLang="zh-CN"/>
              <a:t>cellpadding </a:t>
            </a:r>
            <a:r>
              <a:rPr lang="zh-CN" altLang="en-US"/>
              <a:t>设置单元格边沿和其内容之间的距离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459">
                                            <p:txEl>
                                              <p:pRg st="7" end="7"/>
                                            </p:txEl>
                                          </p:spTgt>
                                        </p:tgtEl>
                                        <p:attrNameLst>
                                          <p:attrName>style.visibility</p:attrName>
                                        </p:attrNameLst>
                                      </p:cBhvr>
                                      <p:to>
                                        <p:strVal val="visible"/>
                                      </p:to>
                                    </p:set>
                                    <p:animEffect transition="in" filter="randombar(horizontal)">
                                      <p:cBhvr>
                                        <p:cTn id="7" dur="500"/>
                                        <p:tgtEl>
                                          <p:spTgt spid="19459">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9459">
                                            <p:txEl>
                                              <p:pRg st="8" end="8"/>
                                            </p:txEl>
                                          </p:spTgt>
                                        </p:tgtEl>
                                        <p:attrNameLst>
                                          <p:attrName>style.visibility</p:attrName>
                                        </p:attrNameLst>
                                      </p:cBhvr>
                                      <p:to>
                                        <p:strVal val="visible"/>
                                      </p:to>
                                    </p:set>
                                    <p:animEffect transition="in" filter="randombar(horizontal)">
                                      <p:cBhvr>
                                        <p:cTn id="10" dur="500"/>
                                        <p:tgtEl>
                                          <p:spTgt spid="19459">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9459">
                                            <p:txEl>
                                              <p:pRg st="9" end="9"/>
                                            </p:txEl>
                                          </p:spTgt>
                                        </p:tgtEl>
                                        <p:attrNameLst>
                                          <p:attrName>style.visibility</p:attrName>
                                        </p:attrNameLst>
                                      </p:cBhvr>
                                      <p:to>
                                        <p:strVal val="visible"/>
                                      </p:to>
                                    </p:set>
                                    <p:animEffect transition="in" filter="randombar(horizontal)">
                                      <p:cBhvr>
                                        <p:cTn id="13"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386263" y="285750"/>
            <a:ext cx="4686300" cy="500063"/>
          </a:xfrm>
        </p:spPr>
        <p:txBody>
          <a:bodyPr/>
          <a:lstStyle/>
          <a:p>
            <a:r>
              <a:rPr lang="en-US" altLang="zh-CN"/>
              <a:t>table</a:t>
            </a:r>
            <a:r>
              <a:rPr lang="zh-CN" altLang="en-US"/>
              <a:t>的常用属性</a:t>
            </a:r>
          </a:p>
        </p:txBody>
      </p:sp>
      <p:pic>
        <p:nvPicPr>
          <p:cNvPr id="4" name="Picture 4"/>
          <p:cNvPicPr>
            <a:picLocks noChangeAspect="1" noChangeArrowheads="1"/>
          </p:cNvPicPr>
          <p:nvPr/>
        </p:nvPicPr>
        <p:blipFill>
          <a:blip r:embed="rId2"/>
          <a:srcRect/>
          <a:stretch>
            <a:fillRect/>
          </a:stretch>
        </p:blipFill>
        <p:spPr bwMode="auto">
          <a:xfrm>
            <a:off x="1571625" y="1285875"/>
            <a:ext cx="6267450" cy="5010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86263" y="285750"/>
            <a:ext cx="4686300" cy="500063"/>
          </a:xfrm>
        </p:spPr>
        <p:txBody>
          <a:bodyPr/>
          <a:lstStyle/>
          <a:p>
            <a:r>
              <a:rPr lang="en-US" altLang="zh-CN">
                <a:latin typeface="隶书" pitchFamily="49" charset="-122"/>
              </a:rPr>
              <a:t>&lt;tr&gt;</a:t>
            </a:r>
            <a:r>
              <a:rPr lang="zh-CN" altLang="en-US">
                <a:latin typeface="隶书" pitchFamily="49" charset="-122"/>
              </a:rPr>
              <a:t>标签及其属性</a:t>
            </a:r>
          </a:p>
        </p:txBody>
      </p:sp>
      <p:sp>
        <p:nvSpPr>
          <p:cNvPr id="20483"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latin typeface="隶书" pitchFamily="49" charset="-122"/>
              </a:rPr>
              <a:t>align </a:t>
            </a:r>
            <a:r>
              <a:rPr lang="zh-CN" altLang="en-US">
                <a:latin typeface="隶书" pitchFamily="49" charset="-122"/>
              </a:rPr>
              <a:t>属性</a:t>
            </a:r>
          </a:p>
          <a:p>
            <a:pPr lvl="1">
              <a:lnSpc>
                <a:spcPct val="90000"/>
              </a:lnSpc>
            </a:pPr>
            <a:r>
              <a:rPr lang="zh-CN" altLang="en-US">
                <a:latin typeface="隶书" pitchFamily="49" charset="-122"/>
              </a:rPr>
              <a:t>属性值：“</a:t>
            </a:r>
            <a:r>
              <a:rPr lang="en-US" altLang="zh-CN">
                <a:latin typeface="隶书" pitchFamily="49" charset="-122"/>
              </a:rPr>
              <a:t>left</a:t>
            </a:r>
            <a:r>
              <a:rPr lang="zh-CN" altLang="en-US">
                <a:latin typeface="隶书" pitchFamily="49" charset="-122"/>
              </a:rPr>
              <a:t>”</a:t>
            </a:r>
            <a:r>
              <a:rPr lang="en-US" altLang="zh-CN">
                <a:latin typeface="隶书" pitchFamily="49" charset="-122"/>
              </a:rPr>
              <a:t> </a:t>
            </a:r>
            <a:r>
              <a:rPr lang="zh-CN" altLang="en-US">
                <a:latin typeface="隶书" pitchFamily="49" charset="-122"/>
              </a:rPr>
              <a:t>、“</a:t>
            </a:r>
            <a:r>
              <a:rPr lang="en-US" altLang="zh-CN">
                <a:latin typeface="隶书" pitchFamily="49" charset="-122"/>
              </a:rPr>
              <a:t>center</a:t>
            </a:r>
            <a:r>
              <a:rPr lang="zh-CN" altLang="en-US">
                <a:latin typeface="隶书" pitchFamily="49" charset="-122"/>
              </a:rPr>
              <a:t>”、“</a:t>
            </a:r>
            <a:r>
              <a:rPr lang="en-US" altLang="zh-CN">
                <a:latin typeface="隶书" pitchFamily="49" charset="-122"/>
              </a:rPr>
              <a:t>right</a:t>
            </a:r>
            <a:r>
              <a:rPr lang="en-US" altLang="zh-CN"/>
              <a:t>”</a:t>
            </a:r>
            <a:endParaRPr lang="en-US" altLang="zh-CN">
              <a:latin typeface="隶书" pitchFamily="49" charset="-122"/>
            </a:endParaRPr>
          </a:p>
          <a:p>
            <a:pPr lvl="1">
              <a:lnSpc>
                <a:spcPct val="90000"/>
              </a:lnSpc>
            </a:pPr>
            <a:r>
              <a:rPr lang="zh-CN" altLang="en-US">
                <a:latin typeface="隶书" pitchFamily="49" charset="-122"/>
              </a:rPr>
              <a:t>注意区别</a:t>
            </a:r>
            <a:r>
              <a:rPr lang="en-US" altLang="zh-CN">
                <a:latin typeface="隶书" pitchFamily="49" charset="-122"/>
              </a:rPr>
              <a:t>&lt;table&gt;</a:t>
            </a:r>
            <a:r>
              <a:rPr lang="zh-CN" altLang="en-US">
                <a:latin typeface="隶书" pitchFamily="49" charset="-122"/>
              </a:rPr>
              <a:t>的</a:t>
            </a:r>
            <a:r>
              <a:rPr lang="en-US" altLang="zh-CN">
                <a:latin typeface="隶书" pitchFamily="49" charset="-122"/>
              </a:rPr>
              <a:t>align</a:t>
            </a:r>
            <a:r>
              <a:rPr lang="zh-CN" altLang="en-US">
                <a:latin typeface="隶书" pitchFamily="49" charset="-122"/>
              </a:rPr>
              <a:t>属性</a:t>
            </a:r>
          </a:p>
          <a:p>
            <a:pPr lvl="1">
              <a:lnSpc>
                <a:spcPct val="90000"/>
              </a:lnSpc>
            </a:pPr>
            <a:endParaRPr lang="zh-CN" altLang="en-US">
              <a:latin typeface="隶书" pitchFamily="49" charset="-122"/>
            </a:endParaRPr>
          </a:p>
          <a:p>
            <a:pPr>
              <a:lnSpc>
                <a:spcPct val="90000"/>
              </a:lnSpc>
              <a:buFontTx/>
              <a:buBlip>
                <a:blip r:embed="rId2"/>
              </a:buBlip>
            </a:pPr>
            <a:r>
              <a:rPr lang="en-US" altLang="zh-CN">
                <a:latin typeface="隶书" pitchFamily="49" charset="-122"/>
              </a:rPr>
              <a:t>valign </a:t>
            </a:r>
            <a:r>
              <a:rPr lang="zh-CN" altLang="en-US">
                <a:latin typeface="隶书" pitchFamily="49" charset="-122"/>
              </a:rPr>
              <a:t>属性</a:t>
            </a:r>
          </a:p>
          <a:p>
            <a:pPr lvl="1">
              <a:lnSpc>
                <a:spcPct val="90000"/>
              </a:lnSpc>
            </a:pPr>
            <a:r>
              <a:rPr lang="zh-CN" altLang="en-US">
                <a:latin typeface="隶书" pitchFamily="49" charset="-122"/>
              </a:rPr>
              <a:t>属性值：“</a:t>
            </a:r>
            <a:r>
              <a:rPr lang="en-US" altLang="zh-CN">
                <a:latin typeface="隶书" pitchFamily="49" charset="-122"/>
              </a:rPr>
              <a:t>top</a:t>
            </a:r>
            <a:r>
              <a:rPr lang="zh-CN" altLang="en-US">
                <a:latin typeface="隶书" pitchFamily="49" charset="-122"/>
              </a:rPr>
              <a:t>”、“</a:t>
            </a:r>
            <a:r>
              <a:rPr lang="en-US" altLang="zh-CN">
                <a:latin typeface="隶书" pitchFamily="49" charset="-122"/>
              </a:rPr>
              <a:t>middle</a:t>
            </a:r>
            <a:r>
              <a:rPr lang="zh-CN" altLang="en-US">
                <a:latin typeface="隶书" pitchFamily="49" charset="-122"/>
              </a:rPr>
              <a:t>”、“</a:t>
            </a:r>
            <a:r>
              <a:rPr lang="en-US" altLang="zh-CN">
                <a:latin typeface="隶书" pitchFamily="49" charset="-122"/>
              </a:rPr>
              <a:t>bottom</a:t>
            </a:r>
            <a:r>
              <a:rPr lang="zh-CN" altLang="en-US">
                <a:latin typeface="隶书" pitchFamily="49" charset="-122"/>
              </a:rPr>
              <a:t>”</a:t>
            </a:r>
            <a:endParaRPr lang="en-US" altLang="zh-CN">
              <a:latin typeface="隶书" pitchFamily="49" charset="-122"/>
            </a:endParaRPr>
          </a:p>
          <a:p>
            <a:pPr>
              <a:lnSpc>
                <a:spcPct val="90000"/>
              </a:lnSpc>
              <a:buFontTx/>
              <a:buBlip>
                <a:blip r:embed="rId2"/>
              </a:buBlip>
            </a:pPr>
            <a:endParaRPr lang="en-US" altLang="zh-CN">
              <a:latin typeface="隶书" pitchFamily="49" charset="-122"/>
            </a:endParaRPr>
          </a:p>
          <a:p>
            <a:pPr>
              <a:lnSpc>
                <a:spcPct val="90000"/>
              </a:lnSpc>
              <a:buFontTx/>
              <a:buBlip>
                <a:blip r:embed="rId2"/>
              </a:buBlip>
            </a:pPr>
            <a:r>
              <a:rPr lang="en-US" altLang="zh-CN">
                <a:latin typeface="隶书" pitchFamily="49" charset="-122"/>
              </a:rPr>
              <a:t>bgcolor </a:t>
            </a:r>
            <a:r>
              <a:rPr lang="zh-CN" altLang="en-US">
                <a:latin typeface="隶书" pitchFamily="49" charset="-122"/>
              </a:rPr>
              <a:t>属性</a:t>
            </a:r>
          </a:p>
          <a:p>
            <a:pPr lvl="1">
              <a:lnSpc>
                <a:spcPct val="90000"/>
              </a:lnSpc>
            </a:pPr>
            <a:r>
              <a:rPr lang="zh-CN" altLang="en-US">
                <a:latin typeface="隶书" pitchFamily="49" charset="-122"/>
              </a:rPr>
              <a:t>背景颜色设置</a:t>
            </a:r>
          </a:p>
          <a:p>
            <a:pPr lvl="1">
              <a:lnSpc>
                <a:spcPct val="90000"/>
              </a:lnSpc>
            </a:pPr>
            <a:r>
              <a:rPr lang="zh-CN" altLang="en-US">
                <a:latin typeface="隶书" pitchFamily="49" charset="-122"/>
              </a:rPr>
              <a:t>考虑设置优先级的问题</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Effect transition="in" filter="randombar(horizontal)">
                                      <p:cBhvr>
                                        <p:cTn id="7" dur="500"/>
                                        <p:tgtEl>
                                          <p:spTgt spid="2048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483">
                                            <p:txEl>
                                              <p:pRg st="5" end="5"/>
                                            </p:txEl>
                                          </p:spTgt>
                                        </p:tgtEl>
                                        <p:attrNameLst>
                                          <p:attrName>style.visibility</p:attrName>
                                        </p:attrNameLst>
                                      </p:cBhvr>
                                      <p:to>
                                        <p:strVal val="visible"/>
                                      </p:to>
                                    </p:set>
                                    <p:animEffect transition="in" filter="randombar(horizontal)">
                                      <p:cBhvr>
                                        <p:cTn id="10" dur="500"/>
                                        <p:tgtEl>
                                          <p:spTgt spid="2048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15" dur="500"/>
                                        <p:tgtEl>
                                          <p:spTgt spid="20483">
                                            <p:txEl>
                                              <p:pRg st="7" end="7"/>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18" dur="500"/>
                                        <p:tgtEl>
                                          <p:spTgt spid="20483">
                                            <p:txEl>
                                              <p:pRg st="8" end="8"/>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0483">
                                            <p:txEl>
                                              <p:pRg st="9" end="9"/>
                                            </p:txEl>
                                          </p:spTgt>
                                        </p:tgtEl>
                                        <p:attrNameLst>
                                          <p:attrName>style.visibility</p:attrName>
                                        </p:attrNameLst>
                                      </p:cBhvr>
                                      <p:to>
                                        <p:strVal val="visible"/>
                                      </p:to>
                                    </p:set>
                                    <p:animEffect transition="in" filter="randombar(horizontal)">
                                      <p:cBhvr>
                                        <p:cTn id="21"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86263" y="285750"/>
            <a:ext cx="4686300" cy="500063"/>
          </a:xfrm>
        </p:spPr>
        <p:txBody>
          <a:bodyPr/>
          <a:lstStyle/>
          <a:p>
            <a:r>
              <a:rPr lang="zh-CN" altLang="en-US"/>
              <a:t>本章目标</a:t>
            </a:r>
          </a:p>
        </p:txBody>
      </p:sp>
      <p:sp>
        <p:nvSpPr>
          <p:cNvPr id="33795" name="Rectangle 3"/>
          <p:cNvSpPr>
            <a:spLocks noGrp="1" noChangeArrowheads="1"/>
          </p:cNvSpPr>
          <p:nvPr>
            <p:ph idx="1"/>
          </p:nvPr>
        </p:nvSpPr>
        <p:spPr>
          <a:xfrm>
            <a:off x="628650" y="1857375"/>
            <a:ext cx="8229600" cy="4286250"/>
          </a:xfrm>
        </p:spPr>
        <p:txBody>
          <a:bodyPr/>
          <a:lstStyle/>
          <a:p>
            <a:pPr>
              <a:lnSpc>
                <a:spcPct val="130000"/>
              </a:lnSpc>
              <a:buFontTx/>
              <a:buBlip>
                <a:blip r:embed="rId2"/>
              </a:buBlip>
            </a:pPr>
            <a:r>
              <a:rPr lang="zh-CN" altLang="en-US">
                <a:latin typeface="楷体_GB2312" pitchFamily="49" charset="-122"/>
              </a:rPr>
              <a:t>了解</a:t>
            </a:r>
            <a:r>
              <a:rPr lang="en-US" altLang="zh-CN">
                <a:latin typeface="楷体_GB2312" pitchFamily="49" charset="-122"/>
              </a:rPr>
              <a:t>Internet</a:t>
            </a:r>
            <a:r>
              <a:rPr lang="zh-CN" altLang="en-US">
                <a:latin typeface="楷体_GB2312" pitchFamily="49" charset="-122"/>
              </a:rPr>
              <a:t>和万维网</a:t>
            </a:r>
            <a:r>
              <a:rPr lang="en-US" altLang="zh-CN">
                <a:latin typeface="楷体_GB2312" pitchFamily="49" charset="-122"/>
              </a:rPr>
              <a:t>(www)?</a:t>
            </a:r>
          </a:p>
          <a:p>
            <a:pPr>
              <a:lnSpc>
                <a:spcPct val="130000"/>
              </a:lnSpc>
              <a:buFontTx/>
              <a:buBlip>
                <a:blip r:embed="rId2"/>
              </a:buBlip>
            </a:pPr>
            <a:r>
              <a:rPr lang="zh-CN" altLang="en-US">
                <a:latin typeface="楷体_GB2312" pitchFamily="49" charset="-122"/>
              </a:rPr>
              <a:t>了解 </a:t>
            </a:r>
            <a:r>
              <a:rPr lang="en-US" altLang="zh-CN">
                <a:latin typeface="楷体_GB2312" pitchFamily="49" charset="-122"/>
              </a:rPr>
              <a:t>Html</a:t>
            </a:r>
            <a:r>
              <a:rPr lang="zh-CN" altLang="en-US">
                <a:latin typeface="楷体_GB2312" pitchFamily="49" charset="-122"/>
              </a:rPr>
              <a:t>语言历史 和 </a:t>
            </a:r>
            <a:r>
              <a:rPr lang="en-US" altLang="zh-CN">
                <a:latin typeface="楷体_GB2312" pitchFamily="49" charset="-122"/>
              </a:rPr>
              <a:t>W3C</a:t>
            </a:r>
            <a:r>
              <a:rPr lang="zh-CN" altLang="en-US">
                <a:latin typeface="楷体_GB2312" pitchFamily="49" charset="-122"/>
              </a:rPr>
              <a:t>组织</a:t>
            </a:r>
          </a:p>
          <a:p>
            <a:pPr>
              <a:lnSpc>
                <a:spcPct val="130000"/>
              </a:lnSpc>
              <a:buFontTx/>
              <a:buBlip>
                <a:blip r:embed="rId2"/>
              </a:buBlip>
            </a:pPr>
            <a:r>
              <a:rPr lang="zh-CN" altLang="en-US">
                <a:solidFill>
                  <a:srgbClr val="FF0000"/>
                </a:solidFill>
                <a:latin typeface="楷体_GB2312" pitchFamily="49" charset="-122"/>
              </a:rPr>
              <a:t>学习</a:t>
            </a:r>
            <a:r>
              <a:rPr lang="en-US" altLang="zh-CN">
                <a:solidFill>
                  <a:srgbClr val="FF0000"/>
                </a:solidFill>
                <a:latin typeface="楷体_GB2312" pitchFamily="49" charset="-122"/>
              </a:rPr>
              <a:t>Html</a:t>
            </a:r>
            <a:r>
              <a:rPr lang="zh-CN" altLang="en-US">
                <a:solidFill>
                  <a:srgbClr val="FF0000"/>
                </a:solidFill>
                <a:latin typeface="楷体_GB2312" pitchFamily="49" charset="-122"/>
              </a:rPr>
              <a:t>的全局架构标签</a:t>
            </a:r>
          </a:p>
          <a:p>
            <a:pPr>
              <a:lnSpc>
                <a:spcPct val="130000"/>
              </a:lnSpc>
              <a:buFontTx/>
              <a:buBlip>
                <a:blip r:embed="rId2"/>
              </a:buBlip>
            </a:pPr>
            <a:r>
              <a:rPr lang="zh-CN" altLang="en-US">
                <a:latin typeface="楷体_GB2312" pitchFamily="49" charset="-122"/>
              </a:rPr>
              <a:t>什么是</a:t>
            </a:r>
            <a:r>
              <a:rPr lang="zh-CN" altLang="en-US">
                <a:solidFill>
                  <a:srgbClr val="FF0000"/>
                </a:solidFill>
                <a:latin typeface="楷体_GB2312" pitchFamily="49" charset="-122"/>
              </a:rPr>
              <a:t>标签及其属性</a:t>
            </a:r>
            <a:r>
              <a:rPr lang="en-US" altLang="zh-CN">
                <a:latin typeface="楷体_GB2312" pitchFamily="49" charset="-122"/>
              </a:rPr>
              <a:t>?</a:t>
            </a:r>
          </a:p>
          <a:p>
            <a:pPr>
              <a:lnSpc>
                <a:spcPct val="130000"/>
              </a:lnSpc>
              <a:buFontTx/>
              <a:buBlip>
                <a:blip r:embed="rId2"/>
              </a:buBlip>
            </a:pPr>
            <a:r>
              <a:rPr lang="zh-CN" altLang="en-US">
                <a:latin typeface="楷体_GB2312" pitchFamily="49" charset="-122"/>
              </a:rPr>
              <a:t>如何创建</a:t>
            </a:r>
            <a:r>
              <a:rPr lang="zh-CN" altLang="en-US">
                <a:solidFill>
                  <a:srgbClr val="FF0000"/>
                </a:solidFill>
                <a:latin typeface="楷体_GB2312" pitchFamily="49" charset="-122"/>
              </a:rPr>
              <a:t>超级链接</a:t>
            </a:r>
            <a:r>
              <a:rPr lang="en-US" altLang="zh-CN">
                <a:latin typeface="楷体_GB2312" pitchFamily="49" charset="-122"/>
              </a:rPr>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86263" y="285750"/>
            <a:ext cx="4686300" cy="500063"/>
          </a:xfrm>
        </p:spPr>
        <p:txBody>
          <a:bodyPr/>
          <a:lstStyle/>
          <a:p>
            <a:r>
              <a:rPr lang="en-US" altLang="zh-CN">
                <a:latin typeface="隶书" pitchFamily="49" charset="-122"/>
              </a:rPr>
              <a:t>&lt;td&gt;</a:t>
            </a:r>
            <a:r>
              <a:rPr lang="zh-CN" altLang="en-US">
                <a:latin typeface="隶书" pitchFamily="49" charset="-122"/>
              </a:rPr>
              <a:t>标签及其属性</a:t>
            </a:r>
          </a:p>
        </p:txBody>
      </p:sp>
      <p:sp>
        <p:nvSpPr>
          <p:cNvPr id="21507"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latin typeface="隶书" pitchFamily="49" charset="-122"/>
              </a:rPr>
              <a:t>align </a:t>
            </a:r>
            <a:r>
              <a:rPr lang="zh-CN" altLang="en-US">
                <a:latin typeface="隶书" pitchFamily="49" charset="-122"/>
              </a:rPr>
              <a:t>属性</a:t>
            </a:r>
          </a:p>
          <a:p>
            <a:pPr lvl="1">
              <a:lnSpc>
                <a:spcPct val="90000"/>
              </a:lnSpc>
            </a:pPr>
            <a:r>
              <a:rPr lang="zh-CN" altLang="en-US">
                <a:latin typeface="隶书" pitchFamily="49" charset="-122"/>
              </a:rPr>
              <a:t>属性值：</a:t>
            </a:r>
            <a:r>
              <a:rPr lang="zh-CN" altLang="en-US"/>
              <a:t>”</a:t>
            </a:r>
            <a:r>
              <a:rPr lang="en-US" altLang="zh-CN">
                <a:latin typeface="隶书" pitchFamily="49" charset="-122"/>
              </a:rPr>
              <a:t>left</a:t>
            </a:r>
            <a:r>
              <a:rPr lang="en-US" altLang="zh-CN"/>
              <a:t>”</a:t>
            </a:r>
            <a:r>
              <a:rPr lang="en-US" altLang="zh-CN">
                <a:latin typeface="隶书" pitchFamily="49" charset="-122"/>
              </a:rPr>
              <a:t>    </a:t>
            </a:r>
            <a:r>
              <a:rPr lang="en-US" altLang="zh-CN"/>
              <a:t>“</a:t>
            </a:r>
            <a:r>
              <a:rPr lang="en-US" altLang="zh-CN">
                <a:latin typeface="隶书" pitchFamily="49" charset="-122"/>
              </a:rPr>
              <a:t>center</a:t>
            </a:r>
            <a:r>
              <a:rPr lang="en-US" altLang="zh-CN"/>
              <a:t>”</a:t>
            </a:r>
            <a:r>
              <a:rPr lang="en-US" altLang="zh-CN">
                <a:latin typeface="隶书" pitchFamily="49" charset="-122"/>
              </a:rPr>
              <a:t>   </a:t>
            </a:r>
            <a:r>
              <a:rPr lang="en-US" altLang="zh-CN"/>
              <a:t>“</a:t>
            </a:r>
            <a:r>
              <a:rPr lang="en-US" altLang="zh-CN">
                <a:latin typeface="隶书" pitchFamily="49" charset="-122"/>
              </a:rPr>
              <a:t>right</a:t>
            </a:r>
            <a:r>
              <a:rPr lang="en-US" altLang="zh-CN"/>
              <a:t>”</a:t>
            </a:r>
            <a:endParaRPr lang="en-US" altLang="zh-CN">
              <a:latin typeface="隶书" pitchFamily="49" charset="-122"/>
            </a:endParaRPr>
          </a:p>
          <a:p>
            <a:pPr lvl="1">
              <a:lnSpc>
                <a:spcPct val="90000"/>
              </a:lnSpc>
            </a:pPr>
            <a:r>
              <a:rPr lang="zh-CN" altLang="en-US">
                <a:latin typeface="隶书" pitchFamily="49" charset="-122"/>
              </a:rPr>
              <a:t>注意区别</a:t>
            </a:r>
            <a:r>
              <a:rPr lang="en-US" altLang="zh-CN">
                <a:latin typeface="隶书" pitchFamily="49" charset="-122"/>
              </a:rPr>
              <a:t>&lt;table&gt;</a:t>
            </a:r>
            <a:r>
              <a:rPr lang="zh-CN" altLang="en-US">
                <a:latin typeface="隶书" pitchFamily="49" charset="-122"/>
              </a:rPr>
              <a:t>的</a:t>
            </a:r>
            <a:r>
              <a:rPr lang="en-US" altLang="zh-CN">
                <a:latin typeface="隶书" pitchFamily="49" charset="-122"/>
              </a:rPr>
              <a:t>align</a:t>
            </a:r>
            <a:r>
              <a:rPr lang="zh-CN" altLang="en-US">
                <a:latin typeface="隶书" pitchFamily="49" charset="-122"/>
              </a:rPr>
              <a:t>属性</a:t>
            </a:r>
          </a:p>
          <a:p>
            <a:pPr>
              <a:lnSpc>
                <a:spcPct val="90000"/>
              </a:lnSpc>
              <a:buFontTx/>
              <a:buBlip>
                <a:blip r:embed="rId2"/>
              </a:buBlip>
            </a:pPr>
            <a:r>
              <a:rPr lang="en-US" altLang="zh-CN">
                <a:latin typeface="隶书" pitchFamily="49" charset="-122"/>
              </a:rPr>
              <a:t>valign </a:t>
            </a:r>
            <a:r>
              <a:rPr lang="zh-CN" altLang="en-US">
                <a:latin typeface="隶书" pitchFamily="49" charset="-122"/>
              </a:rPr>
              <a:t>属性</a:t>
            </a:r>
          </a:p>
          <a:p>
            <a:pPr lvl="1">
              <a:lnSpc>
                <a:spcPct val="90000"/>
              </a:lnSpc>
            </a:pPr>
            <a:r>
              <a:rPr lang="zh-CN" altLang="en-US">
                <a:latin typeface="隶书" pitchFamily="49" charset="-122"/>
              </a:rPr>
              <a:t>属性值：</a:t>
            </a:r>
            <a:r>
              <a:rPr lang="zh-CN" altLang="en-US"/>
              <a:t>”</a:t>
            </a:r>
            <a:r>
              <a:rPr lang="en-US" altLang="zh-CN">
                <a:latin typeface="隶书" pitchFamily="49" charset="-122"/>
              </a:rPr>
              <a:t>top</a:t>
            </a:r>
            <a:r>
              <a:rPr lang="en-US" altLang="zh-CN"/>
              <a:t>”</a:t>
            </a:r>
            <a:r>
              <a:rPr lang="en-US" altLang="zh-CN">
                <a:latin typeface="隶书" pitchFamily="49" charset="-122"/>
              </a:rPr>
              <a:t>  </a:t>
            </a:r>
            <a:r>
              <a:rPr lang="en-US" altLang="zh-CN"/>
              <a:t>“</a:t>
            </a:r>
            <a:r>
              <a:rPr lang="en-US" altLang="zh-CN">
                <a:latin typeface="隶书" pitchFamily="49" charset="-122"/>
              </a:rPr>
              <a:t>middle</a:t>
            </a:r>
            <a:r>
              <a:rPr lang="en-US" altLang="zh-CN"/>
              <a:t>”</a:t>
            </a:r>
            <a:r>
              <a:rPr lang="en-US" altLang="zh-CN">
                <a:latin typeface="隶书" pitchFamily="49" charset="-122"/>
              </a:rPr>
              <a:t>  </a:t>
            </a:r>
            <a:r>
              <a:rPr lang="en-US" altLang="zh-CN"/>
              <a:t>“</a:t>
            </a:r>
            <a:r>
              <a:rPr lang="en-US" altLang="zh-CN">
                <a:latin typeface="隶书" pitchFamily="49" charset="-122"/>
              </a:rPr>
              <a:t>bottom</a:t>
            </a:r>
            <a:r>
              <a:rPr lang="en-US" altLang="zh-CN"/>
              <a:t>”</a:t>
            </a:r>
            <a:endParaRPr lang="en-US" altLang="zh-CN">
              <a:latin typeface="隶书" pitchFamily="49" charset="-122"/>
            </a:endParaRPr>
          </a:p>
          <a:p>
            <a:pPr>
              <a:lnSpc>
                <a:spcPct val="90000"/>
              </a:lnSpc>
              <a:buFontTx/>
              <a:buBlip>
                <a:blip r:embed="rId2"/>
              </a:buBlip>
            </a:pPr>
            <a:r>
              <a:rPr lang="en-US" altLang="zh-CN">
                <a:latin typeface="隶书" pitchFamily="49" charset="-122"/>
              </a:rPr>
              <a:t>bgcolor </a:t>
            </a:r>
            <a:r>
              <a:rPr lang="zh-CN" altLang="en-US">
                <a:latin typeface="隶书" pitchFamily="49" charset="-122"/>
              </a:rPr>
              <a:t>属性 </a:t>
            </a:r>
            <a:r>
              <a:rPr lang="en-US" altLang="zh-CN">
                <a:latin typeface="隶书" pitchFamily="49" charset="-122"/>
              </a:rPr>
              <a:t>background </a:t>
            </a:r>
            <a:r>
              <a:rPr lang="zh-CN" altLang="en-US">
                <a:latin typeface="隶书" pitchFamily="49" charset="-122"/>
              </a:rPr>
              <a:t>属性</a:t>
            </a:r>
          </a:p>
          <a:p>
            <a:pPr lvl="1">
              <a:lnSpc>
                <a:spcPct val="90000"/>
              </a:lnSpc>
            </a:pPr>
            <a:r>
              <a:rPr lang="en-US" altLang="zh-CN">
                <a:latin typeface="隶书" pitchFamily="49" charset="-122"/>
              </a:rPr>
              <a:t>bgcolor </a:t>
            </a:r>
            <a:r>
              <a:rPr lang="zh-CN" altLang="en-US">
                <a:latin typeface="隶书" pitchFamily="49" charset="-122"/>
              </a:rPr>
              <a:t>背景颜色设置 </a:t>
            </a:r>
          </a:p>
          <a:p>
            <a:pPr lvl="1">
              <a:lnSpc>
                <a:spcPct val="90000"/>
              </a:lnSpc>
            </a:pPr>
            <a:r>
              <a:rPr lang="en-US" altLang="zh-CN">
                <a:latin typeface="隶书" pitchFamily="49" charset="-122"/>
              </a:rPr>
              <a:t>background </a:t>
            </a:r>
            <a:r>
              <a:rPr lang="zh-CN" altLang="en-US">
                <a:latin typeface="隶书" pitchFamily="49" charset="-122"/>
              </a:rPr>
              <a:t>背景图片设置</a:t>
            </a:r>
          </a:p>
          <a:p>
            <a:pPr lvl="1">
              <a:lnSpc>
                <a:spcPct val="90000"/>
              </a:lnSpc>
            </a:pPr>
            <a:r>
              <a:rPr lang="zh-CN" altLang="en-US">
                <a:latin typeface="隶书" pitchFamily="49" charset="-122"/>
              </a:rPr>
              <a:t>考虑设置优先级的问题</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randombar(horizontal)">
                                      <p:cBhvr>
                                        <p:cTn id="7" dur="500"/>
                                        <p:tgtEl>
                                          <p:spTgt spid="21507">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7">
                                            <p:txEl>
                                              <p:pRg st="4" end="4"/>
                                            </p:txEl>
                                          </p:spTgt>
                                        </p:tgtEl>
                                        <p:attrNameLst>
                                          <p:attrName>style.visibility</p:attrName>
                                        </p:attrNameLst>
                                      </p:cBhvr>
                                      <p:to>
                                        <p:strVal val="visible"/>
                                      </p:to>
                                    </p:set>
                                    <p:animEffect transition="in" filter="randombar(horizontal)">
                                      <p:cBhvr>
                                        <p:cTn id="10" dur="500"/>
                                        <p:tgtEl>
                                          <p:spTgt spid="21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randombar(horizontal)">
                                      <p:cBhvr>
                                        <p:cTn id="15" dur="500"/>
                                        <p:tgtEl>
                                          <p:spTgt spid="21507">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1507">
                                            <p:txEl>
                                              <p:pRg st="6" end="6"/>
                                            </p:txEl>
                                          </p:spTgt>
                                        </p:tgtEl>
                                        <p:attrNameLst>
                                          <p:attrName>style.visibility</p:attrName>
                                        </p:attrNameLst>
                                      </p:cBhvr>
                                      <p:to>
                                        <p:strVal val="visible"/>
                                      </p:to>
                                    </p:set>
                                    <p:animEffect transition="in" filter="randombar(horizontal)">
                                      <p:cBhvr>
                                        <p:cTn id="18" dur="500"/>
                                        <p:tgtEl>
                                          <p:spTgt spid="21507">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animEffect transition="in" filter="randombar(horizontal)">
                                      <p:cBhvr>
                                        <p:cTn id="21" dur="500"/>
                                        <p:tgtEl>
                                          <p:spTgt spid="21507">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1507">
                                            <p:txEl>
                                              <p:pRg st="8" end="8"/>
                                            </p:txEl>
                                          </p:spTgt>
                                        </p:tgtEl>
                                        <p:attrNameLst>
                                          <p:attrName>style.visibility</p:attrName>
                                        </p:attrNameLst>
                                      </p:cBhvr>
                                      <p:to>
                                        <p:strVal val="visible"/>
                                      </p:to>
                                    </p:set>
                                    <p:animEffect transition="in" filter="randombar(horizontal)">
                                      <p:cBhvr>
                                        <p:cTn id="24"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86263" y="285750"/>
            <a:ext cx="4686300" cy="500063"/>
          </a:xfrm>
        </p:spPr>
        <p:txBody>
          <a:bodyPr/>
          <a:lstStyle/>
          <a:p>
            <a:r>
              <a:rPr lang="en-US" altLang="zh-CN">
                <a:latin typeface="隶书" pitchFamily="49" charset="-122"/>
              </a:rPr>
              <a:t>&lt;td&gt;</a:t>
            </a:r>
            <a:r>
              <a:rPr lang="zh-CN" altLang="en-US">
                <a:latin typeface="隶书" pitchFamily="49" charset="-122"/>
              </a:rPr>
              <a:t>标签及其属性</a:t>
            </a:r>
          </a:p>
        </p:txBody>
      </p:sp>
      <p:sp>
        <p:nvSpPr>
          <p:cNvPr id="40963"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latin typeface="隶书" pitchFamily="49" charset="-122"/>
              </a:rPr>
              <a:t>width</a:t>
            </a:r>
            <a:r>
              <a:rPr lang="zh-CN" altLang="en-US">
                <a:latin typeface="隶书" pitchFamily="49" charset="-122"/>
              </a:rPr>
              <a:t>属性 </a:t>
            </a:r>
            <a:r>
              <a:rPr lang="en-US" altLang="zh-CN">
                <a:latin typeface="隶书" pitchFamily="49" charset="-122"/>
              </a:rPr>
              <a:t>height</a:t>
            </a:r>
            <a:r>
              <a:rPr lang="zh-CN" altLang="en-US">
                <a:latin typeface="隶书" pitchFamily="49" charset="-122"/>
              </a:rPr>
              <a:t>属性</a:t>
            </a:r>
          </a:p>
          <a:p>
            <a:pPr lvl="1"/>
            <a:r>
              <a:rPr lang="zh-CN" altLang="en-US">
                <a:latin typeface="隶书" pitchFamily="49" charset="-122"/>
              </a:rPr>
              <a:t>注意：同行或者同列单元格将受影响</a:t>
            </a:r>
          </a:p>
          <a:p>
            <a:pPr>
              <a:buFontTx/>
              <a:buBlip>
                <a:blip r:embed="rId2"/>
              </a:buBlip>
            </a:pPr>
            <a:r>
              <a:rPr lang="en-US" altLang="zh-CN">
                <a:latin typeface="隶书" pitchFamily="49" charset="-122"/>
              </a:rPr>
              <a:t>rowspan</a:t>
            </a:r>
            <a:r>
              <a:rPr lang="zh-CN" altLang="en-US">
                <a:latin typeface="隶书" pitchFamily="49" charset="-122"/>
              </a:rPr>
              <a:t>属性 </a:t>
            </a:r>
            <a:r>
              <a:rPr lang="en-US" altLang="zh-CN">
                <a:latin typeface="隶书" pitchFamily="49" charset="-122"/>
              </a:rPr>
              <a:t>colspan</a:t>
            </a:r>
            <a:r>
              <a:rPr lang="zh-CN" altLang="en-US">
                <a:latin typeface="隶书" pitchFamily="49" charset="-122"/>
              </a:rPr>
              <a:t>属性</a:t>
            </a:r>
          </a:p>
          <a:p>
            <a:pPr lvl="1"/>
            <a:r>
              <a:rPr lang="en-US" altLang="zh-CN">
                <a:latin typeface="隶书" pitchFamily="49" charset="-122"/>
              </a:rPr>
              <a:t>rowspan</a:t>
            </a:r>
            <a:r>
              <a:rPr lang="zh-CN" altLang="en-US">
                <a:latin typeface="隶书" pitchFamily="49" charset="-122"/>
              </a:rPr>
              <a:t>属性 将一个表格单元格扩展为几行。</a:t>
            </a:r>
          </a:p>
          <a:p>
            <a:pPr lvl="1"/>
            <a:r>
              <a:rPr lang="en-US" altLang="zh-CN">
                <a:latin typeface="隶书" pitchFamily="49" charset="-122"/>
              </a:rPr>
              <a:t>colspan</a:t>
            </a:r>
            <a:r>
              <a:rPr lang="zh-CN" altLang="en-US">
                <a:latin typeface="隶书" pitchFamily="49" charset="-122"/>
              </a:rPr>
              <a:t>属性 将一个表格单元格扩展为几列</a:t>
            </a:r>
          </a:p>
          <a:p>
            <a:pPr lvl="1"/>
            <a:r>
              <a:rPr lang="zh-CN" altLang="en-US">
                <a:latin typeface="隶书" pitchFamily="49" charset="-122"/>
              </a:rPr>
              <a:t>演示 </a:t>
            </a:r>
            <a:r>
              <a:rPr lang="zh-CN" altLang="en-US">
                <a:solidFill>
                  <a:schemeClr val="tx2"/>
                </a:solidFill>
                <a:latin typeface="隶书" pitchFamily="49" charset="-122"/>
              </a:rPr>
              <a:t>项目实战</a:t>
            </a:r>
          </a:p>
          <a:p>
            <a:pPr>
              <a:buFontTx/>
              <a:buBlip>
                <a:blip r:embed="rId2"/>
              </a:buBlip>
            </a:pPr>
            <a:r>
              <a:rPr lang="zh-CN" altLang="en-US">
                <a:solidFill>
                  <a:schemeClr val="tx2"/>
                </a:solidFill>
                <a:latin typeface="隶书" pitchFamily="49" charset="-122"/>
              </a:rPr>
              <a:t>利用</a:t>
            </a:r>
            <a:r>
              <a:rPr lang="en-US" altLang="zh-CN">
                <a:solidFill>
                  <a:schemeClr val="tx2"/>
                </a:solidFill>
                <a:latin typeface="隶书" pitchFamily="49" charset="-122"/>
              </a:rPr>
              <a:t>rowspan</a:t>
            </a:r>
            <a:r>
              <a:rPr lang="zh-CN" altLang="en-US">
                <a:solidFill>
                  <a:schemeClr val="tx2"/>
                </a:solidFill>
                <a:latin typeface="隶书" pitchFamily="49" charset="-122"/>
              </a:rPr>
              <a:t>和</a:t>
            </a:r>
            <a:r>
              <a:rPr lang="en-US" altLang="zh-CN">
                <a:solidFill>
                  <a:schemeClr val="tx2"/>
                </a:solidFill>
                <a:latin typeface="隶书" pitchFamily="49" charset="-122"/>
              </a:rPr>
              <a:t>colspan</a:t>
            </a:r>
            <a:r>
              <a:rPr lang="zh-CN" altLang="en-US">
                <a:solidFill>
                  <a:schemeClr val="tx2"/>
                </a:solidFill>
                <a:latin typeface="隶书" pitchFamily="49" charset="-122"/>
              </a:rPr>
              <a:t>属性合并单元格</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386263" y="285750"/>
            <a:ext cx="4686300" cy="500063"/>
          </a:xfrm>
        </p:spPr>
        <p:txBody>
          <a:bodyPr/>
          <a:lstStyle/>
          <a:p>
            <a:r>
              <a:rPr lang="zh-CN" altLang="en-US"/>
              <a:t>其它表格标签</a:t>
            </a:r>
          </a:p>
        </p:txBody>
      </p:sp>
      <p:sp>
        <p:nvSpPr>
          <p:cNvPr id="25603" name="Rectangle 3"/>
          <p:cNvSpPr>
            <a:spLocks noGrp="1" noChangeArrowheads="1"/>
          </p:cNvSpPr>
          <p:nvPr>
            <p:ph idx="1"/>
          </p:nvPr>
        </p:nvSpPr>
        <p:spPr>
          <a:xfrm>
            <a:off x="628650" y="1857375"/>
            <a:ext cx="8229600" cy="4286250"/>
          </a:xfrm>
        </p:spPr>
        <p:txBody>
          <a:bodyPr rtlCol="0"/>
          <a:lstStyle/>
          <a:p>
            <a:pPr fontAlgn="auto">
              <a:spcAft>
                <a:spcPts val="0"/>
              </a:spcAft>
              <a:defRPr/>
            </a:pPr>
            <a:r>
              <a:rPr lang="en-US" altLang="zh-CN" dirty="0">
                <a:latin typeface="隶书" pitchFamily="49" charset="-122"/>
              </a:rPr>
              <a:t>&lt;caption&gt; </a:t>
            </a:r>
            <a:r>
              <a:rPr lang="zh-CN" altLang="en-US" dirty="0">
                <a:latin typeface="隶书" pitchFamily="49" charset="-122"/>
              </a:rPr>
              <a:t>标签</a:t>
            </a:r>
          </a:p>
          <a:p>
            <a:pPr lvl="1" fontAlgn="auto">
              <a:spcAft>
                <a:spcPts val="0"/>
              </a:spcAft>
              <a:defRPr/>
            </a:pPr>
            <a:r>
              <a:rPr lang="zh-CN" altLang="en-US" dirty="0">
                <a:latin typeface="隶书" pitchFamily="49" charset="-122"/>
              </a:rPr>
              <a:t>作用：用来说明表格内容的标题</a:t>
            </a:r>
          </a:p>
          <a:p>
            <a:pPr lvl="1" fontAlgn="auto">
              <a:spcAft>
                <a:spcPts val="0"/>
              </a:spcAft>
              <a:defRPr/>
            </a:pPr>
            <a:r>
              <a:rPr lang="zh-CN" altLang="en-US" dirty="0">
                <a:latin typeface="隶书" pitchFamily="49" charset="-122"/>
              </a:rPr>
              <a:t>属性：</a:t>
            </a:r>
            <a:r>
              <a:rPr lang="en-US" altLang="zh-CN" dirty="0">
                <a:latin typeface="隶书" pitchFamily="49" charset="-122"/>
              </a:rPr>
              <a:t>align</a:t>
            </a:r>
            <a:r>
              <a:rPr lang="zh-CN" altLang="en-US" dirty="0">
                <a:latin typeface="隶书" pitchFamily="49" charset="-122"/>
              </a:rPr>
              <a:t>， </a:t>
            </a:r>
            <a:r>
              <a:rPr lang="en-US" altLang="zh-CN" dirty="0" err="1">
                <a:latin typeface="隶书" pitchFamily="49" charset="-122"/>
              </a:rPr>
              <a:t>valign</a:t>
            </a:r>
            <a:endParaRPr lang="en-US" altLang="zh-CN" dirty="0">
              <a:latin typeface="隶书" pitchFamily="49" charset="-122"/>
            </a:endParaRPr>
          </a:p>
          <a:p>
            <a:pPr lvl="1" fontAlgn="auto">
              <a:spcAft>
                <a:spcPts val="0"/>
              </a:spcAft>
              <a:defRPr/>
            </a:pPr>
            <a:endParaRPr lang="en-US" altLang="zh-CN" dirty="0">
              <a:latin typeface="隶书" pitchFamily="49" charset="-122"/>
            </a:endParaRPr>
          </a:p>
          <a:p>
            <a:pPr fontAlgn="auto">
              <a:spcAft>
                <a:spcPts val="0"/>
              </a:spcAft>
              <a:defRPr/>
            </a:pPr>
            <a:r>
              <a:rPr lang="en-US" altLang="zh-CN" dirty="0">
                <a:latin typeface="隶书" pitchFamily="49" charset="-122"/>
              </a:rPr>
              <a:t>&lt;</a:t>
            </a:r>
            <a:r>
              <a:rPr lang="en-US" altLang="zh-CN" dirty="0" err="1">
                <a:latin typeface="隶书" pitchFamily="49" charset="-122"/>
              </a:rPr>
              <a:t>th</a:t>
            </a:r>
            <a:r>
              <a:rPr lang="en-US" altLang="zh-CN" dirty="0">
                <a:latin typeface="隶书" pitchFamily="49" charset="-122"/>
              </a:rPr>
              <a:t>&gt;</a:t>
            </a:r>
            <a:r>
              <a:rPr lang="zh-CN" altLang="en-US" dirty="0">
                <a:latin typeface="隶书" pitchFamily="49" charset="-122"/>
              </a:rPr>
              <a:t>标签</a:t>
            </a:r>
          </a:p>
          <a:p>
            <a:pPr lvl="1" fontAlgn="auto">
              <a:spcAft>
                <a:spcPts val="0"/>
              </a:spcAft>
              <a:defRPr/>
            </a:pPr>
            <a:r>
              <a:rPr lang="zh-CN" altLang="en-US" dirty="0">
                <a:latin typeface="隶书" pitchFamily="49" charset="-122"/>
              </a:rPr>
              <a:t>作用：同</a:t>
            </a:r>
            <a:r>
              <a:rPr lang="en-US" altLang="zh-CN" dirty="0">
                <a:latin typeface="隶书" pitchFamily="49" charset="-122"/>
              </a:rPr>
              <a:t>&lt;td&gt;</a:t>
            </a:r>
            <a:r>
              <a:rPr lang="zh-CN" altLang="en-US" dirty="0">
                <a:latin typeface="隶书" pitchFamily="49" charset="-122"/>
              </a:rPr>
              <a:t>标签</a:t>
            </a:r>
          </a:p>
          <a:p>
            <a:pPr lvl="1" fontAlgn="auto">
              <a:spcAft>
                <a:spcPts val="0"/>
              </a:spcAft>
              <a:defRPr/>
            </a:pPr>
            <a:r>
              <a:rPr lang="zh-CN" altLang="en-US" dirty="0">
                <a:latin typeface="隶书" pitchFamily="49" charset="-122"/>
              </a:rPr>
              <a:t>不同点</a:t>
            </a:r>
            <a:r>
              <a:rPr lang="en-US" altLang="zh-CN" dirty="0">
                <a:latin typeface="隶书" pitchFamily="49" charset="-122"/>
              </a:rPr>
              <a:t>:&lt;</a:t>
            </a:r>
            <a:r>
              <a:rPr lang="en-US" altLang="zh-CN" dirty="0" err="1">
                <a:latin typeface="隶书" pitchFamily="49" charset="-122"/>
              </a:rPr>
              <a:t>th</a:t>
            </a:r>
            <a:r>
              <a:rPr lang="en-US" altLang="zh-CN" dirty="0">
                <a:latin typeface="隶书" pitchFamily="49" charset="-122"/>
              </a:rPr>
              <a:t>&gt;</a:t>
            </a:r>
            <a:r>
              <a:rPr lang="zh-CN" altLang="en-US" dirty="0">
                <a:latin typeface="隶书" pitchFamily="49" charset="-122"/>
              </a:rPr>
              <a:t>用粗体样式标记的文本表头，对齐方式也不一样</a:t>
            </a:r>
            <a:endParaRPr lang="en-US" altLang="zh-CN" dirty="0">
              <a:latin typeface="隶书" pitchFamily="49" charset="-122"/>
            </a:endParaRPr>
          </a:p>
          <a:p>
            <a:pPr lvl="1" fontAlgn="auto">
              <a:spcAft>
                <a:spcPts val="0"/>
              </a:spcAft>
              <a:defRPr/>
            </a:pPr>
            <a:endParaRPr lang="en-US" altLang="zh-CN" dirty="0">
              <a:latin typeface="隶书" pitchFamily="49" charset="-122"/>
            </a:endParaRPr>
          </a:p>
          <a:p>
            <a:pPr marL="411480" lvl="1" indent="-292100" fontAlgn="auto">
              <a:spcBef>
                <a:spcPts val="1300"/>
              </a:spcBef>
              <a:spcAft>
                <a:spcPts val="0"/>
              </a:spcAft>
              <a:buSzPct val="100000"/>
              <a:buFont typeface="Arial" panose="020B0604020202020204" pitchFamily="34" charset="0"/>
              <a:buChar char="•"/>
              <a:defRPr/>
            </a:pPr>
            <a:r>
              <a:rPr lang="en-US" altLang="zh-CN" sz="2800" dirty="0">
                <a:latin typeface="隶书" pitchFamily="49" charset="-122"/>
              </a:rPr>
              <a:t>&lt;</a:t>
            </a:r>
            <a:r>
              <a:rPr lang="en-US" altLang="zh-CN" sz="2800" dirty="0" err="1">
                <a:latin typeface="隶书" pitchFamily="49" charset="-122"/>
              </a:rPr>
              <a:t>thead</a:t>
            </a:r>
            <a:r>
              <a:rPr lang="en-US" altLang="zh-CN" sz="2800" dirty="0">
                <a:latin typeface="隶书" pitchFamily="49" charset="-122"/>
              </a:rPr>
              <a:t>&gt; &lt;</a:t>
            </a:r>
            <a:r>
              <a:rPr lang="en-US" altLang="zh-CN" sz="2800" dirty="0" err="1">
                <a:latin typeface="隶书" pitchFamily="49" charset="-122"/>
              </a:rPr>
              <a:t>tbody</a:t>
            </a:r>
            <a:r>
              <a:rPr lang="en-US" altLang="zh-CN" sz="2800" dirty="0">
                <a:latin typeface="隶书" pitchFamily="49" charset="-122"/>
              </a:rPr>
              <a:t>&gt; &lt;</a:t>
            </a:r>
            <a:r>
              <a:rPr lang="en-US" altLang="zh-CN" sz="2800" dirty="0" err="1">
                <a:latin typeface="隶书" pitchFamily="49" charset="-122"/>
              </a:rPr>
              <a:t>tfoot</a:t>
            </a:r>
            <a:r>
              <a:rPr lang="en-US" altLang="zh-CN" sz="2800" dirty="0">
                <a:latin typeface="隶书" pitchFamily="49" charset="-122"/>
              </a:rPr>
              <a:t>&gt;</a:t>
            </a:r>
            <a:r>
              <a:rPr lang="zh-CN" altLang="en-US" sz="2800" dirty="0">
                <a:latin typeface="隶书" pitchFamily="49" charset="-122"/>
              </a:rPr>
              <a:t>标签</a:t>
            </a:r>
          </a:p>
          <a:p>
            <a:pPr lvl="1" fontAlgn="auto">
              <a:spcAft>
                <a:spcPts val="0"/>
              </a:spcAft>
              <a:buFont typeface="Arial" panose="020B0604020202020204" pitchFamily="34" charset="0"/>
              <a:buNone/>
              <a:defRPr/>
            </a:pPr>
            <a:endParaRPr lang="en-US" altLang="zh-CN" dirty="0">
              <a:latin typeface="隶书"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386263" y="285750"/>
            <a:ext cx="4686300" cy="500063"/>
          </a:xfrm>
        </p:spPr>
        <p:txBody>
          <a:bodyPr/>
          <a:lstStyle/>
          <a:p>
            <a:r>
              <a:rPr lang="zh-CN" altLang="en-US"/>
              <a:t>用表格进行页面排版</a:t>
            </a:r>
          </a:p>
        </p:txBody>
      </p:sp>
      <p:sp>
        <p:nvSpPr>
          <p:cNvPr id="43011"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表格进行页面排版</a:t>
            </a:r>
          </a:p>
          <a:p>
            <a:pPr lvl="1"/>
            <a:r>
              <a:rPr lang="zh-CN" altLang="en-US"/>
              <a:t>简单，便捷</a:t>
            </a:r>
          </a:p>
          <a:p>
            <a:pPr lvl="1"/>
            <a:r>
              <a:rPr lang="zh-CN" altLang="en-US"/>
              <a:t>结构清晰</a:t>
            </a:r>
          </a:p>
          <a:p>
            <a:pPr lvl="1"/>
            <a:r>
              <a:rPr lang="zh-CN" altLang="en-US"/>
              <a:t>表格嵌套使用</a:t>
            </a:r>
          </a:p>
          <a:p>
            <a:pPr lvl="1">
              <a:buFont typeface="Wingdings" panose="05000000000000000000" pitchFamily="2" charset="2"/>
              <a:buNone/>
            </a:pPr>
            <a:endParaRPr lang="zh-CN" altLang="en-US"/>
          </a:p>
          <a:p>
            <a:pPr lvl="1">
              <a:buFont typeface="Wingdings" panose="05000000000000000000" pitchFamily="2" charset="2"/>
              <a:buNone/>
            </a:pPr>
            <a:r>
              <a:rPr lang="zh-CN" altLang="en-US">
                <a:solidFill>
                  <a:schemeClr val="accent2"/>
                </a:solidFill>
              </a:rPr>
              <a:t>演示</a:t>
            </a:r>
          </a:p>
          <a:p>
            <a:pPr lvl="1">
              <a:buFont typeface="Wingdings" panose="05000000000000000000" pitchFamily="2" charset="2"/>
              <a:buNone/>
            </a:pPr>
            <a:endParaRPr lang="zh-CN" altLang="en-US">
              <a:solidFill>
                <a:schemeClr val="accent2"/>
              </a:solidFill>
            </a:endParaRPr>
          </a:p>
          <a:p>
            <a:pPr lvl="1"/>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386263" y="285750"/>
            <a:ext cx="4686300" cy="500063"/>
          </a:xfrm>
        </p:spPr>
        <p:txBody>
          <a:bodyPr/>
          <a:lstStyle/>
          <a:p>
            <a:r>
              <a:rPr lang="zh-CN" altLang="en-US"/>
              <a:t>表格排版注意事项：</a:t>
            </a:r>
          </a:p>
        </p:txBody>
      </p:sp>
      <p:sp>
        <p:nvSpPr>
          <p:cNvPr id="44035" name="内容占位符 2"/>
          <p:cNvSpPr>
            <a:spLocks noGrp="1"/>
          </p:cNvSpPr>
          <p:nvPr>
            <p:ph idx="1"/>
          </p:nvPr>
        </p:nvSpPr>
        <p:spPr>
          <a:xfrm>
            <a:off x="628650" y="1857375"/>
            <a:ext cx="8229600" cy="4286250"/>
          </a:xfrm>
        </p:spPr>
        <p:txBody>
          <a:bodyPr/>
          <a:lstStyle/>
          <a:p>
            <a:pPr>
              <a:buFontTx/>
              <a:buBlip>
                <a:blip r:embed="rId2"/>
              </a:buBlip>
            </a:pPr>
            <a:r>
              <a:rPr lang="zh-CN" altLang="en-US"/>
              <a:t>表格嵌套层次不要太多</a:t>
            </a:r>
            <a:endParaRPr lang="en-US" altLang="zh-CN"/>
          </a:p>
          <a:p>
            <a:pPr>
              <a:buFontTx/>
              <a:buBlip>
                <a:blip r:embed="rId2"/>
              </a:buBlip>
            </a:pPr>
            <a:r>
              <a:rPr lang="zh-CN" altLang="en-US"/>
              <a:t>整个页面的排版不要用一个</a:t>
            </a:r>
            <a:r>
              <a:rPr lang="en-US" altLang="zh-CN"/>
              <a:t>table</a:t>
            </a:r>
            <a:r>
              <a:rPr lang="zh-CN" altLang="en-US"/>
              <a:t>，影响浏览器对页面的显示效率</a:t>
            </a:r>
            <a:endParaRPr lang="en-US" altLang="zh-CN"/>
          </a:p>
          <a:p>
            <a:pPr>
              <a:buFontTx/>
              <a:buBlip>
                <a:blip r:embed="rId2"/>
              </a:buBlip>
            </a:pPr>
            <a:r>
              <a:rPr lang="zh-CN" altLang="en-US"/>
              <a:t>表格的行列排版要整齐</a:t>
            </a:r>
            <a:endParaRPr lang="en-US" altLang="zh-CN"/>
          </a:p>
          <a:p>
            <a:pPr>
              <a:buFontTx/>
              <a:buBlip>
                <a:blip r:embed="rId2"/>
              </a:buBlip>
            </a:pPr>
            <a:r>
              <a:rPr lang="en-US" altLang="zh-CN"/>
              <a:t>td</a:t>
            </a:r>
            <a:r>
              <a:rPr lang="zh-CN" altLang="en-US"/>
              <a:t>中没有内容时，以空白（</a:t>
            </a:r>
            <a:r>
              <a:rPr lang="en-US" altLang="zh-CN"/>
              <a:t>&amp;nbsp;</a:t>
            </a:r>
            <a:r>
              <a:rPr lang="zh-CN" altLang="en-US"/>
              <a:t>）填充</a:t>
            </a:r>
            <a:endParaRPr lang="en-US" altLang="zh-CN"/>
          </a:p>
          <a:p>
            <a:pPr>
              <a:buFontTx/>
              <a:buBlip>
                <a:blip r:embed="rId2"/>
              </a:buBlip>
            </a:pPr>
            <a:endParaRPr lang="en-US" altLang="zh-CN"/>
          </a:p>
          <a:p>
            <a:pPr>
              <a:buFontTx/>
              <a:buBlip>
                <a:blip r:embed="rId2"/>
              </a:buBlip>
            </a:pPr>
            <a:endParaRPr lang="en-US" altLang="zh-CN"/>
          </a:p>
          <a:p>
            <a:pPr>
              <a:buFont typeface="Wingdings" panose="05000000000000000000" pitchFamily="2" charset="2"/>
              <a:buChar char="Ø"/>
            </a:pPr>
            <a:r>
              <a:rPr lang="en-US" altLang="zh-CN"/>
              <a:t>Div+CSS</a:t>
            </a:r>
            <a:r>
              <a:rPr lang="zh-CN" altLang="en-US"/>
              <a:t>布局（了解）</a:t>
            </a:r>
          </a:p>
          <a:p>
            <a:pPr>
              <a:buFontTx/>
              <a:buBlip>
                <a:blip r:embed="rId2"/>
              </a:buBlip>
            </a:pP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386263" y="285750"/>
            <a:ext cx="4686300" cy="500063"/>
          </a:xfrm>
        </p:spPr>
        <p:txBody>
          <a:bodyPr/>
          <a:lstStyle/>
          <a:p>
            <a:r>
              <a:rPr lang="zh-CN" altLang="en-US"/>
              <a:t>总结</a:t>
            </a:r>
          </a:p>
        </p:txBody>
      </p:sp>
      <p:sp>
        <p:nvSpPr>
          <p:cNvPr id="45059" name="Rectangle 3"/>
          <p:cNvSpPr>
            <a:spLocks noGrp="1" noChangeArrowheads="1"/>
          </p:cNvSpPr>
          <p:nvPr>
            <p:ph idx="1"/>
          </p:nvPr>
        </p:nvSpPr>
        <p:spPr>
          <a:xfrm>
            <a:off x="628650" y="1857375"/>
            <a:ext cx="8229600" cy="4286250"/>
          </a:xfrm>
        </p:spPr>
        <p:txBody>
          <a:bodyPr/>
          <a:lstStyle/>
          <a:p>
            <a:pPr>
              <a:lnSpc>
                <a:spcPct val="145000"/>
              </a:lnSpc>
              <a:buFontTx/>
              <a:buBlip>
                <a:blip r:embed="rId3"/>
              </a:buBlip>
            </a:pPr>
            <a:r>
              <a:rPr lang="zh-CN" altLang="en-US">
                <a:latin typeface="隶书" pitchFamily="49" charset="-122"/>
              </a:rPr>
              <a:t>表格可以格式化数据、管理文件布局</a:t>
            </a:r>
          </a:p>
          <a:p>
            <a:pPr>
              <a:lnSpc>
                <a:spcPct val="145000"/>
              </a:lnSpc>
              <a:buFontTx/>
              <a:buBlip>
                <a:blip r:embed="rId3"/>
              </a:buBlip>
            </a:pPr>
            <a:r>
              <a:rPr lang="zh-CN" altLang="en-US">
                <a:latin typeface="隶书" pitchFamily="49" charset="-122"/>
              </a:rPr>
              <a:t>表格的基本结构</a:t>
            </a:r>
          </a:p>
          <a:p>
            <a:pPr>
              <a:lnSpc>
                <a:spcPct val="145000"/>
              </a:lnSpc>
              <a:buFontTx/>
              <a:buBlip>
                <a:blip r:embed="rId3"/>
              </a:buBlip>
            </a:pPr>
            <a:r>
              <a:rPr lang="zh-CN" altLang="en-US">
                <a:latin typeface="隶书" pitchFamily="49" charset="-122"/>
              </a:rPr>
              <a:t>标签</a:t>
            </a:r>
            <a:r>
              <a:rPr lang="en-US" altLang="zh-CN">
                <a:latin typeface="隶书" pitchFamily="49" charset="-122"/>
              </a:rPr>
              <a:t>&lt;table&gt;&lt;tr&gt;&lt;td&gt;</a:t>
            </a:r>
            <a:r>
              <a:rPr lang="zh-CN" altLang="en-US">
                <a:latin typeface="隶书" pitchFamily="49" charset="-122"/>
              </a:rPr>
              <a:t>及其基本属性</a:t>
            </a:r>
          </a:p>
          <a:p>
            <a:pPr>
              <a:lnSpc>
                <a:spcPct val="145000"/>
              </a:lnSpc>
              <a:buFontTx/>
              <a:buBlip>
                <a:blip r:embed="rId3"/>
              </a:buBlip>
            </a:pPr>
            <a:r>
              <a:rPr lang="zh-CN" altLang="en-US">
                <a:latin typeface="隶书" pitchFamily="49" charset="-122"/>
              </a:rPr>
              <a:t>合并单元格</a:t>
            </a:r>
          </a:p>
          <a:p>
            <a:pPr>
              <a:lnSpc>
                <a:spcPct val="145000"/>
              </a:lnSpc>
              <a:buFontTx/>
              <a:buBlip>
                <a:blip r:embed="rId3"/>
              </a:buBlip>
            </a:pPr>
            <a:r>
              <a:rPr lang="zh-CN" altLang="en-US">
                <a:latin typeface="隶书" pitchFamily="49" charset="-122"/>
              </a:rPr>
              <a:t>其它表格标签</a:t>
            </a:r>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386263" y="285750"/>
            <a:ext cx="4686300" cy="500063"/>
          </a:xfrm>
        </p:spPr>
        <p:txBody>
          <a:bodyPr/>
          <a:lstStyle/>
          <a:p>
            <a:r>
              <a:rPr lang="zh-CN" altLang="en-US"/>
              <a:t>课后练习作业</a:t>
            </a:r>
            <a:r>
              <a:rPr lang="en-US" altLang="zh-CN"/>
              <a:t>2-1</a:t>
            </a:r>
            <a:endParaRPr lang="zh-CN" altLang="en-US"/>
          </a:p>
        </p:txBody>
      </p:sp>
      <p:sp>
        <p:nvSpPr>
          <p:cNvPr id="46083" name="内容占位符 2"/>
          <p:cNvSpPr>
            <a:spLocks noGrp="1"/>
          </p:cNvSpPr>
          <p:nvPr>
            <p:ph idx="1"/>
          </p:nvPr>
        </p:nvSpPr>
        <p:spPr>
          <a:xfrm>
            <a:off x="628650" y="1857375"/>
            <a:ext cx="8229600" cy="4286250"/>
          </a:xfrm>
        </p:spPr>
        <p:txBody>
          <a:bodyPr/>
          <a:lstStyle/>
          <a:p>
            <a:pPr>
              <a:buFontTx/>
              <a:buBlip>
                <a:blip r:embed="rId2"/>
              </a:buBlip>
            </a:pPr>
            <a:r>
              <a:rPr lang="zh-CN" altLang="en-US"/>
              <a:t>创建一个如下样式的表格</a:t>
            </a:r>
            <a:endParaRPr lang="en-US" altLang="zh-CN"/>
          </a:p>
          <a:p>
            <a:pPr>
              <a:buFontTx/>
              <a:buNone/>
            </a:pPr>
            <a:r>
              <a:rPr lang="en-US" altLang="zh-CN" sz="1800"/>
              <a:t> </a:t>
            </a:r>
            <a:r>
              <a:rPr lang="zh-CN" altLang="en-US" sz="1800"/>
              <a:t>要求：</a:t>
            </a:r>
            <a:r>
              <a:rPr lang="en-US" altLang="zh-CN" sz="1800"/>
              <a:t>1.</a:t>
            </a:r>
            <a:r>
              <a:rPr lang="zh-CN" altLang="en-US" sz="1800"/>
              <a:t>表格</a:t>
            </a:r>
            <a:r>
              <a:rPr lang="zh-CN" altLang="en-US" sz="1800">
                <a:solidFill>
                  <a:schemeClr val="accent2"/>
                </a:solidFill>
              </a:rPr>
              <a:t>宽度</a:t>
            </a:r>
            <a:r>
              <a:rPr lang="en-US" altLang="zh-CN" sz="1800">
                <a:solidFill>
                  <a:srgbClr val="CC3300"/>
                </a:solidFill>
              </a:rPr>
              <a:t>760px</a:t>
            </a:r>
            <a:r>
              <a:rPr lang="zh-CN" altLang="en-US" sz="1800"/>
              <a:t>，边框</a:t>
            </a:r>
            <a:r>
              <a:rPr lang="zh-CN" altLang="en-US" sz="1800">
                <a:solidFill>
                  <a:schemeClr val="accent2"/>
                </a:solidFill>
              </a:rPr>
              <a:t>宽度</a:t>
            </a:r>
            <a:r>
              <a:rPr lang="zh-CN" altLang="en-US" sz="1800"/>
              <a:t>为</a:t>
            </a:r>
            <a:r>
              <a:rPr lang="en-US" altLang="zh-CN" sz="1800">
                <a:solidFill>
                  <a:srgbClr val="CC3300"/>
                </a:solidFill>
              </a:rPr>
              <a:t>1px</a:t>
            </a:r>
            <a:r>
              <a:rPr lang="zh-CN" altLang="en-US" sz="1800">
                <a:solidFill>
                  <a:srgbClr val="CC3300"/>
                </a:solidFill>
              </a:rPr>
              <a:t>，</a:t>
            </a:r>
            <a:r>
              <a:rPr lang="zh-CN" altLang="en-US" sz="1800"/>
              <a:t>表格</a:t>
            </a:r>
            <a:r>
              <a:rPr lang="zh-CN" altLang="en-US" sz="1800">
                <a:solidFill>
                  <a:srgbClr val="CC3300"/>
                </a:solidFill>
              </a:rPr>
              <a:t>水平居中</a:t>
            </a:r>
          </a:p>
          <a:p>
            <a:pPr>
              <a:lnSpc>
                <a:spcPct val="80000"/>
              </a:lnSpc>
              <a:buFont typeface="Wingdings" panose="05000000000000000000" pitchFamily="2" charset="2"/>
              <a:buNone/>
            </a:pPr>
            <a:r>
              <a:rPr lang="zh-CN" altLang="en-US" sz="1800"/>
              <a:t>       </a:t>
            </a:r>
            <a:r>
              <a:rPr lang="en-US" altLang="zh-CN" sz="1800"/>
              <a:t>2.</a:t>
            </a:r>
            <a:r>
              <a:rPr lang="zh-CN" altLang="en-US" sz="1800">
                <a:solidFill>
                  <a:schemeClr val="accent2"/>
                </a:solidFill>
              </a:rPr>
              <a:t>单元格之间</a:t>
            </a:r>
            <a:r>
              <a:rPr lang="zh-CN" altLang="en-US" sz="1800">
                <a:solidFill>
                  <a:srgbClr val="CC3300"/>
                </a:solidFill>
              </a:rPr>
              <a:t>没有</a:t>
            </a:r>
            <a:r>
              <a:rPr lang="zh-CN" altLang="en-US" sz="1800"/>
              <a:t>间距，</a:t>
            </a:r>
            <a:r>
              <a:rPr lang="zh-CN" altLang="en-US" sz="1800">
                <a:solidFill>
                  <a:schemeClr val="accent2"/>
                </a:solidFill>
              </a:rPr>
              <a:t>内容与单元格边框</a:t>
            </a:r>
            <a:r>
              <a:rPr lang="zh-CN" altLang="en-US" sz="1800"/>
              <a:t>之间距离为</a:t>
            </a:r>
            <a:r>
              <a:rPr lang="en-US" altLang="zh-CN" sz="1800">
                <a:solidFill>
                  <a:srgbClr val="CC3300"/>
                </a:solidFill>
              </a:rPr>
              <a:t>2</a:t>
            </a:r>
          </a:p>
          <a:p>
            <a:pPr>
              <a:lnSpc>
                <a:spcPct val="80000"/>
              </a:lnSpc>
              <a:buFont typeface="Wingdings" panose="05000000000000000000" pitchFamily="2" charset="2"/>
              <a:buNone/>
            </a:pPr>
            <a:r>
              <a:rPr lang="en-US" altLang="zh-CN" sz="1800"/>
              <a:t>	    3.</a:t>
            </a:r>
            <a:r>
              <a:rPr lang="zh-CN" altLang="en-US" sz="1800"/>
              <a:t>在</a:t>
            </a:r>
            <a:r>
              <a:rPr lang="zh-CN" altLang="en-US" sz="1800">
                <a:solidFill>
                  <a:schemeClr val="accent2"/>
                </a:solidFill>
              </a:rPr>
              <a:t>单元格</a:t>
            </a:r>
            <a:r>
              <a:rPr lang="en-US" altLang="zh-CN" sz="1800">
                <a:solidFill>
                  <a:schemeClr val="accent2"/>
                </a:solidFill>
              </a:rPr>
              <a:t>1</a:t>
            </a:r>
            <a:r>
              <a:rPr lang="zh-CN" altLang="en-US" sz="1800">
                <a:solidFill>
                  <a:schemeClr val="accent2"/>
                </a:solidFill>
              </a:rPr>
              <a:t>和</a:t>
            </a:r>
            <a:r>
              <a:rPr lang="en-US" altLang="zh-CN" sz="1800">
                <a:solidFill>
                  <a:schemeClr val="accent2"/>
                </a:solidFill>
              </a:rPr>
              <a:t>2</a:t>
            </a:r>
            <a:r>
              <a:rPr lang="zh-CN" altLang="en-US" sz="1800"/>
              <a:t>分别插入图片</a:t>
            </a:r>
            <a:r>
              <a:rPr lang="en-US" altLang="zh-CN" sz="1800">
                <a:solidFill>
                  <a:srgbClr val="CC3300"/>
                </a:solidFill>
              </a:rPr>
              <a:t>a1.gif</a:t>
            </a:r>
            <a:r>
              <a:rPr lang="zh-CN" altLang="en-US" sz="1800"/>
              <a:t>和</a:t>
            </a:r>
            <a:r>
              <a:rPr lang="en-US" altLang="zh-CN" sz="1800">
                <a:solidFill>
                  <a:srgbClr val="CC3300"/>
                </a:solidFill>
              </a:rPr>
              <a:t>a2.jpg,</a:t>
            </a:r>
            <a:r>
              <a:rPr lang="zh-CN" altLang="en-US" sz="1800"/>
              <a:t>并且图片内容</a:t>
            </a:r>
            <a:r>
              <a:rPr lang="zh-CN" altLang="en-US" sz="1800">
                <a:solidFill>
                  <a:srgbClr val="CC3300"/>
                </a:solidFill>
              </a:rPr>
              <a:t>垂直居中</a:t>
            </a:r>
          </a:p>
          <a:p>
            <a:pPr>
              <a:lnSpc>
                <a:spcPct val="80000"/>
              </a:lnSpc>
              <a:buFont typeface="Wingdings" panose="05000000000000000000" pitchFamily="2" charset="2"/>
              <a:buNone/>
            </a:pPr>
            <a:r>
              <a:rPr lang="zh-CN" altLang="en-US" sz="1800"/>
              <a:t>       </a:t>
            </a:r>
            <a:r>
              <a:rPr lang="en-US" altLang="zh-CN" sz="1800"/>
              <a:t>4.</a:t>
            </a:r>
            <a:r>
              <a:rPr lang="zh-CN" altLang="en-US" sz="1800"/>
              <a:t>其他文字依照下表输入</a:t>
            </a:r>
          </a:p>
          <a:p>
            <a:pPr>
              <a:lnSpc>
                <a:spcPct val="80000"/>
              </a:lnSpc>
              <a:buFont typeface="Wingdings" panose="05000000000000000000" pitchFamily="2" charset="2"/>
              <a:buNone/>
            </a:pPr>
            <a:r>
              <a:rPr lang="zh-CN" altLang="en-US" sz="1800"/>
              <a:t>	    </a:t>
            </a:r>
            <a:r>
              <a:rPr lang="en-US" altLang="zh-CN" sz="1800"/>
              <a:t>5.</a:t>
            </a:r>
            <a:r>
              <a:rPr lang="zh-CN" altLang="en-US" sz="1800"/>
              <a:t>要求按照完整的网页规范编码</a:t>
            </a:r>
          </a:p>
          <a:p>
            <a:pPr>
              <a:buFontTx/>
              <a:buNone/>
            </a:pPr>
            <a:endParaRPr lang="zh-CN" altLang="en-US"/>
          </a:p>
        </p:txBody>
      </p:sp>
      <p:graphicFrame>
        <p:nvGraphicFramePr>
          <p:cNvPr id="4" name="Group 47"/>
          <p:cNvGraphicFramePr/>
          <p:nvPr/>
        </p:nvGraphicFramePr>
        <p:xfrm>
          <a:off x="628650" y="3929063"/>
          <a:ext cx="8229600" cy="207264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93700">
                <a:tc rowSpan="3">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endParaRPr>
                    </a:p>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Arial" panose="020B0604020202020204" pitchFamily="34" charset="0"/>
                          <a:ea typeface="隶书" pitchFamily="49" charset="-122"/>
                        </a:rPr>
                        <a:t>单元格</a:t>
                      </a:r>
                      <a:r>
                        <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rPr>
                        <a:t>1</a:t>
                      </a:r>
                    </a:p>
                  </a:txBody>
                  <a:tcPr marL="124416" marR="1244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endPar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endParaRPr>
                    </a:p>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Arial" panose="020B0604020202020204" pitchFamily="34" charset="0"/>
                          <a:ea typeface="隶书" pitchFamily="49" charset="-122"/>
                        </a:rPr>
                        <a:t>单元格</a:t>
                      </a:r>
                      <a:r>
                        <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rPr>
                        <a:t>2</a:t>
                      </a:r>
                    </a:p>
                  </a:txBody>
                  <a:tcPr marL="124416" marR="1244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Arial" panose="020B0604020202020204" pitchFamily="34" charset="0"/>
                          <a:ea typeface="隶书" pitchFamily="49" charset="-122"/>
                        </a:rPr>
                        <a:t>设为首页</a:t>
                      </a:r>
                    </a:p>
                  </a:txBody>
                  <a:tcPr marL="124416" marR="1244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700">
                <a:tc vMerge="1">
                  <a:txBody>
                    <a:bodyPr/>
                    <a:lstStyle/>
                    <a:p>
                      <a:endParaRPr lang="zh-CN"/>
                    </a:p>
                  </a:txBody>
                  <a:tcPr/>
                </a:tc>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Arial" panose="020B0604020202020204" pitchFamily="34" charset="0"/>
                          <a:ea typeface="隶书" pitchFamily="49" charset="-122"/>
                        </a:rPr>
                        <a:t>联系站长</a:t>
                      </a:r>
                    </a:p>
                  </a:txBody>
                  <a:tcPr marL="124416" marR="1244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vMerge="1">
                  <a:txBody>
                    <a:bodyPr/>
                    <a:lstStyle/>
                    <a:p>
                      <a:endParaRPr lang="zh-CN"/>
                    </a:p>
                  </a:txBody>
                  <a:tcPr/>
                </a:tc>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zh-CN" altLang="en-US" sz="2800" b="0" i="0" u="none" strike="noStrike" cap="none" normalizeH="0" baseline="0">
                          <a:ln>
                            <a:noFill/>
                          </a:ln>
                          <a:solidFill>
                            <a:schemeClr val="tx1"/>
                          </a:solidFill>
                          <a:effectLst/>
                          <a:latin typeface="Arial" panose="020B0604020202020204" pitchFamily="34" charset="0"/>
                          <a:ea typeface="隶书" pitchFamily="49" charset="-122"/>
                        </a:rPr>
                        <a:t>加入收藏</a:t>
                      </a:r>
                    </a:p>
                  </a:txBody>
                  <a:tcPr marL="124416" marR="1244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00">
                <a:tc gridSpan="3">
                  <a:txBody>
                    <a:bodyPr/>
                    <a:lstStyle/>
                    <a:p>
                      <a:pPr marL="0" marR="0" lvl="0" indent="0" algn="l" defTabSz="914400" rtl="0" eaLnBrk="1" fontAlgn="base" latinLnBrk="0" hangingPunct="1">
                        <a:lnSpc>
                          <a:spcPct val="100000"/>
                        </a:lnSpc>
                        <a:spcBef>
                          <a:spcPct val="20000"/>
                        </a:spcBef>
                        <a:spcAft>
                          <a:spcPct val="0"/>
                        </a:spcAft>
                        <a:buClr>
                          <a:srgbClr val="006600"/>
                        </a:buClr>
                        <a:buSzPct val="60000"/>
                        <a:buFont typeface="Wingdings" panose="05000000000000000000" pitchFamily="2" charset="2"/>
                        <a:buNone/>
                      </a:pPr>
                      <a:r>
                        <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rPr>
                        <a:t> </a:t>
                      </a:r>
                      <a:r>
                        <a:rPr kumimoji="0" lang="zh-CN" altLang="en-US" sz="2800" b="0" i="0" u="none" strike="noStrike" cap="none" normalizeH="0" baseline="0" dirty="0">
                          <a:ln>
                            <a:noFill/>
                          </a:ln>
                          <a:solidFill>
                            <a:schemeClr val="tx1"/>
                          </a:solidFill>
                          <a:effectLst/>
                          <a:latin typeface="Arial" panose="020B0604020202020204" pitchFamily="34" charset="0"/>
                          <a:ea typeface="隶书" pitchFamily="49" charset="-122"/>
                        </a:rPr>
                        <a:t>首页 </a:t>
                      </a:r>
                      <a:r>
                        <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rPr>
                        <a:t>| </a:t>
                      </a:r>
                      <a:r>
                        <a:rPr kumimoji="0" lang="zh-CN" altLang="en-US" sz="2800" b="0" i="0" u="none" strike="noStrike" cap="none" normalizeH="0" baseline="0" dirty="0">
                          <a:ln>
                            <a:noFill/>
                          </a:ln>
                          <a:solidFill>
                            <a:schemeClr val="tx1"/>
                          </a:solidFill>
                          <a:effectLst/>
                          <a:latin typeface="Arial" panose="020B0604020202020204" pitchFamily="34" charset="0"/>
                          <a:ea typeface="隶书" pitchFamily="49" charset="-122"/>
                        </a:rPr>
                        <a:t>基础知识 </a:t>
                      </a:r>
                      <a:r>
                        <a:rPr kumimoji="0" lang="en-US" altLang="zh-CN" sz="2800" b="0" i="0" u="none" strike="noStrike" cap="none" normalizeH="0" baseline="0" dirty="0">
                          <a:ln>
                            <a:noFill/>
                          </a:ln>
                          <a:solidFill>
                            <a:schemeClr val="tx1"/>
                          </a:solidFill>
                          <a:effectLst/>
                          <a:latin typeface="Arial" panose="020B0604020202020204" pitchFamily="34" charset="0"/>
                          <a:ea typeface="隶书" pitchFamily="49" charset="-122"/>
                        </a:rPr>
                        <a:t>| </a:t>
                      </a:r>
                      <a:r>
                        <a:rPr kumimoji="0" lang="zh-CN" altLang="en-US" sz="2800" b="0" i="0" u="none" strike="noStrike" cap="none" normalizeH="0" baseline="0" dirty="0">
                          <a:ln>
                            <a:noFill/>
                          </a:ln>
                          <a:solidFill>
                            <a:schemeClr val="tx1"/>
                          </a:solidFill>
                          <a:effectLst/>
                          <a:latin typeface="Arial" panose="020B0604020202020204" pitchFamily="34" charset="0"/>
                          <a:ea typeface="隶书" pitchFamily="49" charset="-122"/>
                        </a:rPr>
                        <a:t>高级编程</a:t>
                      </a:r>
                    </a:p>
                  </a:txBody>
                  <a:tcPr marL="124416" marR="1244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386263" y="285750"/>
            <a:ext cx="4686300" cy="500063"/>
          </a:xfrm>
        </p:spPr>
        <p:txBody>
          <a:bodyPr/>
          <a:lstStyle/>
          <a:p>
            <a:r>
              <a:rPr lang="zh-CN" altLang="en-US"/>
              <a:t>课后练习作业</a:t>
            </a:r>
            <a:r>
              <a:rPr lang="en-US" altLang="zh-CN"/>
              <a:t>2-2</a:t>
            </a:r>
            <a:endParaRPr lang="zh-CN" altLang="en-US"/>
          </a:p>
        </p:txBody>
      </p:sp>
      <p:sp>
        <p:nvSpPr>
          <p:cNvPr id="3" name="内容占位符 2"/>
          <p:cNvSpPr>
            <a:spLocks noGrp="1"/>
          </p:cNvSpPr>
          <p:nvPr>
            <p:ph idx="1"/>
          </p:nvPr>
        </p:nvSpPr>
        <p:spPr>
          <a:xfrm>
            <a:off x="628650" y="1857375"/>
            <a:ext cx="8229600" cy="4286250"/>
          </a:xfrm>
        </p:spPr>
        <p:txBody>
          <a:bodyPr rtlCol="0"/>
          <a:lstStyle/>
          <a:p>
            <a:pPr fontAlgn="auto">
              <a:spcAft>
                <a:spcPts val="0"/>
              </a:spcAft>
              <a:defRPr/>
            </a:pPr>
            <a:r>
              <a:rPr lang="zh-CN" altLang="en-US" kern="0" dirty="0">
                <a:solidFill>
                  <a:srgbClr val="000000"/>
                </a:solidFill>
              </a:rPr>
              <a:t>根据提供的图片实现以下界面效果（界面宽度</a:t>
            </a:r>
            <a:r>
              <a:rPr lang="en-US" altLang="zh-CN" kern="0" dirty="0">
                <a:solidFill>
                  <a:srgbClr val="000000"/>
                </a:solidFill>
              </a:rPr>
              <a:t>760px</a:t>
            </a:r>
            <a:r>
              <a:rPr lang="zh-CN" altLang="en-US" kern="0" dirty="0">
                <a:solidFill>
                  <a:srgbClr val="000000"/>
                </a:solidFill>
              </a:rPr>
              <a:t>）</a:t>
            </a:r>
          </a:p>
        </p:txBody>
      </p:sp>
      <p:pic>
        <p:nvPicPr>
          <p:cNvPr id="47108" name="Picture 2"/>
          <p:cNvPicPr>
            <a:picLocks noChangeAspect="1" noChangeArrowheads="1"/>
          </p:cNvPicPr>
          <p:nvPr/>
        </p:nvPicPr>
        <p:blipFill>
          <a:blip r:embed="rId2"/>
          <a:srcRect/>
          <a:stretch>
            <a:fillRect/>
          </a:stretch>
        </p:blipFill>
        <p:spPr bwMode="auto">
          <a:xfrm>
            <a:off x="928688" y="2500313"/>
            <a:ext cx="6532562" cy="38068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副标题 4"/>
          <p:cNvSpPr>
            <a:spLocks noGrp="1"/>
          </p:cNvSpPr>
          <p:nvPr>
            <p:ph type="subTitle" idx="1"/>
          </p:nvPr>
        </p:nvSpPr>
        <p:spPr>
          <a:xfrm>
            <a:off x="1371600" y="4319588"/>
            <a:ext cx="6400800" cy="1752600"/>
          </a:xfrm>
        </p:spPr>
        <p:txBody>
          <a:bodyPr/>
          <a:lstStyle/>
          <a:p>
            <a:r>
              <a:rPr lang="zh-CN" altLang="en-US"/>
              <a:t>第三章 表单与表单元素</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86263" y="285750"/>
            <a:ext cx="4686300" cy="500063"/>
          </a:xfrm>
        </p:spPr>
        <p:txBody>
          <a:bodyPr/>
          <a:lstStyle/>
          <a:p>
            <a:r>
              <a:rPr lang="zh-CN" altLang="en-US">
                <a:latin typeface="隶书" pitchFamily="49" charset="-122"/>
              </a:rPr>
              <a:t>回 顾</a:t>
            </a:r>
          </a:p>
        </p:txBody>
      </p:sp>
      <p:sp>
        <p:nvSpPr>
          <p:cNvPr id="27651" name="Rectangle 3"/>
          <p:cNvSpPr>
            <a:spLocks noGrp="1" noChangeArrowheads="1"/>
          </p:cNvSpPr>
          <p:nvPr>
            <p:ph idx="1"/>
          </p:nvPr>
        </p:nvSpPr>
        <p:spPr>
          <a:xfrm>
            <a:off x="628650" y="1857375"/>
            <a:ext cx="8229600" cy="4286250"/>
          </a:xfrm>
        </p:spPr>
        <p:txBody>
          <a:bodyPr/>
          <a:lstStyle/>
          <a:p>
            <a:pPr>
              <a:lnSpc>
                <a:spcPct val="140000"/>
              </a:lnSpc>
              <a:buSzPct val="120000"/>
              <a:buFontTx/>
              <a:buBlip>
                <a:blip r:embed="rId2"/>
              </a:buBlip>
            </a:pPr>
            <a:r>
              <a:rPr lang="zh-CN" altLang="en-US">
                <a:latin typeface="隶书" pitchFamily="49" charset="-122"/>
              </a:rPr>
              <a:t>表格在网页中的作用</a:t>
            </a:r>
          </a:p>
          <a:p>
            <a:pPr>
              <a:lnSpc>
                <a:spcPct val="140000"/>
              </a:lnSpc>
              <a:buSzPct val="120000"/>
              <a:buFontTx/>
              <a:buBlip>
                <a:blip r:embed="rId2"/>
              </a:buBlip>
            </a:pPr>
            <a:r>
              <a:rPr lang="zh-CN" altLang="en-US">
                <a:latin typeface="隶书" pitchFamily="49" charset="-122"/>
              </a:rPr>
              <a:t>如何创建表格</a:t>
            </a:r>
          </a:p>
          <a:p>
            <a:pPr>
              <a:lnSpc>
                <a:spcPct val="140000"/>
              </a:lnSpc>
              <a:buSzPct val="120000"/>
              <a:buFontTx/>
              <a:buBlip>
                <a:blip r:embed="rId2"/>
              </a:buBlip>
            </a:pPr>
            <a:r>
              <a:rPr lang="zh-CN" altLang="en-US">
                <a:latin typeface="隶书" pitchFamily="49" charset="-122"/>
              </a:rPr>
              <a:t>表格的基本结构</a:t>
            </a:r>
          </a:p>
          <a:p>
            <a:pPr>
              <a:lnSpc>
                <a:spcPct val="140000"/>
              </a:lnSpc>
              <a:buSzPct val="120000"/>
              <a:buFontTx/>
              <a:buBlip>
                <a:blip r:embed="rId2"/>
              </a:buBlip>
            </a:pPr>
            <a:r>
              <a:rPr lang="zh-CN" altLang="en-US">
                <a:latin typeface="隶书" pitchFamily="49" charset="-122"/>
              </a:rPr>
              <a:t>表格标签及其属性</a:t>
            </a:r>
          </a:p>
          <a:p>
            <a:pPr>
              <a:lnSpc>
                <a:spcPct val="140000"/>
              </a:lnSpc>
              <a:buSzPct val="120000"/>
              <a:buFontTx/>
              <a:buBlip>
                <a:blip r:embed="rId2"/>
              </a:buBlip>
            </a:pPr>
            <a:r>
              <a:rPr lang="zh-CN" altLang="en-US">
                <a:latin typeface="隶书" pitchFamily="49" charset="-122"/>
              </a:rPr>
              <a:t>单元格的合并</a:t>
            </a:r>
          </a:p>
          <a:p>
            <a:pPr>
              <a:buFontTx/>
              <a:buBlip>
                <a:blip r:embed="rId2"/>
              </a:buBlip>
            </a:pPr>
            <a:endParaRPr lang="en-US" altLang="zh-CN">
              <a:latin typeface="隶书"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386263" y="285750"/>
            <a:ext cx="4686300" cy="500063"/>
          </a:xfrm>
        </p:spPr>
        <p:txBody>
          <a:bodyPr/>
          <a:lstStyle/>
          <a:p>
            <a:r>
              <a:rPr lang="en-US" altLang="zh-CN"/>
              <a:t>Internet</a:t>
            </a:r>
            <a:r>
              <a:rPr lang="zh-CN" altLang="en-US"/>
              <a:t>和万维网</a:t>
            </a:r>
            <a:r>
              <a:rPr lang="en-US" altLang="zh-CN"/>
              <a:t>(www)</a:t>
            </a:r>
            <a:endParaRPr lang="zh-CN" altLang="en-US"/>
          </a:p>
        </p:txBody>
      </p:sp>
      <p:sp>
        <p:nvSpPr>
          <p:cNvPr id="34819" name="内容占位符 2"/>
          <p:cNvSpPr>
            <a:spLocks noGrp="1"/>
          </p:cNvSpPr>
          <p:nvPr>
            <p:ph idx="1"/>
          </p:nvPr>
        </p:nvSpPr>
        <p:spPr>
          <a:xfrm>
            <a:off x="628650" y="1857375"/>
            <a:ext cx="8229600" cy="4286250"/>
          </a:xfrm>
        </p:spPr>
        <p:txBody>
          <a:bodyPr/>
          <a:lstStyle/>
          <a:p>
            <a:pPr>
              <a:lnSpc>
                <a:spcPct val="90000"/>
              </a:lnSpc>
              <a:buFontTx/>
              <a:buBlip>
                <a:blip r:embed="rId2"/>
              </a:buBlip>
            </a:pPr>
            <a:r>
              <a:rPr lang="zh-CN" altLang="en-US"/>
              <a:t>什么是</a:t>
            </a:r>
            <a:r>
              <a:rPr lang="en-US" altLang="zh-CN"/>
              <a:t>Internet?</a:t>
            </a:r>
          </a:p>
          <a:p>
            <a:pPr marL="742950" lvl="2" indent="-342900">
              <a:lnSpc>
                <a:spcPct val="90000"/>
              </a:lnSpc>
              <a:buClr>
                <a:srgbClr val="92D050"/>
              </a:buClr>
            </a:pPr>
            <a:r>
              <a:rPr lang="en-US" altLang="zh-CN" sz="2000"/>
              <a:t>Internet</a:t>
            </a:r>
            <a:r>
              <a:rPr lang="zh-CN" altLang="en-US" sz="2000"/>
              <a:t>的历史</a:t>
            </a:r>
          </a:p>
          <a:p>
            <a:pPr marL="742950" lvl="2" indent="-342900">
              <a:lnSpc>
                <a:spcPct val="90000"/>
              </a:lnSpc>
              <a:buClr>
                <a:srgbClr val="92D050"/>
              </a:buClr>
            </a:pPr>
            <a:r>
              <a:rPr lang="zh-CN" altLang="en-US" sz="2000"/>
              <a:t>定义</a:t>
            </a:r>
            <a:r>
              <a:rPr lang="en-US" altLang="zh-CN" sz="2000"/>
              <a:t> -- </a:t>
            </a:r>
            <a:r>
              <a:rPr lang="zh-CN" altLang="en-US" sz="2000"/>
              <a:t>连接网络的网络</a:t>
            </a:r>
            <a:endParaRPr lang="en-US" altLang="zh-CN" sz="2000"/>
          </a:p>
          <a:p>
            <a:pPr marL="742950" lvl="2" indent="-342900">
              <a:lnSpc>
                <a:spcPct val="90000"/>
              </a:lnSpc>
              <a:buClr>
                <a:srgbClr val="92D050"/>
              </a:buClr>
            </a:pPr>
            <a:r>
              <a:rPr lang="en-US" altLang="zh-CN" sz="2000"/>
              <a:t>TCP/IP(</a:t>
            </a:r>
            <a:r>
              <a:rPr lang="zh-CN" altLang="en-US" sz="2000"/>
              <a:t>传输控制协议</a:t>
            </a:r>
            <a:r>
              <a:rPr lang="en-US" altLang="zh-CN" sz="2000"/>
              <a:t>/Internet</a:t>
            </a:r>
            <a:r>
              <a:rPr lang="zh-CN" altLang="en-US" sz="2000"/>
              <a:t>协议</a:t>
            </a:r>
            <a:r>
              <a:rPr lang="en-US" altLang="zh-CN" sz="2000"/>
              <a:t>)</a:t>
            </a:r>
            <a:r>
              <a:rPr lang="zh-CN" altLang="en-US" sz="2000"/>
              <a:t>，一种能保证计算机之间进行通信的标准规范</a:t>
            </a:r>
            <a:endParaRPr lang="en-US" altLang="zh-CN" sz="2000"/>
          </a:p>
          <a:p>
            <a:pPr>
              <a:buFontTx/>
              <a:buBlip>
                <a:blip r:embed="rId2"/>
              </a:buBlip>
            </a:pPr>
            <a:endParaRPr lang="zh-CN" altLang="en-US"/>
          </a:p>
        </p:txBody>
      </p:sp>
      <p:pic>
        <p:nvPicPr>
          <p:cNvPr id="34820" name="Picture 6"/>
          <p:cNvPicPr>
            <a:picLocks noChangeAspect="1" noChangeArrowheads="1"/>
          </p:cNvPicPr>
          <p:nvPr/>
        </p:nvPicPr>
        <p:blipFill>
          <a:blip r:embed="rId3"/>
          <a:srcRect/>
          <a:stretch>
            <a:fillRect/>
          </a:stretch>
        </p:blipFill>
        <p:spPr bwMode="auto">
          <a:xfrm>
            <a:off x="2214563" y="3571875"/>
            <a:ext cx="2314575" cy="26003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86263" y="285750"/>
            <a:ext cx="4686300" cy="500063"/>
          </a:xfrm>
        </p:spPr>
        <p:txBody>
          <a:bodyPr/>
          <a:lstStyle/>
          <a:p>
            <a:r>
              <a:rPr lang="zh-CN" altLang="en-US"/>
              <a:t>本章目标</a:t>
            </a:r>
          </a:p>
        </p:txBody>
      </p:sp>
      <p:sp>
        <p:nvSpPr>
          <p:cNvPr id="28675" name="Rectangle 3"/>
          <p:cNvSpPr>
            <a:spLocks noGrp="1" noChangeArrowheads="1"/>
          </p:cNvSpPr>
          <p:nvPr>
            <p:ph idx="1"/>
          </p:nvPr>
        </p:nvSpPr>
        <p:spPr>
          <a:xfrm>
            <a:off x="628650" y="1857375"/>
            <a:ext cx="8229600" cy="4286250"/>
          </a:xfrm>
        </p:spPr>
        <p:txBody>
          <a:bodyPr/>
          <a:lstStyle/>
          <a:p>
            <a:pPr>
              <a:lnSpc>
                <a:spcPct val="140000"/>
              </a:lnSpc>
              <a:buFontTx/>
              <a:buBlip>
                <a:blip r:embed="rId2"/>
              </a:buBlip>
            </a:pPr>
            <a:r>
              <a:rPr lang="zh-CN" altLang="en-US">
                <a:latin typeface="隶书" pitchFamily="49" charset="-122"/>
              </a:rPr>
              <a:t>什么是表单？</a:t>
            </a:r>
          </a:p>
          <a:p>
            <a:pPr>
              <a:lnSpc>
                <a:spcPct val="140000"/>
              </a:lnSpc>
              <a:buFontTx/>
              <a:buBlip>
                <a:blip r:embed="rId2"/>
              </a:buBlip>
            </a:pPr>
            <a:r>
              <a:rPr lang="zh-CN" altLang="en-US">
                <a:latin typeface="隶书" pitchFamily="49" charset="-122"/>
              </a:rPr>
              <a:t>表单如何使用？</a:t>
            </a:r>
          </a:p>
          <a:p>
            <a:pPr>
              <a:lnSpc>
                <a:spcPct val="140000"/>
              </a:lnSpc>
              <a:buFontTx/>
              <a:buBlip>
                <a:blip r:embed="rId2"/>
              </a:buBlip>
            </a:pPr>
            <a:r>
              <a:rPr lang="zh-CN" altLang="en-US">
                <a:latin typeface="隶书" pitchFamily="49" charset="-122"/>
              </a:rPr>
              <a:t>如何创建表单？</a:t>
            </a:r>
          </a:p>
          <a:p>
            <a:pPr>
              <a:lnSpc>
                <a:spcPct val="140000"/>
              </a:lnSpc>
              <a:buFontTx/>
              <a:buBlip>
                <a:blip r:embed="rId2"/>
              </a:buBlip>
            </a:pPr>
            <a:r>
              <a:rPr lang="zh-CN" altLang="en-US">
                <a:latin typeface="隶书" pitchFamily="49" charset="-122"/>
              </a:rPr>
              <a:t>了解表单和表单元素之间的关系</a:t>
            </a:r>
          </a:p>
          <a:p>
            <a:pPr>
              <a:lnSpc>
                <a:spcPct val="140000"/>
              </a:lnSpc>
              <a:buFontTx/>
              <a:buBlip>
                <a:blip r:embed="rId2"/>
              </a:buBlip>
            </a:pPr>
            <a:r>
              <a:rPr lang="zh-CN" altLang="en-US">
                <a:latin typeface="隶书" pitchFamily="49" charset="-122"/>
              </a:rPr>
              <a:t>掌握 表单元素 的使用</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86263" y="285750"/>
            <a:ext cx="4686300" cy="500063"/>
          </a:xfrm>
        </p:spPr>
        <p:txBody>
          <a:bodyPr/>
          <a:lstStyle/>
          <a:p>
            <a:r>
              <a:rPr lang="zh-CN" altLang="en-US"/>
              <a:t>表单的应用</a:t>
            </a:r>
          </a:p>
        </p:txBody>
      </p:sp>
      <p:sp>
        <p:nvSpPr>
          <p:cNvPr id="29699" name="Rectangle 3"/>
          <p:cNvSpPr>
            <a:spLocks noGrp="1" noChangeArrowheads="1"/>
          </p:cNvSpPr>
          <p:nvPr>
            <p:ph idx="1"/>
          </p:nvPr>
        </p:nvSpPr>
        <p:spPr>
          <a:xfrm>
            <a:off x="628650" y="1857375"/>
            <a:ext cx="8229600" cy="4286250"/>
          </a:xfrm>
        </p:spPr>
        <p:txBody>
          <a:bodyPr/>
          <a:lstStyle/>
          <a:p>
            <a:pPr>
              <a:lnSpc>
                <a:spcPct val="110000"/>
              </a:lnSpc>
              <a:buFontTx/>
              <a:buBlip>
                <a:blip r:embed="rId2"/>
              </a:buBlip>
            </a:pPr>
            <a:r>
              <a:rPr lang="zh-CN" altLang="en-US">
                <a:latin typeface="隶书" pitchFamily="49" charset="-122"/>
              </a:rPr>
              <a:t>表单在商务上的应用</a:t>
            </a:r>
          </a:p>
          <a:p>
            <a:pPr lvl="1">
              <a:lnSpc>
                <a:spcPct val="110000"/>
              </a:lnSpc>
            </a:pPr>
            <a:r>
              <a:rPr lang="zh-CN" altLang="en-US">
                <a:latin typeface="隶书" pitchFamily="49" charset="-122"/>
              </a:rPr>
              <a:t>网上预定商品    </a:t>
            </a:r>
          </a:p>
          <a:p>
            <a:pPr lvl="1">
              <a:lnSpc>
                <a:spcPct val="110000"/>
              </a:lnSpc>
            </a:pPr>
            <a:r>
              <a:rPr lang="zh-CN" altLang="en-US">
                <a:latin typeface="隶书" pitchFamily="49" charset="-122"/>
              </a:rPr>
              <a:t>网上商品拍卖</a:t>
            </a:r>
          </a:p>
          <a:p>
            <a:pPr>
              <a:lnSpc>
                <a:spcPct val="110000"/>
              </a:lnSpc>
              <a:buFontTx/>
              <a:buBlip>
                <a:blip r:embed="rId2"/>
              </a:buBlip>
            </a:pPr>
            <a:r>
              <a:rPr lang="zh-CN" altLang="en-US">
                <a:latin typeface="隶书" pitchFamily="49" charset="-122"/>
              </a:rPr>
              <a:t>表单在各种社会机构中的应用</a:t>
            </a:r>
          </a:p>
          <a:p>
            <a:pPr lvl="1">
              <a:lnSpc>
                <a:spcPct val="110000"/>
              </a:lnSpc>
            </a:pPr>
            <a:r>
              <a:rPr lang="zh-CN" altLang="en-US">
                <a:latin typeface="隶书" pitchFamily="49" charset="-122"/>
              </a:rPr>
              <a:t>网上调查</a:t>
            </a:r>
          </a:p>
          <a:p>
            <a:pPr lvl="1">
              <a:lnSpc>
                <a:spcPct val="110000"/>
              </a:lnSpc>
            </a:pPr>
            <a:r>
              <a:rPr lang="zh-CN" altLang="en-US">
                <a:latin typeface="隶书" pitchFamily="49" charset="-122"/>
              </a:rPr>
              <a:t>网络咨询</a:t>
            </a:r>
          </a:p>
          <a:p>
            <a:pPr>
              <a:lnSpc>
                <a:spcPct val="110000"/>
              </a:lnSpc>
              <a:buFontTx/>
              <a:buBlip>
                <a:blip r:embed="rId2"/>
              </a:buBlip>
            </a:pPr>
            <a:r>
              <a:rPr lang="zh-CN" altLang="en-US">
                <a:latin typeface="隶书" pitchFamily="49" charset="-122"/>
              </a:rPr>
              <a:t>表单在网络上其它应用</a:t>
            </a:r>
          </a:p>
          <a:p>
            <a:pPr lvl="1">
              <a:lnSpc>
                <a:spcPct val="110000"/>
              </a:lnSpc>
            </a:pPr>
            <a:r>
              <a:rPr lang="zh-CN" altLang="en-US">
                <a:latin typeface="隶书" pitchFamily="49" charset="-122"/>
              </a:rPr>
              <a:t>网络人才招聘</a:t>
            </a:r>
          </a:p>
          <a:p>
            <a:pPr lvl="1">
              <a:lnSpc>
                <a:spcPct val="110000"/>
              </a:lnSpc>
            </a:pPr>
            <a:r>
              <a:rPr lang="zh-CN" altLang="en-US">
                <a:latin typeface="隶书" pitchFamily="49" charset="-122"/>
              </a:rPr>
              <a:t>网络社区注册</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386263" y="285750"/>
            <a:ext cx="4686300" cy="500063"/>
          </a:xfrm>
        </p:spPr>
        <p:txBody>
          <a:bodyPr/>
          <a:lstStyle/>
          <a:p>
            <a:r>
              <a:rPr lang="zh-CN" altLang="en-US"/>
              <a:t>表单应用</a:t>
            </a:r>
          </a:p>
        </p:txBody>
      </p:sp>
      <p:pic>
        <p:nvPicPr>
          <p:cNvPr id="49154" name="Picture 2"/>
          <p:cNvPicPr>
            <a:picLocks noChangeAspect="1" noChangeArrowheads="1"/>
          </p:cNvPicPr>
          <p:nvPr/>
        </p:nvPicPr>
        <p:blipFill>
          <a:blip r:embed="rId2"/>
          <a:srcRect/>
          <a:stretch>
            <a:fillRect/>
          </a:stretch>
        </p:blipFill>
        <p:spPr bwMode="auto">
          <a:xfrm>
            <a:off x="500063" y="1785938"/>
            <a:ext cx="5276850" cy="4095750"/>
          </a:xfrm>
          <a:prstGeom prst="rect">
            <a:avLst/>
          </a:prstGeom>
          <a:noFill/>
          <a:ln w="9525">
            <a:noFill/>
            <a:miter lim="800000"/>
            <a:headEnd/>
            <a:tailEnd/>
          </a:ln>
        </p:spPr>
      </p:pic>
      <p:sp>
        <p:nvSpPr>
          <p:cNvPr id="49155" name="Rectangle 3"/>
          <p:cNvSpPr>
            <a:spLocks noChangeArrowheads="1"/>
          </p:cNvSpPr>
          <p:nvPr/>
        </p:nvSpPr>
        <p:spPr bwMode="auto">
          <a:xfrm>
            <a:off x="1714500" y="3429000"/>
            <a:ext cx="3000375" cy="571500"/>
          </a:xfrm>
          <a:prstGeom prst="rect">
            <a:avLst/>
          </a:prstGeom>
          <a:noFill/>
          <a:ln w="9525">
            <a:solidFill>
              <a:srgbClr val="FF0000"/>
            </a:solidFill>
            <a:miter lim="800000"/>
          </a:ln>
        </p:spPr>
        <p:txBody>
          <a:bodyPr/>
          <a:lstStyle/>
          <a:p>
            <a:endParaRPr lang="zh-CN" altLang="en-US"/>
          </a:p>
        </p:txBody>
      </p:sp>
      <p:pic>
        <p:nvPicPr>
          <p:cNvPr id="49156" name="Picture 4"/>
          <p:cNvPicPr>
            <a:picLocks noChangeAspect="1" noChangeArrowheads="1"/>
          </p:cNvPicPr>
          <p:nvPr/>
        </p:nvPicPr>
        <p:blipFill>
          <a:blip r:embed="rId3"/>
          <a:srcRect/>
          <a:stretch>
            <a:fillRect/>
          </a:stretch>
        </p:blipFill>
        <p:spPr bwMode="auto">
          <a:xfrm>
            <a:off x="1804988" y="2314575"/>
            <a:ext cx="5267325" cy="3829050"/>
          </a:xfrm>
          <a:prstGeom prst="rect">
            <a:avLst/>
          </a:prstGeom>
          <a:noFill/>
          <a:ln w="9525">
            <a:noFill/>
            <a:miter lim="800000"/>
            <a:headEnd/>
            <a:tailEnd/>
          </a:ln>
        </p:spPr>
      </p:pic>
      <p:sp>
        <p:nvSpPr>
          <p:cNvPr id="49157" name="Rectangle 5"/>
          <p:cNvSpPr>
            <a:spLocks noChangeArrowheads="1"/>
          </p:cNvSpPr>
          <p:nvPr/>
        </p:nvSpPr>
        <p:spPr bwMode="auto">
          <a:xfrm>
            <a:off x="2519363" y="3529013"/>
            <a:ext cx="2286000" cy="2286000"/>
          </a:xfrm>
          <a:prstGeom prst="rect">
            <a:avLst/>
          </a:prstGeom>
          <a:noFill/>
          <a:ln w="9525">
            <a:solidFill>
              <a:srgbClr val="FF0000"/>
            </a:solidFill>
            <a:miter lim="800000"/>
          </a:ln>
        </p:spPr>
        <p:txBody>
          <a:bodyPr/>
          <a:lstStyle/>
          <a:p>
            <a:endParaRPr lang="zh-CN" altLang="en-US"/>
          </a:p>
        </p:txBody>
      </p:sp>
      <p:pic>
        <p:nvPicPr>
          <p:cNvPr id="49161" name="Picture 9"/>
          <p:cNvPicPr>
            <a:picLocks noChangeAspect="1" noChangeArrowheads="1"/>
          </p:cNvPicPr>
          <p:nvPr/>
        </p:nvPicPr>
        <p:blipFill>
          <a:blip r:embed="rId4"/>
          <a:srcRect/>
          <a:stretch>
            <a:fillRect/>
          </a:stretch>
        </p:blipFill>
        <p:spPr bwMode="auto">
          <a:xfrm>
            <a:off x="3376613" y="2786063"/>
            <a:ext cx="5267325" cy="3829050"/>
          </a:xfrm>
          <a:prstGeom prst="rect">
            <a:avLst/>
          </a:prstGeom>
          <a:noFill/>
          <a:ln w="9525">
            <a:noFill/>
            <a:miter lim="800000"/>
            <a:headEnd/>
            <a:tailEnd/>
          </a:ln>
        </p:spPr>
      </p:pic>
      <p:sp>
        <p:nvSpPr>
          <p:cNvPr id="49162" name="Rectangle 10"/>
          <p:cNvSpPr>
            <a:spLocks noChangeArrowheads="1"/>
          </p:cNvSpPr>
          <p:nvPr/>
        </p:nvSpPr>
        <p:spPr bwMode="auto">
          <a:xfrm>
            <a:off x="4857750" y="5429250"/>
            <a:ext cx="1600200" cy="495300"/>
          </a:xfrm>
          <a:prstGeom prst="rect">
            <a:avLst/>
          </a:prstGeom>
          <a:noFill/>
          <a:ln w="9525">
            <a:solidFill>
              <a:srgbClr val="FF0000"/>
            </a:solidFill>
            <a:miter lim="800000"/>
          </a:ln>
        </p:spPr>
        <p:txBody>
          <a:bodyPr/>
          <a:lstStyle/>
          <a:p>
            <a:endParaRPr lang="zh-CN" altLang="en-US"/>
          </a:p>
        </p:txBody>
      </p:sp>
      <p:sp>
        <p:nvSpPr>
          <p:cNvPr id="49163" name="Rectangle 11"/>
          <p:cNvSpPr>
            <a:spLocks noChangeArrowheads="1"/>
          </p:cNvSpPr>
          <p:nvPr/>
        </p:nvSpPr>
        <p:spPr bwMode="auto">
          <a:xfrm>
            <a:off x="4743450" y="3265488"/>
            <a:ext cx="2286000" cy="198437"/>
          </a:xfrm>
          <a:prstGeom prst="rect">
            <a:avLst/>
          </a:prstGeom>
          <a:noFill/>
          <a:ln w="9525">
            <a:solidFill>
              <a:srgbClr val="FF0000"/>
            </a:solidFill>
            <a:miter lim="800000"/>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blinds(horizontal)">
                                      <p:cBhvr>
                                        <p:cTn id="12" dur="500"/>
                                        <p:tgtEl>
                                          <p:spTgt spid="491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blinds(horizontal)">
                                      <p:cBhvr>
                                        <p:cTn id="17" dur="500"/>
                                        <p:tgtEl>
                                          <p:spTgt spid="491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blinds(horizontal)">
                                      <p:cBhvr>
                                        <p:cTn id="22" dur="500"/>
                                        <p:tgtEl>
                                          <p:spTgt spid="491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61"/>
                                        </p:tgtEl>
                                        <p:attrNameLst>
                                          <p:attrName>style.visibility</p:attrName>
                                        </p:attrNameLst>
                                      </p:cBhvr>
                                      <p:to>
                                        <p:strVal val="visible"/>
                                      </p:to>
                                    </p:set>
                                    <p:animEffect transition="in" filter="blinds(horizontal)">
                                      <p:cBhvr>
                                        <p:cTn id="27" dur="500"/>
                                        <p:tgtEl>
                                          <p:spTgt spid="491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63"/>
                                        </p:tgtEl>
                                        <p:attrNameLst>
                                          <p:attrName>style.visibility</p:attrName>
                                        </p:attrNameLst>
                                      </p:cBhvr>
                                      <p:to>
                                        <p:strVal val="visible"/>
                                      </p:to>
                                    </p:set>
                                    <p:animEffect transition="in" filter="blinds(horizontal)">
                                      <p:cBhvr>
                                        <p:cTn id="32" dur="500"/>
                                        <p:tgtEl>
                                          <p:spTgt spid="4916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9162"/>
                                        </p:tgtEl>
                                        <p:attrNameLst>
                                          <p:attrName>style.visibility</p:attrName>
                                        </p:attrNameLst>
                                      </p:cBhvr>
                                      <p:to>
                                        <p:strVal val="visible"/>
                                      </p:to>
                                    </p:set>
                                    <p:animEffect transition="in" filter="blinds(horizontal)">
                                      <p:cBhvr>
                                        <p:cTn id="35"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7" grpId="0" animBg="1"/>
      <p:bldP spid="49162" grpId="0" animBg="1"/>
      <p:bldP spid="4916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文本框、密码框</a:t>
            </a:r>
          </a:p>
        </p:txBody>
      </p:sp>
      <p:sp>
        <p:nvSpPr>
          <p:cNvPr id="31747" name="Rectangle 3"/>
          <p:cNvSpPr>
            <a:spLocks noGrp="1" noChangeArrowheads="1"/>
          </p:cNvSpPr>
          <p:nvPr>
            <p:ph idx="1"/>
          </p:nvPr>
        </p:nvSpPr>
        <p:spPr>
          <a:xfrm>
            <a:off x="628650" y="1857375"/>
            <a:ext cx="8229600" cy="4286250"/>
          </a:xfrm>
        </p:spPr>
        <p:txBody>
          <a:bodyPr/>
          <a:lstStyle/>
          <a:p>
            <a:pPr>
              <a:lnSpc>
                <a:spcPct val="90000"/>
              </a:lnSpc>
              <a:buFontTx/>
              <a:buBlip>
                <a:blip r:embed="rId3"/>
              </a:buBlip>
            </a:pPr>
            <a:r>
              <a:rPr lang="zh-CN" altLang="en-US">
                <a:latin typeface="隶书" pitchFamily="49" charset="-122"/>
              </a:rPr>
              <a:t>文本框</a:t>
            </a:r>
          </a:p>
          <a:p>
            <a:pPr lvl="1">
              <a:lnSpc>
                <a:spcPct val="90000"/>
              </a:lnSpc>
            </a:pPr>
            <a:r>
              <a:rPr lang="zh-CN" altLang="en-US">
                <a:latin typeface="隶书" pitchFamily="49" charset="-122"/>
              </a:rPr>
              <a:t>标签： </a:t>
            </a:r>
            <a:r>
              <a:rPr lang="en-US" altLang="zh-CN">
                <a:latin typeface="隶书" pitchFamily="49" charset="-122"/>
              </a:rPr>
              <a:t>&lt;input type=</a:t>
            </a:r>
            <a:r>
              <a:rPr lang="en-US" altLang="zh-CN"/>
              <a:t>“</a:t>
            </a:r>
            <a:r>
              <a:rPr lang="en-US" altLang="zh-CN">
                <a:latin typeface="隶书" pitchFamily="49" charset="-122"/>
              </a:rPr>
              <a:t>text</a:t>
            </a:r>
            <a:r>
              <a:rPr lang="en-US" altLang="zh-CN"/>
              <a:t>”</a:t>
            </a:r>
            <a:r>
              <a:rPr lang="en-US" altLang="zh-CN">
                <a:latin typeface="隶书" pitchFamily="49" charset="-122"/>
              </a:rPr>
              <a:t>&gt;</a:t>
            </a:r>
          </a:p>
          <a:p>
            <a:pPr lvl="1">
              <a:lnSpc>
                <a:spcPct val="90000"/>
              </a:lnSpc>
            </a:pPr>
            <a:r>
              <a:rPr lang="zh-CN" altLang="en-US">
                <a:latin typeface="隶书" pitchFamily="49" charset="-122"/>
              </a:rPr>
              <a:t>属性：</a:t>
            </a:r>
            <a:r>
              <a:rPr lang="en-US" altLang="zh-CN">
                <a:latin typeface="隶书" pitchFamily="49" charset="-122"/>
              </a:rPr>
              <a:t>type</a:t>
            </a:r>
            <a:r>
              <a:rPr lang="zh-CN" altLang="en-US">
                <a:latin typeface="隶书" pitchFamily="49" charset="-122"/>
              </a:rPr>
              <a:t>，</a:t>
            </a:r>
            <a:r>
              <a:rPr lang="en-US" altLang="zh-CN">
                <a:latin typeface="隶书" pitchFamily="49" charset="-122"/>
              </a:rPr>
              <a:t>name</a:t>
            </a:r>
            <a:r>
              <a:rPr lang="zh-CN" altLang="en-US">
                <a:latin typeface="隶书" pitchFamily="49" charset="-122"/>
              </a:rPr>
              <a:t>，</a:t>
            </a:r>
            <a:r>
              <a:rPr lang="en-US" altLang="zh-CN">
                <a:latin typeface="隶书" pitchFamily="49" charset="-122"/>
              </a:rPr>
              <a:t>size</a:t>
            </a:r>
            <a:r>
              <a:rPr lang="zh-CN" altLang="en-US">
                <a:latin typeface="隶书" pitchFamily="49" charset="-122"/>
              </a:rPr>
              <a:t>，</a:t>
            </a:r>
            <a:r>
              <a:rPr lang="en-US" altLang="zh-CN">
                <a:latin typeface="隶书" pitchFamily="49" charset="-122"/>
              </a:rPr>
              <a:t>maxlength</a:t>
            </a:r>
            <a:r>
              <a:rPr lang="zh-CN" altLang="en-US">
                <a:latin typeface="隶书" pitchFamily="49" charset="-122"/>
              </a:rPr>
              <a:t>，</a:t>
            </a:r>
            <a:r>
              <a:rPr lang="en-US" altLang="zh-CN">
                <a:latin typeface="隶书" pitchFamily="49" charset="-122"/>
              </a:rPr>
              <a:t>value</a:t>
            </a:r>
            <a:r>
              <a:rPr lang="zh-CN" altLang="en-US">
                <a:latin typeface="隶书" pitchFamily="49" charset="-122"/>
              </a:rPr>
              <a:t>，</a:t>
            </a:r>
            <a:r>
              <a:rPr lang="en-US" altLang="zh-CN">
                <a:latin typeface="隶书" pitchFamily="49" charset="-122"/>
              </a:rPr>
              <a:t>readonly</a:t>
            </a:r>
          </a:p>
          <a:p>
            <a:pPr lvl="1">
              <a:lnSpc>
                <a:spcPct val="90000"/>
              </a:lnSpc>
            </a:pPr>
            <a:endParaRPr lang="en-US" altLang="zh-CN">
              <a:latin typeface="隶书" pitchFamily="49" charset="-122"/>
            </a:endParaRPr>
          </a:p>
          <a:p>
            <a:pPr>
              <a:lnSpc>
                <a:spcPct val="90000"/>
              </a:lnSpc>
              <a:buFontTx/>
              <a:buBlip>
                <a:blip r:embed="rId3"/>
              </a:buBlip>
            </a:pPr>
            <a:r>
              <a:rPr lang="zh-CN" altLang="en-US">
                <a:latin typeface="隶书" pitchFamily="49" charset="-122"/>
              </a:rPr>
              <a:t>密码框</a:t>
            </a:r>
          </a:p>
          <a:p>
            <a:pPr lvl="1">
              <a:lnSpc>
                <a:spcPct val="90000"/>
              </a:lnSpc>
            </a:pPr>
            <a:r>
              <a:rPr lang="zh-CN" altLang="en-US">
                <a:latin typeface="隶书" pitchFamily="49" charset="-122"/>
              </a:rPr>
              <a:t>标签：</a:t>
            </a:r>
            <a:r>
              <a:rPr lang="en-US" altLang="zh-CN">
                <a:latin typeface="隶书" pitchFamily="49" charset="-122"/>
              </a:rPr>
              <a:t>&lt;input type=</a:t>
            </a:r>
            <a:r>
              <a:rPr lang="en-US" altLang="zh-CN"/>
              <a:t>“</a:t>
            </a:r>
            <a:r>
              <a:rPr lang="en-US" altLang="zh-CN">
                <a:latin typeface="隶书" pitchFamily="49" charset="-122"/>
              </a:rPr>
              <a:t>password</a:t>
            </a:r>
            <a:r>
              <a:rPr lang="en-US" altLang="zh-CN"/>
              <a:t>”</a:t>
            </a:r>
            <a:r>
              <a:rPr lang="en-US" altLang="zh-CN">
                <a:latin typeface="隶书" pitchFamily="49" charset="-122"/>
              </a:rPr>
              <a:t>&gt;</a:t>
            </a:r>
          </a:p>
          <a:p>
            <a:pPr lvl="1">
              <a:lnSpc>
                <a:spcPct val="90000"/>
              </a:lnSpc>
            </a:pPr>
            <a:r>
              <a:rPr lang="zh-CN" altLang="en-US">
                <a:latin typeface="隶书" pitchFamily="49" charset="-122"/>
              </a:rPr>
              <a:t>属性： </a:t>
            </a:r>
            <a:r>
              <a:rPr lang="en-US" altLang="zh-CN">
                <a:latin typeface="隶书" pitchFamily="49" charset="-122"/>
              </a:rPr>
              <a:t>type</a:t>
            </a:r>
            <a:r>
              <a:rPr lang="zh-CN" altLang="en-US">
                <a:latin typeface="隶书" pitchFamily="49" charset="-122"/>
              </a:rPr>
              <a:t>，</a:t>
            </a:r>
            <a:r>
              <a:rPr lang="en-US" altLang="zh-CN">
                <a:latin typeface="隶书" pitchFamily="49" charset="-122"/>
              </a:rPr>
              <a:t>name</a:t>
            </a:r>
            <a:r>
              <a:rPr lang="zh-CN" altLang="en-US">
                <a:latin typeface="隶书" pitchFamily="49" charset="-122"/>
              </a:rPr>
              <a:t>，</a:t>
            </a:r>
            <a:r>
              <a:rPr lang="en-US" altLang="zh-CN">
                <a:latin typeface="隶书" pitchFamily="49" charset="-122"/>
              </a:rPr>
              <a:t>size</a:t>
            </a:r>
            <a:r>
              <a:rPr lang="zh-CN" altLang="en-US">
                <a:latin typeface="隶书" pitchFamily="49" charset="-122"/>
              </a:rPr>
              <a:t>，</a:t>
            </a:r>
            <a:r>
              <a:rPr lang="en-US" altLang="zh-CN">
                <a:latin typeface="隶书" pitchFamily="49" charset="-122"/>
              </a:rPr>
              <a:t>maxlength</a:t>
            </a:r>
            <a:r>
              <a:rPr lang="zh-CN" altLang="en-US">
                <a:latin typeface="隶书" pitchFamily="49" charset="-122"/>
              </a:rPr>
              <a:t>，</a:t>
            </a:r>
            <a:r>
              <a:rPr lang="en-US" altLang="zh-CN">
                <a:latin typeface="隶书" pitchFamily="49" charset="-122"/>
              </a:rPr>
              <a:t>value</a:t>
            </a:r>
            <a:r>
              <a:rPr lang="zh-CN" altLang="en-US">
                <a:latin typeface="隶书" pitchFamily="49" charset="-122"/>
              </a:rPr>
              <a:t>，</a:t>
            </a:r>
            <a:r>
              <a:rPr lang="en-US" altLang="zh-CN">
                <a:latin typeface="隶书" pitchFamily="49" charset="-122"/>
              </a:rPr>
              <a:t>readonly</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文件、多行文本</a:t>
            </a:r>
          </a:p>
        </p:txBody>
      </p:sp>
      <p:sp>
        <p:nvSpPr>
          <p:cNvPr id="32771" name="Rectangle 3"/>
          <p:cNvSpPr>
            <a:spLocks noGrp="1" noChangeArrowheads="1"/>
          </p:cNvSpPr>
          <p:nvPr>
            <p:ph idx="1"/>
          </p:nvPr>
        </p:nvSpPr>
        <p:spPr>
          <a:xfrm>
            <a:off x="628650" y="1857375"/>
            <a:ext cx="8229600" cy="4286250"/>
          </a:xfrm>
        </p:spPr>
        <p:txBody>
          <a:bodyPr/>
          <a:lstStyle/>
          <a:p>
            <a:pPr>
              <a:buFontTx/>
              <a:buBlip>
                <a:blip r:embed="rId3"/>
              </a:buBlip>
            </a:pPr>
            <a:r>
              <a:rPr lang="zh-CN" altLang="en-US">
                <a:latin typeface="隶书" pitchFamily="49" charset="-122"/>
              </a:rPr>
              <a:t>文件输入框</a:t>
            </a:r>
          </a:p>
          <a:p>
            <a:pPr lvl="1"/>
            <a:r>
              <a:rPr lang="zh-CN" altLang="en-US">
                <a:latin typeface="隶书" pitchFamily="49" charset="-122"/>
              </a:rPr>
              <a:t>标签： </a:t>
            </a:r>
            <a:r>
              <a:rPr lang="en-US" altLang="zh-CN">
                <a:latin typeface="隶书" pitchFamily="49" charset="-122"/>
              </a:rPr>
              <a:t>&lt;input type=</a:t>
            </a:r>
            <a:r>
              <a:rPr lang="en-US" altLang="zh-CN"/>
              <a:t>“</a:t>
            </a:r>
            <a:r>
              <a:rPr lang="en-US" altLang="zh-CN">
                <a:latin typeface="隶书" pitchFamily="49" charset="-122"/>
              </a:rPr>
              <a:t>file</a:t>
            </a:r>
            <a:r>
              <a:rPr lang="en-US" altLang="zh-CN"/>
              <a:t>”</a:t>
            </a:r>
            <a:r>
              <a:rPr lang="en-US" altLang="zh-CN">
                <a:latin typeface="隶书" pitchFamily="49" charset="-122"/>
              </a:rPr>
              <a:t>&gt;</a:t>
            </a:r>
          </a:p>
          <a:p>
            <a:pPr lvl="1"/>
            <a:r>
              <a:rPr lang="zh-CN" altLang="en-US">
                <a:latin typeface="隶书" pitchFamily="49" charset="-122"/>
              </a:rPr>
              <a:t>属性：</a:t>
            </a:r>
            <a:r>
              <a:rPr lang="en-US" altLang="zh-CN">
                <a:latin typeface="隶书" pitchFamily="49" charset="-122"/>
              </a:rPr>
              <a:t>type</a:t>
            </a:r>
            <a:r>
              <a:rPr lang="zh-CN" altLang="en-US">
                <a:latin typeface="隶书" pitchFamily="49" charset="-122"/>
              </a:rPr>
              <a:t>，</a:t>
            </a:r>
            <a:r>
              <a:rPr lang="en-US" altLang="zh-CN">
                <a:latin typeface="隶书" pitchFamily="49" charset="-122"/>
              </a:rPr>
              <a:t>name</a:t>
            </a:r>
            <a:r>
              <a:rPr lang="zh-CN" altLang="en-US">
                <a:latin typeface="隶书" pitchFamily="49" charset="-122"/>
              </a:rPr>
              <a:t>， </a:t>
            </a:r>
            <a:r>
              <a:rPr lang="en-US" altLang="zh-CN">
                <a:latin typeface="隶书" pitchFamily="49" charset="-122"/>
              </a:rPr>
              <a:t>size</a:t>
            </a:r>
            <a:r>
              <a:rPr lang="zh-CN" altLang="en-US">
                <a:latin typeface="隶书" pitchFamily="49" charset="-122"/>
              </a:rPr>
              <a:t>，</a:t>
            </a:r>
            <a:r>
              <a:rPr lang="en-US" altLang="zh-CN">
                <a:latin typeface="隶书" pitchFamily="49" charset="-122"/>
              </a:rPr>
              <a:t>maxlength</a:t>
            </a:r>
            <a:r>
              <a:rPr lang="zh-CN" altLang="en-US">
                <a:latin typeface="隶书" pitchFamily="49" charset="-122"/>
              </a:rPr>
              <a:t>，			</a:t>
            </a:r>
            <a:r>
              <a:rPr lang="en-US" altLang="zh-CN">
                <a:latin typeface="隶书" pitchFamily="49" charset="-122"/>
              </a:rPr>
              <a:t>readonly</a:t>
            </a:r>
          </a:p>
          <a:p>
            <a:pPr lvl="1"/>
            <a:endParaRPr lang="en-US" altLang="zh-CN">
              <a:latin typeface="隶书" pitchFamily="49" charset="-122"/>
            </a:endParaRPr>
          </a:p>
          <a:p>
            <a:pPr>
              <a:buFontTx/>
              <a:buBlip>
                <a:blip r:embed="rId3"/>
              </a:buBlip>
            </a:pPr>
            <a:r>
              <a:rPr lang="zh-CN" altLang="en-US">
                <a:latin typeface="隶书" pitchFamily="49" charset="-122"/>
              </a:rPr>
              <a:t>多行文本框</a:t>
            </a:r>
          </a:p>
          <a:p>
            <a:pPr lvl="1"/>
            <a:r>
              <a:rPr lang="zh-CN" altLang="en-US">
                <a:latin typeface="隶书" pitchFamily="49" charset="-122"/>
              </a:rPr>
              <a:t>标签：</a:t>
            </a:r>
            <a:r>
              <a:rPr lang="en-US" altLang="zh-CN">
                <a:latin typeface="隶书" pitchFamily="49" charset="-122"/>
              </a:rPr>
              <a:t>&lt;textarea&gt;&lt;/textarea&gt;</a:t>
            </a:r>
          </a:p>
          <a:p>
            <a:pPr lvl="1"/>
            <a:r>
              <a:rPr lang="zh-CN" altLang="en-US">
                <a:latin typeface="隶书" pitchFamily="49" charset="-122"/>
              </a:rPr>
              <a:t>属性： </a:t>
            </a:r>
            <a:r>
              <a:rPr lang="en-US" altLang="zh-CN">
                <a:latin typeface="隶书" pitchFamily="49" charset="-122"/>
              </a:rPr>
              <a:t>name </a:t>
            </a:r>
            <a:r>
              <a:rPr lang="zh-CN" altLang="en-US">
                <a:latin typeface="隶书" pitchFamily="49" charset="-122"/>
              </a:rPr>
              <a:t>，</a:t>
            </a:r>
            <a:r>
              <a:rPr lang="en-US" altLang="zh-CN">
                <a:latin typeface="隶书" pitchFamily="49" charset="-122"/>
              </a:rPr>
              <a:t>rows</a:t>
            </a:r>
            <a:r>
              <a:rPr lang="zh-CN" altLang="en-US">
                <a:latin typeface="隶书" pitchFamily="49" charset="-122"/>
              </a:rPr>
              <a:t>，</a:t>
            </a:r>
            <a:r>
              <a:rPr lang="en-US" altLang="zh-CN">
                <a:latin typeface="隶书" pitchFamily="49" charset="-122"/>
              </a:rPr>
              <a:t>cols</a:t>
            </a:r>
            <a:r>
              <a:rPr lang="zh-CN" altLang="en-US">
                <a:latin typeface="隶书" pitchFamily="49" charset="-122"/>
              </a:rPr>
              <a:t>，</a:t>
            </a:r>
            <a:r>
              <a:rPr lang="en-US" altLang="zh-CN">
                <a:latin typeface="隶书" pitchFamily="49" charset="-122"/>
              </a:rPr>
              <a:t>readonly</a:t>
            </a:r>
          </a:p>
          <a:p>
            <a:pPr lvl="1"/>
            <a:r>
              <a:rPr lang="zh-CN" altLang="en-US">
                <a:latin typeface="隶书" pitchFamily="49" charset="-122"/>
              </a:rPr>
              <a:t>文本内容换行符：</a:t>
            </a:r>
            <a:r>
              <a:rPr lang="en-US" altLang="zh-CN">
                <a:solidFill>
                  <a:schemeClr val="accent2"/>
                </a:solidFill>
              </a:rPr>
              <a:t>&amp;#13</a:t>
            </a:r>
            <a:endParaRPr lang="en-US" altLang="zh-CN">
              <a:solidFill>
                <a:schemeClr val="accent2"/>
              </a:solidFill>
              <a:latin typeface="隶书"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复选框、单选框</a:t>
            </a:r>
          </a:p>
        </p:txBody>
      </p:sp>
      <p:sp>
        <p:nvSpPr>
          <p:cNvPr id="11267"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latin typeface="隶书" pitchFamily="49" charset="-122"/>
              </a:rPr>
              <a:t>复选框</a:t>
            </a:r>
          </a:p>
          <a:p>
            <a:pPr lvl="1"/>
            <a:r>
              <a:rPr lang="zh-CN" altLang="en-US">
                <a:latin typeface="隶书" pitchFamily="49" charset="-122"/>
              </a:rPr>
              <a:t>标签：</a:t>
            </a:r>
            <a:r>
              <a:rPr lang="en-US" altLang="zh-CN">
                <a:latin typeface="隶书" pitchFamily="49" charset="-122"/>
              </a:rPr>
              <a:t>&lt;input type=</a:t>
            </a:r>
            <a:r>
              <a:rPr lang="en-US" altLang="zh-CN"/>
              <a:t>“</a:t>
            </a:r>
            <a:r>
              <a:rPr lang="en-US" altLang="zh-CN">
                <a:latin typeface="隶书" pitchFamily="49" charset="-122"/>
              </a:rPr>
              <a:t>checkbox</a:t>
            </a:r>
            <a:r>
              <a:rPr lang="en-US" altLang="zh-CN"/>
              <a:t>”</a:t>
            </a:r>
            <a:r>
              <a:rPr lang="en-US" altLang="zh-CN">
                <a:latin typeface="隶书" pitchFamily="49" charset="-122"/>
              </a:rPr>
              <a:t>&gt;</a:t>
            </a:r>
          </a:p>
          <a:p>
            <a:pPr lvl="1"/>
            <a:r>
              <a:rPr lang="zh-CN" altLang="en-US">
                <a:latin typeface="隶书" pitchFamily="49" charset="-122"/>
              </a:rPr>
              <a:t>属性：</a:t>
            </a:r>
            <a:r>
              <a:rPr lang="en-US" altLang="zh-CN">
                <a:latin typeface="隶书" pitchFamily="49" charset="-122"/>
              </a:rPr>
              <a:t>type</a:t>
            </a:r>
            <a:r>
              <a:rPr lang="zh-CN" altLang="en-US">
                <a:latin typeface="隶书" pitchFamily="49" charset="-122"/>
              </a:rPr>
              <a:t>，</a:t>
            </a:r>
            <a:r>
              <a:rPr lang="en-US" altLang="zh-CN">
                <a:latin typeface="隶书" pitchFamily="49" charset="-122"/>
              </a:rPr>
              <a:t>name</a:t>
            </a:r>
            <a:r>
              <a:rPr lang="zh-CN" altLang="en-US">
                <a:latin typeface="隶书" pitchFamily="49" charset="-122"/>
              </a:rPr>
              <a:t>，</a:t>
            </a:r>
            <a:r>
              <a:rPr lang="en-US" altLang="zh-CN">
                <a:latin typeface="隶书" pitchFamily="49" charset="-122"/>
              </a:rPr>
              <a:t>value</a:t>
            </a:r>
            <a:r>
              <a:rPr lang="zh-CN" altLang="en-US">
                <a:latin typeface="隶书" pitchFamily="49" charset="-122"/>
              </a:rPr>
              <a:t>，</a:t>
            </a:r>
            <a:r>
              <a:rPr lang="en-US" altLang="zh-CN">
                <a:latin typeface="隶书" pitchFamily="49" charset="-122"/>
              </a:rPr>
              <a:t>checked</a:t>
            </a:r>
          </a:p>
          <a:p>
            <a:pPr lvl="1"/>
            <a:endParaRPr lang="en-US" altLang="zh-CN">
              <a:latin typeface="隶书" pitchFamily="49" charset="-122"/>
            </a:endParaRPr>
          </a:p>
          <a:p>
            <a:pPr>
              <a:buFontTx/>
              <a:buBlip>
                <a:blip r:embed="rId2"/>
              </a:buBlip>
            </a:pPr>
            <a:r>
              <a:rPr lang="zh-CN" altLang="en-US">
                <a:latin typeface="隶书" pitchFamily="49" charset="-122"/>
              </a:rPr>
              <a:t>单选框</a:t>
            </a:r>
          </a:p>
          <a:p>
            <a:pPr lvl="1"/>
            <a:r>
              <a:rPr lang="zh-CN" altLang="en-US">
                <a:latin typeface="隶书" pitchFamily="49" charset="-122"/>
              </a:rPr>
              <a:t>标签：</a:t>
            </a:r>
            <a:r>
              <a:rPr lang="en-US" altLang="zh-CN">
                <a:latin typeface="隶书" pitchFamily="49" charset="-122"/>
              </a:rPr>
              <a:t>&lt;input type=</a:t>
            </a:r>
            <a:r>
              <a:rPr lang="en-US" altLang="zh-CN"/>
              <a:t>“</a:t>
            </a:r>
            <a:r>
              <a:rPr lang="en-US" altLang="zh-CN">
                <a:latin typeface="隶书" pitchFamily="49" charset="-122"/>
              </a:rPr>
              <a:t>radio</a:t>
            </a:r>
            <a:r>
              <a:rPr lang="en-US" altLang="zh-CN"/>
              <a:t>”</a:t>
            </a:r>
            <a:r>
              <a:rPr lang="en-US" altLang="zh-CN">
                <a:latin typeface="隶书" pitchFamily="49" charset="-122"/>
              </a:rPr>
              <a:t>&gt;</a:t>
            </a:r>
          </a:p>
          <a:p>
            <a:pPr lvl="1"/>
            <a:r>
              <a:rPr lang="zh-CN" altLang="en-US">
                <a:latin typeface="隶书" pitchFamily="49" charset="-122"/>
              </a:rPr>
              <a:t>属性：</a:t>
            </a:r>
            <a:r>
              <a:rPr lang="en-US" altLang="zh-CN">
                <a:latin typeface="隶书" pitchFamily="49" charset="-122"/>
              </a:rPr>
              <a:t>type</a:t>
            </a:r>
            <a:r>
              <a:rPr lang="zh-CN" altLang="en-US">
                <a:latin typeface="隶书" pitchFamily="49" charset="-122"/>
              </a:rPr>
              <a:t>，</a:t>
            </a:r>
            <a:r>
              <a:rPr lang="en-US" altLang="zh-CN">
                <a:latin typeface="隶书" pitchFamily="49" charset="-122"/>
              </a:rPr>
              <a:t>name</a:t>
            </a:r>
            <a:r>
              <a:rPr lang="zh-CN" altLang="en-US">
                <a:latin typeface="隶书" pitchFamily="49" charset="-122"/>
              </a:rPr>
              <a:t>，</a:t>
            </a:r>
            <a:r>
              <a:rPr lang="en-US" altLang="zh-CN">
                <a:latin typeface="隶书" pitchFamily="49" charset="-122"/>
              </a:rPr>
              <a:t>value</a:t>
            </a:r>
            <a:r>
              <a:rPr lang="zh-CN" altLang="en-US">
                <a:latin typeface="隶书" pitchFamily="49" charset="-122"/>
              </a:rPr>
              <a:t>，</a:t>
            </a:r>
            <a:r>
              <a:rPr lang="en-US" altLang="zh-CN">
                <a:latin typeface="隶书" pitchFamily="49" charset="-122"/>
              </a:rPr>
              <a:t>checked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animEffect transition="in" filter="randombar(horizontal)">
                                      <p:cBhvr>
                                        <p:cTn id="7" dur="500"/>
                                        <p:tgtEl>
                                          <p:spTgt spid="11267">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10" dur="500"/>
                                        <p:tgtEl>
                                          <p:spTgt spid="11267">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animEffect transition="in" filter="randombar(horizontal)">
                                      <p:cBhvr>
                                        <p:cTn id="13"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386263" y="285750"/>
            <a:ext cx="4686300" cy="500063"/>
          </a:xfrm>
        </p:spPr>
        <p:txBody>
          <a:bodyPr/>
          <a:lstStyle/>
          <a:p>
            <a:r>
              <a:rPr lang="zh-CN" altLang="en-US"/>
              <a:t>表单元素</a:t>
            </a:r>
            <a:r>
              <a:rPr lang="en-US" altLang="zh-CN"/>
              <a:t>—</a:t>
            </a:r>
            <a:r>
              <a:rPr lang="zh-CN" altLang="en-US"/>
              <a:t>复选框、单选框</a:t>
            </a:r>
          </a:p>
        </p:txBody>
      </p:sp>
      <p:sp>
        <p:nvSpPr>
          <p:cNvPr id="4" name="Text Box 6"/>
          <p:cNvSpPr txBox="1">
            <a:spLocks noChangeArrowheads="1"/>
          </p:cNvSpPr>
          <p:nvPr/>
        </p:nvSpPr>
        <p:spPr bwMode="auto">
          <a:xfrm>
            <a:off x="727075" y="1766888"/>
            <a:ext cx="7345363" cy="3265487"/>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pPr>
              <a:spcBef>
                <a:spcPct val="50000"/>
              </a:spcBef>
            </a:pPr>
            <a:r>
              <a:rPr lang="en-US" altLang="zh-CN" b="1"/>
              <a:t>&lt;form&gt;</a:t>
            </a:r>
          </a:p>
          <a:p>
            <a:pPr>
              <a:spcBef>
                <a:spcPct val="50000"/>
              </a:spcBef>
            </a:pPr>
            <a:r>
              <a:rPr lang="en-US" altLang="zh-CN" b="1"/>
              <a:t>	</a:t>
            </a:r>
            <a:r>
              <a:rPr lang="zh-CN" altLang="en-US" b="1"/>
              <a:t>你最喜欢什么动物？</a:t>
            </a:r>
          </a:p>
          <a:p>
            <a:pPr>
              <a:spcBef>
                <a:spcPct val="50000"/>
              </a:spcBef>
            </a:pPr>
            <a:r>
              <a:rPr lang="zh-CN" altLang="en-US" b="1"/>
              <a:t>	</a:t>
            </a:r>
            <a:r>
              <a:rPr lang="en-US" altLang="zh-CN" b="1"/>
              <a:t>&lt;br/&gt;</a:t>
            </a:r>
          </a:p>
          <a:p>
            <a:pPr>
              <a:spcBef>
                <a:spcPct val="50000"/>
              </a:spcBef>
            </a:pPr>
            <a:r>
              <a:rPr lang="en-US" altLang="zh-CN" b="1"/>
              <a:t>	&lt;input  type=“radio” name=“favorite” value=“dog”&gt;</a:t>
            </a:r>
            <a:r>
              <a:rPr lang="zh-CN" altLang="en-US" b="1"/>
              <a:t>狗</a:t>
            </a:r>
          </a:p>
          <a:p>
            <a:pPr>
              <a:spcBef>
                <a:spcPct val="50000"/>
              </a:spcBef>
            </a:pPr>
            <a:r>
              <a:rPr lang="zh-CN" altLang="en-US" b="1"/>
              <a:t>	 </a:t>
            </a:r>
            <a:r>
              <a:rPr lang="en-US" altLang="zh-CN" b="1"/>
              <a:t>&lt;input  type=“radio” name=“favorite” value=“cat”&gt;</a:t>
            </a:r>
            <a:r>
              <a:rPr lang="zh-CN" altLang="en-US" b="1"/>
              <a:t>猫</a:t>
            </a:r>
          </a:p>
          <a:p>
            <a:pPr>
              <a:spcBef>
                <a:spcPct val="50000"/>
              </a:spcBef>
            </a:pPr>
            <a:r>
              <a:rPr lang="zh-CN" altLang="en-US" b="1"/>
              <a:t>	 </a:t>
            </a:r>
            <a:r>
              <a:rPr lang="en-US" altLang="zh-CN" b="1"/>
              <a:t>&lt;input  type=“radio” name=“favorite” value=“bird”&gt;</a:t>
            </a:r>
            <a:r>
              <a:rPr lang="zh-CN" altLang="en-US" b="1"/>
              <a:t>鸟</a:t>
            </a:r>
          </a:p>
          <a:p>
            <a:pPr>
              <a:spcBef>
                <a:spcPct val="50000"/>
              </a:spcBef>
            </a:pPr>
            <a:r>
              <a:rPr lang="zh-CN" altLang="en-US" b="1"/>
              <a:t>	 </a:t>
            </a:r>
            <a:r>
              <a:rPr lang="en-US" altLang="zh-CN" b="1"/>
              <a:t>&lt;input  type=“radio” name=“favorite” value=“fish”&gt;</a:t>
            </a:r>
            <a:r>
              <a:rPr lang="zh-CN" altLang="en-US" b="1"/>
              <a:t>鱼</a:t>
            </a:r>
          </a:p>
          <a:p>
            <a:pPr>
              <a:spcBef>
                <a:spcPct val="50000"/>
              </a:spcBef>
            </a:pPr>
            <a:r>
              <a:rPr lang="en-US" altLang="zh-CN" b="1"/>
              <a:t>&lt;/form&gt; 	</a:t>
            </a:r>
          </a:p>
        </p:txBody>
      </p:sp>
      <p:sp>
        <p:nvSpPr>
          <p:cNvPr id="5" name="Text Box 4"/>
          <p:cNvSpPr txBox="1">
            <a:spLocks noChangeArrowheads="1"/>
          </p:cNvSpPr>
          <p:nvPr/>
        </p:nvSpPr>
        <p:spPr bwMode="auto">
          <a:xfrm>
            <a:off x="727075" y="1782763"/>
            <a:ext cx="7345363" cy="4503737"/>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pPr>
              <a:spcBef>
                <a:spcPct val="50000"/>
              </a:spcBef>
            </a:pPr>
            <a:r>
              <a:rPr lang="en-US" altLang="zh-CN" b="1"/>
              <a:t>&lt;form&gt;</a:t>
            </a:r>
          </a:p>
          <a:p>
            <a:pPr>
              <a:spcBef>
                <a:spcPct val="50000"/>
              </a:spcBef>
            </a:pPr>
            <a:r>
              <a:rPr lang="en-US" altLang="zh-CN" b="1"/>
              <a:t>	</a:t>
            </a:r>
            <a:r>
              <a:rPr lang="zh-CN" altLang="en-US" b="1"/>
              <a:t>你喜欢什么动物？</a:t>
            </a:r>
          </a:p>
          <a:p>
            <a:pPr>
              <a:spcBef>
                <a:spcPct val="50000"/>
              </a:spcBef>
            </a:pPr>
            <a:r>
              <a:rPr lang="zh-CN" altLang="en-US" b="1"/>
              <a:t>	</a:t>
            </a:r>
            <a:r>
              <a:rPr lang="en-US" altLang="zh-CN" b="1"/>
              <a:t>&lt;br/&gt;</a:t>
            </a:r>
          </a:p>
          <a:p>
            <a:pPr>
              <a:spcBef>
                <a:spcPct val="50000"/>
              </a:spcBef>
            </a:pPr>
            <a:r>
              <a:rPr lang="en-US" altLang="zh-CN" b="1"/>
              <a:t>	&lt;input  type=“checkbox” name=“pets” value=“dog”&gt;</a:t>
            </a:r>
            <a:r>
              <a:rPr lang="zh-CN" altLang="en-US" b="1"/>
              <a:t>狗</a:t>
            </a:r>
          </a:p>
          <a:p>
            <a:pPr>
              <a:spcBef>
                <a:spcPct val="50000"/>
              </a:spcBef>
            </a:pPr>
            <a:r>
              <a:rPr lang="zh-CN" altLang="en-US" b="1"/>
              <a:t>	</a:t>
            </a:r>
            <a:r>
              <a:rPr lang="en-US" altLang="zh-CN" b="1"/>
              <a:t>&lt;br/&gt;</a:t>
            </a:r>
          </a:p>
          <a:p>
            <a:pPr>
              <a:spcBef>
                <a:spcPct val="50000"/>
              </a:spcBef>
            </a:pPr>
            <a:r>
              <a:rPr lang="en-US" altLang="zh-CN" b="1"/>
              <a:t>	 &lt;input  type=“checkbox” name=“pets” value=“cat”&gt;</a:t>
            </a:r>
            <a:r>
              <a:rPr lang="zh-CN" altLang="en-US" b="1"/>
              <a:t>猫</a:t>
            </a:r>
          </a:p>
          <a:p>
            <a:pPr>
              <a:spcBef>
                <a:spcPct val="50000"/>
              </a:spcBef>
            </a:pPr>
            <a:r>
              <a:rPr lang="zh-CN" altLang="en-US" b="1"/>
              <a:t>	</a:t>
            </a:r>
            <a:r>
              <a:rPr lang="en-US" altLang="zh-CN" b="1"/>
              <a:t>&lt;br/&gt;</a:t>
            </a:r>
          </a:p>
          <a:p>
            <a:pPr>
              <a:spcBef>
                <a:spcPct val="50000"/>
              </a:spcBef>
            </a:pPr>
            <a:r>
              <a:rPr lang="en-US" altLang="zh-CN" b="1"/>
              <a:t>	 &lt;input  type=“checkbox” name=“pets” value=“bird”&gt;</a:t>
            </a:r>
            <a:r>
              <a:rPr lang="zh-CN" altLang="en-US" b="1"/>
              <a:t>鸟</a:t>
            </a:r>
          </a:p>
          <a:p>
            <a:pPr>
              <a:spcBef>
                <a:spcPct val="50000"/>
              </a:spcBef>
            </a:pPr>
            <a:r>
              <a:rPr lang="zh-CN" altLang="en-US" b="1"/>
              <a:t>	</a:t>
            </a:r>
            <a:r>
              <a:rPr lang="en-US" altLang="zh-CN" b="1"/>
              <a:t>&lt;br/&gt;</a:t>
            </a:r>
          </a:p>
          <a:p>
            <a:pPr>
              <a:spcBef>
                <a:spcPct val="50000"/>
              </a:spcBef>
            </a:pPr>
            <a:r>
              <a:rPr lang="en-US" altLang="zh-CN" b="1"/>
              <a:t>	 &lt;input  type=“checkbox” name=“pets” value=“fish”&gt;</a:t>
            </a:r>
            <a:r>
              <a:rPr lang="zh-CN" altLang="en-US" b="1"/>
              <a:t>鱼</a:t>
            </a:r>
          </a:p>
          <a:p>
            <a:pPr>
              <a:spcBef>
                <a:spcPct val="50000"/>
              </a:spcBef>
            </a:pPr>
            <a:r>
              <a:rPr lang="en-US" altLang="zh-CN" b="1"/>
              <a:t>&lt;/form&gt; 	</a:t>
            </a:r>
          </a:p>
        </p:txBody>
      </p:sp>
      <p:pic>
        <p:nvPicPr>
          <p:cNvPr id="6" name="Picture 5"/>
          <p:cNvPicPr>
            <a:picLocks noChangeAspect="1" noChangeArrowheads="1"/>
          </p:cNvPicPr>
          <p:nvPr/>
        </p:nvPicPr>
        <p:blipFill>
          <a:blip r:embed="rId2"/>
          <a:srcRect/>
          <a:stretch>
            <a:fillRect/>
          </a:stretch>
        </p:blipFill>
        <p:spPr bwMode="auto">
          <a:xfrm>
            <a:off x="3635375" y="3998913"/>
            <a:ext cx="4932363" cy="2176462"/>
          </a:xfrm>
          <a:prstGeom prst="rect">
            <a:avLst/>
          </a:prstGeom>
          <a:noFill/>
          <a:ln w="9525">
            <a:noFill/>
            <a:miter lim="800000"/>
            <a:headEnd/>
            <a:tailEnd/>
          </a:ln>
        </p:spPr>
      </p:pic>
      <p:pic>
        <p:nvPicPr>
          <p:cNvPr id="7" name="Picture 7"/>
          <p:cNvPicPr>
            <a:picLocks noChangeAspect="1" noChangeArrowheads="1"/>
          </p:cNvPicPr>
          <p:nvPr/>
        </p:nvPicPr>
        <p:blipFill>
          <a:blip r:embed="rId3"/>
          <a:srcRect/>
          <a:stretch>
            <a:fillRect/>
          </a:stretch>
        </p:blipFill>
        <p:spPr bwMode="auto">
          <a:xfrm>
            <a:off x="3635375" y="3998913"/>
            <a:ext cx="4681538" cy="1630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4" presetClass="exit" presetSubtype="10" fill="hold" nodeType="withEffect">
                                  <p:stCondLst>
                                    <p:cond delay="0"/>
                                  </p:stCondLst>
                                  <p:childTnLst>
                                    <p:animEffect transition="out" filter="randombar(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下拉列表</a:t>
            </a:r>
          </a:p>
        </p:txBody>
      </p:sp>
      <p:sp>
        <p:nvSpPr>
          <p:cNvPr id="35843" name="Rectangle 3"/>
          <p:cNvSpPr>
            <a:spLocks noGrp="1" noChangeArrowheads="1"/>
          </p:cNvSpPr>
          <p:nvPr>
            <p:ph idx="1"/>
          </p:nvPr>
        </p:nvSpPr>
        <p:spPr>
          <a:xfrm>
            <a:off x="628650" y="1857375"/>
            <a:ext cx="8229600" cy="4286250"/>
          </a:xfrm>
        </p:spPr>
        <p:txBody>
          <a:bodyPr/>
          <a:lstStyle/>
          <a:p>
            <a:pPr>
              <a:buFontTx/>
              <a:buBlip>
                <a:blip r:embed="rId3"/>
              </a:buBlip>
            </a:pPr>
            <a:r>
              <a:rPr lang="zh-CN" altLang="en-US"/>
              <a:t>下拉列表</a:t>
            </a:r>
          </a:p>
          <a:p>
            <a:pPr lvl="1"/>
            <a:r>
              <a:rPr lang="zh-CN" altLang="en-US"/>
              <a:t>标签：</a:t>
            </a:r>
            <a:endParaRPr lang="en-US" altLang="zh-CN"/>
          </a:p>
          <a:p>
            <a:pPr lvl="1">
              <a:buFont typeface="Arial" panose="020B0604020202020204" pitchFamily="34" charset="0"/>
              <a:buNone/>
            </a:pPr>
            <a:r>
              <a:rPr lang="en-US" altLang="zh-CN"/>
              <a:t>   &lt;select&gt;</a:t>
            </a:r>
          </a:p>
          <a:p>
            <a:pPr lvl="1">
              <a:buFont typeface="Arial" panose="020B0604020202020204" pitchFamily="34" charset="0"/>
              <a:buNone/>
            </a:pPr>
            <a:r>
              <a:rPr lang="en-US" altLang="zh-CN"/>
              <a:t>      &lt;option&gt;&lt;/option&gt;</a:t>
            </a:r>
          </a:p>
          <a:p>
            <a:pPr lvl="1">
              <a:buFont typeface="Wingdings" panose="05000000000000000000" pitchFamily="2" charset="2"/>
              <a:buNone/>
            </a:pPr>
            <a:r>
              <a:rPr lang="en-US" altLang="zh-CN"/>
              <a:t>	 &lt;/select&gt;</a:t>
            </a:r>
          </a:p>
          <a:p>
            <a:pPr lvl="1"/>
            <a:r>
              <a:rPr lang="en-US" altLang="zh-CN"/>
              <a:t>&lt;select&gt;</a:t>
            </a:r>
            <a:r>
              <a:rPr lang="zh-CN" altLang="en-US"/>
              <a:t>属性：</a:t>
            </a:r>
            <a:r>
              <a:rPr lang="en-US" altLang="zh-CN"/>
              <a:t>name</a:t>
            </a:r>
            <a:r>
              <a:rPr lang="zh-CN" altLang="en-US"/>
              <a:t>，</a:t>
            </a:r>
            <a:r>
              <a:rPr lang="en-US" altLang="zh-CN">
                <a:solidFill>
                  <a:srgbClr val="FF0000"/>
                </a:solidFill>
              </a:rPr>
              <a:t>size</a:t>
            </a:r>
            <a:r>
              <a:rPr lang="zh-CN" altLang="en-US">
                <a:solidFill>
                  <a:srgbClr val="FF0000"/>
                </a:solidFill>
              </a:rPr>
              <a:t>，</a:t>
            </a:r>
            <a:r>
              <a:rPr lang="en-US" altLang="zh-CN">
                <a:solidFill>
                  <a:srgbClr val="FF0000"/>
                </a:solidFill>
              </a:rPr>
              <a:t>multiple</a:t>
            </a:r>
          </a:p>
          <a:p>
            <a:pPr lvl="1"/>
            <a:r>
              <a:rPr lang="en-US" altLang="zh-CN"/>
              <a:t>&lt;option&gt;</a:t>
            </a:r>
            <a:r>
              <a:rPr lang="zh-CN" altLang="en-US"/>
              <a:t>属性：</a:t>
            </a:r>
            <a:r>
              <a:rPr lang="en-US" altLang="zh-CN"/>
              <a:t>value</a:t>
            </a:r>
            <a:r>
              <a:rPr lang="zh-CN" altLang="en-US"/>
              <a:t>，</a:t>
            </a:r>
            <a:r>
              <a:rPr lang="en-US" altLang="zh-CN"/>
              <a:t>selected</a:t>
            </a:r>
          </a:p>
          <a:p>
            <a:pPr>
              <a:buFontTx/>
              <a:buBlip>
                <a:blip r:embed="rId3"/>
              </a:buBlip>
            </a:pPr>
            <a:r>
              <a:rPr lang="zh-CN" altLang="en-US">
                <a:solidFill>
                  <a:srgbClr val="006600"/>
                </a:solidFill>
              </a:rPr>
              <a:t>补充</a:t>
            </a:r>
            <a:r>
              <a:rPr lang="zh-CN" altLang="en-US"/>
              <a:t>：</a:t>
            </a:r>
          </a:p>
          <a:p>
            <a:pPr lvl="1"/>
            <a:r>
              <a:rPr lang="en-US" altLang="zh-CN">
                <a:solidFill>
                  <a:srgbClr val="006600"/>
                </a:solidFill>
              </a:rPr>
              <a:t>&lt;optgroup&gt;</a:t>
            </a:r>
            <a:r>
              <a:rPr lang="zh-CN" altLang="en-US">
                <a:solidFill>
                  <a:srgbClr val="006600"/>
                </a:solidFill>
              </a:rPr>
              <a:t>标签</a:t>
            </a:r>
            <a:r>
              <a:rPr lang="en-US" altLang="zh-CN">
                <a:solidFill>
                  <a:srgbClr val="006600"/>
                </a:solidFill>
              </a:rPr>
              <a:t>:</a:t>
            </a:r>
          </a:p>
          <a:p>
            <a:pPr lvl="1">
              <a:buFont typeface="Arial" panose="020B0604020202020204" pitchFamily="34" charset="0"/>
              <a:buNone/>
            </a:pPr>
            <a:r>
              <a:rPr lang="en-US" altLang="zh-CN">
                <a:solidFill>
                  <a:srgbClr val="006600"/>
                </a:solidFill>
              </a:rPr>
              <a:t>  </a:t>
            </a:r>
            <a:r>
              <a:rPr lang="zh-CN" altLang="en-US">
                <a:solidFill>
                  <a:srgbClr val="006600"/>
                </a:solidFill>
              </a:rPr>
              <a:t>为</a:t>
            </a:r>
            <a:r>
              <a:rPr lang="en-US" altLang="zh-CN">
                <a:solidFill>
                  <a:srgbClr val="006600"/>
                </a:solidFill>
              </a:rPr>
              <a:t>&lt;select&gt;</a:t>
            </a:r>
            <a:r>
              <a:rPr lang="zh-CN" altLang="en-US">
                <a:solidFill>
                  <a:srgbClr val="006600"/>
                </a:solidFill>
              </a:rPr>
              <a:t>主菜单中的每个子项标签都再生成子菜单</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386263" y="285750"/>
            <a:ext cx="4686300" cy="500063"/>
          </a:xfrm>
        </p:spPr>
        <p:txBody>
          <a:bodyPr/>
          <a:lstStyle/>
          <a:p>
            <a:r>
              <a:rPr lang="zh-CN" altLang="en-US"/>
              <a:t>表单元素</a:t>
            </a:r>
            <a:r>
              <a:rPr lang="en-US" altLang="zh-CN"/>
              <a:t>—</a:t>
            </a:r>
            <a:r>
              <a:rPr lang="zh-CN" altLang="en-US"/>
              <a:t>下拉列表</a:t>
            </a:r>
          </a:p>
        </p:txBody>
      </p:sp>
      <p:sp>
        <p:nvSpPr>
          <p:cNvPr id="4" name="Text Box 5"/>
          <p:cNvSpPr txBox="1">
            <a:spLocks noChangeArrowheads="1"/>
          </p:cNvSpPr>
          <p:nvPr/>
        </p:nvSpPr>
        <p:spPr bwMode="auto">
          <a:xfrm>
            <a:off x="611188" y="1785938"/>
            <a:ext cx="6553200" cy="4673600"/>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r>
              <a:rPr lang="en-US" altLang="zh-CN" sz="2000" b="1"/>
              <a:t>&lt;form&gt;</a:t>
            </a:r>
          </a:p>
          <a:p>
            <a:r>
              <a:rPr lang="zh-CN" altLang="en-US" sz="2000" b="1"/>
              <a:t>你所在国家：</a:t>
            </a:r>
          </a:p>
          <a:p>
            <a:r>
              <a:rPr lang="en-US" altLang="zh-CN" sz="2000" b="1"/>
              <a:t>&lt;select name="country"&gt;</a:t>
            </a:r>
          </a:p>
          <a:p>
            <a:r>
              <a:rPr lang="en-US" altLang="zh-CN" sz="2000" b="1"/>
              <a:t>	</a:t>
            </a:r>
            <a:r>
              <a:rPr lang="en-US" altLang="zh-CN" sz="2000" b="1">
                <a:solidFill>
                  <a:srgbClr val="FF0000"/>
                </a:solidFill>
              </a:rPr>
              <a:t>&lt;optgroup label="</a:t>
            </a:r>
            <a:r>
              <a:rPr lang="zh-CN" altLang="en-US" sz="2000" b="1">
                <a:solidFill>
                  <a:srgbClr val="FF0000"/>
                </a:solidFill>
              </a:rPr>
              <a:t>亚洲</a:t>
            </a:r>
            <a:r>
              <a:rPr lang="en-US" altLang="zh-CN" sz="2000" b="1">
                <a:solidFill>
                  <a:srgbClr val="FF0000"/>
                </a:solidFill>
              </a:rPr>
              <a:t>"&gt;</a:t>
            </a:r>
          </a:p>
          <a:p>
            <a:r>
              <a:rPr lang="en-US" altLang="zh-CN" sz="2000" b="1"/>
              <a:t>		&lt;option&gt;</a:t>
            </a:r>
            <a:r>
              <a:rPr lang="zh-CN" altLang="en-US" sz="2000" b="1"/>
              <a:t>中国</a:t>
            </a:r>
            <a:r>
              <a:rPr lang="en-US" altLang="zh-CN" sz="2000" b="1"/>
              <a:t>&lt;/option&gt;</a:t>
            </a:r>
          </a:p>
          <a:p>
            <a:r>
              <a:rPr lang="en-US" altLang="zh-CN" sz="2000" b="1"/>
              <a:t>		&lt;option&gt;</a:t>
            </a:r>
            <a:r>
              <a:rPr lang="zh-CN" altLang="en-US" sz="2000" b="1"/>
              <a:t>日本</a:t>
            </a:r>
            <a:r>
              <a:rPr lang="en-US" altLang="zh-CN" sz="2000" b="1"/>
              <a:t>&lt;/option&gt;</a:t>
            </a:r>
          </a:p>
          <a:p>
            <a:r>
              <a:rPr lang="en-US" altLang="zh-CN" sz="2000" b="1"/>
              <a:t>		&lt;option&gt;</a:t>
            </a:r>
            <a:r>
              <a:rPr lang="zh-CN" altLang="en-US" sz="2000" b="1"/>
              <a:t>韩国</a:t>
            </a:r>
            <a:r>
              <a:rPr lang="en-US" altLang="zh-CN" sz="2000" b="1"/>
              <a:t>&lt;/option&gt;</a:t>
            </a:r>
          </a:p>
          <a:p>
            <a:r>
              <a:rPr lang="en-US" altLang="zh-CN" sz="2000" b="1"/>
              <a:t>	</a:t>
            </a:r>
            <a:r>
              <a:rPr lang="en-US" altLang="zh-CN" sz="2000" b="1">
                <a:solidFill>
                  <a:srgbClr val="FF0000"/>
                </a:solidFill>
              </a:rPr>
              <a:t>&lt;/optgroup&gt;</a:t>
            </a:r>
          </a:p>
          <a:p>
            <a:r>
              <a:rPr lang="en-US" altLang="zh-CN" sz="2000" b="1"/>
              <a:t>	</a:t>
            </a:r>
            <a:r>
              <a:rPr lang="en-US" altLang="zh-CN" sz="2000" b="1">
                <a:solidFill>
                  <a:srgbClr val="FF0000"/>
                </a:solidFill>
              </a:rPr>
              <a:t>&lt;optgroup label="</a:t>
            </a:r>
            <a:r>
              <a:rPr lang="zh-CN" altLang="en-US" sz="2000" b="1">
                <a:solidFill>
                  <a:srgbClr val="FF0000"/>
                </a:solidFill>
              </a:rPr>
              <a:t>欧洲</a:t>
            </a:r>
            <a:r>
              <a:rPr lang="en-US" altLang="zh-CN" sz="2000" b="1">
                <a:solidFill>
                  <a:srgbClr val="FF0000"/>
                </a:solidFill>
              </a:rPr>
              <a:t>"&gt;</a:t>
            </a:r>
          </a:p>
          <a:p>
            <a:r>
              <a:rPr lang="en-US" altLang="zh-CN" sz="2000" b="1"/>
              <a:t>		&lt;option&gt;</a:t>
            </a:r>
            <a:r>
              <a:rPr lang="zh-CN" altLang="en-US" sz="2000" b="1"/>
              <a:t>法国</a:t>
            </a:r>
            <a:r>
              <a:rPr lang="en-US" altLang="zh-CN" sz="2000" b="1"/>
              <a:t>&lt;/option&gt;</a:t>
            </a:r>
          </a:p>
          <a:p>
            <a:r>
              <a:rPr lang="en-US" altLang="zh-CN" sz="2000" b="1"/>
              <a:t>		&lt;option&gt;</a:t>
            </a:r>
            <a:r>
              <a:rPr lang="zh-CN" altLang="en-US" sz="2000" b="1"/>
              <a:t>德国</a:t>
            </a:r>
            <a:r>
              <a:rPr lang="en-US" altLang="zh-CN" sz="2000" b="1"/>
              <a:t>&lt;/option&gt;</a:t>
            </a:r>
          </a:p>
          <a:p>
            <a:r>
              <a:rPr lang="en-US" altLang="zh-CN" sz="2000" b="1"/>
              <a:t>		&lt;option&gt;</a:t>
            </a:r>
            <a:r>
              <a:rPr lang="zh-CN" altLang="en-US" sz="2000" b="1"/>
              <a:t>意大利</a:t>
            </a:r>
            <a:r>
              <a:rPr lang="en-US" altLang="zh-CN" sz="2000" b="1"/>
              <a:t>&lt;/option&gt;</a:t>
            </a:r>
          </a:p>
          <a:p>
            <a:r>
              <a:rPr lang="en-US" altLang="zh-CN" sz="2000" b="1"/>
              <a:t>	</a:t>
            </a:r>
            <a:r>
              <a:rPr lang="en-US" altLang="zh-CN" sz="2000" b="1">
                <a:solidFill>
                  <a:srgbClr val="FF0000"/>
                </a:solidFill>
              </a:rPr>
              <a:t>&lt;/optgroup&gt;</a:t>
            </a:r>
          </a:p>
          <a:p>
            <a:r>
              <a:rPr lang="en-US" altLang="zh-CN" sz="2000" b="1"/>
              <a:t>&lt;/select&gt;</a:t>
            </a:r>
          </a:p>
          <a:p>
            <a:r>
              <a:rPr lang="en-US" altLang="zh-CN" sz="2000" b="1"/>
              <a:t>&lt;/form&gt;</a:t>
            </a:r>
          </a:p>
        </p:txBody>
      </p:sp>
      <p:pic>
        <p:nvPicPr>
          <p:cNvPr id="5" name="Picture 4"/>
          <p:cNvPicPr>
            <a:picLocks noChangeAspect="1" noChangeArrowheads="1"/>
          </p:cNvPicPr>
          <p:nvPr/>
        </p:nvPicPr>
        <p:blipFill>
          <a:blip r:embed="rId2"/>
          <a:srcRect/>
          <a:stretch>
            <a:fillRect/>
          </a:stretch>
        </p:blipFill>
        <p:spPr bwMode="auto">
          <a:xfrm>
            <a:off x="3563938" y="3214688"/>
            <a:ext cx="5327650" cy="3000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动作按钮</a:t>
            </a:r>
          </a:p>
        </p:txBody>
      </p:sp>
      <p:sp>
        <p:nvSpPr>
          <p:cNvPr id="37891"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提交按钮</a:t>
            </a:r>
          </a:p>
          <a:p>
            <a:pPr lvl="1"/>
            <a:r>
              <a:rPr lang="zh-CN" altLang="en-US"/>
              <a:t>标签：</a:t>
            </a:r>
            <a:r>
              <a:rPr lang="en-US" altLang="zh-CN"/>
              <a:t>&lt;input type=“submit”&gt;</a:t>
            </a:r>
          </a:p>
          <a:p>
            <a:pPr lvl="1"/>
            <a:r>
              <a:rPr lang="zh-CN" altLang="en-US"/>
              <a:t>属性：</a:t>
            </a:r>
            <a:r>
              <a:rPr lang="en-US" altLang="zh-CN"/>
              <a:t>type</a:t>
            </a:r>
            <a:r>
              <a:rPr lang="zh-CN" altLang="en-US"/>
              <a:t>，</a:t>
            </a:r>
            <a:r>
              <a:rPr lang="en-US" altLang="zh-CN"/>
              <a:t>name</a:t>
            </a:r>
            <a:r>
              <a:rPr lang="zh-CN" altLang="en-US"/>
              <a:t>，</a:t>
            </a:r>
            <a:r>
              <a:rPr lang="en-US" altLang="zh-CN"/>
              <a:t>value</a:t>
            </a:r>
          </a:p>
          <a:p>
            <a:pPr lvl="1">
              <a:buFont typeface="Wingdings" panose="05000000000000000000" pitchFamily="2" charset="2"/>
              <a:buNone/>
            </a:pPr>
            <a:endParaRPr lang="en-US" altLang="zh-CN"/>
          </a:p>
          <a:p>
            <a:pPr>
              <a:buFontTx/>
              <a:buBlip>
                <a:blip r:embed="rId2"/>
              </a:buBlip>
            </a:pPr>
            <a:r>
              <a:rPr lang="zh-CN" altLang="en-US"/>
              <a:t>重置按钮</a:t>
            </a:r>
          </a:p>
          <a:p>
            <a:pPr lvl="1"/>
            <a:r>
              <a:rPr lang="zh-CN" altLang="en-US"/>
              <a:t>标签：</a:t>
            </a:r>
            <a:r>
              <a:rPr lang="en-US" altLang="zh-CN"/>
              <a:t>&lt;input type=“reset”&gt;</a:t>
            </a:r>
          </a:p>
          <a:p>
            <a:pPr lvl="1"/>
            <a:r>
              <a:rPr lang="zh-CN" altLang="en-US"/>
              <a:t>属性：</a:t>
            </a:r>
            <a:r>
              <a:rPr lang="en-US" altLang="zh-CN"/>
              <a:t>type</a:t>
            </a:r>
            <a:r>
              <a:rPr lang="zh-CN" altLang="en-US"/>
              <a:t>，</a:t>
            </a:r>
            <a:r>
              <a:rPr lang="en-US" altLang="zh-CN"/>
              <a:t>value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386263" y="285750"/>
            <a:ext cx="4686300" cy="500063"/>
          </a:xfrm>
        </p:spPr>
        <p:txBody>
          <a:bodyPr/>
          <a:lstStyle/>
          <a:p>
            <a:r>
              <a:rPr lang="en-US" altLang="zh-CN"/>
              <a:t>Internet</a:t>
            </a:r>
            <a:r>
              <a:rPr lang="zh-CN" altLang="en-US"/>
              <a:t>和万维网</a:t>
            </a:r>
            <a:r>
              <a:rPr lang="en-US" altLang="zh-CN"/>
              <a:t>(www)</a:t>
            </a:r>
            <a:endParaRPr lang="zh-CN" altLang="en-US"/>
          </a:p>
        </p:txBody>
      </p:sp>
      <p:sp>
        <p:nvSpPr>
          <p:cNvPr id="35843" name="内容占位符 2"/>
          <p:cNvSpPr>
            <a:spLocks noGrp="1"/>
          </p:cNvSpPr>
          <p:nvPr>
            <p:ph idx="1"/>
          </p:nvPr>
        </p:nvSpPr>
        <p:spPr>
          <a:xfrm>
            <a:off x="628650" y="1857375"/>
            <a:ext cx="8229600" cy="4286250"/>
          </a:xfrm>
        </p:spPr>
        <p:txBody>
          <a:bodyPr/>
          <a:lstStyle/>
          <a:p>
            <a:pPr>
              <a:lnSpc>
                <a:spcPct val="90000"/>
              </a:lnSpc>
              <a:buFontTx/>
              <a:buBlip>
                <a:blip r:embed="rId2"/>
              </a:buBlip>
            </a:pPr>
            <a:r>
              <a:rPr lang="zh-CN" altLang="en-US"/>
              <a:t>万维网</a:t>
            </a:r>
            <a:r>
              <a:rPr lang="en-US" altLang="zh-CN"/>
              <a:t>(world wide web)</a:t>
            </a:r>
          </a:p>
          <a:p>
            <a:pPr marL="742950" lvl="2" indent="-342900">
              <a:lnSpc>
                <a:spcPct val="90000"/>
              </a:lnSpc>
              <a:buClr>
                <a:srgbClr val="92D050"/>
              </a:buClr>
              <a:buFont typeface="Wingdings" panose="05000000000000000000" pitchFamily="2" charset="2"/>
              <a:buChar char="Ø"/>
            </a:pPr>
            <a:r>
              <a:rPr lang="zh-CN" altLang="en-US" sz="2000"/>
              <a:t>是一个基于超文本（</a:t>
            </a:r>
            <a:r>
              <a:rPr lang="en-US" altLang="zh-CN" sz="2000"/>
              <a:t>Hypertext </a:t>
            </a:r>
            <a:r>
              <a:rPr lang="zh-CN" altLang="en-US" sz="2000"/>
              <a:t>）方式的信息检索服务工具。</a:t>
            </a:r>
          </a:p>
          <a:p>
            <a:pPr marL="742950" lvl="2" indent="-342900">
              <a:lnSpc>
                <a:spcPct val="90000"/>
              </a:lnSpc>
              <a:buClr>
                <a:srgbClr val="92D050"/>
              </a:buClr>
              <a:buFont typeface="Wingdings" panose="05000000000000000000" pitchFamily="2" charset="2"/>
              <a:buChar char="Ø"/>
            </a:pPr>
            <a:r>
              <a:rPr lang="zh-CN" altLang="en-US" sz="2000"/>
              <a:t>万维网提供这样一种友好的信息查询接口：用户仅需提出查询要求，而到什么地方查询及如何查询则由万维网自动完成。 </a:t>
            </a:r>
          </a:p>
          <a:p>
            <a:pPr marL="1200150" lvl="3" indent="-342900">
              <a:lnSpc>
                <a:spcPct val="90000"/>
              </a:lnSpc>
              <a:buClr>
                <a:srgbClr val="92D050"/>
              </a:buClr>
              <a:buFont typeface="黑体" panose="02010609060101010101" pitchFamily="2" charset="-122"/>
              <a:buChar char="-"/>
            </a:pPr>
            <a:r>
              <a:rPr lang="zh-CN" altLang="en-US"/>
              <a:t>超文本开发语言</a:t>
            </a:r>
            <a:r>
              <a:rPr lang="en-US" altLang="zh-CN"/>
              <a:t>HTML </a:t>
            </a:r>
          </a:p>
          <a:p>
            <a:pPr marL="1200150" lvl="3" indent="-342900">
              <a:lnSpc>
                <a:spcPct val="90000"/>
              </a:lnSpc>
              <a:buClr>
                <a:srgbClr val="92D050"/>
              </a:buClr>
              <a:buFont typeface="黑体" panose="02010609060101010101" pitchFamily="2" charset="-122"/>
              <a:buChar char="-"/>
            </a:pPr>
            <a:r>
              <a:rPr lang="zh-CN" altLang="en-US"/>
              <a:t>信息资源的统一定位格式</a:t>
            </a:r>
            <a:r>
              <a:rPr lang="en-US" altLang="zh-CN"/>
              <a:t>URL </a:t>
            </a:r>
          </a:p>
          <a:p>
            <a:pPr marL="1200150" lvl="3" indent="-342900">
              <a:lnSpc>
                <a:spcPct val="90000"/>
              </a:lnSpc>
              <a:buClr>
                <a:srgbClr val="92D050"/>
              </a:buClr>
              <a:buFont typeface="黑体" panose="02010609060101010101" pitchFamily="2" charset="-122"/>
              <a:buChar char="-"/>
            </a:pPr>
            <a:r>
              <a:rPr lang="zh-CN" altLang="en-US"/>
              <a:t>超文本传送通信协议</a:t>
            </a:r>
            <a:r>
              <a:rPr lang="en-US" altLang="zh-CN"/>
              <a:t>HTTP  </a:t>
            </a:r>
          </a:p>
          <a:p>
            <a:pPr>
              <a:buFontTx/>
              <a:buBlip>
                <a:blip r:embed="rId2"/>
              </a:buBlip>
            </a:pP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动作按钮</a:t>
            </a:r>
          </a:p>
        </p:txBody>
      </p:sp>
      <p:sp>
        <p:nvSpPr>
          <p:cNvPr id="38915" name="Rectangle 3"/>
          <p:cNvSpPr>
            <a:spLocks noGrp="1" noChangeArrowheads="1"/>
          </p:cNvSpPr>
          <p:nvPr>
            <p:ph idx="1"/>
          </p:nvPr>
        </p:nvSpPr>
        <p:spPr>
          <a:xfrm>
            <a:off x="628650" y="1857375"/>
            <a:ext cx="8229600" cy="4286250"/>
          </a:xfrm>
        </p:spPr>
        <p:txBody>
          <a:bodyPr/>
          <a:lstStyle/>
          <a:p>
            <a:pPr>
              <a:buFontTx/>
              <a:buBlip>
                <a:blip r:embed="rId3"/>
              </a:buBlip>
            </a:pPr>
            <a:r>
              <a:rPr lang="zh-CN" altLang="en-US"/>
              <a:t>图像按钮</a:t>
            </a:r>
          </a:p>
          <a:p>
            <a:pPr lvl="1"/>
            <a:r>
              <a:rPr lang="zh-CN" altLang="en-US"/>
              <a:t>标签：</a:t>
            </a:r>
            <a:r>
              <a:rPr lang="en-US" altLang="zh-CN"/>
              <a:t>&lt;input  type=“image”&gt;</a:t>
            </a:r>
          </a:p>
          <a:p>
            <a:pPr lvl="1"/>
            <a:r>
              <a:rPr lang="zh-CN" altLang="en-US"/>
              <a:t>属性：</a:t>
            </a:r>
            <a:r>
              <a:rPr lang="en-US" altLang="zh-CN"/>
              <a:t>src</a:t>
            </a:r>
            <a:r>
              <a:rPr lang="zh-CN" altLang="en-US"/>
              <a:t>，</a:t>
            </a:r>
            <a:r>
              <a:rPr lang="en-US" altLang="zh-CN"/>
              <a:t>name</a:t>
            </a:r>
            <a:r>
              <a:rPr lang="zh-CN" altLang="en-US"/>
              <a:t>，</a:t>
            </a:r>
            <a:r>
              <a:rPr lang="en-US" altLang="zh-CN"/>
              <a:t>align</a:t>
            </a:r>
            <a:r>
              <a:rPr lang="zh-CN" altLang="en-US"/>
              <a:t>，</a:t>
            </a:r>
            <a:r>
              <a:rPr lang="en-US" altLang="zh-CN"/>
              <a:t>alt</a:t>
            </a:r>
          </a:p>
          <a:p>
            <a:pPr lvl="1"/>
            <a:endParaRPr lang="en-US" altLang="zh-CN"/>
          </a:p>
          <a:p>
            <a:pPr>
              <a:buFontTx/>
              <a:buBlip>
                <a:blip r:embed="rId3"/>
              </a:buBlip>
            </a:pPr>
            <a:r>
              <a:rPr lang="zh-CN" altLang="en-US"/>
              <a:t>点击按钮</a:t>
            </a:r>
          </a:p>
          <a:p>
            <a:pPr lvl="1"/>
            <a:r>
              <a:rPr lang="zh-CN" altLang="en-US"/>
              <a:t>标签：</a:t>
            </a:r>
            <a:r>
              <a:rPr lang="en-US" altLang="zh-CN"/>
              <a:t>&lt;input  type=“button”&gt;</a:t>
            </a:r>
          </a:p>
          <a:p>
            <a:pPr lvl="1"/>
            <a:r>
              <a:rPr lang="zh-CN" altLang="en-US"/>
              <a:t>属性：</a:t>
            </a:r>
            <a:r>
              <a:rPr lang="en-US" altLang="zh-CN"/>
              <a:t>name</a:t>
            </a:r>
            <a:r>
              <a:rPr lang="zh-CN" altLang="en-US"/>
              <a:t>，</a:t>
            </a:r>
            <a:r>
              <a:rPr lang="en-US" altLang="zh-CN"/>
              <a:t>value</a:t>
            </a:r>
            <a:endParaRPr lang="zh-CN"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86263" y="285750"/>
            <a:ext cx="4686300" cy="500063"/>
          </a:xfrm>
        </p:spPr>
        <p:txBody>
          <a:bodyPr/>
          <a:lstStyle/>
          <a:p>
            <a:r>
              <a:rPr lang="zh-CN" altLang="en-US"/>
              <a:t>表单元素</a:t>
            </a:r>
            <a:r>
              <a:rPr lang="en-US" altLang="zh-CN"/>
              <a:t>—</a:t>
            </a:r>
            <a:r>
              <a:rPr lang="zh-CN" altLang="en-US"/>
              <a:t>动作按钮</a:t>
            </a:r>
          </a:p>
        </p:txBody>
      </p:sp>
      <p:sp>
        <p:nvSpPr>
          <p:cNvPr id="39939" name="Rectangle 3"/>
          <p:cNvSpPr>
            <a:spLocks noGrp="1" noChangeArrowheads="1"/>
          </p:cNvSpPr>
          <p:nvPr>
            <p:ph idx="1"/>
          </p:nvPr>
        </p:nvSpPr>
        <p:spPr>
          <a:xfrm>
            <a:off x="628650" y="1857375"/>
            <a:ext cx="8229600" cy="4286250"/>
          </a:xfrm>
        </p:spPr>
        <p:txBody>
          <a:bodyPr/>
          <a:lstStyle/>
          <a:p>
            <a:pPr>
              <a:buFontTx/>
              <a:buBlip>
                <a:blip r:embed="rId3"/>
              </a:buBlip>
            </a:pPr>
            <a:r>
              <a:rPr lang="en-US" altLang="zh-CN"/>
              <a:t>&lt;button&gt;</a:t>
            </a:r>
            <a:r>
              <a:rPr lang="zh-CN" altLang="en-US"/>
              <a:t>标签</a:t>
            </a:r>
          </a:p>
          <a:p>
            <a:pPr lvl="1"/>
            <a:r>
              <a:rPr lang="zh-CN" altLang="en-US"/>
              <a:t>标签：</a:t>
            </a:r>
            <a:r>
              <a:rPr lang="en-US" altLang="zh-CN"/>
              <a:t>&lt;button&gt;&lt;/button&gt;</a:t>
            </a:r>
          </a:p>
          <a:p>
            <a:pPr lvl="1"/>
            <a:r>
              <a:rPr lang="zh-CN" altLang="en-US"/>
              <a:t>属性：</a:t>
            </a:r>
            <a:r>
              <a:rPr lang="en-US" altLang="zh-CN"/>
              <a:t>type</a:t>
            </a:r>
          </a:p>
          <a:p>
            <a:pPr>
              <a:buFontTx/>
              <a:buBlip>
                <a:blip r:embed="rId3"/>
              </a:buBlip>
            </a:pPr>
            <a:endParaRPr lang="en-US" altLang="zh-CN"/>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86263" y="285750"/>
            <a:ext cx="4686300" cy="500063"/>
          </a:xfrm>
        </p:spPr>
        <p:txBody>
          <a:bodyPr/>
          <a:lstStyle/>
          <a:p>
            <a:r>
              <a:rPr lang="zh-CN" altLang="en-US"/>
              <a:t>给表单元素标记和分组</a:t>
            </a:r>
          </a:p>
        </p:txBody>
      </p:sp>
      <p:sp>
        <p:nvSpPr>
          <p:cNvPr id="40963"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&lt;label&gt;</a:t>
            </a:r>
            <a:r>
              <a:rPr lang="zh-CN" altLang="en-US"/>
              <a:t>标签</a:t>
            </a:r>
          </a:p>
          <a:p>
            <a:pPr lvl="1"/>
            <a:r>
              <a:rPr lang="zh-CN" altLang="en-US"/>
              <a:t>使用</a:t>
            </a:r>
            <a:r>
              <a:rPr lang="en-US" altLang="zh-CN"/>
              <a:t>label </a:t>
            </a:r>
            <a:r>
              <a:rPr lang="zh-CN" altLang="en-US"/>
              <a:t>标签来定义表单元素间的关系</a:t>
            </a:r>
          </a:p>
          <a:p>
            <a:pPr lvl="1">
              <a:buFont typeface="Wingdings" panose="05000000000000000000" pitchFamily="2" charset="2"/>
              <a:buNone/>
            </a:pPr>
            <a:endParaRPr lang="zh-CN" altLang="en-US"/>
          </a:p>
          <a:p>
            <a:pPr>
              <a:buFontTx/>
              <a:buBlip>
                <a:blip r:embed="rId2"/>
              </a:buBlip>
            </a:pPr>
            <a:r>
              <a:rPr lang="en-US" altLang="zh-CN"/>
              <a:t>&lt;fieldset&gt;</a:t>
            </a:r>
            <a:r>
              <a:rPr lang="zh-CN" altLang="en-US"/>
              <a:t>标签 </a:t>
            </a:r>
            <a:r>
              <a:rPr lang="en-US" altLang="zh-CN"/>
              <a:t>&lt;legend&gt;</a:t>
            </a:r>
            <a:r>
              <a:rPr lang="zh-CN" altLang="en-US"/>
              <a:t>标签</a:t>
            </a:r>
          </a:p>
          <a:p>
            <a:pPr lvl="1"/>
            <a:r>
              <a:rPr lang="zh-CN" altLang="en-US"/>
              <a:t>将一群相关表单控件形成一个组，并用</a:t>
            </a:r>
            <a:r>
              <a:rPr lang="en-US" altLang="zh-CN"/>
              <a:t>&lt;fieldset&gt;</a:t>
            </a:r>
            <a:r>
              <a:rPr lang="zh-CN" altLang="en-US"/>
              <a:t>和</a:t>
            </a:r>
            <a:r>
              <a:rPr lang="en-US" altLang="zh-CN"/>
              <a:t>&lt;legend&gt;</a:t>
            </a:r>
            <a:r>
              <a:rPr lang="zh-CN" altLang="en-US"/>
              <a:t>标签来标记这个组</a:t>
            </a:r>
          </a:p>
        </p:txBody>
      </p:sp>
      <p:sp>
        <p:nvSpPr>
          <p:cNvPr id="26629" name="Text Box 5"/>
          <p:cNvSpPr txBox="1">
            <a:spLocks noChangeArrowheads="1"/>
          </p:cNvSpPr>
          <p:nvPr/>
        </p:nvSpPr>
        <p:spPr bwMode="auto">
          <a:xfrm>
            <a:off x="468313" y="1974850"/>
            <a:ext cx="6913562" cy="3454400"/>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r>
              <a:rPr lang="en-US" altLang="zh-CN" sz="2000" b="1"/>
              <a:t>&lt;form&gt;</a:t>
            </a:r>
          </a:p>
          <a:p>
            <a:r>
              <a:rPr lang="en-US" altLang="zh-CN" sz="2000" b="1"/>
              <a:t>	&lt;fieldset&gt;</a:t>
            </a:r>
          </a:p>
          <a:p>
            <a:r>
              <a:rPr lang="en-US" altLang="zh-CN" sz="2000" b="1"/>
              <a:t>	&lt;legend title="</a:t>
            </a:r>
            <a:r>
              <a:rPr lang="zh-CN" altLang="en-US" sz="2000" b="1"/>
              <a:t>测试用例</a:t>
            </a:r>
            <a:r>
              <a:rPr lang="en-US" altLang="zh-CN" sz="2000" b="1"/>
              <a:t>"&gt;</a:t>
            </a:r>
            <a:r>
              <a:rPr lang="zh-CN" altLang="en-US" sz="2000" b="1"/>
              <a:t>个人资料</a:t>
            </a:r>
            <a:r>
              <a:rPr lang="en-US" altLang="zh-CN" sz="2000" b="1"/>
              <a:t>&lt;/legend&gt;</a:t>
            </a:r>
          </a:p>
          <a:p>
            <a:r>
              <a:rPr lang="en-US" altLang="zh-CN" sz="2000" b="1"/>
              <a:t>	&lt;div&gt;</a:t>
            </a:r>
          </a:p>
          <a:p>
            <a:r>
              <a:rPr lang="en-US" altLang="zh-CN" sz="2000" b="1"/>
              <a:t>	</a:t>
            </a:r>
            <a:r>
              <a:rPr lang="zh-CN" altLang="en-US" sz="2000" b="1"/>
              <a:t>姓名：</a:t>
            </a:r>
            <a:r>
              <a:rPr lang="en-US" altLang="zh-CN" sz="2000" b="1"/>
              <a:t>&lt;br /&gt;</a:t>
            </a:r>
          </a:p>
          <a:p>
            <a:r>
              <a:rPr lang="en-US" altLang="zh-CN" sz="2000" b="1"/>
              <a:t>	&lt;input type=“text” size="20" /&gt;&lt;br /&gt;</a:t>
            </a:r>
          </a:p>
          <a:p>
            <a:r>
              <a:rPr lang="en-US" altLang="zh-CN" sz="2000" b="1"/>
              <a:t>	&lt;label for="texTest"&gt;</a:t>
            </a:r>
            <a:r>
              <a:rPr lang="zh-CN" altLang="en-US" sz="2000" b="1"/>
              <a:t>个人简介：</a:t>
            </a:r>
            <a:r>
              <a:rPr lang="en-US" altLang="zh-CN" sz="2000" b="1"/>
              <a:t>&lt;/label&gt;&lt;br /&gt;</a:t>
            </a:r>
          </a:p>
          <a:p>
            <a:r>
              <a:rPr lang="en-US" altLang="zh-CN" sz="2000" b="1"/>
              <a:t>	&lt;textarea id="texTest" rows="10"&gt;&lt;/textarea&gt;</a:t>
            </a:r>
          </a:p>
          <a:p>
            <a:r>
              <a:rPr lang="en-US" altLang="zh-CN" sz="2000" b="1"/>
              <a:t>	&lt;/div&gt;</a:t>
            </a:r>
          </a:p>
          <a:p>
            <a:r>
              <a:rPr lang="en-US" altLang="zh-CN" sz="2000" b="1"/>
              <a:t>	&lt;/fieldset&gt;</a:t>
            </a:r>
          </a:p>
          <a:p>
            <a:r>
              <a:rPr lang="en-US" altLang="zh-CN" sz="2000" b="1"/>
              <a:t>&lt;/form&gt;</a:t>
            </a:r>
          </a:p>
        </p:txBody>
      </p:sp>
      <p:pic>
        <p:nvPicPr>
          <p:cNvPr id="26628" name="Picture 4"/>
          <p:cNvPicPr>
            <a:picLocks noChangeAspect="1" noChangeArrowheads="1"/>
          </p:cNvPicPr>
          <p:nvPr/>
        </p:nvPicPr>
        <p:blipFill>
          <a:blip r:embed="rId3"/>
          <a:srcRect/>
          <a:stretch>
            <a:fillRect/>
          </a:stretch>
        </p:blipFill>
        <p:spPr bwMode="auto">
          <a:xfrm>
            <a:off x="5435600" y="1773238"/>
            <a:ext cx="3270250" cy="46085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randombar(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randombar(horizontal)">
                                      <p:cBhvr>
                                        <p:cTn id="1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386263" y="285750"/>
            <a:ext cx="4686300" cy="500063"/>
          </a:xfrm>
        </p:spPr>
        <p:txBody>
          <a:bodyPr/>
          <a:lstStyle/>
          <a:p>
            <a:r>
              <a:rPr lang="en-US" altLang="zh-CN"/>
              <a:t>Tab </a:t>
            </a:r>
            <a:r>
              <a:rPr lang="zh-CN" altLang="en-US"/>
              <a:t>键索引顺序 </a:t>
            </a:r>
          </a:p>
        </p:txBody>
      </p:sp>
      <p:sp>
        <p:nvSpPr>
          <p:cNvPr id="41987"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t>tabindex </a:t>
            </a:r>
            <a:r>
              <a:rPr lang="zh-CN" altLang="en-US"/>
              <a:t>属性</a:t>
            </a:r>
          </a:p>
          <a:p>
            <a:pPr lvl="1">
              <a:lnSpc>
                <a:spcPct val="90000"/>
              </a:lnSpc>
            </a:pPr>
            <a:r>
              <a:rPr lang="zh-CN" altLang="en-US"/>
              <a:t>用来设定按下</a:t>
            </a:r>
            <a:r>
              <a:rPr lang="en-US" altLang="zh-CN"/>
              <a:t>tab</a:t>
            </a:r>
            <a:r>
              <a:rPr lang="zh-CN" altLang="en-US"/>
              <a:t>键时焦点的移动顺序</a:t>
            </a:r>
          </a:p>
          <a:p>
            <a:pPr lvl="1">
              <a:lnSpc>
                <a:spcPct val="90000"/>
              </a:lnSpc>
            </a:pPr>
            <a:r>
              <a:rPr lang="en-US" altLang="zh-CN"/>
              <a:t>tabindex </a:t>
            </a:r>
            <a:r>
              <a:rPr lang="zh-CN" altLang="en-US"/>
              <a:t>属性值为正整数</a:t>
            </a:r>
          </a:p>
          <a:p>
            <a:pPr lvl="2">
              <a:lnSpc>
                <a:spcPct val="90000"/>
              </a:lnSpc>
            </a:pPr>
            <a:r>
              <a:rPr lang="zh-CN" altLang="en-US"/>
              <a:t>规则：</a:t>
            </a:r>
            <a:r>
              <a:rPr lang="zh-CN" altLang="en-US">
                <a:solidFill>
                  <a:srgbClr val="33CC33"/>
                </a:solidFill>
              </a:rPr>
              <a:t>数值越小越先访问，没有</a:t>
            </a:r>
            <a:r>
              <a:rPr lang="en-US" altLang="zh-CN">
                <a:solidFill>
                  <a:srgbClr val="33CC33"/>
                </a:solidFill>
              </a:rPr>
              <a:t>tabindex</a:t>
            </a:r>
            <a:r>
              <a:rPr lang="zh-CN" altLang="en-US">
                <a:solidFill>
                  <a:srgbClr val="33CC33"/>
                </a:solidFill>
              </a:rPr>
              <a:t>属性或属性为</a:t>
            </a:r>
            <a:r>
              <a:rPr lang="en-US" altLang="zh-CN">
                <a:solidFill>
                  <a:srgbClr val="33CC33"/>
                </a:solidFill>
              </a:rPr>
              <a:t>0</a:t>
            </a:r>
            <a:r>
              <a:rPr lang="zh-CN" altLang="en-US">
                <a:solidFill>
                  <a:srgbClr val="33CC33"/>
                </a:solidFill>
              </a:rPr>
              <a:t>的元素后被访问</a:t>
            </a:r>
          </a:p>
          <a:p>
            <a:pPr>
              <a:lnSpc>
                <a:spcPct val="90000"/>
              </a:lnSpc>
              <a:buFont typeface="Wingdings" panose="05000000000000000000" pitchFamily="2" charset="2"/>
              <a:buNone/>
            </a:pPr>
            <a:endParaRPr lang="en-US" altLang="zh-CN"/>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386263" y="285750"/>
            <a:ext cx="4686300" cy="500063"/>
          </a:xfrm>
        </p:spPr>
        <p:txBody>
          <a:bodyPr/>
          <a:lstStyle/>
          <a:p>
            <a:r>
              <a:rPr lang="zh-CN" altLang="en-US"/>
              <a:t>其它相关属性</a:t>
            </a:r>
          </a:p>
        </p:txBody>
      </p:sp>
      <p:sp>
        <p:nvSpPr>
          <p:cNvPr id="32771"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t>id </a:t>
            </a:r>
            <a:r>
              <a:rPr lang="zh-CN" altLang="en-US"/>
              <a:t>属性</a:t>
            </a:r>
          </a:p>
          <a:p>
            <a:pPr lvl="1">
              <a:lnSpc>
                <a:spcPct val="90000"/>
              </a:lnSpc>
            </a:pPr>
            <a:r>
              <a:rPr lang="en-US" altLang="zh-CN"/>
              <a:t>id</a:t>
            </a:r>
            <a:r>
              <a:rPr lang="zh-CN" altLang="en-US"/>
              <a:t>属性赋值的名称不会传递给服务器</a:t>
            </a:r>
            <a:r>
              <a:rPr lang="en-US" altLang="zh-CN"/>
              <a:t>(</a:t>
            </a:r>
            <a:r>
              <a:rPr lang="zh-CN" altLang="en-US">
                <a:solidFill>
                  <a:srgbClr val="FF0000"/>
                </a:solidFill>
              </a:rPr>
              <a:t>证明</a:t>
            </a:r>
            <a:r>
              <a:rPr lang="en-US" altLang="zh-CN"/>
              <a:t>)</a:t>
            </a:r>
          </a:p>
          <a:p>
            <a:pPr lvl="1">
              <a:lnSpc>
                <a:spcPct val="90000"/>
              </a:lnSpc>
            </a:pPr>
            <a:r>
              <a:rPr lang="en-US" altLang="zh-CN"/>
              <a:t>id</a:t>
            </a:r>
            <a:r>
              <a:rPr lang="zh-CN" altLang="en-US"/>
              <a:t>属性和</a:t>
            </a:r>
            <a:r>
              <a:rPr lang="en-US" altLang="zh-CN"/>
              <a:t>name</a:t>
            </a:r>
            <a:r>
              <a:rPr lang="zh-CN" altLang="en-US"/>
              <a:t>属性的区别</a:t>
            </a:r>
          </a:p>
          <a:p>
            <a:pPr>
              <a:lnSpc>
                <a:spcPct val="90000"/>
              </a:lnSpc>
              <a:buFontTx/>
              <a:buBlip>
                <a:blip r:embed="rId2"/>
              </a:buBlip>
            </a:pPr>
            <a:r>
              <a:rPr lang="en-US" altLang="zh-CN"/>
              <a:t>title </a:t>
            </a:r>
            <a:r>
              <a:rPr lang="zh-CN" altLang="en-US"/>
              <a:t>属性</a:t>
            </a:r>
          </a:p>
          <a:p>
            <a:pPr lvl="1">
              <a:lnSpc>
                <a:spcPct val="90000"/>
              </a:lnSpc>
            </a:pPr>
            <a:r>
              <a:rPr lang="zh-CN" altLang="en-US"/>
              <a:t>作用：用弹出式帮助来给用户提示</a:t>
            </a:r>
          </a:p>
          <a:p>
            <a:pPr>
              <a:lnSpc>
                <a:spcPct val="90000"/>
              </a:lnSpc>
              <a:buFontTx/>
              <a:buBlip>
                <a:blip r:embed="rId2"/>
              </a:buBlip>
            </a:pPr>
            <a:r>
              <a:rPr lang="en-US" altLang="zh-CN"/>
              <a:t>style, class, lang, dir  </a:t>
            </a:r>
            <a:r>
              <a:rPr lang="zh-CN" altLang="en-US"/>
              <a:t>属性</a:t>
            </a:r>
          </a:p>
          <a:p>
            <a:pPr>
              <a:lnSpc>
                <a:spcPct val="90000"/>
              </a:lnSpc>
              <a:buFontTx/>
              <a:buBlip>
                <a:blip r:embed="rId2"/>
              </a:buBlip>
            </a:pPr>
            <a:r>
              <a:rPr lang="en-US" altLang="zh-CN"/>
              <a:t>accesskey</a:t>
            </a:r>
            <a:r>
              <a:rPr lang="zh-CN" altLang="en-US"/>
              <a:t>属性</a:t>
            </a:r>
          </a:p>
          <a:p>
            <a:pPr lvl="1">
              <a:lnSpc>
                <a:spcPct val="90000"/>
              </a:lnSpc>
            </a:pPr>
            <a:r>
              <a:rPr lang="zh-CN" altLang="en-US"/>
              <a:t>作用：设定页面快捷键</a:t>
            </a:r>
          </a:p>
          <a:p>
            <a:pPr lvl="2">
              <a:lnSpc>
                <a:spcPct val="90000"/>
              </a:lnSpc>
              <a:buFont typeface="Wingdings" panose="05000000000000000000" pitchFamily="2" charset="2"/>
              <a:buNone/>
            </a:pPr>
            <a:r>
              <a:rPr lang="en-US" altLang="zh-CN"/>
              <a:t>IE         </a:t>
            </a:r>
            <a:r>
              <a:rPr lang="zh-CN" altLang="en-US"/>
              <a:t>为</a:t>
            </a:r>
            <a:r>
              <a:rPr lang="en-US" altLang="zh-CN"/>
              <a:t>alt+accesskey</a:t>
            </a:r>
            <a:r>
              <a:rPr lang="zh-CN" altLang="en-US"/>
              <a:t>属性值，</a:t>
            </a:r>
          </a:p>
          <a:p>
            <a:pPr lvl="2">
              <a:lnSpc>
                <a:spcPct val="90000"/>
              </a:lnSpc>
              <a:buFont typeface="Wingdings" panose="05000000000000000000" pitchFamily="2" charset="2"/>
              <a:buNone/>
            </a:pPr>
            <a:r>
              <a:rPr lang="en-US" altLang="zh-CN"/>
              <a:t>FireFox    </a:t>
            </a:r>
            <a:r>
              <a:rPr lang="zh-CN" altLang="en-US"/>
              <a:t>为</a:t>
            </a:r>
            <a:r>
              <a:rPr lang="en-US" altLang="zh-CN"/>
              <a:t>alt+shift+accesskey</a:t>
            </a:r>
            <a:r>
              <a:rPr lang="zh-CN" altLang="en-US"/>
              <a:t>属性值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animEffect transition="in" filter="randombar(horizontal)">
                                      <p:cBhvr>
                                        <p:cTn id="7" dur="500"/>
                                        <p:tgtEl>
                                          <p:spTgt spid="32771">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771">
                                            <p:txEl>
                                              <p:pRg st="4" end="4"/>
                                            </p:txEl>
                                          </p:spTgt>
                                        </p:tgtEl>
                                        <p:attrNameLst>
                                          <p:attrName>style.visibility</p:attrName>
                                        </p:attrNameLst>
                                      </p:cBhvr>
                                      <p:to>
                                        <p:strVal val="visible"/>
                                      </p:to>
                                    </p:set>
                                    <p:animEffect transition="in" filter="randombar(horizontal)">
                                      <p:cBhvr>
                                        <p:cTn id="10" dur="500"/>
                                        <p:tgtEl>
                                          <p:spTgt spid="3277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animEffect transition="in" filter="randombar(horizontal)">
                                      <p:cBhvr>
                                        <p:cTn id="15" dur="500"/>
                                        <p:tgtEl>
                                          <p:spTgt spid="32771">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2771">
                                            <p:txEl>
                                              <p:pRg st="6" end="6"/>
                                            </p:txEl>
                                          </p:spTgt>
                                        </p:tgtEl>
                                        <p:attrNameLst>
                                          <p:attrName>style.visibility</p:attrName>
                                        </p:attrNameLst>
                                      </p:cBhvr>
                                      <p:to>
                                        <p:strVal val="visible"/>
                                      </p:to>
                                    </p:set>
                                    <p:animEffect transition="in" filter="randombar(horizontal)">
                                      <p:cBhvr>
                                        <p:cTn id="20" dur="500"/>
                                        <p:tgtEl>
                                          <p:spTgt spid="32771">
                                            <p:txEl>
                                              <p:pRg st="6" end="6"/>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animEffect transition="in" filter="randombar(horizontal)">
                                      <p:cBhvr>
                                        <p:cTn id="23" dur="500"/>
                                        <p:tgtEl>
                                          <p:spTgt spid="32771">
                                            <p:txEl>
                                              <p:pRg st="7" end="7"/>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2771">
                                            <p:txEl>
                                              <p:pRg st="8" end="8"/>
                                            </p:txEl>
                                          </p:spTgt>
                                        </p:tgtEl>
                                        <p:attrNameLst>
                                          <p:attrName>style.visibility</p:attrName>
                                        </p:attrNameLst>
                                      </p:cBhvr>
                                      <p:to>
                                        <p:strVal val="visible"/>
                                      </p:to>
                                    </p:set>
                                    <p:animEffect transition="in" filter="randombar(horizontal)">
                                      <p:cBhvr>
                                        <p:cTn id="26" dur="500"/>
                                        <p:tgtEl>
                                          <p:spTgt spid="32771">
                                            <p:txEl>
                                              <p:pRg st="8" end="8"/>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animEffect transition="in" filter="randombar(horizontal)">
                                      <p:cBhvr>
                                        <p:cTn id="29" dur="500"/>
                                        <p:tgtEl>
                                          <p:spTgt spid="32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386263" y="285750"/>
            <a:ext cx="4686300" cy="500063"/>
          </a:xfrm>
        </p:spPr>
        <p:txBody>
          <a:bodyPr/>
          <a:lstStyle/>
          <a:p>
            <a:r>
              <a:rPr lang="en-US" altLang="zh-CN"/>
              <a:t>readonly</a:t>
            </a:r>
            <a:r>
              <a:rPr lang="zh-CN" altLang="en-US"/>
              <a:t>和</a:t>
            </a:r>
            <a:r>
              <a:rPr lang="en-US" altLang="zh-CN"/>
              <a:t>disabled</a:t>
            </a:r>
            <a:r>
              <a:rPr lang="zh-CN" altLang="en-US"/>
              <a:t>属性</a:t>
            </a:r>
          </a:p>
        </p:txBody>
      </p:sp>
      <p:sp>
        <p:nvSpPr>
          <p:cNvPr id="44035" name="Rectangle 3"/>
          <p:cNvSpPr>
            <a:spLocks noGrp="1" noChangeArrowheads="1"/>
          </p:cNvSpPr>
          <p:nvPr>
            <p:ph idx="1"/>
          </p:nvPr>
        </p:nvSpPr>
        <p:spPr>
          <a:xfrm>
            <a:off x="628650" y="1857375"/>
            <a:ext cx="8229600" cy="4286250"/>
          </a:xfrm>
        </p:spPr>
        <p:txBody>
          <a:bodyPr/>
          <a:lstStyle/>
          <a:p>
            <a:pPr>
              <a:lnSpc>
                <a:spcPct val="90000"/>
              </a:lnSpc>
              <a:buFontTx/>
              <a:buBlip>
                <a:blip r:embed="rId2"/>
              </a:buBlip>
            </a:pPr>
            <a:r>
              <a:rPr lang="en-US" altLang="zh-CN"/>
              <a:t>readonly</a:t>
            </a:r>
            <a:r>
              <a:rPr lang="zh-CN" altLang="en-US"/>
              <a:t>属性</a:t>
            </a:r>
          </a:p>
          <a:p>
            <a:pPr lvl="1">
              <a:lnSpc>
                <a:spcPct val="90000"/>
              </a:lnSpc>
            </a:pPr>
            <a:r>
              <a:rPr lang="zh-CN" altLang="en-US"/>
              <a:t>用户不能修改表单控件</a:t>
            </a:r>
          </a:p>
          <a:p>
            <a:pPr lvl="1">
              <a:lnSpc>
                <a:spcPct val="90000"/>
              </a:lnSpc>
            </a:pPr>
            <a:r>
              <a:rPr lang="zh-CN" altLang="en-US"/>
              <a:t>控件值将被传送到服务器</a:t>
            </a:r>
          </a:p>
          <a:p>
            <a:pPr lvl="1">
              <a:lnSpc>
                <a:spcPct val="90000"/>
              </a:lnSpc>
            </a:pPr>
            <a:r>
              <a:rPr lang="zh-CN" altLang="en-US"/>
              <a:t>控件可以被鼠标和通过</a:t>
            </a:r>
            <a:r>
              <a:rPr lang="en-US" altLang="zh-CN"/>
              <a:t>tab</a:t>
            </a:r>
            <a:r>
              <a:rPr lang="zh-CN" altLang="en-US"/>
              <a:t>键选定</a:t>
            </a:r>
          </a:p>
          <a:p>
            <a:pPr>
              <a:lnSpc>
                <a:spcPct val="90000"/>
              </a:lnSpc>
              <a:buFontTx/>
              <a:buBlip>
                <a:blip r:embed="rId2"/>
              </a:buBlip>
            </a:pPr>
            <a:r>
              <a:rPr lang="en-US" altLang="zh-CN"/>
              <a:t>disabled</a:t>
            </a:r>
            <a:r>
              <a:rPr lang="zh-CN" altLang="en-US"/>
              <a:t>属性</a:t>
            </a:r>
          </a:p>
          <a:p>
            <a:pPr lvl="1">
              <a:lnSpc>
                <a:spcPct val="90000"/>
              </a:lnSpc>
            </a:pPr>
            <a:r>
              <a:rPr lang="zh-CN" altLang="en-US"/>
              <a:t>用户不能修改表单控件</a:t>
            </a:r>
          </a:p>
          <a:p>
            <a:pPr lvl="1">
              <a:lnSpc>
                <a:spcPct val="90000"/>
              </a:lnSpc>
            </a:pPr>
            <a:r>
              <a:rPr lang="zh-CN" altLang="en-US"/>
              <a:t>控件值将</a:t>
            </a:r>
            <a:r>
              <a:rPr lang="zh-CN" altLang="en-US">
                <a:solidFill>
                  <a:srgbClr val="FF0000"/>
                </a:solidFill>
              </a:rPr>
              <a:t>不会</a:t>
            </a:r>
            <a:r>
              <a:rPr lang="zh-CN" altLang="en-US"/>
              <a:t>被传送到服务器</a:t>
            </a:r>
          </a:p>
          <a:p>
            <a:pPr lvl="1">
              <a:lnSpc>
                <a:spcPct val="90000"/>
              </a:lnSpc>
            </a:pPr>
            <a:r>
              <a:rPr lang="zh-CN" altLang="en-US"/>
              <a:t>控件</a:t>
            </a:r>
            <a:r>
              <a:rPr lang="zh-CN" altLang="en-US">
                <a:solidFill>
                  <a:srgbClr val="FF0000"/>
                </a:solidFill>
              </a:rPr>
              <a:t>不能</a:t>
            </a:r>
            <a:r>
              <a:rPr lang="zh-CN" altLang="en-US"/>
              <a:t>被鼠标和通过</a:t>
            </a:r>
            <a:r>
              <a:rPr lang="en-US" altLang="zh-CN"/>
              <a:t>tab</a:t>
            </a:r>
            <a:r>
              <a:rPr lang="zh-CN" altLang="en-US"/>
              <a:t>键选定</a:t>
            </a:r>
          </a:p>
          <a:p>
            <a:pPr>
              <a:lnSpc>
                <a:spcPct val="90000"/>
              </a:lnSpc>
              <a:buFontTx/>
              <a:buBlip>
                <a:blip r:embed="rId2"/>
              </a:buBlip>
            </a:pPr>
            <a:r>
              <a:rPr lang="zh-CN" altLang="en-US"/>
              <a:t>意义</a:t>
            </a:r>
          </a:p>
          <a:p>
            <a:pPr lvl="1">
              <a:lnSpc>
                <a:spcPct val="90000"/>
              </a:lnSpc>
            </a:pPr>
            <a:r>
              <a:rPr lang="zh-CN" altLang="en-US"/>
              <a:t>实现自动操作 </a:t>
            </a:r>
            <a:r>
              <a:rPr lang="en-US" altLang="zh-CN"/>
              <a:t>(</a:t>
            </a:r>
            <a:r>
              <a:rPr lang="zh-CN" altLang="en-US">
                <a:solidFill>
                  <a:srgbClr val="FF0000"/>
                </a:solidFill>
              </a:rPr>
              <a:t>演示</a:t>
            </a:r>
            <a:r>
              <a:rPr lang="en-US" altLang="zh-CN"/>
              <a:t>)</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386263" y="285750"/>
            <a:ext cx="4686300" cy="500063"/>
          </a:xfrm>
        </p:spPr>
        <p:txBody>
          <a:bodyPr/>
          <a:lstStyle/>
          <a:p>
            <a:r>
              <a:rPr lang="en-US" altLang="zh-CN"/>
              <a:t>Form</a:t>
            </a:r>
            <a:r>
              <a:rPr lang="zh-CN" altLang="en-US"/>
              <a:t>标签的三大属性</a:t>
            </a:r>
          </a:p>
        </p:txBody>
      </p:sp>
      <p:sp>
        <p:nvSpPr>
          <p:cNvPr id="45059"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action</a:t>
            </a:r>
            <a:r>
              <a:rPr lang="zh-CN" altLang="en-US"/>
              <a:t>属性</a:t>
            </a:r>
            <a:r>
              <a:rPr lang="en-US" altLang="zh-CN"/>
              <a:t>(</a:t>
            </a:r>
            <a:r>
              <a:rPr lang="zh-CN" altLang="en-US"/>
              <a:t>必须</a:t>
            </a:r>
            <a:r>
              <a:rPr lang="en-US" altLang="zh-CN"/>
              <a:t>)</a:t>
            </a:r>
          </a:p>
          <a:p>
            <a:pPr lvl="1"/>
            <a:r>
              <a:rPr lang="zh-CN" altLang="en-US"/>
              <a:t>说明了接收和处理表单数据的应用程序</a:t>
            </a:r>
            <a:r>
              <a:rPr lang="en-US" altLang="zh-CN"/>
              <a:t>URL</a:t>
            </a:r>
          </a:p>
          <a:p>
            <a:pPr>
              <a:buFontTx/>
              <a:buBlip>
                <a:blip r:embed="rId2"/>
              </a:buBlip>
            </a:pPr>
            <a:r>
              <a:rPr lang="en-US" altLang="zh-CN"/>
              <a:t>method </a:t>
            </a:r>
            <a:r>
              <a:rPr lang="zh-CN" altLang="en-US"/>
              <a:t>属性</a:t>
            </a:r>
            <a:r>
              <a:rPr lang="en-US" altLang="zh-CN"/>
              <a:t>(</a:t>
            </a:r>
            <a:r>
              <a:rPr lang="zh-CN" altLang="en-US"/>
              <a:t>必须</a:t>
            </a:r>
            <a:r>
              <a:rPr lang="en-US" altLang="zh-CN"/>
              <a:t>)</a:t>
            </a:r>
          </a:p>
          <a:p>
            <a:pPr lvl="1"/>
            <a:r>
              <a:rPr lang="zh-CN" altLang="en-US"/>
              <a:t>为浏览器设置表单中的数据传送到服务器的方法</a:t>
            </a:r>
          </a:p>
          <a:p>
            <a:pPr lvl="1"/>
            <a:r>
              <a:rPr lang="zh-CN" altLang="en-US"/>
              <a:t>属性值：</a:t>
            </a:r>
            <a:r>
              <a:rPr lang="en-US" altLang="zh-CN">
                <a:solidFill>
                  <a:srgbClr val="FF0000"/>
                </a:solidFill>
              </a:rPr>
              <a:t>get</a:t>
            </a:r>
            <a:r>
              <a:rPr lang="en-US" altLang="zh-CN"/>
              <a:t>  </a:t>
            </a:r>
            <a:r>
              <a:rPr lang="zh-CN" altLang="en-US"/>
              <a:t>和 </a:t>
            </a:r>
            <a:r>
              <a:rPr lang="en-US" altLang="zh-CN">
                <a:solidFill>
                  <a:srgbClr val="FF0000"/>
                </a:solidFill>
              </a:rPr>
              <a:t>post</a:t>
            </a:r>
          </a:p>
          <a:p>
            <a:pPr>
              <a:buFontTx/>
              <a:buBlip>
                <a:blip r:embed="rId2"/>
              </a:buBlip>
            </a:pPr>
            <a:r>
              <a:rPr lang="en-US" altLang="zh-CN"/>
              <a:t>Name </a:t>
            </a:r>
            <a:r>
              <a:rPr lang="zh-CN" altLang="en-US"/>
              <a:t>属性</a:t>
            </a:r>
          </a:p>
        </p:txBody>
      </p:sp>
      <p:sp>
        <p:nvSpPr>
          <p:cNvPr id="45060" name="Text Box 5"/>
          <p:cNvSpPr txBox="1">
            <a:spLocks noChangeArrowheads="1"/>
          </p:cNvSpPr>
          <p:nvPr/>
        </p:nvSpPr>
        <p:spPr bwMode="auto">
          <a:xfrm>
            <a:off x="755650" y="5013325"/>
            <a:ext cx="7632700" cy="1200150"/>
          </a:xfrm>
          <a:prstGeom prst="rect">
            <a:avLst/>
          </a:prstGeom>
          <a:gradFill rotWithShape="1">
            <a:gsLst>
              <a:gs pos="0">
                <a:srgbClr val="66FF66"/>
              </a:gs>
              <a:gs pos="100000">
                <a:schemeClr val="bg1"/>
              </a:gs>
            </a:gsLst>
            <a:lin ang="5400000" scaled="1"/>
          </a:gradFill>
          <a:ln w="9525">
            <a:solidFill>
              <a:schemeClr val="tx1"/>
            </a:solidFill>
            <a:miter lim="800000"/>
          </a:ln>
        </p:spPr>
        <p:txBody>
          <a:bodyPr>
            <a:spAutoFit/>
          </a:bodyPr>
          <a:lstStyle/>
          <a:p>
            <a:r>
              <a:rPr lang="en-US" altLang="zh-CN" b="1"/>
              <a:t>&lt;form action=“</a:t>
            </a:r>
            <a:r>
              <a:rPr lang="en-US" altLang="zh-CN" b="1">
                <a:hlinkClick r:id="rId3"/>
              </a:rPr>
              <a:t>http://www.sina.com.cn/setup.asp</a:t>
            </a:r>
            <a:r>
              <a:rPr lang="en-US" altLang="zh-CN" b="1"/>
              <a:t>”   method=“post”         	name=“test_Form”&gt;</a:t>
            </a:r>
          </a:p>
          <a:p>
            <a:r>
              <a:rPr lang="en-US" altLang="zh-CN" b="1"/>
              <a:t>	…….</a:t>
            </a:r>
          </a:p>
          <a:p>
            <a:r>
              <a:rPr lang="en-US" altLang="zh-CN" b="1"/>
              <a:t>&lt;/form&gt;</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386263" y="285750"/>
            <a:ext cx="4686300" cy="500063"/>
          </a:xfrm>
        </p:spPr>
        <p:txBody>
          <a:bodyPr/>
          <a:lstStyle/>
          <a:p>
            <a:r>
              <a:rPr lang="en-US" altLang="zh-CN"/>
              <a:t>get </a:t>
            </a:r>
            <a:r>
              <a:rPr lang="zh-CN" altLang="en-US"/>
              <a:t>还是</a:t>
            </a:r>
            <a:r>
              <a:rPr lang="en-US" altLang="zh-CN"/>
              <a:t>post(</a:t>
            </a:r>
            <a:r>
              <a:rPr lang="zh-CN" altLang="en-US"/>
              <a:t>补充</a:t>
            </a:r>
            <a:r>
              <a:rPr lang="en-US" altLang="zh-CN"/>
              <a:t>)</a:t>
            </a:r>
          </a:p>
        </p:txBody>
      </p:sp>
      <p:sp>
        <p:nvSpPr>
          <p:cNvPr id="46083" name="Text Box 4"/>
          <p:cNvSpPr txBox="1">
            <a:spLocks noChangeArrowheads="1"/>
          </p:cNvSpPr>
          <p:nvPr/>
        </p:nvSpPr>
        <p:spPr bwMode="auto">
          <a:xfrm>
            <a:off x="755650" y="1125538"/>
            <a:ext cx="7993063" cy="1477962"/>
          </a:xfrm>
          <a:prstGeom prst="rect">
            <a:avLst/>
          </a:prstGeom>
          <a:gradFill rotWithShape="1">
            <a:gsLst>
              <a:gs pos="0">
                <a:srgbClr val="66FF66"/>
              </a:gs>
              <a:gs pos="100000">
                <a:schemeClr val="bg1"/>
              </a:gs>
            </a:gsLst>
            <a:lin ang="5400000" scaled="1"/>
          </a:gradFill>
          <a:ln w="9525">
            <a:solidFill>
              <a:schemeClr val="tx1"/>
            </a:solidFill>
            <a:miter lim="800000"/>
          </a:ln>
        </p:spPr>
        <p:txBody>
          <a:bodyPr>
            <a:spAutoFit/>
          </a:bodyPr>
          <a:lstStyle/>
          <a:p>
            <a:pPr>
              <a:spcBef>
                <a:spcPct val="50000"/>
              </a:spcBef>
            </a:pPr>
            <a:r>
              <a:rPr lang="en-US" altLang="zh-CN" b="1"/>
              <a:t>&lt;form action=“http://localhost:8080/cgi-bin/method.cgi"</a:t>
            </a:r>
            <a:r>
              <a:rPr lang="en-US" altLang="zh-CN"/>
              <a:t> </a:t>
            </a:r>
            <a:r>
              <a:rPr lang="en-US" altLang="zh-CN" b="1"/>
              <a:t>method=“</a:t>
            </a:r>
            <a:r>
              <a:rPr lang="en-US" altLang="zh-CN" b="1">
                <a:solidFill>
                  <a:srgbClr val="FF0000"/>
                </a:solidFill>
              </a:rPr>
              <a:t>get</a:t>
            </a:r>
            <a:r>
              <a:rPr lang="en-US" altLang="zh-CN" b="1"/>
              <a:t>"&gt;</a:t>
            </a:r>
            <a:br>
              <a:rPr lang="en-US" altLang="zh-CN" b="1"/>
            </a:br>
            <a:r>
              <a:rPr lang="en-US" altLang="zh-CN" b="1"/>
              <a:t>	&lt;input type="text" size="10" value=“</a:t>
            </a:r>
            <a:r>
              <a:rPr lang="en-US" altLang="zh-CN" b="1">
                <a:solidFill>
                  <a:srgbClr val="FF0000"/>
                </a:solidFill>
              </a:rPr>
              <a:t>zhangsan</a:t>
            </a:r>
            <a:r>
              <a:rPr lang="en-US" altLang="zh-CN" b="1"/>
              <a:t>" name=“</a:t>
            </a:r>
            <a:r>
              <a:rPr lang="en-US" altLang="zh-CN" b="1">
                <a:solidFill>
                  <a:srgbClr val="FF0000"/>
                </a:solidFill>
              </a:rPr>
              <a:t>userName</a:t>
            </a:r>
            <a:r>
              <a:rPr lang="en-US" altLang="zh-CN" b="1"/>
              <a:t>"&gt;</a:t>
            </a:r>
            <a:br>
              <a:rPr lang="en-US" altLang="zh-CN" b="1"/>
            </a:br>
            <a:r>
              <a:rPr lang="en-US" altLang="zh-CN" b="1"/>
              <a:t>	&lt;input type="submit" value="GET</a:t>
            </a:r>
            <a:r>
              <a:rPr lang="zh-CN" altLang="en-US" b="1"/>
              <a:t>方式</a:t>
            </a:r>
            <a:r>
              <a:rPr lang="en-US" altLang="zh-CN" b="1"/>
              <a:t>"&gt;</a:t>
            </a:r>
            <a:br>
              <a:rPr lang="en-US" altLang="zh-CN" b="1"/>
            </a:br>
            <a:r>
              <a:rPr lang="en-US" altLang="zh-CN" b="1"/>
              <a:t>&lt;/form&gt; </a:t>
            </a:r>
          </a:p>
        </p:txBody>
      </p:sp>
      <p:sp>
        <p:nvSpPr>
          <p:cNvPr id="34821" name="Text Box 5"/>
          <p:cNvSpPr txBox="1">
            <a:spLocks noChangeArrowheads="1"/>
          </p:cNvSpPr>
          <p:nvPr/>
        </p:nvSpPr>
        <p:spPr bwMode="auto">
          <a:xfrm>
            <a:off x="1619250" y="2060575"/>
            <a:ext cx="7343775" cy="2847975"/>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pPr>
              <a:spcBef>
                <a:spcPct val="50000"/>
              </a:spcBef>
            </a:pPr>
            <a:r>
              <a:rPr lang="en-US" altLang="zh-CN" b="1"/>
              <a:t>GET /cgi-bin/method.cgi?</a:t>
            </a:r>
            <a:r>
              <a:rPr lang="en-US" altLang="zh-CN" b="1">
                <a:solidFill>
                  <a:srgbClr val="FF0000"/>
                </a:solidFill>
              </a:rPr>
              <a:t>userName=zhangsan</a:t>
            </a:r>
            <a:r>
              <a:rPr lang="en-US" altLang="zh-CN" b="1"/>
              <a:t> HTTP/1.1</a:t>
            </a:r>
            <a:br>
              <a:rPr lang="en-US" altLang="zh-CN" b="1"/>
            </a:br>
            <a:r>
              <a:rPr lang="en-US" altLang="zh-CN" b="1"/>
              <a:t>Accept: image/gif, image/x-xbitmap, image/jpeg, image/pjpeg, application/vnd.ms-powerpoint, application/vnd.ms-excel, application/msword, */*</a:t>
            </a:r>
            <a:br>
              <a:rPr lang="en-US" altLang="zh-CN" b="1"/>
            </a:br>
            <a:r>
              <a:rPr lang="en-US" altLang="zh-CN" b="1"/>
              <a:t>Referer: </a:t>
            </a:r>
            <a:r>
              <a:rPr lang="en-US" altLang="zh-CN" b="1">
                <a:hlinkClick r:id="rId3"/>
              </a:rPr>
              <a:t>http://localhost//other.html</a:t>
            </a:r>
            <a:br>
              <a:rPr lang="en-US" altLang="zh-CN" b="1"/>
            </a:br>
            <a:r>
              <a:rPr lang="en-US" altLang="zh-CN" b="1"/>
              <a:t>Accept-Language: zh-cn</a:t>
            </a:r>
            <a:br>
              <a:rPr lang="en-US" altLang="zh-CN" b="1"/>
            </a:br>
            <a:r>
              <a:rPr lang="en-US" altLang="zh-CN" b="1"/>
              <a:t>Accept-Encoding: gzip, deflate</a:t>
            </a:r>
            <a:br>
              <a:rPr lang="en-US" altLang="zh-CN" b="1"/>
            </a:br>
            <a:r>
              <a:rPr lang="en-US" altLang="zh-CN" b="1"/>
              <a:t>User-Agent: Mozilla/4.0 (compatible; MSIE 5.01; Windows NT 5.0)</a:t>
            </a:r>
            <a:br>
              <a:rPr lang="en-US" altLang="zh-CN" b="1"/>
            </a:br>
            <a:r>
              <a:rPr lang="en-US" altLang="zh-CN" b="1"/>
              <a:t>Host: localhost:8080</a:t>
            </a:r>
            <a:br>
              <a:rPr lang="en-US" altLang="zh-CN" b="1"/>
            </a:br>
            <a:r>
              <a:rPr lang="en-US" altLang="zh-CN" b="1"/>
              <a:t>Connection: Keep-Alive </a:t>
            </a:r>
          </a:p>
        </p:txBody>
      </p:sp>
      <p:sp>
        <p:nvSpPr>
          <p:cNvPr id="34823" name="Text Box 7"/>
          <p:cNvSpPr txBox="1">
            <a:spLocks noChangeArrowheads="1"/>
          </p:cNvSpPr>
          <p:nvPr/>
        </p:nvSpPr>
        <p:spPr bwMode="auto">
          <a:xfrm>
            <a:off x="1547813" y="2781300"/>
            <a:ext cx="7343775" cy="3671888"/>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r>
              <a:rPr lang="en-US" altLang="zh-CN" b="1"/>
              <a:t>POST /cgi-bin/tech/method.cgi HTTP/1.1</a:t>
            </a:r>
            <a:br>
              <a:rPr lang="en-US" altLang="zh-CN" b="1"/>
            </a:br>
            <a:r>
              <a:rPr lang="en-US" altLang="zh-CN" b="1"/>
              <a:t>Accept: image/gif, image/x-xbitmap, image/jpeg, image/pjpeg, application/vnd.ms-</a:t>
            </a:r>
            <a:br>
              <a:rPr lang="en-US" altLang="zh-CN" b="1"/>
            </a:br>
            <a:r>
              <a:rPr lang="en-US" altLang="zh-CN" b="1"/>
              <a:t>powerpoint, application/vnd.ms-excel, application/msword, */*</a:t>
            </a:r>
            <a:br>
              <a:rPr lang="en-US" altLang="zh-CN" b="1"/>
            </a:br>
            <a:r>
              <a:rPr lang="en-US" altLang="zh-CN" b="1"/>
              <a:t>Referer: </a:t>
            </a:r>
            <a:r>
              <a:rPr lang="en-US" altLang="zh-CN" b="1">
                <a:hlinkClick r:id="rId3"/>
              </a:rPr>
              <a:t>http://localhost//other.html</a:t>
            </a:r>
            <a:br>
              <a:rPr lang="en-US" altLang="zh-CN" b="1"/>
            </a:br>
            <a:r>
              <a:rPr lang="en-US" altLang="zh-CN" b="1"/>
              <a:t>Accept-Language: zh-cn</a:t>
            </a:r>
            <a:br>
              <a:rPr lang="en-US" altLang="zh-CN" b="1"/>
            </a:br>
            <a:r>
              <a:rPr lang="en-US" altLang="zh-CN" b="1"/>
              <a:t>Content-Type: application/x-www-form-urlencoded</a:t>
            </a:r>
            <a:br>
              <a:rPr lang="en-US" altLang="zh-CN" b="1"/>
            </a:br>
            <a:r>
              <a:rPr lang="en-US" altLang="zh-CN" b="1"/>
              <a:t>Accept-Encoding: gzip, deflate</a:t>
            </a:r>
            <a:br>
              <a:rPr lang="en-US" altLang="zh-CN" b="1"/>
            </a:br>
            <a:r>
              <a:rPr lang="en-US" altLang="zh-CN" b="1"/>
              <a:t>User-Agent: Mozilla/4.0 (compatible; MSIE 5.01; Windows NT 5.0)</a:t>
            </a:r>
            <a:br>
              <a:rPr lang="en-US" altLang="zh-CN" b="1"/>
            </a:br>
            <a:r>
              <a:rPr lang="en-US" altLang="zh-CN" b="1"/>
              <a:t>Host: localhost:8080</a:t>
            </a:r>
            <a:br>
              <a:rPr lang="en-US" altLang="zh-CN" b="1"/>
            </a:br>
            <a:r>
              <a:rPr lang="en-US" altLang="zh-CN" b="1"/>
              <a:t>Content-Length: 9</a:t>
            </a:r>
            <a:br>
              <a:rPr lang="en-US" altLang="zh-CN" b="1"/>
            </a:br>
            <a:r>
              <a:rPr lang="en-US" altLang="zh-CN" b="1"/>
              <a:t>Connection: Keep-Alive</a:t>
            </a:r>
          </a:p>
          <a:p>
            <a:r>
              <a:rPr lang="en-US" altLang="zh-CN" b="1">
                <a:solidFill>
                  <a:srgbClr val="0000CC"/>
                </a:solidFill>
              </a:rPr>
              <a:t>userName=lisi</a:t>
            </a:r>
          </a:p>
        </p:txBody>
      </p:sp>
      <p:sp>
        <p:nvSpPr>
          <p:cNvPr id="7" name="Text Box 6"/>
          <p:cNvSpPr txBox="1">
            <a:spLocks noChangeArrowheads="1"/>
          </p:cNvSpPr>
          <p:nvPr/>
        </p:nvSpPr>
        <p:spPr bwMode="auto">
          <a:xfrm>
            <a:off x="714375" y="5143500"/>
            <a:ext cx="8135938" cy="923925"/>
          </a:xfrm>
          <a:prstGeom prst="rect">
            <a:avLst/>
          </a:prstGeom>
          <a:gradFill rotWithShape="1">
            <a:gsLst>
              <a:gs pos="0">
                <a:srgbClr val="66FF66"/>
              </a:gs>
              <a:gs pos="100000">
                <a:schemeClr val="bg1"/>
              </a:gs>
            </a:gsLst>
            <a:lin ang="5400000" scaled="1"/>
          </a:gradFill>
          <a:ln w="9525">
            <a:solidFill>
              <a:schemeClr val="tx1"/>
            </a:solidFill>
            <a:miter lim="800000"/>
          </a:ln>
        </p:spPr>
        <p:txBody>
          <a:bodyPr>
            <a:spAutoFit/>
          </a:bodyPr>
          <a:lstStyle/>
          <a:p>
            <a:pPr>
              <a:spcBef>
                <a:spcPct val="50000"/>
              </a:spcBef>
            </a:pPr>
            <a:r>
              <a:rPr lang="zh-CN" altLang="en-US"/>
              <a:t>注： </a:t>
            </a:r>
            <a:r>
              <a:rPr lang="zh-CN"/>
              <a:t>根据 </a:t>
            </a:r>
            <a:r>
              <a:rPr lang="zh-CN" altLang="zh-CN"/>
              <a:t>HTTP </a:t>
            </a:r>
            <a:r>
              <a:rPr lang="zh-CN"/>
              <a:t>规范，</a:t>
            </a:r>
            <a:r>
              <a:rPr lang="zh-CN" altLang="zh-CN"/>
              <a:t>GET </a:t>
            </a:r>
            <a:r>
              <a:rPr lang="zh-CN"/>
              <a:t>用于信息获取，而且应该是 安全的和幂等的。所谓安全的意味着该操作用于获取信息而非修改信息。换句话说，</a:t>
            </a:r>
            <a:r>
              <a:rPr lang="zh-CN" altLang="zh-CN"/>
              <a:t>GET </a:t>
            </a:r>
            <a:r>
              <a:rPr lang="zh-CN"/>
              <a:t>请求一般不应产生副作用。幂等的意味着对同一 </a:t>
            </a:r>
            <a:r>
              <a:rPr lang="zh-CN" altLang="zh-CN"/>
              <a:t>URL </a:t>
            </a:r>
            <a:r>
              <a:rPr lang="zh-CN"/>
              <a:t>的多个请求应该返回同样的结果。</a:t>
            </a:r>
            <a:endParaRPr lang="en-US" altLang="zh-CN" b="1"/>
          </a:p>
        </p:txBody>
      </p:sp>
      <p:sp>
        <p:nvSpPr>
          <p:cNvPr id="34822" name="Text Box 6"/>
          <p:cNvSpPr txBox="1">
            <a:spLocks noChangeArrowheads="1"/>
          </p:cNvSpPr>
          <p:nvPr/>
        </p:nvSpPr>
        <p:spPr bwMode="auto">
          <a:xfrm>
            <a:off x="755650" y="3429000"/>
            <a:ext cx="8135938" cy="1474788"/>
          </a:xfrm>
          <a:prstGeom prst="rect">
            <a:avLst/>
          </a:prstGeom>
          <a:gradFill rotWithShape="1">
            <a:gsLst>
              <a:gs pos="0">
                <a:srgbClr val="66FF66"/>
              </a:gs>
              <a:gs pos="100000">
                <a:schemeClr val="bg1"/>
              </a:gs>
            </a:gsLst>
            <a:lin ang="5400000" scaled="1"/>
          </a:gradFill>
          <a:ln w="9525">
            <a:solidFill>
              <a:schemeClr val="tx1"/>
            </a:solidFill>
            <a:miter lim="800000"/>
          </a:ln>
        </p:spPr>
        <p:txBody>
          <a:bodyPr>
            <a:spAutoFit/>
          </a:bodyPr>
          <a:lstStyle/>
          <a:p>
            <a:pPr>
              <a:spcBef>
                <a:spcPct val="50000"/>
              </a:spcBef>
            </a:pPr>
            <a:r>
              <a:rPr lang="en-US" altLang="zh-CN" b="1"/>
              <a:t>&lt;form action="http://localhost:8080/cgi-bin/tech/method.cgi" method= "</a:t>
            </a:r>
            <a:r>
              <a:rPr lang="en-US" altLang="zh-CN" b="1">
                <a:solidFill>
                  <a:srgbClr val="FF0000"/>
                </a:solidFill>
              </a:rPr>
              <a:t>post</a:t>
            </a:r>
            <a:r>
              <a:rPr lang="en-US" altLang="zh-CN" b="1"/>
              <a:t>"&gt;</a:t>
            </a:r>
            <a:br>
              <a:rPr lang="en-US" altLang="zh-CN" b="1"/>
            </a:br>
            <a:r>
              <a:rPr lang="en-US" altLang="zh-CN" b="1"/>
              <a:t>	&lt;input type="text" size="10" value="</a:t>
            </a:r>
            <a:r>
              <a:rPr lang="en-US" altLang="zh-CN" b="1">
                <a:solidFill>
                  <a:srgbClr val="0000CC"/>
                </a:solidFill>
              </a:rPr>
              <a:t>lisi</a:t>
            </a:r>
            <a:r>
              <a:rPr lang="en-US" altLang="zh-CN" b="1"/>
              <a:t>" name="</a:t>
            </a:r>
            <a:r>
              <a:rPr lang="en-US" altLang="zh-CN" b="1">
                <a:solidFill>
                  <a:srgbClr val="0000CC"/>
                </a:solidFill>
              </a:rPr>
              <a:t>userName</a:t>
            </a:r>
            <a:r>
              <a:rPr lang="en-US" altLang="zh-CN" b="1"/>
              <a:t>"&gt;</a:t>
            </a:r>
            <a:br>
              <a:rPr lang="en-US" altLang="zh-CN" b="1"/>
            </a:br>
            <a:r>
              <a:rPr lang="en-US" altLang="zh-CN" b="1"/>
              <a:t>	&lt;input type="submit" value="POST</a:t>
            </a:r>
            <a:r>
              <a:rPr lang="zh-CN" altLang="en-US" b="1"/>
              <a:t>方式</a:t>
            </a:r>
            <a:r>
              <a:rPr lang="en-US" altLang="zh-CN" b="1"/>
              <a:t>"&gt;</a:t>
            </a:r>
            <a:br>
              <a:rPr lang="en-US" altLang="zh-CN" b="1"/>
            </a:br>
            <a:r>
              <a:rPr lang="en-US" altLang="zh-CN" b="1"/>
              <a:t>&lt;/form&gt;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randombar(horizontal)">
                                      <p:cBhvr>
                                        <p:cTn id="7" dur="5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randombar(horizontal)">
                                      <p:cBhvr>
                                        <p:cTn id="12" dur="500"/>
                                        <p:tgtEl>
                                          <p:spTgt spid="3482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4823"/>
                                        </p:tgtEl>
                                        <p:attrNameLst>
                                          <p:attrName>style.visibility</p:attrName>
                                        </p:attrNameLst>
                                      </p:cBhvr>
                                      <p:to>
                                        <p:strVal val="visible"/>
                                      </p:to>
                                    </p:set>
                                    <p:animEffect transition="in" filter="randombar(horizontal)">
                                      <p:cBhvr>
                                        <p:cTn id="17" dur="500"/>
                                        <p:tgtEl>
                                          <p:spTgt spid="348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1"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3" grpId="0" animBg="1"/>
      <p:bldP spid="7" grpId="0" animBg="1"/>
      <p:bldP spid="7" grpId="1" animBg="1"/>
      <p:bldP spid="3482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386263" y="285750"/>
            <a:ext cx="4686300" cy="500063"/>
          </a:xfrm>
        </p:spPr>
        <p:txBody>
          <a:bodyPr/>
          <a:lstStyle/>
          <a:p>
            <a:r>
              <a:rPr lang="zh-CN" altLang="en-US"/>
              <a:t>总结</a:t>
            </a:r>
          </a:p>
        </p:txBody>
      </p:sp>
      <p:sp>
        <p:nvSpPr>
          <p:cNvPr id="47107"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表单是</a:t>
            </a:r>
            <a:r>
              <a:rPr lang="zh-CN" altLang="en-US">
                <a:latin typeface="幼圆" pitchFamily="49" charset="-122"/>
              </a:rPr>
              <a:t>由表单容器和其中的表单元素组成</a:t>
            </a:r>
          </a:p>
          <a:p>
            <a:pPr>
              <a:buFontTx/>
              <a:buBlip>
                <a:blip r:embed="rId2"/>
              </a:buBlip>
            </a:pPr>
            <a:endParaRPr lang="zh-CN" altLang="en-US">
              <a:latin typeface="幼圆" pitchFamily="49" charset="-122"/>
            </a:endParaRPr>
          </a:p>
          <a:p>
            <a:pPr>
              <a:buFontTx/>
              <a:buBlip>
                <a:blip r:embed="rId2"/>
              </a:buBlip>
            </a:pPr>
            <a:r>
              <a:rPr lang="zh-CN" altLang="en-US">
                <a:latin typeface="幼圆" pitchFamily="49" charset="-122"/>
              </a:rPr>
              <a:t>表单中的各种表单元素及其属性</a:t>
            </a:r>
          </a:p>
          <a:p>
            <a:pPr>
              <a:buFontTx/>
              <a:buBlip>
                <a:blip r:embed="rId2"/>
              </a:buBlip>
            </a:pPr>
            <a:endParaRPr lang="zh-CN" altLang="en-US">
              <a:latin typeface="幼圆" pitchFamily="49" charset="-122"/>
            </a:endParaRPr>
          </a:p>
          <a:p>
            <a:pPr>
              <a:buFontTx/>
              <a:buBlip>
                <a:blip r:embed="rId2"/>
              </a:buBlip>
            </a:pPr>
            <a:r>
              <a:rPr lang="zh-CN" altLang="en-US">
                <a:latin typeface="幼圆" pitchFamily="49" charset="-122"/>
              </a:rPr>
              <a:t>表单的结构和表单属性</a:t>
            </a:r>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386263" y="285750"/>
            <a:ext cx="4686300" cy="500063"/>
          </a:xfrm>
        </p:spPr>
        <p:txBody>
          <a:bodyPr/>
          <a:lstStyle/>
          <a:p>
            <a:r>
              <a:rPr lang="zh-CN" altLang="en-US"/>
              <a:t>课后练习作业</a:t>
            </a:r>
          </a:p>
        </p:txBody>
      </p:sp>
      <p:sp>
        <p:nvSpPr>
          <p:cNvPr id="30723" name="Rectangle 3"/>
          <p:cNvSpPr>
            <a:spLocks noGrp="1" noChangeArrowheads="1"/>
          </p:cNvSpPr>
          <p:nvPr>
            <p:ph idx="1"/>
          </p:nvPr>
        </p:nvSpPr>
        <p:spPr>
          <a:xfrm>
            <a:off x="628650" y="1857375"/>
            <a:ext cx="8229600" cy="4286250"/>
          </a:xfrm>
        </p:spPr>
        <p:txBody>
          <a:bodyPr rtlCol="0">
            <a:normAutofit lnSpcReduction="10000"/>
          </a:bodyPr>
          <a:lstStyle/>
          <a:p>
            <a:pPr fontAlgn="auto">
              <a:lnSpc>
                <a:spcPct val="150000"/>
              </a:lnSpc>
              <a:spcAft>
                <a:spcPts val="0"/>
              </a:spcAft>
              <a:defRPr/>
            </a:pPr>
            <a:r>
              <a:rPr lang="zh-CN" altLang="en-US" dirty="0"/>
              <a:t>模拟美食网站的注册页面（结合</a:t>
            </a:r>
            <a:r>
              <a:rPr lang="en-US" altLang="zh-CN" dirty="0"/>
              <a:t>table</a:t>
            </a:r>
            <a:r>
              <a:rPr lang="zh-CN" altLang="en-US" dirty="0"/>
              <a:t>做页面布局）</a:t>
            </a:r>
          </a:p>
          <a:p>
            <a:pPr fontAlgn="auto">
              <a:lnSpc>
                <a:spcPct val="150000"/>
              </a:lnSpc>
              <a:spcAft>
                <a:spcPts val="0"/>
              </a:spcAft>
              <a:defRPr/>
            </a:pPr>
            <a:r>
              <a:rPr lang="zh-CN" altLang="en-US" dirty="0"/>
              <a:t>要求：</a:t>
            </a:r>
          </a:p>
          <a:p>
            <a:pPr lvl="1" fontAlgn="auto">
              <a:lnSpc>
                <a:spcPct val="150000"/>
              </a:lnSpc>
              <a:spcAft>
                <a:spcPts val="0"/>
              </a:spcAft>
              <a:defRPr/>
            </a:pPr>
            <a:r>
              <a:rPr lang="zh-CN" altLang="en-US" dirty="0"/>
              <a:t> 姓名</a:t>
            </a:r>
          </a:p>
          <a:p>
            <a:pPr lvl="1" fontAlgn="auto">
              <a:lnSpc>
                <a:spcPct val="150000"/>
              </a:lnSpc>
              <a:spcAft>
                <a:spcPts val="0"/>
              </a:spcAft>
              <a:defRPr/>
            </a:pPr>
            <a:r>
              <a:rPr lang="zh-CN" altLang="en-US" dirty="0"/>
              <a:t>密码</a:t>
            </a:r>
          </a:p>
          <a:p>
            <a:pPr lvl="1" fontAlgn="auto">
              <a:lnSpc>
                <a:spcPct val="150000"/>
              </a:lnSpc>
              <a:spcAft>
                <a:spcPts val="0"/>
              </a:spcAft>
              <a:defRPr/>
            </a:pPr>
            <a:r>
              <a:rPr lang="zh-CN" altLang="en-US" dirty="0"/>
              <a:t>性别 </a:t>
            </a:r>
            <a:endParaRPr lang="en-US" altLang="zh-CN" dirty="0"/>
          </a:p>
          <a:p>
            <a:pPr lvl="1" fontAlgn="auto">
              <a:lnSpc>
                <a:spcPct val="150000"/>
              </a:lnSpc>
              <a:spcAft>
                <a:spcPts val="0"/>
              </a:spcAft>
              <a:defRPr/>
            </a:pPr>
            <a:r>
              <a:rPr lang="zh-CN" altLang="en-US" dirty="0"/>
              <a:t>所在城市（省、市）</a:t>
            </a:r>
          </a:p>
          <a:p>
            <a:pPr lvl="1" fontAlgn="auto">
              <a:lnSpc>
                <a:spcPct val="150000"/>
              </a:lnSpc>
              <a:spcAft>
                <a:spcPts val="0"/>
              </a:spcAft>
              <a:defRPr/>
            </a:pPr>
            <a:r>
              <a:rPr lang="zh-CN" altLang="en-US" dirty="0"/>
              <a:t>个人喜好：各类美食</a:t>
            </a:r>
          </a:p>
          <a:p>
            <a:pPr lvl="1" fontAlgn="auto">
              <a:lnSpc>
                <a:spcPct val="150000"/>
              </a:lnSpc>
              <a:spcAft>
                <a:spcPts val="0"/>
              </a:spcAft>
              <a:defRPr/>
            </a:pPr>
            <a:r>
              <a:rPr lang="zh-CN" altLang="en-US" dirty="0"/>
              <a:t>个人介绍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386263" y="285750"/>
            <a:ext cx="4686300" cy="500063"/>
          </a:xfrm>
        </p:spPr>
        <p:txBody>
          <a:bodyPr/>
          <a:lstStyle/>
          <a:p>
            <a:r>
              <a:rPr lang="en-US" altLang="zh-CN"/>
              <a:t>Internet</a:t>
            </a:r>
            <a:r>
              <a:rPr lang="zh-CN" altLang="en-US"/>
              <a:t>和万维网</a:t>
            </a:r>
            <a:r>
              <a:rPr lang="en-US" altLang="zh-CN"/>
              <a:t>(www)</a:t>
            </a:r>
            <a:endParaRPr lang="zh-CN" altLang="en-US"/>
          </a:p>
        </p:txBody>
      </p:sp>
      <p:sp>
        <p:nvSpPr>
          <p:cNvPr id="36867" name="内容占位符 2"/>
          <p:cNvSpPr>
            <a:spLocks noGrp="1"/>
          </p:cNvSpPr>
          <p:nvPr>
            <p:ph idx="1"/>
          </p:nvPr>
        </p:nvSpPr>
        <p:spPr>
          <a:xfrm>
            <a:off x="628650" y="1857375"/>
            <a:ext cx="8229600" cy="4286250"/>
          </a:xfrm>
        </p:spPr>
        <p:txBody>
          <a:bodyPr/>
          <a:lstStyle/>
          <a:p>
            <a:pPr>
              <a:buFontTx/>
              <a:buBlip>
                <a:blip r:embed="rId2"/>
              </a:buBlip>
            </a:pPr>
            <a:r>
              <a:rPr lang="zh-CN" altLang="en-US">
                <a:latin typeface="楷体_GB2312" pitchFamily="49" charset="-122"/>
              </a:rPr>
              <a:t>超文本传输协议</a:t>
            </a:r>
            <a:r>
              <a:rPr lang="en-US" altLang="zh-CN">
                <a:latin typeface="楷体_GB2312" pitchFamily="49" charset="-122"/>
              </a:rPr>
              <a:t>HTTP</a:t>
            </a:r>
          </a:p>
          <a:p>
            <a:pPr marL="742950" lvl="2" indent="-342900">
              <a:buClr>
                <a:srgbClr val="92D050"/>
              </a:buClr>
              <a:buFont typeface="Wingdings" panose="05000000000000000000" pitchFamily="2" charset="2"/>
              <a:buChar char="Ø"/>
            </a:pPr>
            <a:r>
              <a:rPr lang="zh-CN" altLang="en-US" sz="2000">
                <a:latin typeface="楷体_GB2312" pitchFamily="49" charset="-122"/>
              </a:rPr>
              <a:t>定义：网络传输协议</a:t>
            </a:r>
          </a:p>
          <a:p>
            <a:pPr marL="742950" lvl="2" indent="-342900">
              <a:buClr>
                <a:srgbClr val="92D050"/>
              </a:buClr>
              <a:buFont typeface="Wingdings" panose="05000000000000000000" pitchFamily="2" charset="2"/>
              <a:buChar char="Ø"/>
            </a:pPr>
            <a:r>
              <a:rPr lang="zh-CN" altLang="en-US" sz="2000">
                <a:latin typeface="楷体_GB2312" pitchFamily="49" charset="-122"/>
              </a:rPr>
              <a:t>作用：发布和接收</a:t>
            </a:r>
            <a:r>
              <a:rPr lang="en-US" altLang="zh-CN" sz="2000">
                <a:latin typeface="楷体_GB2312" pitchFamily="49" charset="-122"/>
              </a:rPr>
              <a:t>Html</a:t>
            </a:r>
            <a:r>
              <a:rPr lang="zh-CN" altLang="en-US" sz="2000">
                <a:latin typeface="楷体_GB2312" pitchFamily="49" charset="-122"/>
              </a:rPr>
              <a:t>页面</a:t>
            </a:r>
          </a:p>
          <a:p>
            <a:pPr marL="342900" lvl="1" indent="-342900">
              <a:buClr>
                <a:srgbClr val="92D050"/>
              </a:buClr>
              <a:buFont typeface="Arial" panose="020B0604020202020204" pitchFamily="34" charset="0"/>
              <a:buBlip>
                <a:blip r:embed="rId2"/>
              </a:buBlip>
            </a:pPr>
            <a:endParaRPr lang="zh-CN" altLang="en-US" sz="2400">
              <a:latin typeface="楷体_GB2312" pitchFamily="49" charset="-122"/>
            </a:endParaRPr>
          </a:p>
          <a:p>
            <a:pPr>
              <a:buFontTx/>
              <a:buBlip>
                <a:blip r:embed="rId2"/>
              </a:buBlip>
            </a:pPr>
            <a:r>
              <a:rPr lang="zh-CN" altLang="en-US">
                <a:latin typeface="楷体_GB2312" pitchFamily="49" charset="-122"/>
              </a:rPr>
              <a:t>统一资源定位符</a:t>
            </a:r>
            <a:r>
              <a:rPr lang="en-US" altLang="zh-CN">
                <a:latin typeface="楷体_GB2312" pitchFamily="49" charset="-122"/>
              </a:rPr>
              <a:t>URL</a:t>
            </a:r>
          </a:p>
          <a:p>
            <a:pPr marL="742950" lvl="2" indent="-342900">
              <a:buClr>
                <a:srgbClr val="92D050"/>
              </a:buClr>
              <a:buFont typeface="Wingdings" panose="05000000000000000000" pitchFamily="2" charset="2"/>
              <a:buChar char="Ø"/>
            </a:pPr>
            <a:r>
              <a:rPr lang="zh-CN" altLang="en-US" sz="2000">
                <a:latin typeface="楷体_GB2312" pitchFamily="49" charset="-122"/>
              </a:rPr>
              <a:t>定义：网页地址 </a:t>
            </a:r>
          </a:p>
          <a:p>
            <a:pPr marL="742950" lvl="2" indent="-342900">
              <a:buClr>
                <a:srgbClr val="92D050"/>
              </a:buClr>
              <a:buFont typeface="Wingdings" panose="05000000000000000000" pitchFamily="2" charset="2"/>
              <a:buChar char="Ø"/>
            </a:pPr>
            <a:r>
              <a:rPr lang="zh-CN" altLang="en-US" sz="2000">
                <a:latin typeface="楷体_GB2312" pitchFamily="49" charset="-122"/>
              </a:rPr>
              <a:t>格式：协议</a:t>
            </a:r>
            <a:r>
              <a:rPr lang="en-US" altLang="zh-CN" sz="2000">
                <a:latin typeface="楷体_GB2312" pitchFamily="49" charset="-122"/>
              </a:rPr>
              <a:t>://</a:t>
            </a:r>
            <a:r>
              <a:rPr lang="zh-CN" altLang="en-US" sz="2000">
                <a:latin typeface="楷体_GB2312" pitchFamily="49" charset="-122"/>
              </a:rPr>
              <a:t>域名</a:t>
            </a:r>
            <a:r>
              <a:rPr lang="en-US" altLang="zh-CN" sz="2000">
                <a:latin typeface="楷体_GB2312" pitchFamily="49" charset="-122"/>
              </a:rPr>
              <a:t>:</a:t>
            </a:r>
            <a:r>
              <a:rPr lang="zh-CN" altLang="en-US" sz="2000">
                <a:latin typeface="楷体_GB2312" pitchFamily="49" charset="-122"/>
              </a:rPr>
              <a:t>端口号</a:t>
            </a:r>
            <a:r>
              <a:rPr lang="en-US" altLang="zh-CN" sz="2000">
                <a:latin typeface="楷体_GB2312" pitchFamily="49" charset="-122"/>
              </a:rPr>
              <a:t>/</a:t>
            </a:r>
            <a:r>
              <a:rPr lang="zh-CN" altLang="en-US" sz="2000">
                <a:latin typeface="楷体_GB2312" pitchFamily="49" charset="-122"/>
              </a:rPr>
              <a:t>文件路径</a:t>
            </a:r>
            <a:r>
              <a:rPr lang="en-US" altLang="zh-CN" sz="2000">
                <a:latin typeface="楷体_GB2312" pitchFamily="49" charset="-122"/>
              </a:rPr>
              <a:t>/</a:t>
            </a:r>
            <a:r>
              <a:rPr lang="zh-CN" altLang="en-US" sz="2000">
                <a:latin typeface="楷体_GB2312" pitchFamily="49" charset="-122"/>
              </a:rPr>
              <a:t>文件名</a:t>
            </a:r>
            <a:r>
              <a:rPr lang="en-US" altLang="zh-CN" sz="2000">
                <a:latin typeface="楷体_GB2312" pitchFamily="49" charset="-122"/>
              </a:rPr>
              <a:t>.</a:t>
            </a:r>
            <a:r>
              <a:rPr lang="zh-CN" altLang="en-US" sz="2000">
                <a:latin typeface="楷体_GB2312" pitchFamily="49" charset="-122"/>
              </a:rPr>
              <a:t>文件后缀</a:t>
            </a:r>
          </a:p>
          <a:p>
            <a:pPr marL="342900" lvl="1" indent="-342900">
              <a:buClr>
                <a:srgbClr val="92D050"/>
              </a:buClr>
              <a:buFont typeface="Arial" panose="020B0604020202020204" pitchFamily="34" charset="0"/>
              <a:buNone/>
            </a:pPr>
            <a:r>
              <a:rPr lang="zh-CN" altLang="en-US" sz="2400">
                <a:latin typeface="楷体_GB2312" pitchFamily="49" charset="-122"/>
              </a:rPr>
              <a:t>      </a:t>
            </a:r>
            <a:r>
              <a:rPr lang="en-US" altLang="zh-CN" sz="2400">
                <a:latin typeface="楷体_GB2312" pitchFamily="49" charset="-122"/>
              </a:rPr>
              <a:t>http://www.QQ.com.cn:80/tq/index.html</a:t>
            </a:r>
          </a:p>
          <a:p>
            <a:pPr>
              <a:buFontTx/>
              <a:buBlip>
                <a:blip r:embed="rId2"/>
              </a:buBlip>
            </a:pP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副标题 2"/>
          <p:cNvSpPr>
            <a:spLocks noGrp="1"/>
          </p:cNvSpPr>
          <p:nvPr>
            <p:ph type="subTitle" idx="1"/>
          </p:nvPr>
        </p:nvSpPr>
        <p:spPr>
          <a:xfrm>
            <a:off x="1371600" y="4319588"/>
            <a:ext cx="6400800" cy="1752600"/>
          </a:xfrm>
        </p:spPr>
        <p:txBody>
          <a:bodyPr/>
          <a:lstStyle/>
          <a:p>
            <a:r>
              <a:rPr lang="zh-CN" altLang="en-US"/>
              <a:t>第四章 框架</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86263" y="285750"/>
            <a:ext cx="4686300" cy="500063"/>
          </a:xfrm>
        </p:spPr>
        <p:txBody>
          <a:bodyPr/>
          <a:lstStyle/>
          <a:p>
            <a:r>
              <a:rPr lang="zh-CN" altLang="en-US"/>
              <a:t>回顾</a:t>
            </a:r>
          </a:p>
        </p:txBody>
      </p:sp>
      <p:sp>
        <p:nvSpPr>
          <p:cNvPr id="27651"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表单是</a:t>
            </a:r>
            <a:r>
              <a:rPr lang="zh-CN" altLang="en-US">
                <a:latin typeface="幼圆" pitchFamily="49" charset="-122"/>
              </a:rPr>
              <a:t>由表单容器和其中的表单元素组成</a:t>
            </a:r>
          </a:p>
          <a:p>
            <a:pPr>
              <a:buFontTx/>
              <a:buBlip>
                <a:blip r:embed="rId2"/>
              </a:buBlip>
            </a:pPr>
            <a:endParaRPr lang="zh-CN" altLang="en-US">
              <a:latin typeface="幼圆" pitchFamily="49" charset="-122"/>
            </a:endParaRPr>
          </a:p>
          <a:p>
            <a:pPr>
              <a:buFontTx/>
              <a:buBlip>
                <a:blip r:embed="rId2"/>
              </a:buBlip>
            </a:pPr>
            <a:r>
              <a:rPr lang="zh-CN" altLang="en-US">
                <a:latin typeface="幼圆" pitchFamily="49" charset="-122"/>
              </a:rPr>
              <a:t>表单中的各种表单元素及其属性</a:t>
            </a:r>
          </a:p>
          <a:p>
            <a:pPr>
              <a:buFontTx/>
              <a:buBlip>
                <a:blip r:embed="rId2"/>
              </a:buBlip>
            </a:pPr>
            <a:endParaRPr lang="zh-CN" altLang="en-US">
              <a:latin typeface="幼圆" pitchFamily="49" charset="-122"/>
            </a:endParaRPr>
          </a:p>
          <a:p>
            <a:pPr>
              <a:buFontTx/>
              <a:buBlip>
                <a:blip r:embed="rId2"/>
              </a:buBlip>
            </a:pPr>
            <a:r>
              <a:rPr lang="zh-CN" altLang="en-US">
                <a:latin typeface="幼圆" pitchFamily="49" charset="-122"/>
              </a:rPr>
              <a:t>表单的结构和表单容器的属性</a:t>
            </a:r>
            <a:endParaRPr lang="zh-CN" altLang="en-US"/>
          </a:p>
          <a:p>
            <a:pPr>
              <a:buFontTx/>
              <a:buBlip>
                <a:blip r:embed="rId2"/>
              </a:buBlip>
            </a:pPr>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86263" y="285750"/>
            <a:ext cx="4686300" cy="500063"/>
          </a:xfrm>
        </p:spPr>
        <p:txBody>
          <a:bodyPr/>
          <a:lstStyle/>
          <a:p>
            <a:r>
              <a:rPr lang="zh-CN" altLang="en-US"/>
              <a:t>目 标 </a:t>
            </a:r>
          </a:p>
        </p:txBody>
      </p:sp>
      <p:sp>
        <p:nvSpPr>
          <p:cNvPr id="28675" name="Rectangle 3"/>
          <p:cNvSpPr>
            <a:spLocks noGrp="1" noChangeArrowheads="1"/>
          </p:cNvSpPr>
          <p:nvPr>
            <p:ph idx="1"/>
          </p:nvPr>
        </p:nvSpPr>
        <p:spPr>
          <a:xfrm>
            <a:off x="628650" y="1857375"/>
            <a:ext cx="8229600" cy="4286250"/>
          </a:xfrm>
        </p:spPr>
        <p:txBody>
          <a:bodyPr/>
          <a:lstStyle/>
          <a:p>
            <a:pPr>
              <a:lnSpc>
                <a:spcPct val="200000"/>
              </a:lnSpc>
              <a:buFontTx/>
              <a:buBlip>
                <a:blip r:embed="rId2"/>
              </a:buBlip>
            </a:pPr>
            <a:r>
              <a:rPr lang="zh-CN" altLang="en-US"/>
              <a:t>框架的意义 </a:t>
            </a:r>
          </a:p>
          <a:p>
            <a:pPr>
              <a:lnSpc>
                <a:spcPct val="200000"/>
              </a:lnSpc>
              <a:buFontTx/>
              <a:buBlip>
                <a:blip r:embed="rId2"/>
              </a:buBlip>
            </a:pPr>
            <a:r>
              <a:rPr lang="zh-CN" altLang="en-US"/>
              <a:t>框架结构的典型代码 </a:t>
            </a:r>
          </a:p>
          <a:p>
            <a:pPr>
              <a:lnSpc>
                <a:spcPct val="200000"/>
              </a:lnSpc>
              <a:buFontTx/>
              <a:buBlip>
                <a:blip r:embed="rId2"/>
              </a:buBlip>
            </a:pPr>
            <a:r>
              <a:rPr lang="zh-CN" altLang="en-US"/>
              <a:t>多框架的窗口中超链接的导航目标 </a:t>
            </a:r>
          </a:p>
          <a:p>
            <a:pPr>
              <a:lnSpc>
                <a:spcPct val="200000"/>
              </a:lnSpc>
              <a:buFontTx/>
              <a:buBlip>
                <a:blip r:embed="rId2"/>
              </a:buBlip>
            </a:pPr>
            <a:r>
              <a:rPr lang="zh-CN" altLang="en-US"/>
              <a:t>框架嵌套的实现</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386263" y="285750"/>
            <a:ext cx="4686300" cy="500063"/>
          </a:xfrm>
        </p:spPr>
        <p:txBody>
          <a:bodyPr/>
          <a:lstStyle/>
          <a:p>
            <a:r>
              <a:rPr lang="zh-CN" altLang="en-US"/>
              <a:t>框架的应用</a:t>
            </a:r>
          </a:p>
        </p:txBody>
      </p:sp>
      <p:pic>
        <p:nvPicPr>
          <p:cNvPr id="12292" name="Picture 4" descr="Compass"/>
          <p:cNvPicPr>
            <a:picLocks noChangeAspect="1" noChangeArrowheads="1"/>
          </p:cNvPicPr>
          <p:nvPr/>
        </p:nvPicPr>
        <p:blipFill>
          <a:blip r:embed="rId2"/>
          <a:srcRect/>
          <a:stretch>
            <a:fillRect/>
          </a:stretch>
        </p:blipFill>
        <p:spPr bwMode="auto">
          <a:xfrm>
            <a:off x="714375" y="1833563"/>
            <a:ext cx="5267325" cy="3952875"/>
          </a:xfrm>
          <a:prstGeom prst="rect">
            <a:avLst/>
          </a:prstGeom>
          <a:noFill/>
          <a:ln w="9525">
            <a:noFill/>
            <a:miter lim="800000"/>
            <a:headEnd/>
            <a:tailEnd/>
          </a:ln>
        </p:spPr>
      </p:pic>
      <p:pic>
        <p:nvPicPr>
          <p:cNvPr id="12294" name="Picture 6"/>
          <p:cNvPicPr>
            <a:picLocks noChangeAspect="1" noChangeArrowheads="1"/>
          </p:cNvPicPr>
          <p:nvPr/>
        </p:nvPicPr>
        <p:blipFill>
          <a:blip r:embed="rId3"/>
          <a:srcRect/>
          <a:stretch>
            <a:fillRect/>
          </a:stretch>
        </p:blipFill>
        <p:spPr bwMode="auto">
          <a:xfrm>
            <a:off x="2071688" y="2243138"/>
            <a:ext cx="5267325" cy="3829050"/>
          </a:xfrm>
          <a:prstGeom prst="rect">
            <a:avLst/>
          </a:prstGeom>
          <a:noFill/>
          <a:ln w="9525">
            <a:noFill/>
            <a:miter lim="800000"/>
            <a:headEnd/>
            <a:tailEnd/>
          </a:ln>
        </p:spPr>
      </p:pic>
      <p:pic>
        <p:nvPicPr>
          <p:cNvPr id="12293" name="Picture 5"/>
          <p:cNvPicPr>
            <a:picLocks noChangeAspect="1" noChangeArrowheads="1"/>
          </p:cNvPicPr>
          <p:nvPr/>
        </p:nvPicPr>
        <p:blipFill>
          <a:blip r:embed="rId4"/>
          <a:srcRect/>
          <a:stretch>
            <a:fillRect/>
          </a:stretch>
        </p:blipFill>
        <p:spPr bwMode="auto">
          <a:xfrm>
            <a:off x="3286125" y="2671763"/>
            <a:ext cx="5267325" cy="38290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blinds(horizontal)">
                                      <p:cBhvr>
                                        <p:cTn id="12" dur="500"/>
                                        <p:tgtEl>
                                          <p:spTgt spid="122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blinds(horizontal)">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86263" y="285750"/>
            <a:ext cx="4686300" cy="500063"/>
          </a:xfrm>
        </p:spPr>
        <p:txBody>
          <a:bodyPr/>
          <a:lstStyle/>
          <a:p>
            <a:r>
              <a:rPr lang="zh-CN" altLang="en-US"/>
              <a:t>框架的作用</a:t>
            </a:r>
          </a:p>
        </p:txBody>
      </p:sp>
      <p:sp>
        <p:nvSpPr>
          <p:cNvPr id="30723"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框架结构的优点</a:t>
            </a:r>
          </a:p>
          <a:p>
            <a:pPr lvl="1"/>
            <a:r>
              <a:rPr lang="zh-CN" altLang="en-US"/>
              <a:t>内容组织有条理</a:t>
            </a:r>
          </a:p>
          <a:p>
            <a:pPr lvl="1"/>
            <a:r>
              <a:rPr lang="zh-CN" altLang="en-US"/>
              <a:t>方便导航</a:t>
            </a:r>
          </a:p>
          <a:p>
            <a:pPr lvl="1">
              <a:buFont typeface="Wingdings" panose="05000000000000000000" pitchFamily="2" charset="2"/>
              <a:buNone/>
            </a:pPr>
            <a:endParaRPr lang="zh-CN" altLang="en-US"/>
          </a:p>
          <a:p>
            <a:pPr>
              <a:buFontTx/>
              <a:buBlip>
                <a:blip r:embed="rId2"/>
              </a:buBlip>
            </a:pPr>
            <a:r>
              <a:rPr lang="zh-CN" altLang="en-US"/>
              <a:t>框架结构的缺点</a:t>
            </a:r>
          </a:p>
          <a:p>
            <a:pPr lvl="1"/>
            <a:r>
              <a:rPr lang="zh-CN" altLang="en-US"/>
              <a:t>浏览器被划分为太多子窗口影响整体美观</a:t>
            </a:r>
          </a:p>
          <a:p>
            <a:pPr lvl="1"/>
            <a:r>
              <a:rPr lang="zh-CN" altLang="en-US"/>
              <a:t>通常能通过表格布局取代</a:t>
            </a:r>
          </a:p>
          <a:p>
            <a:pPr lvl="1"/>
            <a:r>
              <a:rPr lang="zh-CN" altLang="en-US"/>
              <a:t>打印整个页面变得困难。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86263" y="285750"/>
            <a:ext cx="4686300" cy="500063"/>
          </a:xfrm>
        </p:spPr>
        <p:txBody>
          <a:bodyPr/>
          <a:lstStyle/>
          <a:p>
            <a:r>
              <a:rPr lang="zh-CN" altLang="en-US"/>
              <a:t>框架结构标签</a:t>
            </a:r>
          </a:p>
        </p:txBody>
      </p:sp>
      <p:sp>
        <p:nvSpPr>
          <p:cNvPr id="31747" name="Rectangle 3"/>
          <p:cNvSpPr>
            <a:spLocks noGrp="1" noChangeArrowheads="1"/>
          </p:cNvSpPr>
          <p:nvPr>
            <p:ph idx="1"/>
          </p:nvPr>
        </p:nvSpPr>
        <p:spPr>
          <a:xfrm>
            <a:off x="628650" y="1857375"/>
            <a:ext cx="8229600" cy="4286250"/>
          </a:xfrm>
        </p:spPr>
        <p:txBody>
          <a:bodyPr/>
          <a:lstStyle/>
          <a:p>
            <a:pPr>
              <a:buFontTx/>
              <a:buBlip>
                <a:blip r:embed="rId3"/>
              </a:buBlip>
            </a:pPr>
            <a:r>
              <a:rPr lang="en-US" altLang="zh-CN"/>
              <a:t>&lt;frameset&gt;&lt;/frameset&gt;</a:t>
            </a:r>
          </a:p>
          <a:p>
            <a:pPr lvl="1"/>
            <a:r>
              <a:rPr lang="zh-CN" altLang="en-US"/>
              <a:t>作用：定义框架</a:t>
            </a:r>
          </a:p>
          <a:p>
            <a:pPr lvl="1"/>
            <a:r>
              <a:rPr lang="zh-CN" altLang="en-US"/>
              <a:t>属性：</a:t>
            </a:r>
          </a:p>
          <a:p>
            <a:pPr lvl="2"/>
            <a:r>
              <a:rPr lang="en-US" altLang="zh-CN">
                <a:solidFill>
                  <a:srgbClr val="FF3300"/>
                </a:solidFill>
              </a:rPr>
              <a:t>cols </a:t>
            </a:r>
            <a:r>
              <a:rPr lang="zh-CN" altLang="en-US"/>
              <a:t>设置框架分为几列</a:t>
            </a:r>
          </a:p>
          <a:p>
            <a:pPr lvl="2"/>
            <a:r>
              <a:rPr lang="en-US" altLang="zh-CN">
                <a:solidFill>
                  <a:srgbClr val="FF3300"/>
                </a:solidFill>
              </a:rPr>
              <a:t>rows</a:t>
            </a:r>
            <a:r>
              <a:rPr lang="zh-CN" altLang="en-US"/>
              <a:t>设置框架分为几行</a:t>
            </a:r>
          </a:p>
          <a:p>
            <a:pPr lvl="2"/>
            <a:r>
              <a:rPr lang="en-US" altLang="zh-CN"/>
              <a:t>border </a:t>
            </a:r>
            <a:r>
              <a:rPr lang="zh-CN" altLang="en-US"/>
              <a:t>用来设置框架的边框宽度</a:t>
            </a:r>
          </a:p>
          <a:p>
            <a:pPr lvl="2"/>
            <a:r>
              <a:rPr lang="en-US" altLang="zh-CN"/>
              <a:t>bordercolor </a:t>
            </a:r>
            <a:r>
              <a:rPr lang="zh-CN" altLang="en-US"/>
              <a:t>边框颜色</a:t>
            </a:r>
          </a:p>
          <a:p>
            <a:pPr lvl="2"/>
            <a:r>
              <a:rPr lang="en-US" altLang="zh-CN"/>
              <a:t>Frameborder </a:t>
            </a:r>
            <a:r>
              <a:rPr lang="zh-CN" altLang="en-US"/>
              <a:t>设置是否显示框架边框</a:t>
            </a:r>
          </a:p>
          <a:p>
            <a:pPr lvl="2"/>
            <a:r>
              <a:rPr lang="zh-CN" altLang="en-US"/>
              <a:t>其它属性：</a:t>
            </a:r>
            <a:r>
              <a:rPr lang="en-US" altLang="zh-CN"/>
              <a:t>class</a:t>
            </a:r>
            <a:r>
              <a:rPr lang="zh-CN" altLang="en-US"/>
              <a:t>，</a:t>
            </a:r>
            <a:r>
              <a:rPr lang="en-US" altLang="zh-CN"/>
              <a:t>style</a:t>
            </a:r>
            <a:r>
              <a:rPr lang="zh-CN" altLang="en-US"/>
              <a:t>，</a:t>
            </a:r>
            <a:r>
              <a:rPr lang="en-US" altLang="zh-CN"/>
              <a:t>title</a:t>
            </a:r>
            <a:r>
              <a:rPr lang="zh-CN" altLang="en-US"/>
              <a:t>，</a:t>
            </a:r>
            <a:r>
              <a:rPr lang="en-US" altLang="zh-CN"/>
              <a:t>id</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386263" y="285750"/>
            <a:ext cx="4686300" cy="500063"/>
          </a:xfrm>
        </p:spPr>
        <p:txBody>
          <a:bodyPr/>
          <a:lstStyle/>
          <a:p>
            <a:r>
              <a:rPr lang="zh-CN" altLang="en-US"/>
              <a:t>框架结构标签</a:t>
            </a:r>
          </a:p>
        </p:txBody>
      </p:sp>
      <p:sp>
        <p:nvSpPr>
          <p:cNvPr id="32771"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&lt;frame&gt;&lt;/frame&gt;</a:t>
            </a:r>
          </a:p>
          <a:p>
            <a:pPr lvl="1"/>
            <a:r>
              <a:rPr lang="zh-CN" altLang="en-US"/>
              <a:t>作用：定义每个框架中放入什么文件。</a:t>
            </a:r>
          </a:p>
          <a:p>
            <a:pPr lvl="1"/>
            <a:r>
              <a:rPr lang="zh-CN" altLang="en-US"/>
              <a:t>属性：</a:t>
            </a:r>
          </a:p>
          <a:p>
            <a:pPr lvl="2"/>
            <a:r>
              <a:rPr lang="en-US" altLang="zh-CN">
                <a:solidFill>
                  <a:srgbClr val="FF3300"/>
                </a:solidFill>
              </a:rPr>
              <a:t>src</a:t>
            </a:r>
            <a:r>
              <a:rPr lang="en-US" altLang="zh-CN"/>
              <a:t>: </a:t>
            </a:r>
            <a:r>
              <a:rPr lang="zh-CN" altLang="en-US"/>
              <a:t>制定在框架窗口中显示什么文件</a:t>
            </a:r>
          </a:p>
          <a:p>
            <a:pPr lvl="2"/>
            <a:r>
              <a:rPr lang="en-US" altLang="zh-CN">
                <a:solidFill>
                  <a:srgbClr val="FF3300"/>
                </a:solidFill>
              </a:rPr>
              <a:t>name</a:t>
            </a:r>
            <a:r>
              <a:rPr lang="en-US" altLang="zh-CN"/>
              <a:t>:	</a:t>
            </a:r>
            <a:r>
              <a:rPr lang="zh-CN" altLang="en-US"/>
              <a:t>制定框架窗口的名字</a:t>
            </a:r>
          </a:p>
          <a:p>
            <a:pPr lvl="2"/>
            <a:r>
              <a:rPr lang="en-US" altLang="zh-CN"/>
              <a:t>noresize:	</a:t>
            </a:r>
            <a:r>
              <a:rPr lang="zh-CN" altLang="en-US"/>
              <a:t>禁止 访问用户改变框架大小</a:t>
            </a:r>
          </a:p>
          <a:p>
            <a:pPr lvl="2"/>
            <a:r>
              <a:rPr lang="en-US" altLang="zh-CN"/>
              <a:t>scrolling:	</a:t>
            </a:r>
            <a:r>
              <a:rPr lang="zh-CN" altLang="en-US"/>
              <a:t>为框架窗口设置滚动条</a:t>
            </a:r>
          </a:p>
          <a:p>
            <a:pPr lvl="2"/>
            <a:r>
              <a:rPr lang="zh-CN" altLang="en-US"/>
              <a:t>其它属性：	</a:t>
            </a:r>
            <a:r>
              <a:rPr lang="en-US" altLang="zh-CN"/>
              <a:t>title</a:t>
            </a:r>
            <a:r>
              <a:rPr lang="zh-CN" altLang="en-US"/>
              <a:t>，</a:t>
            </a:r>
            <a:r>
              <a:rPr lang="en-US" altLang="zh-CN"/>
              <a:t>style</a:t>
            </a:r>
            <a:r>
              <a:rPr lang="zh-CN" altLang="en-US"/>
              <a:t>，	</a:t>
            </a:r>
            <a:r>
              <a:rPr lang="en-US" altLang="zh-CN"/>
              <a:t>class</a:t>
            </a:r>
            <a:r>
              <a:rPr lang="zh-CN" altLang="en-US"/>
              <a:t>，</a:t>
            </a:r>
            <a:r>
              <a:rPr lang="en-US" altLang="zh-CN"/>
              <a:t>id</a:t>
            </a:r>
          </a:p>
        </p:txBody>
      </p:sp>
      <p:pic>
        <p:nvPicPr>
          <p:cNvPr id="10244" name="Picture 4"/>
          <p:cNvPicPr>
            <a:picLocks noChangeAspect="1" noChangeArrowheads="1"/>
          </p:cNvPicPr>
          <p:nvPr/>
        </p:nvPicPr>
        <p:blipFill>
          <a:blip r:embed="rId3"/>
          <a:srcRect/>
          <a:stretch>
            <a:fillRect/>
          </a:stretch>
        </p:blipFill>
        <p:spPr bwMode="auto">
          <a:xfrm>
            <a:off x="1763688" y="1196752"/>
            <a:ext cx="6192837" cy="46847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randombar(horizontal)">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86263" y="285750"/>
            <a:ext cx="4686300" cy="500063"/>
          </a:xfrm>
        </p:spPr>
        <p:txBody>
          <a:bodyPr/>
          <a:lstStyle/>
          <a:p>
            <a:r>
              <a:rPr lang="zh-CN" altLang="en-US"/>
              <a:t>框架结构标签</a:t>
            </a:r>
          </a:p>
        </p:txBody>
      </p:sp>
      <p:sp>
        <p:nvSpPr>
          <p:cNvPr id="33795"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&lt;noframes&gt;&lt;/noframes&gt;</a:t>
            </a:r>
          </a:p>
          <a:p>
            <a:pPr lvl="1"/>
            <a:r>
              <a:rPr lang="zh-CN" altLang="en-US"/>
              <a:t>作用：为不能显示框架的浏览器</a:t>
            </a:r>
            <a:r>
              <a:rPr lang="en-US" altLang="zh-CN"/>
              <a:t>(mosaic)</a:t>
            </a:r>
            <a:r>
              <a:rPr lang="zh-CN" altLang="en-US"/>
              <a:t>提供了一种解决方案</a:t>
            </a:r>
          </a:p>
          <a:p>
            <a:pPr lvl="1">
              <a:buFont typeface="Wingdings" panose="05000000000000000000" pitchFamily="2" charset="2"/>
              <a:buNone/>
            </a:pPr>
            <a:endParaRPr lang="en-US" altLang="zh-CN"/>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86263" y="285750"/>
            <a:ext cx="4686300" cy="500063"/>
          </a:xfrm>
        </p:spPr>
        <p:txBody>
          <a:bodyPr/>
          <a:lstStyle/>
          <a:p>
            <a:r>
              <a:rPr lang="zh-CN" altLang="en-US"/>
              <a:t>框架的嵌套</a:t>
            </a:r>
          </a:p>
        </p:txBody>
      </p:sp>
      <p:sp>
        <p:nvSpPr>
          <p:cNvPr id="34819"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典型的左右框架</a:t>
            </a:r>
          </a:p>
          <a:p>
            <a:pPr lvl="1"/>
            <a:r>
              <a:rPr lang="zh-CN" altLang="en-US"/>
              <a:t>演示</a:t>
            </a:r>
          </a:p>
          <a:p>
            <a:pPr>
              <a:buFontTx/>
              <a:buBlip>
                <a:blip r:embed="rId2"/>
              </a:buBlip>
            </a:pPr>
            <a:r>
              <a:rPr lang="zh-CN" altLang="en-US"/>
              <a:t>嵌套框架的实现</a:t>
            </a:r>
          </a:p>
          <a:p>
            <a:pPr lvl="1"/>
            <a:r>
              <a:rPr lang="zh-CN" altLang="en-US"/>
              <a:t>演示</a:t>
            </a:r>
          </a:p>
          <a:p>
            <a:pPr lvl="2"/>
            <a:r>
              <a:rPr lang="en-US" altLang="zh-CN"/>
              <a:t>2</a:t>
            </a:r>
            <a:r>
              <a:rPr lang="zh-CN" altLang="en-US"/>
              <a:t>层嵌套</a:t>
            </a:r>
          </a:p>
          <a:p>
            <a:pPr lvl="2"/>
            <a:r>
              <a:rPr lang="en-US" altLang="zh-CN"/>
              <a:t>3</a:t>
            </a:r>
            <a:r>
              <a:rPr lang="zh-CN" altLang="en-US"/>
              <a:t>层嵌套（</a:t>
            </a:r>
            <a:r>
              <a:rPr lang="zh-CN" altLang="en-US">
                <a:solidFill>
                  <a:srgbClr val="FF3300"/>
                </a:solidFill>
              </a:rPr>
              <a:t>作业</a:t>
            </a:r>
            <a:r>
              <a:rPr lang="zh-CN" altLang="en-US"/>
              <a:t>）</a:t>
            </a:r>
          </a:p>
          <a:p>
            <a:pPr lvl="1"/>
            <a:r>
              <a:rPr lang="zh-CN" altLang="en-US"/>
              <a:t>实际应用：聊天室</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386263" y="285750"/>
            <a:ext cx="4686300" cy="500063"/>
          </a:xfrm>
        </p:spPr>
        <p:txBody>
          <a:bodyPr/>
          <a:lstStyle/>
          <a:p>
            <a:r>
              <a:rPr lang="zh-CN" altLang="en-US"/>
              <a:t>框架示例</a:t>
            </a:r>
          </a:p>
        </p:txBody>
      </p:sp>
      <p:sp>
        <p:nvSpPr>
          <p:cNvPr id="35843" name="Text Box 5"/>
          <p:cNvSpPr txBox="1">
            <a:spLocks noChangeArrowheads="1"/>
          </p:cNvSpPr>
          <p:nvPr/>
        </p:nvSpPr>
        <p:spPr bwMode="auto">
          <a:xfrm>
            <a:off x="1428750" y="1528763"/>
            <a:ext cx="7072313" cy="4186237"/>
          </a:xfrm>
          <a:prstGeom prst="rect">
            <a:avLst/>
          </a:prstGeom>
          <a:gradFill rotWithShape="1">
            <a:gsLst>
              <a:gs pos="0">
                <a:schemeClr val="accent1"/>
              </a:gs>
              <a:gs pos="100000">
                <a:schemeClr val="bg1"/>
              </a:gs>
            </a:gsLst>
            <a:lin ang="5400000" scaled="1"/>
          </a:gradFill>
          <a:ln w="9525">
            <a:solidFill>
              <a:schemeClr val="tx1"/>
            </a:solidFill>
            <a:miter lim="800000"/>
          </a:ln>
        </p:spPr>
        <p:txBody>
          <a:bodyPr>
            <a:spAutoFit/>
          </a:bodyPr>
          <a:lstStyle/>
          <a:p>
            <a:r>
              <a:rPr lang="es-ES" altLang="zh-CN" sz="1400"/>
              <a:t>&lt;!DOCTYPE html PUBLIC "-//W3C//DTD XHTML 1.0 Transitional//EN" "http://www.w3.org/TR/xhtml1/DTD/xhtml1-transitional.dtd"&gt;</a:t>
            </a:r>
          </a:p>
          <a:p>
            <a:r>
              <a:rPr lang="es-ES" altLang="zh-CN" sz="1400"/>
              <a:t>&lt;html xmlns="http://www.w3.org/1999/xhtml"&gt;</a:t>
            </a:r>
          </a:p>
          <a:p>
            <a:r>
              <a:rPr lang="es-ES" altLang="zh-CN" sz="1400"/>
              <a:t>&lt;head&gt;</a:t>
            </a:r>
          </a:p>
          <a:p>
            <a:r>
              <a:rPr lang="es-ES" altLang="zh-CN" sz="1400"/>
              <a:t>&lt;meta http-equiv="Content-Type" content="text/html; charset=gb2312" /&gt;</a:t>
            </a:r>
          </a:p>
          <a:p>
            <a:r>
              <a:rPr lang="es-ES" altLang="zh-CN" sz="1400"/>
              <a:t>&lt;title&gt;</a:t>
            </a:r>
            <a:r>
              <a:rPr lang="zh-CN" altLang="en-US" sz="1400"/>
              <a:t>无标题文档</a:t>
            </a:r>
            <a:r>
              <a:rPr lang="en-US" altLang="zh-CN" sz="1400"/>
              <a:t>&lt;/</a:t>
            </a:r>
            <a:r>
              <a:rPr lang="es-ES" altLang="zh-CN" sz="1400"/>
              <a:t>title&gt;</a:t>
            </a:r>
          </a:p>
          <a:p>
            <a:r>
              <a:rPr lang="es-ES" altLang="zh-CN" sz="1400"/>
              <a:t>&lt;/head&gt;</a:t>
            </a:r>
          </a:p>
          <a:p>
            <a:endParaRPr lang="es-ES" altLang="zh-CN" sz="1400"/>
          </a:p>
          <a:p>
            <a:r>
              <a:rPr lang="es-ES" altLang="zh-CN" sz="1400"/>
              <a:t>&lt;frameset rows="70,*"&gt;</a:t>
            </a:r>
          </a:p>
          <a:p>
            <a:r>
              <a:rPr lang="es-ES" altLang="zh-CN" sz="1400"/>
              <a:t>   &lt;frame src="top.html"  noresize="noresize" scrolling="no" frameborder="0“  /&gt;</a:t>
            </a:r>
          </a:p>
          <a:p>
            <a:r>
              <a:rPr lang="es-ES" altLang="zh-CN" sz="1400"/>
              <a:t>   &lt;frameset cols="120,*"&gt;</a:t>
            </a:r>
          </a:p>
          <a:p>
            <a:r>
              <a:rPr lang="es-ES" altLang="zh-CN" sz="1400"/>
              <a:t>      &lt;frame src="left.html" scrolling="no" frameborder="0“  </a:t>
            </a:r>
            <a:r>
              <a:rPr lang="en-US" altLang="zh-CN" sz="1400"/>
              <a:t>name=“leftFrame”</a:t>
            </a:r>
            <a:r>
              <a:rPr lang="es-ES" altLang="zh-CN" sz="1400"/>
              <a:t>/&gt;      </a:t>
            </a:r>
          </a:p>
          <a:p>
            <a:r>
              <a:rPr lang="es-ES" altLang="zh-CN" sz="1400"/>
              <a:t>      &lt;frame src=“</a:t>
            </a:r>
            <a:r>
              <a:rPr lang="en-US" altLang="zh-CN" sz="1400"/>
              <a:t>main</a:t>
            </a:r>
            <a:r>
              <a:rPr lang="es-ES" altLang="zh-CN" sz="1400"/>
              <a:t>.html" frameborder="0" name=“mainFrame" /&gt;   </a:t>
            </a:r>
          </a:p>
          <a:p>
            <a:r>
              <a:rPr lang="es-ES" altLang="zh-CN" sz="1400"/>
              <a:t>   &lt;/frameset&gt;</a:t>
            </a:r>
          </a:p>
          <a:p>
            <a:r>
              <a:rPr lang="es-ES" altLang="zh-CN" sz="1400"/>
              <a:t>&lt;/frameset&gt;</a:t>
            </a:r>
          </a:p>
          <a:p>
            <a:r>
              <a:rPr lang="es-ES" altLang="zh-CN" sz="1400"/>
              <a:t>&lt;noframes&gt;</a:t>
            </a:r>
          </a:p>
          <a:p>
            <a:r>
              <a:rPr lang="es-ES" altLang="zh-CN" sz="1400"/>
              <a:t>&lt;body&gt;</a:t>
            </a:r>
            <a:r>
              <a:rPr lang="zh-CN" altLang="en-US" sz="1400"/>
              <a:t>您当前浏览器不支持框架</a:t>
            </a:r>
            <a:r>
              <a:rPr lang="en-US" altLang="zh-CN" sz="1400"/>
              <a:t>…&lt;/</a:t>
            </a:r>
            <a:r>
              <a:rPr lang="es-ES" altLang="zh-CN" sz="1400"/>
              <a:t>body&gt;</a:t>
            </a:r>
          </a:p>
          <a:p>
            <a:r>
              <a:rPr lang="es-ES" altLang="zh-CN" sz="1400"/>
              <a:t>&lt;/noframes&gt;</a:t>
            </a:r>
          </a:p>
          <a:p>
            <a:r>
              <a:rPr lang="es-ES" altLang="zh-CN" sz="1400"/>
              <a:t>&lt;/html&gt;</a:t>
            </a:r>
            <a:endParaRPr lang="en-US" altLang="zh-CN" sz="1400"/>
          </a:p>
        </p:txBody>
      </p:sp>
      <p:sp>
        <p:nvSpPr>
          <p:cNvPr id="35844" name="圆角矩形标注 4"/>
          <p:cNvSpPr>
            <a:spLocks noChangeArrowheads="1"/>
          </p:cNvSpPr>
          <p:nvPr/>
        </p:nvSpPr>
        <p:spPr bwMode="auto">
          <a:xfrm>
            <a:off x="3286125" y="2714625"/>
            <a:ext cx="1214438" cy="642938"/>
          </a:xfrm>
          <a:prstGeom prst="wedgeRoundRectCallout">
            <a:avLst>
              <a:gd name="adj1" fmla="val -115583"/>
              <a:gd name="adj2" fmla="val 50722"/>
              <a:gd name="adj3" fmla="val 16667"/>
            </a:avLst>
          </a:prstGeom>
          <a:solidFill>
            <a:srgbClr val="00B8FF"/>
          </a:solidFill>
          <a:ln w="9525" algn="ctr">
            <a:solidFill>
              <a:schemeClr val="tx1"/>
            </a:solidFill>
            <a:round/>
          </a:ln>
        </p:spPr>
        <p:txBody>
          <a:bodyPr/>
          <a:lstStyle/>
          <a:p>
            <a:pPr defTabSz="457200" hangingPunct="0">
              <a:lnSpc>
                <a:spcPct val="76000"/>
              </a:lnSpc>
              <a:spcBef>
                <a:spcPts val="725"/>
              </a:spcBef>
              <a:buClr>
                <a:srgbClr val="000000"/>
              </a:buClr>
              <a:buSzPct val="45000"/>
              <a:buFont typeface="StarSymbol" charset="0"/>
              <a:buNone/>
            </a:pPr>
            <a:r>
              <a:rPr lang="en-US" altLang="zh-CN" sz="1400" b="1">
                <a:solidFill>
                  <a:schemeClr val="bg1"/>
                </a:solidFill>
                <a:latin typeface="Arial Narrow" panose="020B0606020202030204" pitchFamily="34" charset="0"/>
              </a:rPr>
              <a:t>Rows</a:t>
            </a:r>
            <a:r>
              <a:rPr lang="zh-CN" altLang="en-US" sz="1400" b="1">
                <a:solidFill>
                  <a:schemeClr val="bg1"/>
                </a:solidFill>
                <a:latin typeface="Arial Narrow" panose="020B0606020202030204" pitchFamily="34" charset="0"/>
              </a:rPr>
              <a:t>属性进行窗口上下划分</a:t>
            </a:r>
          </a:p>
        </p:txBody>
      </p:sp>
      <p:sp>
        <p:nvSpPr>
          <p:cNvPr id="35845" name="圆角矩形标注 5"/>
          <p:cNvSpPr>
            <a:spLocks noChangeArrowheads="1"/>
          </p:cNvSpPr>
          <p:nvPr/>
        </p:nvSpPr>
        <p:spPr bwMode="auto">
          <a:xfrm>
            <a:off x="214313" y="2643188"/>
            <a:ext cx="1214437" cy="714375"/>
          </a:xfrm>
          <a:prstGeom prst="wedgeRoundRectCallout">
            <a:avLst>
              <a:gd name="adj1" fmla="val 95282"/>
              <a:gd name="adj2" fmla="val 110194"/>
              <a:gd name="adj3" fmla="val 16667"/>
            </a:avLst>
          </a:prstGeom>
          <a:solidFill>
            <a:srgbClr val="00B8FF"/>
          </a:solidFill>
          <a:ln w="9525" algn="ctr">
            <a:solidFill>
              <a:schemeClr val="tx1"/>
            </a:solidFill>
            <a:round/>
          </a:ln>
        </p:spPr>
        <p:txBody>
          <a:bodyPr/>
          <a:lstStyle/>
          <a:p>
            <a:pPr defTabSz="457200" hangingPunct="0">
              <a:lnSpc>
                <a:spcPct val="76000"/>
              </a:lnSpc>
              <a:spcBef>
                <a:spcPts val="725"/>
              </a:spcBef>
              <a:buClr>
                <a:srgbClr val="000000"/>
              </a:buClr>
              <a:buSzPct val="45000"/>
              <a:buFont typeface="StarSymbol" charset="0"/>
              <a:buNone/>
            </a:pPr>
            <a:r>
              <a:rPr lang="en-US" altLang="zh-CN" sz="1400" b="1">
                <a:solidFill>
                  <a:schemeClr val="bg1"/>
                </a:solidFill>
                <a:latin typeface="Arial Narrow" panose="020B0606020202030204" pitchFamily="34" charset="0"/>
              </a:rPr>
              <a:t>Frameset</a:t>
            </a:r>
            <a:r>
              <a:rPr lang="zh-CN" altLang="en-US" sz="1400" b="1">
                <a:solidFill>
                  <a:schemeClr val="bg1"/>
                </a:solidFill>
                <a:latin typeface="Arial Narrow" panose="020B0606020202030204" pitchFamily="34" charset="0"/>
              </a:rPr>
              <a:t>嵌套，再左右划分</a:t>
            </a:r>
          </a:p>
        </p:txBody>
      </p:sp>
      <p:sp>
        <p:nvSpPr>
          <p:cNvPr id="35846" name="圆角矩形标注 6"/>
          <p:cNvSpPr>
            <a:spLocks noChangeArrowheads="1"/>
          </p:cNvSpPr>
          <p:nvPr/>
        </p:nvSpPr>
        <p:spPr bwMode="auto">
          <a:xfrm>
            <a:off x="5214938" y="5000625"/>
            <a:ext cx="1928812" cy="642938"/>
          </a:xfrm>
          <a:prstGeom prst="wedgeRoundRectCallout">
            <a:avLst>
              <a:gd name="adj1" fmla="val -44125"/>
              <a:gd name="adj2" fmla="val -153333"/>
              <a:gd name="adj3" fmla="val 16667"/>
            </a:avLst>
          </a:prstGeom>
          <a:solidFill>
            <a:srgbClr val="00B8FF"/>
          </a:solidFill>
          <a:ln w="9525" algn="ctr">
            <a:solidFill>
              <a:schemeClr val="tx1"/>
            </a:solidFill>
            <a:round/>
          </a:ln>
        </p:spPr>
        <p:txBody>
          <a:bodyPr/>
          <a:lstStyle/>
          <a:p>
            <a:pPr defTabSz="457200" hangingPunct="0">
              <a:lnSpc>
                <a:spcPct val="76000"/>
              </a:lnSpc>
              <a:spcBef>
                <a:spcPts val="725"/>
              </a:spcBef>
              <a:buClr>
                <a:srgbClr val="000000"/>
              </a:buClr>
              <a:buSzPct val="45000"/>
              <a:buFont typeface="StarSymbol" charset="0"/>
              <a:buNone/>
            </a:pPr>
            <a:r>
              <a:rPr lang="en-US" altLang="zh-CN" sz="1400" b="1">
                <a:solidFill>
                  <a:schemeClr val="bg1"/>
                </a:solidFill>
                <a:latin typeface="Arial Narrow" panose="020B0606020202030204" pitchFamily="34" charset="0"/>
              </a:rPr>
              <a:t>Frame</a:t>
            </a:r>
            <a:r>
              <a:rPr lang="zh-CN" altLang="en-US" sz="1400" b="1">
                <a:solidFill>
                  <a:schemeClr val="bg1"/>
                </a:solidFill>
                <a:latin typeface="Arial Narrow" panose="020B0606020202030204" pitchFamily="34" charset="0"/>
              </a:rPr>
              <a:t>的</a:t>
            </a:r>
            <a:r>
              <a:rPr lang="en-US" altLang="zh-CN" sz="1400" b="1">
                <a:solidFill>
                  <a:schemeClr val="bg1"/>
                </a:solidFill>
                <a:latin typeface="Arial Narrow" panose="020B0606020202030204" pitchFamily="34" charset="0"/>
              </a:rPr>
              <a:t>name</a:t>
            </a:r>
            <a:r>
              <a:rPr lang="zh-CN" altLang="en-US" sz="1400" b="1">
                <a:solidFill>
                  <a:schemeClr val="bg1"/>
                </a:solidFill>
                <a:latin typeface="Arial Narrow" panose="020B0606020202030204" pitchFamily="34" charset="0"/>
              </a:rPr>
              <a:t>，做页面导航时，超链接的</a:t>
            </a:r>
            <a:r>
              <a:rPr lang="en-US" altLang="zh-CN" sz="1400" b="1">
                <a:solidFill>
                  <a:schemeClr val="bg1"/>
                </a:solidFill>
                <a:latin typeface="Arial Narrow" panose="020B0606020202030204" pitchFamily="34" charset="0"/>
              </a:rPr>
              <a:t>target</a:t>
            </a:r>
            <a:r>
              <a:rPr lang="zh-CN" altLang="en-US" sz="1400" b="1">
                <a:solidFill>
                  <a:schemeClr val="bg1"/>
                </a:solidFill>
                <a:latin typeface="Arial Narrow" panose="020B0606020202030204" pitchFamily="34" charset="0"/>
              </a:rPr>
              <a:t>指向此</a:t>
            </a:r>
            <a:r>
              <a:rPr lang="en-US" altLang="zh-CN" sz="1400" b="1">
                <a:solidFill>
                  <a:schemeClr val="bg1"/>
                </a:solidFill>
                <a:latin typeface="Arial Narrow" panose="020B0606020202030204" pitchFamily="34" charset="0"/>
              </a:rPr>
              <a:t>name</a:t>
            </a:r>
            <a:endParaRPr lang="zh-CN" altLang="en-US" sz="1400" b="1">
              <a:solidFill>
                <a:schemeClr val="bg1"/>
              </a:solidFill>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386263" y="285750"/>
            <a:ext cx="4686300" cy="500063"/>
          </a:xfrm>
        </p:spPr>
        <p:txBody>
          <a:bodyPr/>
          <a:lstStyle/>
          <a:p>
            <a:r>
              <a:rPr lang="en-US" altLang="zh-CN"/>
              <a:t>HTTP</a:t>
            </a:r>
            <a:r>
              <a:rPr lang="zh-CN" altLang="en-US"/>
              <a:t>协议示例</a:t>
            </a:r>
          </a:p>
        </p:txBody>
      </p:sp>
      <p:sp>
        <p:nvSpPr>
          <p:cNvPr id="4" name="Text Box 6"/>
          <p:cNvSpPr txBox="1">
            <a:spLocks noChangeArrowheads="1"/>
          </p:cNvSpPr>
          <p:nvPr/>
        </p:nvSpPr>
        <p:spPr bwMode="auto">
          <a:xfrm>
            <a:off x="428625" y="1360488"/>
            <a:ext cx="8072438" cy="3140075"/>
          </a:xfrm>
          <a:prstGeom prst="rect">
            <a:avLst/>
          </a:prstGeom>
          <a:gradFill rotWithShape="1">
            <a:gsLst>
              <a:gs pos="0">
                <a:srgbClr val="99CCFF"/>
              </a:gs>
              <a:gs pos="50000">
                <a:schemeClr val="bg1"/>
              </a:gs>
              <a:gs pos="100000">
                <a:srgbClr val="99CCFF"/>
              </a:gs>
            </a:gsLst>
            <a:lin ang="5400000" scaled="1"/>
          </a:gradFill>
          <a:ln w="9525">
            <a:solidFill>
              <a:schemeClr val="tx1"/>
            </a:solidFill>
            <a:miter lim="800000"/>
          </a:ln>
          <a:effectLst/>
        </p:spPr>
        <p:txBody>
          <a:bodyPr>
            <a:spAutoFit/>
          </a:bodyPr>
          <a:lstStyle/>
          <a:p>
            <a:pPr>
              <a:defRPr/>
            </a:pPr>
            <a:r>
              <a:rPr lang="en-US" dirty="0"/>
              <a:t>GET / HTTP/1.1</a:t>
            </a:r>
          </a:p>
          <a:p>
            <a:pPr>
              <a:defRPr/>
            </a:pPr>
            <a:r>
              <a:rPr lang="en-US" dirty="0"/>
              <a:t>Host: gpcuster.cnblogs.com</a:t>
            </a:r>
          </a:p>
          <a:p>
            <a:pPr>
              <a:defRPr/>
            </a:pPr>
            <a:r>
              <a:rPr lang="en-US" dirty="0"/>
              <a:t>User-Agent: Mozilla/5.0 (Windows; U; Windows NT 6.0; en-US; rv:1.9.0.10) Gecko/2009042316 Firefox/3.0.10</a:t>
            </a:r>
          </a:p>
          <a:p>
            <a:pPr>
              <a:defRPr/>
            </a:pPr>
            <a:r>
              <a:rPr lang="en-US" dirty="0"/>
              <a:t>Accept: text/</a:t>
            </a:r>
            <a:r>
              <a:rPr lang="en-US" dirty="0" err="1"/>
              <a:t>html,application</a:t>
            </a:r>
            <a:r>
              <a:rPr lang="en-US" dirty="0"/>
              <a:t>/</a:t>
            </a:r>
            <a:r>
              <a:rPr lang="en-US" dirty="0" err="1"/>
              <a:t>xhtml+xml,application</a:t>
            </a:r>
            <a:r>
              <a:rPr lang="en-US" dirty="0"/>
              <a:t>/</a:t>
            </a:r>
            <a:r>
              <a:rPr lang="en-US" dirty="0" err="1"/>
              <a:t>xml;q</a:t>
            </a:r>
            <a:r>
              <a:rPr lang="en-US" dirty="0"/>
              <a:t>=0.9,*/*;q=0.8</a:t>
            </a:r>
          </a:p>
          <a:p>
            <a:pPr>
              <a:defRPr/>
            </a:pPr>
            <a:r>
              <a:rPr lang="en-US" dirty="0"/>
              <a:t>Accept-Language: en-</a:t>
            </a:r>
            <a:r>
              <a:rPr lang="en-US" dirty="0" err="1"/>
              <a:t>us,en;q</a:t>
            </a:r>
            <a:r>
              <a:rPr lang="en-US" dirty="0"/>
              <a:t>=0.5</a:t>
            </a:r>
          </a:p>
          <a:p>
            <a:pPr>
              <a:defRPr/>
            </a:pPr>
            <a:r>
              <a:rPr lang="en-US" dirty="0"/>
              <a:t>Accept-Encoding: </a:t>
            </a:r>
            <a:r>
              <a:rPr lang="en-US" dirty="0" err="1"/>
              <a:t>gzip,deflate</a:t>
            </a:r>
            <a:endParaRPr lang="en-US" dirty="0"/>
          </a:p>
          <a:p>
            <a:pPr>
              <a:defRPr/>
            </a:pPr>
            <a:r>
              <a:rPr lang="en-US" dirty="0"/>
              <a:t>Accept-</a:t>
            </a:r>
            <a:r>
              <a:rPr lang="en-US" dirty="0" err="1"/>
              <a:t>Charset</a:t>
            </a:r>
            <a:r>
              <a:rPr lang="en-US" dirty="0"/>
              <a:t>: ISO-8859-1,utf-8;q=0.7,*;q=0.7</a:t>
            </a:r>
          </a:p>
          <a:p>
            <a:pPr>
              <a:defRPr/>
            </a:pPr>
            <a:r>
              <a:rPr lang="en-US" dirty="0"/>
              <a:t>Keep-Alive: 300</a:t>
            </a:r>
          </a:p>
          <a:p>
            <a:pPr>
              <a:defRPr/>
            </a:pPr>
            <a:r>
              <a:rPr lang="en-US" dirty="0"/>
              <a:t>Connection: keep-alive</a:t>
            </a:r>
          </a:p>
          <a:p>
            <a:pPr>
              <a:defRPr/>
            </a:pPr>
            <a:r>
              <a:rPr lang="en-US" dirty="0"/>
              <a:t>If-Modified-Since: Mon, 25 May 2009 03:19:18 GMT</a:t>
            </a:r>
            <a:endParaRPr lang="en-US" altLang="zh-CN" dirty="0">
              <a:solidFill>
                <a:srgbClr val="F77A77"/>
              </a:solidFill>
              <a:latin typeface="Tahoma" panose="020B0604030504040204" pitchFamily="34" charset="0"/>
              <a:ea typeface="宋体" panose="02010600030101010101" pitchFamily="2" charset="-122"/>
            </a:endParaRPr>
          </a:p>
        </p:txBody>
      </p:sp>
      <p:sp>
        <p:nvSpPr>
          <p:cNvPr id="5" name="Text Box 6"/>
          <p:cNvSpPr txBox="1">
            <a:spLocks noChangeArrowheads="1"/>
          </p:cNvSpPr>
          <p:nvPr/>
        </p:nvSpPr>
        <p:spPr bwMode="auto">
          <a:xfrm>
            <a:off x="714375" y="2286000"/>
            <a:ext cx="8072438" cy="4246563"/>
          </a:xfrm>
          <a:prstGeom prst="rect">
            <a:avLst/>
          </a:prstGeom>
          <a:gradFill rotWithShape="1">
            <a:gsLst>
              <a:gs pos="0">
                <a:srgbClr val="99CCFF"/>
              </a:gs>
              <a:gs pos="50000">
                <a:schemeClr val="bg1"/>
              </a:gs>
              <a:gs pos="100000">
                <a:srgbClr val="99CCFF"/>
              </a:gs>
            </a:gsLst>
            <a:lin ang="5400000" scaled="1"/>
          </a:gradFill>
          <a:ln w="9525">
            <a:solidFill>
              <a:schemeClr val="tx1"/>
            </a:solidFill>
            <a:miter lim="800000"/>
          </a:ln>
          <a:effectLst/>
        </p:spPr>
        <p:txBody>
          <a:bodyPr>
            <a:spAutoFit/>
          </a:bodyPr>
          <a:lstStyle/>
          <a:p>
            <a:pPr>
              <a:defRPr/>
            </a:pPr>
            <a:r>
              <a:rPr lang="en-US" dirty="0"/>
              <a:t>HTTP/1.1 200 OK</a:t>
            </a:r>
          </a:p>
          <a:p>
            <a:pPr>
              <a:defRPr/>
            </a:pPr>
            <a:r>
              <a:rPr lang="en-US" dirty="0"/>
              <a:t>Cache-Control: private, max-age=30</a:t>
            </a:r>
          </a:p>
          <a:p>
            <a:pPr>
              <a:defRPr/>
            </a:pPr>
            <a:r>
              <a:rPr lang="en-US" dirty="0"/>
              <a:t>Content-Type: text/html; </a:t>
            </a:r>
            <a:r>
              <a:rPr lang="en-US" dirty="0" err="1"/>
              <a:t>charset</a:t>
            </a:r>
            <a:r>
              <a:rPr lang="en-US" dirty="0"/>
              <a:t>=utf-8</a:t>
            </a:r>
          </a:p>
          <a:p>
            <a:pPr>
              <a:defRPr/>
            </a:pPr>
            <a:r>
              <a:rPr lang="en-US" dirty="0"/>
              <a:t>Content-Encoding: </a:t>
            </a:r>
            <a:r>
              <a:rPr lang="en-US" dirty="0" err="1"/>
              <a:t>gzip</a:t>
            </a:r>
            <a:endParaRPr lang="en-US" dirty="0"/>
          </a:p>
          <a:p>
            <a:pPr>
              <a:defRPr/>
            </a:pPr>
            <a:r>
              <a:rPr lang="en-US" dirty="0"/>
              <a:t>Expires: Mon, 25 May 2009 03:20:33 GMT</a:t>
            </a:r>
          </a:p>
          <a:p>
            <a:pPr>
              <a:defRPr/>
            </a:pPr>
            <a:r>
              <a:rPr lang="en-US" dirty="0"/>
              <a:t>Last-Modified: Mon, 25 May 2009 03:20:03 GMT</a:t>
            </a:r>
          </a:p>
          <a:p>
            <a:pPr>
              <a:defRPr/>
            </a:pPr>
            <a:r>
              <a:rPr lang="en-US" dirty="0"/>
              <a:t>Vary: Accept-Encoding</a:t>
            </a:r>
          </a:p>
          <a:p>
            <a:pPr>
              <a:defRPr/>
            </a:pPr>
            <a:r>
              <a:rPr lang="en-US" dirty="0"/>
              <a:t>Server: Microsoft-IIS/7.0</a:t>
            </a:r>
          </a:p>
          <a:p>
            <a:pPr>
              <a:defRPr/>
            </a:pPr>
            <a:r>
              <a:rPr lang="en-US" dirty="0"/>
              <a:t>X-</a:t>
            </a:r>
            <a:r>
              <a:rPr lang="en-US" dirty="0" err="1"/>
              <a:t>AspNet</a:t>
            </a:r>
            <a:r>
              <a:rPr lang="en-US" dirty="0"/>
              <a:t>-Version: 2.0.50727</a:t>
            </a:r>
          </a:p>
          <a:p>
            <a:pPr>
              <a:defRPr/>
            </a:pPr>
            <a:r>
              <a:rPr lang="en-US" dirty="0"/>
              <a:t>X-Powered-By: ASP.NET</a:t>
            </a:r>
          </a:p>
          <a:p>
            <a:pPr>
              <a:defRPr/>
            </a:pPr>
            <a:r>
              <a:rPr lang="en-US" dirty="0"/>
              <a:t>Date: Mon, 25 May 2009 03:20:02 GMT</a:t>
            </a:r>
          </a:p>
          <a:p>
            <a:pPr>
              <a:defRPr/>
            </a:pPr>
            <a:r>
              <a:rPr lang="en-US" dirty="0"/>
              <a:t>Content-Length: 12173</a:t>
            </a:r>
          </a:p>
          <a:p>
            <a:pPr>
              <a:defRPr/>
            </a:pPr>
            <a:r>
              <a:rPr lang="en-US" dirty="0"/>
              <a:t> </a:t>
            </a:r>
          </a:p>
          <a:p>
            <a:pPr>
              <a:defRPr/>
            </a:pPr>
            <a:r>
              <a:rPr lang="en-US" dirty="0"/>
              <a:t>­</a:t>
            </a:r>
            <a:r>
              <a:rPr lang="zh-CN" altLang="en-US" dirty="0"/>
              <a:t>消息体的内容（略）</a:t>
            </a:r>
          </a:p>
          <a:p>
            <a:pPr>
              <a:defRPr/>
            </a:pPr>
            <a:endParaRPr lang="en-US" altLang="zh-CN" dirty="0">
              <a:solidFill>
                <a:srgbClr val="F77A77"/>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386263" y="285750"/>
            <a:ext cx="4686300" cy="500063"/>
          </a:xfrm>
        </p:spPr>
        <p:txBody>
          <a:bodyPr/>
          <a:lstStyle/>
          <a:p>
            <a:r>
              <a:rPr lang="zh-CN" altLang="en-US"/>
              <a:t>超链接导航</a:t>
            </a:r>
          </a:p>
        </p:txBody>
      </p:sp>
      <p:sp>
        <p:nvSpPr>
          <p:cNvPr id="36867"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&lt;a&gt;</a:t>
            </a:r>
            <a:r>
              <a:rPr lang="zh-CN" altLang="en-US"/>
              <a:t>的特殊属性</a:t>
            </a:r>
            <a:r>
              <a:rPr lang="en-US" altLang="zh-CN"/>
              <a:t>target</a:t>
            </a:r>
          </a:p>
          <a:p>
            <a:pPr lvl="1"/>
            <a:r>
              <a:rPr lang="en-US" altLang="zh-CN"/>
              <a:t>Target </a:t>
            </a:r>
            <a:r>
              <a:rPr lang="zh-CN" altLang="en-US"/>
              <a:t>作用：指定</a:t>
            </a:r>
            <a:r>
              <a:rPr lang="en-US" altLang="zh-CN"/>
              <a:t>&lt;a&gt;</a:t>
            </a:r>
            <a:r>
              <a:rPr lang="zh-CN" altLang="en-US"/>
              <a:t>标签中</a:t>
            </a:r>
            <a:r>
              <a:rPr lang="en-US" altLang="zh-CN"/>
              <a:t>href</a:t>
            </a:r>
            <a:r>
              <a:rPr lang="zh-CN" altLang="en-US"/>
              <a:t>指向的页面在</a:t>
            </a:r>
            <a:r>
              <a:rPr lang="en-US" altLang="zh-CN"/>
              <a:t>target</a:t>
            </a:r>
            <a:r>
              <a:rPr lang="zh-CN" altLang="en-US"/>
              <a:t>指定的框架或者窗口中打开。如果</a:t>
            </a:r>
            <a:r>
              <a:rPr lang="en-US" altLang="zh-CN"/>
              <a:t>target</a:t>
            </a:r>
            <a:r>
              <a:rPr lang="zh-CN" altLang="en-US"/>
              <a:t>指定的框架或者窗口不存在。浏览器将在新窗口中打开。</a:t>
            </a:r>
          </a:p>
          <a:p>
            <a:pPr>
              <a:buFontTx/>
              <a:buBlip>
                <a:blip r:embed="rId2"/>
              </a:buBlip>
            </a:pPr>
            <a:r>
              <a:rPr lang="zh-CN" altLang="en-US"/>
              <a:t>实现框架的导航效果</a:t>
            </a:r>
          </a:p>
        </p:txBody>
      </p:sp>
      <p:pic>
        <p:nvPicPr>
          <p:cNvPr id="13317" name="Picture 5"/>
          <p:cNvPicPr>
            <a:picLocks noChangeAspect="1" noChangeArrowheads="1"/>
          </p:cNvPicPr>
          <p:nvPr/>
        </p:nvPicPr>
        <p:blipFill>
          <a:blip r:embed="rId3"/>
          <a:srcRect/>
          <a:stretch>
            <a:fillRect/>
          </a:stretch>
        </p:blipFill>
        <p:spPr bwMode="auto">
          <a:xfrm>
            <a:off x="2571750" y="1428750"/>
            <a:ext cx="4733925" cy="50482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randombar(horizontal)">
                                      <p:cBhvr>
                                        <p:cTn id="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86263" y="285750"/>
            <a:ext cx="4686300" cy="500063"/>
          </a:xfrm>
        </p:spPr>
        <p:txBody>
          <a:bodyPr/>
          <a:lstStyle/>
          <a:p>
            <a:r>
              <a:rPr lang="zh-CN" altLang="en-US"/>
              <a:t>导航链接目标</a:t>
            </a:r>
          </a:p>
        </p:txBody>
      </p:sp>
      <p:sp>
        <p:nvSpPr>
          <p:cNvPr id="37891"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&lt;base&gt;</a:t>
            </a:r>
            <a:r>
              <a:rPr lang="zh-CN" altLang="en-US"/>
              <a:t>标签</a:t>
            </a:r>
          </a:p>
          <a:p>
            <a:pPr lvl="1"/>
            <a:r>
              <a:rPr lang="zh-CN" altLang="en-US"/>
              <a:t>作用：为没有包含显示的</a:t>
            </a:r>
            <a:r>
              <a:rPr lang="en-US" altLang="zh-CN"/>
              <a:t>target</a:t>
            </a:r>
            <a:r>
              <a:rPr lang="zh-CN" altLang="en-US"/>
              <a:t>属性的当前文档中的每一个超链接设置一个默认目标。</a:t>
            </a:r>
          </a:p>
          <a:p>
            <a:pPr lvl="1"/>
            <a:r>
              <a:rPr lang="zh-CN" altLang="en-US"/>
              <a:t>属性：</a:t>
            </a:r>
          </a:p>
          <a:p>
            <a:pPr lvl="2"/>
            <a:r>
              <a:rPr lang="en-US" altLang="zh-CN"/>
              <a:t>Target</a:t>
            </a:r>
          </a:p>
          <a:p>
            <a:pPr lvl="1"/>
            <a:r>
              <a:rPr lang="zh-CN" altLang="en-US"/>
              <a:t>注意：该标签位于</a:t>
            </a:r>
            <a:r>
              <a:rPr lang="en-US" altLang="zh-CN"/>
              <a:t>&lt;head&gt;&lt;/head&gt;</a:t>
            </a:r>
            <a:r>
              <a:rPr lang="zh-CN" altLang="en-US"/>
              <a:t>之内</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386263" y="285750"/>
            <a:ext cx="4686300" cy="500063"/>
          </a:xfrm>
        </p:spPr>
        <p:txBody>
          <a:bodyPr/>
          <a:lstStyle/>
          <a:p>
            <a:r>
              <a:rPr lang="zh-CN" altLang="en-US"/>
              <a:t>特殊的目标</a:t>
            </a:r>
          </a:p>
        </p:txBody>
      </p:sp>
      <p:sp>
        <p:nvSpPr>
          <p:cNvPr id="38915" name="Rectangle 3"/>
          <p:cNvSpPr>
            <a:spLocks noGrp="1" noChangeArrowheads="1"/>
          </p:cNvSpPr>
          <p:nvPr>
            <p:ph idx="1"/>
          </p:nvPr>
        </p:nvSpPr>
        <p:spPr>
          <a:xfrm>
            <a:off x="628650" y="1857375"/>
            <a:ext cx="8229600" cy="4286250"/>
          </a:xfrm>
        </p:spPr>
        <p:txBody>
          <a:bodyPr/>
          <a:lstStyle/>
          <a:p>
            <a:pPr>
              <a:buFontTx/>
              <a:buBlip>
                <a:blip r:embed="rId2"/>
              </a:buBlip>
            </a:pPr>
            <a:r>
              <a:rPr lang="en-US" altLang="zh-CN"/>
              <a:t>_blank</a:t>
            </a:r>
          </a:p>
          <a:p>
            <a:pPr lvl="1"/>
            <a:r>
              <a:rPr lang="zh-CN" altLang="en-US"/>
              <a:t>浏览器总是在一个新打开、未命名的窗口中载入链接的文档</a:t>
            </a:r>
          </a:p>
          <a:p>
            <a:pPr>
              <a:buFontTx/>
              <a:buBlip>
                <a:blip r:embed="rId2"/>
              </a:buBlip>
            </a:pPr>
            <a:r>
              <a:rPr lang="en-US" altLang="zh-CN"/>
              <a:t>_self</a:t>
            </a:r>
          </a:p>
          <a:p>
            <a:pPr lvl="1"/>
            <a:r>
              <a:rPr lang="zh-CN" altLang="en-US"/>
              <a:t>超链接的默认值，它使得目标文档载入并显示在相同的框架或者窗口中。</a:t>
            </a:r>
          </a:p>
          <a:p>
            <a:pPr>
              <a:buFontTx/>
              <a:buBlip>
                <a:blip r:embed="rId2"/>
              </a:buBlip>
            </a:pPr>
            <a:r>
              <a:rPr lang="en-US" altLang="zh-CN"/>
              <a:t>_parent</a:t>
            </a:r>
          </a:p>
          <a:p>
            <a:pPr lvl="1"/>
            <a:r>
              <a:rPr lang="zh-CN" altLang="en-US"/>
              <a:t>文档载入父窗口或者包含了超链接引用的框架</a:t>
            </a:r>
          </a:p>
          <a:p>
            <a:pPr>
              <a:buFontTx/>
              <a:buBlip>
                <a:blip r:embed="rId2"/>
              </a:buBlip>
            </a:pPr>
            <a:r>
              <a:rPr lang="en-US" altLang="zh-CN"/>
              <a:t>_top</a:t>
            </a:r>
          </a:p>
          <a:p>
            <a:pPr lvl="1"/>
            <a:r>
              <a:rPr lang="zh-CN" altLang="en-US"/>
              <a:t>将文档载入取代当前窗口中的框架。</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386263" y="285750"/>
            <a:ext cx="4686300" cy="500063"/>
          </a:xfrm>
        </p:spPr>
        <p:txBody>
          <a:bodyPr/>
          <a:lstStyle/>
          <a:p>
            <a:r>
              <a:rPr lang="zh-CN" altLang="en-US"/>
              <a:t>内联框架</a:t>
            </a:r>
          </a:p>
        </p:txBody>
      </p:sp>
      <p:sp>
        <p:nvSpPr>
          <p:cNvPr id="39939"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标签</a:t>
            </a:r>
            <a:r>
              <a:rPr lang="en-US" altLang="zh-CN"/>
              <a:t>&lt;iframe&gt;</a:t>
            </a:r>
          </a:p>
          <a:p>
            <a:pPr lvl="1"/>
            <a:r>
              <a:rPr lang="zh-CN" altLang="en-US"/>
              <a:t>属性：</a:t>
            </a:r>
          </a:p>
          <a:p>
            <a:pPr lvl="2"/>
            <a:r>
              <a:rPr lang="en-US" altLang="zh-CN"/>
              <a:t>Src </a:t>
            </a:r>
            <a:r>
              <a:rPr lang="zh-CN" altLang="en-US"/>
              <a:t>用来指定内联框架中显示的网页</a:t>
            </a:r>
          </a:p>
          <a:p>
            <a:pPr lvl="2"/>
            <a:r>
              <a:rPr lang="en-US" altLang="zh-CN"/>
              <a:t>Align </a:t>
            </a:r>
            <a:r>
              <a:rPr lang="zh-CN" altLang="en-US"/>
              <a:t>设置内联框架在相邻文档中的位置</a:t>
            </a:r>
          </a:p>
          <a:p>
            <a:pPr lvl="2"/>
            <a:r>
              <a:rPr lang="en-US" altLang="zh-CN"/>
              <a:t>Width</a:t>
            </a:r>
            <a:r>
              <a:rPr lang="zh-CN" altLang="en-US"/>
              <a:t>，</a:t>
            </a:r>
            <a:r>
              <a:rPr lang="en-US" altLang="zh-CN"/>
              <a:t>height </a:t>
            </a:r>
            <a:r>
              <a:rPr lang="zh-CN" altLang="en-US"/>
              <a:t>设置内联框架区域的宽度和高度</a:t>
            </a:r>
          </a:p>
          <a:p>
            <a:pPr lvl="2"/>
            <a:r>
              <a:rPr lang="en-US" altLang="zh-CN"/>
              <a:t>Frameborder </a:t>
            </a:r>
            <a:r>
              <a:rPr lang="zh-CN" altLang="en-US"/>
              <a:t>设置是否有</a:t>
            </a:r>
            <a:r>
              <a:rPr lang="en-US" altLang="zh-CN"/>
              <a:t>3</a:t>
            </a:r>
            <a:r>
              <a:rPr lang="zh-CN" altLang="en-US"/>
              <a:t>维边框</a:t>
            </a:r>
            <a:r>
              <a:rPr lang="en-US" altLang="zh-CN"/>
              <a:t>(“yes”</a:t>
            </a:r>
            <a:r>
              <a:rPr lang="zh-CN" altLang="en-US"/>
              <a:t>或”</a:t>
            </a:r>
            <a:r>
              <a:rPr lang="en-US" altLang="zh-CN"/>
              <a:t>no”)</a:t>
            </a:r>
          </a:p>
          <a:p>
            <a:pPr lvl="2"/>
            <a:r>
              <a:rPr lang="en-US" altLang="zh-CN"/>
              <a:t>Scrolling </a:t>
            </a:r>
            <a:r>
              <a:rPr lang="zh-CN" altLang="en-US"/>
              <a:t>设置是否有滚动条</a:t>
            </a:r>
            <a:r>
              <a:rPr lang="en-US" altLang="zh-CN"/>
              <a:t>(</a:t>
            </a:r>
            <a:r>
              <a:rPr lang="zh-CN" altLang="en-US"/>
              <a:t>同</a:t>
            </a:r>
            <a:r>
              <a:rPr lang="en-US" altLang="zh-CN"/>
              <a:t>&lt;frameset&gt;)</a:t>
            </a:r>
          </a:p>
          <a:p>
            <a:pPr lvl="2"/>
            <a:r>
              <a:rPr lang="zh-CN" altLang="en-US"/>
              <a:t>其它标签 </a:t>
            </a:r>
            <a:r>
              <a:rPr lang="en-US" altLang="zh-CN"/>
              <a:t>class</a:t>
            </a:r>
            <a:r>
              <a:rPr lang="zh-CN" altLang="en-US"/>
              <a:t>，</a:t>
            </a:r>
            <a:r>
              <a:rPr lang="en-US" altLang="zh-CN"/>
              <a:t>style</a:t>
            </a:r>
            <a:r>
              <a:rPr lang="zh-CN" altLang="en-US"/>
              <a:t>，</a:t>
            </a:r>
            <a:r>
              <a:rPr lang="en-US" altLang="zh-CN"/>
              <a:t>id</a:t>
            </a:r>
            <a:r>
              <a:rPr lang="zh-CN" altLang="en-US"/>
              <a:t>，</a:t>
            </a:r>
            <a:r>
              <a:rPr lang="en-US" altLang="zh-CN"/>
              <a:t>name</a:t>
            </a:r>
          </a:p>
          <a:p>
            <a:pPr lvl="1"/>
            <a:r>
              <a:rPr lang="zh-CN" altLang="en-US"/>
              <a:t>浏览器中的浏览器</a:t>
            </a:r>
          </a:p>
        </p:txBody>
      </p:sp>
      <p:pic>
        <p:nvPicPr>
          <p:cNvPr id="18436" name="Picture 4"/>
          <p:cNvPicPr>
            <a:picLocks noChangeAspect="1" noChangeArrowheads="1"/>
          </p:cNvPicPr>
          <p:nvPr/>
        </p:nvPicPr>
        <p:blipFill>
          <a:blip r:embed="rId3"/>
          <a:srcRect/>
          <a:stretch>
            <a:fillRect/>
          </a:stretch>
        </p:blipFill>
        <p:spPr bwMode="auto">
          <a:xfrm>
            <a:off x="2357438" y="1214438"/>
            <a:ext cx="4714875" cy="50387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ox(in)">
                                      <p:cBhvr>
                                        <p:cTn id="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386263" y="285750"/>
            <a:ext cx="4686300" cy="500063"/>
          </a:xfrm>
        </p:spPr>
        <p:txBody>
          <a:bodyPr/>
          <a:lstStyle/>
          <a:p>
            <a:r>
              <a:rPr lang="zh-CN" altLang="en-US"/>
              <a:t>总结</a:t>
            </a:r>
          </a:p>
        </p:txBody>
      </p:sp>
      <p:sp>
        <p:nvSpPr>
          <p:cNvPr id="40963" name="Rectangle 3"/>
          <p:cNvSpPr>
            <a:spLocks noGrp="1" noChangeArrowheads="1"/>
          </p:cNvSpPr>
          <p:nvPr>
            <p:ph idx="1"/>
          </p:nvPr>
        </p:nvSpPr>
        <p:spPr>
          <a:xfrm>
            <a:off x="628650" y="1857375"/>
            <a:ext cx="8229600" cy="4286250"/>
          </a:xfrm>
        </p:spPr>
        <p:txBody>
          <a:bodyPr/>
          <a:lstStyle/>
          <a:p>
            <a:pPr>
              <a:lnSpc>
                <a:spcPct val="200000"/>
              </a:lnSpc>
              <a:buFontTx/>
              <a:buBlip>
                <a:blip r:embed="rId2"/>
              </a:buBlip>
            </a:pPr>
            <a:r>
              <a:rPr lang="zh-CN" altLang="en-US"/>
              <a:t>框架结构的应用</a:t>
            </a:r>
          </a:p>
          <a:p>
            <a:pPr>
              <a:lnSpc>
                <a:spcPct val="200000"/>
              </a:lnSpc>
              <a:buFontTx/>
              <a:buBlip>
                <a:blip r:embed="rId2"/>
              </a:buBlip>
            </a:pPr>
            <a:r>
              <a:rPr lang="zh-CN" altLang="en-US"/>
              <a:t>框架的标签及其属性 </a:t>
            </a:r>
          </a:p>
          <a:p>
            <a:pPr>
              <a:lnSpc>
                <a:spcPct val="200000"/>
              </a:lnSpc>
              <a:buFontTx/>
              <a:buBlip>
                <a:blip r:embed="rId2"/>
              </a:buBlip>
            </a:pPr>
            <a:r>
              <a:rPr lang="zh-CN" altLang="en-US"/>
              <a:t>多层框架嵌套的实现</a:t>
            </a:r>
          </a:p>
          <a:p>
            <a:pPr>
              <a:lnSpc>
                <a:spcPct val="200000"/>
              </a:lnSpc>
              <a:buFontTx/>
              <a:buBlip>
                <a:blip r:embed="rId2"/>
              </a:buBlip>
            </a:pPr>
            <a:r>
              <a:rPr lang="zh-CN" altLang="en-US"/>
              <a:t>多框架的窗口中超链接的导航目标 </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386263" y="285750"/>
            <a:ext cx="4686300" cy="500063"/>
          </a:xfrm>
        </p:spPr>
        <p:txBody>
          <a:bodyPr/>
          <a:lstStyle/>
          <a:p>
            <a:r>
              <a:rPr lang="zh-CN" altLang="en-US"/>
              <a:t>作业</a:t>
            </a:r>
            <a:r>
              <a:rPr lang="en-US" altLang="zh-CN"/>
              <a:t>2-1</a:t>
            </a:r>
            <a:endParaRPr lang="zh-CN" altLang="en-US"/>
          </a:p>
        </p:txBody>
      </p:sp>
      <p:sp>
        <p:nvSpPr>
          <p:cNvPr id="41987" name="Rectangle 3"/>
          <p:cNvSpPr>
            <a:spLocks noGrp="1" noChangeArrowheads="1"/>
          </p:cNvSpPr>
          <p:nvPr>
            <p:ph idx="1"/>
          </p:nvPr>
        </p:nvSpPr>
        <p:spPr>
          <a:xfrm>
            <a:off x="628650" y="1857375"/>
            <a:ext cx="8229600" cy="4286250"/>
          </a:xfrm>
        </p:spPr>
        <p:txBody>
          <a:bodyPr/>
          <a:lstStyle/>
          <a:p>
            <a:pPr>
              <a:buFontTx/>
              <a:buBlip>
                <a:blip r:embed="rId2"/>
              </a:buBlip>
            </a:pPr>
            <a:r>
              <a:rPr lang="zh-CN" altLang="en-US"/>
              <a:t>创建一个多级嵌套框架，具体样式见示意图，要求实现导航页面</a:t>
            </a:r>
          </a:p>
        </p:txBody>
      </p:sp>
      <p:pic>
        <p:nvPicPr>
          <p:cNvPr id="16390" name="Picture 6"/>
          <p:cNvPicPr>
            <a:picLocks noChangeAspect="1" noChangeArrowheads="1"/>
          </p:cNvPicPr>
          <p:nvPr/>
        </p:nvPicPr>
        <p:blipFill>
          <a:blip r:embed="rId3"/>
          <a:srcRect/>
          <a:stretch>
            <a:fillRect/>
          </a:stretch>
        </p:blipFill>
        <p:spPr bwMode="auto">
          <a:xfrm>
            <a:off x="1071538" y="2786058"/>
            <a:ext cx="6780212" cy="33575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randombar(horizontal)">
                                      <p:cBhvr>
                                        <p:cTn id="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386263" y="285750"/>
            <a:ext cx="4686300" cy="500063"/>
          </a:xfrm>
        </p:spPr>
        <p:txBody>
          <a:bodyPr/>
          <a:lstStyle/>
          <a:p>
            <a:r>
              <a:rPr lang="zh-CN" altLang="en-US"/>
              <a:t>作业</a:t>
            </a:r>
            <a:r>
              <a:rPr lang="en-US" altLang="zh-CN"/>
              <a:t>2-2</a:t>
            </a:r>
            <a:endParaRPr lang="zh-CN" altLang="en-US"/>
          </a:p>
        </p:txBody>
      </p:sp>
      <p:sp>
        <p:nvSpPr>
          <p:cNvPr id="43011" name="内容占位符 2"/>
          <p:cNvSpPr>
            <a:spLocks noGrp="1"/>
          </p:cNvSpPr>
          <p:nvPr>
            <p:ph idx="1"/>
          </p:nvPr>
        </p:nvSpPr>
        <p:spPr>
          <a:xfrm>
            <a:off x="628650" y="1857375"/>
            <a:ext cx="8229600" cy="4286250"/>
          </a:xfrm>
        </p:spPr>
        <p:txBody>
          <a:bodyPr/>
          <a:lstStyle/>
          <a:p>
            <a:pPr>
              <a:buFontTx/>
              <a:buBlip>
                <a:blip r:embed="rId2"/>
              </a:buBlip>
            </a:pPr>
            <a:r>
              <a:rPr lang="zh-CN" altLang="en-US"/>
              <a:t>采用</a:t>
            </a:r>
            <a:r>
              <a:rPr lang="en-US" altLang="zh-CN"/>
              <a:t>iframe</a:t>
            </a:r>
            <a:r>
              <a:rPr lang="zh-CN" altLang="en-US"/>
              <a:t>方式创建以下界面，并根据链接的提示实现界面不同</a:t>
            </a:r>
            <a:r>
              <a:rPr lang="en-US" altLang="zh-CN"/>
              <a:t>target</a:t>
            </a:r>
            <a:r>
              <a:rPr lang="zh-CN" altLang="en-US"/>
              <a:t>的跳转</a:t>
            </a:r>
          </a:p>
        </p:txBody>
      </p:sp>
      <p:pic>
        <p:nvPicPr>
          <p:cNvPr id="43012" name="Picture 3"/>
          <p:cNvPicPr>
            <a:picLocks noChangeAspect="1" noChangeArrowheads="1"/>
          </p:cNvPicPr>
          <p:nvPr/>
        </p:nvPicPr>
        <p:blipFill>
          <a:blip r:embed="rId3"/>
          <a:srcRect/>
          <a:stretch>
            <a:fillRect/>
          </a:stretch>
        </p:blipFill>
        <p:spPr bwMode="auto">
          <a:xfrm>
            <a:off x="2071688" y="2643188"/>
            <a:ext cx="5011737" cy="3789362"/>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副标题 4"/>
          <p:cNvSpPr>
            <a:spLocks noGrp="1"/>
          </p:cNvSpPr>
          <p:nvPr>
            <p:ph type="subTitle" idx="1"/>
          </p:nvPr>
        </p:nvSpPr>
        <p:spPr>
          <a:xfrm>
            <a:off x="1371600" y="4319588"/>
            <a:ext cx="6400800" cy="1752600"/>
          </a:xfrm>
        </p:spPr>
        <p:txBody>
          <a:bodyPr/>
          <a:lstStyle/>
          <a:p>
            <a:r>
              <a:rPr lang="zh-CN" altLang="en-US"/>
              <a:t>第五章 其它标签</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86263" y="285750"/>
            <a:ext cx="4686300" cy="500063"/>
          </a:xfrm>
        </p:spPr>
        <p:txBody>
          <a:bodyPr/>
          <a:lstStyle/>
          <a:p>
            <a:r>
              <a:rPr lang="zh-CN" altLang="en-US"/>
              <a:t>回顾</a:t>
            </a:r>
          </a:p>
        </p:txBody>
      </p:sp>
      <p:sp>
        <p:nvSpPr>
          <p:cNvPr id="27651" name="Rectangle 3"/>
          <p:cNvSpPr>
            <a:spLocks noGrp="1" noChangeArrowheads="1"/>
          </p:cNvSpPr>
          <p:nvPr>
            <p:ph idx="1"/>
          </p:nvPr>
        </p:nvSpPr>
        <p:spPr>
          <a:xfrm>
            <a:off x="628650" y="1857375"/>
            <a:ext cx="8229600" cy="4286250"/>
          </a:xfrm>
        </p:spPr>
        <p:txBody>
          <a:bodyPr/>
          <a:lstStyle/>
          <a:p>
            <a:pPr>
              <a:lnSpc>
                <a:spcPct val="160000"/>
              </a:lnSpc>
              <a:buFontTx/>
              <a:buBlip>
                <a:blip r:embed="rId2"/>
              </a:buBlip>
            </a:pPr>
            <a:r>
              <a:rPr lang="zh-CN" altLang="en-US"/>
              <a:t>框架的意义 </a:t>
            </a:r>
          </a:p>
          <a:p>
            <a:pPr>
              <a:lnSpc>
                <a:spcPct val="160000"/>
              </a:lnSpc>
              <a:buFontTx/>
              <a:buBlip>
                <a:blip r:embed="rId2"/>
              </a:buBlip>
            </a:pPr>
            <a:r>
              <a:rPr lang="zh-CN" altLang="en-US"/>
              <a:t>框架结构的典型代码 </a:t>
            </a:r>
          </a:p>
          <a:p>
            <a:pPr>
              <a:lnSpc>
                <a:spcPct val="160000"/>
              </a:lnSpc>
              <a:buFontTx/>
              <a:buBlip>
                <a:blip r:embed="rId2"/>
              </a:buBlip>
            </a:pPr>
            <a:r>
              <a:rPr lang="zh-CN" altLang="en-US"/>
              <a:t>多框架的窗口中超链接的导航目标 </a:t>
            </a:r>
          </a:p>
          <a:p>
            <a:pPr>
              <a:lnSpc>
                <a:spcPct val="160000"/>
              </a:lnSpc>
              <a:buFontTx/>
              <a:buBlip>
                <a:blip r:embed="rId2"/>
              </a:buBlip>
            </a:pPr>
            <a:r>
              <a:rPr lang="zh-CN" altLang="en-US"/>
              <a:t>框架嵌套的实现</a:t>
            </a:r>
          </a:p>
          <a:p>
            <a:pPr>
              <a:lnSpc>
                <a:spcPct val="160000"/>
              </a:lnSpc>
              <a:buFontTx/>
              <a:buBlip>
                <a:blip r:embed="rId2"/>
              </a:buBlip>
            </a:pPr>
            <a:r>
              <a:rPr lang="zh-CN" altLang="en-US"/>
              <a:t>模板的应用</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86263" y="285750"/>
            <a:ext cx="4686300" cy="500063"/>
          </a:xfrm>
        </p:spPr>
        <p:txBody>
          <a:bodyPr/>
          <a:lstStyle/>
          <a:p>
            <a:r>
              <a:rPr lang="zh-CN" altLang="en-US"/>
              <a:t>目标</a:t>
            </a:r>
          </a:p>
        </p:txBody>
      </p:sp>
      <p:sp>
        <p:nvSpPr>
          <p:cNvPr id="28675" name="Rectangle 3"/>
          <p:cNvSpPr>
            <a:spLocks noGrp="1" noChangeArrowheads="1"/>
          </p:cNvSpPr>
          <p:nvPr>
            <p:ph idx="1"/>
          </p:nvPr>
        </p:nvSpPr>
        <p:spPr>
          <a:xfrm>
            <a:off x="628650" y="1857375"/>
            <a:ext cx="8229600" cy="4286250"/>
          </a:xfrm>
        </p:spPr>
        <p:txBody>
          <a:bodyPr/>
          <a:lstStyle/>
          <a:p>
            <a:pPr>
              <a:lnSpc>
                <a:spcPct val="150000"/>
              </a:lnSpc>
              <a:buFontTx/>
              <a:buBlip>
                <a:blip r:embed="rId3"/>
              </a:buBlip>
            </a:pPr>
            <a:r>
              <a:rPr lang="zh-CN" altLang="en-US"/>
              <a:t>段落标记</a:t>
            </a:r>
          </a:p>
          <a:p>
            <a:pPr>
              <a:lnSpc>
                <a:spcPct val="150000"/>
              </a:lnSpc>
              <a:buFontTx/>
              <a:buBlip>
                <a:blip r:embed="rId3"/>
              </a:buBlip>
            </a:pPr>
            <a:r>
              <a:rPr lang="zh-CN" altLang="en-US"/>
              <a:t>字符标记</a:t>
            </a:r>
          </a:p>
          <a:p>
            <a:pPr>
              <a:lnSpc>
                <a:spcPct val="150000"/>
              </a:lnSpc>
              <a:buFontTx/>
              <a:buBlip>
                <a:blip r:embed="rId3"/>
              </a:buBlip>
            </a:pPr>
            <a:r>
              <a:rPr lang="zh-CN" altLang="en-US"/>
              <a:t>特殊字符表示方法</a:t>
            </a:r>
          </a:p>
          <a:p>
            <a:pPr>
              <a:lnSpc>
                <a:spcPct val="150000"/>
              </a:lnSpc>
              <a:buFontTx/>
              <a:buBlip>
                <a:blip r:embed="rId3"/>
              </a:buBlip>
            </a:pPr>
            <a:r>
              <a:rPr lang="zh-CN" altLang="en-US"/>
              <a:t>图片及图片标记</a:t>
            </a:r>
          </a:p>
          <a:p>
            <a:pPr>
              <a:lnSpc>
                <a:spcPct val="150000"/>
              </a:lnSpc>
              <a:buFontTx/>
              <a:buBlip>
                <a:blip r:embed="rId3"/>
              </a:buBlip>
            </a:pPr>
            <a:r>
              <a:rPr lang="zh-CN" altLang="en-US"/>
              <a:t>多媒体（动画，音乐）</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牛耳</Template>
  <TotalTime>3</TotalTime>
  <Words>6743</Words>
  <Application>Microsoft Office PowerPoint</Application>
  <PresentationFormat>全屏显示(4:3)</PresentationFormat>
  <Paragraphs>992</Paragraphs>
  <Slides>110</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23" baseType="lpstr">
      <vt:lpstr>StarSymbol</vt:lpstr>
      <vt:lpstr>黑体</vt:lpstr>
      <vt:lpstr>楷体_GB2312</vt:lpstr>
      <vt:lpstr>隶书</vt:lpstr>
      <vt:lpstr>幼圆</vt:lpstr>
      <vt:lpstr>Arial</vt:lpstr>
      <vt:lpstr>Arial Narrow</vt:lpstr>
      <vt:lpstr>Calibri</vt:lpstr>
      <vt:lpstr>Courier New</vt:lpstr>
      <vt:lpstr>Tahoma</vt:lpstr>
      <vt:lpstr>Wingdings</vt:lpstr>
      <vt:lpstr>Office 主题</vt:lpstr>
      <vt:lpstr>Visio</vt:lpstr>
      <vt:lpstr>HTML5前端页面开发基础</vt:lpstr>
      <vt:lpstr>课程目标</vt:lpstr>
      <vt:lpstr>课时安排</vt:lpstr>
      <vt:lpstr>第一章  WEB概述与超链接 </vt:lpstr>
      <vt:lpstr>本章目标</vt:lpstr>
      <vt:lpstr>Internet和万维网(www)</vt:lpstr>
      <vt:lpstr>Internet和万维网(www)</vt:lpstr>
      <vt:lpstr>Internet和万维网(www)</vt:lpstr>
      <vt:lpstr>HTTP协议示例</vt:lpstr>
      <vt:lpstr>HTML超文本标记语言</vt:lpstr>
      <vt:lpstr>浏览器访问网页文件的方式</vt:lpstr>
      <vt:lpstr>Html 规范与版本</vt:lpstr>
      <vt:lpstr>网页 与 网站</vt:lpstr>
      <vt:lpstr>如何上网?</vt:lpstr>
      <vt:lpstr>如何上网?</vt:lpstr>
      <vt:lpstr>静态网页</vt:lpstr>
      <vt:lpstr>动态网页(1)</vt:lpstr>
      <vt:lpstr>动态网页(2)</vt:lpstr>
      <vt:lpstr>编辑工具</vt:lpstr>
      <vt:lpstr>Html的全局架构标签</vt:lpstr>
      <vt:lpstr>Html的全局架构标签</vt:lpstr>
      <vt:lpstr>什么是标记？什么是属性?</vt:lpstr>
      <vt:lpstr>DOCTYPE标签</vt:lpstr>
      <vt:lpstr>Head - Meta元素</vt:lpstr>
      <vt:lpstr>标签及其属性</vt:lpstr>
      <vt:lpstr>标签及其属性</vt:lpstr>
      <vt:lpstr>标签及其属性</vt:lpstr>
      <vt:lpstr>路径</vt:lpstr>
      <vt:lpstr>标签及其属性</vt:lpstr>
      <vt:lpstr>超级链接</vt:lpstr>
      <vt:lpstr>好的html编码习惯</vt:lpstr>
      <vt:lpstr>总  结</vt:lpstr>
      <vt:lpstr>作业（一）</vt:lpstr>
      <vt:lpstr>作业（一）</vt:lpstr>
      <vt:lpstr>作业（二）</vt:lpstr>
      <vt:lpstr>作业（二）</vt:lpstr>
      <vt:lpstr>Web 开发基础</vt:lpstr>
      <vt:lpstr>回顾</vt:lpstr>
      <vt:lpstr>本章目标</vt:lpstr>
      <vt:lpstr>网页设计注意事项</vt:lpstr>
      <vt:lpstr>什么是表格？</vt:lpstr>
      <vt:lpstr>表格应用示例</vt:lpstr>
      <vt:lpstr>什么是表格？</vt:lpstr>
      <vt:lpstr>什么是表格？</vt:lpstr>
      <vt:lpstr>如何创建表格?</vt:lpstr>
      <vt:lpstr>&lt;table&gt; 标签及其属性</vt:lpstr>
      <vt:lpstr>&lt;table&gt; 标签及其属性</vt:lpstr>
      <vt:lpstr>table的常用属性</vt:lpstr>
      <vt:lpstr>&lt;tr&gt;标签及其属性</vt:lpstr>
      <vt:lpstr>&lt;td&gt;标签及其属性</vt:lpstr>
      <vt:lpstr>&lt;td&gt;标签及其属性</vt:lpstr>
      <vt:lpstr>其它表格标签</vt:lpstr>
      <vt:lpstr>用表格进行页面排版</vt:lpstr>
      <vt:lpstr>表格排版注意事项：</vt:lpstr>
      <vt:lpstr>总结</vt:lpstr>
      <vt:lpstr>课后练习作业2-1</vt:lpstr>
      <vt:lpstr>课后练习作业2-2</vt:lpstr>
      <vt:lpstr>PowerPoint 演示文稿</vt:lpstr>
      <vt:lpstr>回 顾</vt:lpstr>
      <vt:lpstr>本章目标</vt:lpstr>
      <vt:lpstr>表单的应用</vt:lpstr>
      <vt:lpstr>表单应用</vt:lpstr>
      <vt:lpstr>表单元素--文本框、密码框</vt:lpstr>
      <vt:lpstr>表单元素—文件、多行文本</vt:lpstr>
      <vt:lpstr>表单元素—复选框、单选框</vt:lpstr>
      <vt:lpstr>表单元素—复选框、单选框</vt:lpstr>
      <vt:lpstr>表单元素—下拉列表</vt:lpstr>
      <vt:lpstr>表单元素—下拉列表</vt:lpstr>
      <vt:lpstr>表单元素—动作按钮</vt:lpstr>
      <vt:lpstr>表单元素—动作按钮</vt:lpstr>
      <vt:lpstr>表单元素—动作按钮</vt:lpstr>
      <vt:lpstr>给表单元素标记和分组</vt:lpstr>
      <vt:lpstr>Tab 键索引顺序 </vt:lpstr>
      <vt:lpstr>其它相关属性</vt:lpstr>
      <vt:lpstr>readonly和disabled属性</vt:lpstr>
      <vt:lpstr>Form标签的三大属性</vt:lpstr>
      <vt:lpstr>get 还是post(补充)</vt:lpstr>
      <vt:lpstr>总结</vt:lpstr>
      <vt:lpstr>课后练习作业</vt:lpstr>
      <vt:lpstr>PowerPoint 演示文稿</vt:lpstr>
      <vt:lpstr>回顾</vt:lpstr>
      <vt:lpstr>目 标 </vt:lpstr>
      <vt:lpstr>框架的应用</vt:lpstr>
      <vt:lpstr>框架的作用</vt:lpstr>
      <vt:lpstr>框架结构标签</vt:lpstr>
      <vt:lpstr>框架结构标签</vt:lpstr>
      <vt:lpstr>框架结构标签</vt:lpstr>
      <vt:lpstr>框架的嵌套</vt:lpstr>
      <vt:lpstr>框架示例</vt:lpstr>
      <vt:lpstr>超链接导航</vt:lpstr>
      <vt:lpstr>导航链接目标</vt:lpstr>
      <vt:lpstr>特殊的目标</vt:lpstr>
      <vt:lpstr>内联框架</vt:lpstr>
      <vt:lpstr>总结</vt:lpstr>
      <vt:lpstr>作业2-1</vt:lpstr>
      <vt:lpstr>作业2-2</vt:lpstr>
      <vt:lpstr>PowerPoint 演示文稿</vt:lpstr>
      <vt:lpstr>回顾</vt:lpstr>
      <vt:lpstr>目标</vt:lpstr>
      <vt:lpstr>段落相关标记</vt:lpstr>
      <vt:lpstr>段落相关标记</vt:lpstr>
      <vt:lpstr>段落相关标记</vt:lpstr>
      <vt:lpstr>段落相关标记</vt:lpstr>
      <vt:lpstr>段落相关标记</vt:lpstr>
      <vt:lpstr>段落相关标记</vt:lpstr>
      <vt:lpstr>段落相关标记</vt:lpstr>
      <vt:lpstr>字符相关标签</vt:lpstr>
      <vt:lpstr>字符相关标签</vt:lpstr>
      <vt:lpstr>特殊字符表示方法</vt:lpstr>
      <vt:lpstr>图片标记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 页 编 程</dc:title>
  <dc:creator>vol</dc:creator>
  <cp:lastModifiedBy>李 伟</cp:lastModifiedBy>
  <cp:revision>392</cp:revision>
  <dcterms:created xsi:type="dcterms:W3CDTF">2007-02-15T12:54:00Z</dcterms:created>
  <dcterms:modified xsi:type="dcterms:W3CDTF">2022-07-14T09:12:52Z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