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59" r:id="rId6"/>
    <p:sldId id="265" r:id="rId7"/>
    <p:sldId id="266" r:id="rId8"/>
    <p:sldId id="260" r:id="rId9"/>
    <p:sldId id="271" r:id="rId10"/>
    <p:sldId id="323" r:id="rId11"/>
    <p:sldId id="262" r:id="rId12"/>
    <p:sldId id="263" r:id="rId13"/>
    <p:sldId id="268" r:id="rId14"/>
    <p:sldId id="269" r:id="rId15"/>
    <p:sldId id="273" r:id="rId16"/>
    <p:sldId id="274" r:id="rId17"/>
    <p:sldId id="301" r:id="rId18"/>
    <p:sldId id="275" r:id="rId19"/>
    <p:sldId id="277" r:id="rId20"/>
    <p:sldId id="278" r:id="rId21"/>
    <p:sldId id="279" r:id="rId22"/>
    <p:sldId id="280" r:id="rId23"/>
    <p:sldId id="281" r:id="rId24"/>
    <p:sldId id="282" r:id="rId25"/>
    <p:sldId id="283" r:id="rId26"/>
    <p:sldId id="284" r:id="rId27"/>
    <p:sldId id="285" r:id="rId28"/>
    <p:sldId id="289" r:id="rId29"/>
    <p:sldId id="304" r:id="rId30"/>
    <p:sldId id="305" r:id="rId31"/>
    <p:sldId id="306" r:id="rId32"/>
    <p:sldId id="291" r:id="rId33"/>
    <p:sldId id="290" r:id="rId34"/>
    <p:sldId id="307" r:id="rId35"/>
    <p:sldId id="308" r:id="rId36"/>
    <p:sldId id="309" r:id="rId37"/>
    <p:sldId id="310" r:id="rId38"/>
    <p:sldId id="294" r:id="rId39"/>
    <p:sldId id="295" r:id="rId40"/>
    <p:sldId id="293" r:id="rId41"/>
    <p:sldId id="296" r:id="rId42"/>
    <p:sldId id="297" r:id="rId43"/>
    <p:sldId id="298" r:id="rId44"/>
    <p:sldId id="299" r:id="rId45"/>
    <p:sldId id="300" r:id="rId46"/>
    <p:sldId id="302" r:id="rId47"/>
    <p:sldId id="286" r:id="rId48"/>
    <p:sldId id="312" r:id="rId49"/>
    <p:sldId id="313" r:id="rId50"/>
    <p:sldId id="314" r:id="rId51"/>
    <p:sldId id="316" r:id="rId52"/>
    <p:sldId id="315" r:id="rId53"/>
    <p:sldId id="317" r:id="rId54"/>
    <p:sldId id="319" r:id="rId55"/>
    <p:sldId id="320" r:id="rId56"/>
    <p:sldId id="321" r:id="rId57"/>
    <p:sldId id="322" r:id="rId58"/>
    <p:sldId id="311"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8300"/>
    <a:srgbClr val="63AD9F"/>
    <a:srgbClr val="6896C0"/>
    <a:srgbClr val="F88888"/>
    <a:srgbClr val="FFD1D1"/>
    <a:srgbClr val="B686DA"/>
    <a:srgbClr val="CC86E2"/>
    <a:srgbClr val="E9E7E7"/>
    <a:srgbClr val="E1CC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showGuides="1">
      <p:cViewPr varScale="1">
        <p:scale>
          <a:sx n="112" d="100"/>
          <a:sy n="112" d="100"/>
        </p:scale>
        <p:origin x="552" y="96"/>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20084"/>
          </a:xfrm>
        </p:spPr>
        <p:txBody>
          <a:bodyPr anchor="b">
            <a:normAutofit/>
          </a:bodyPr>
          <a:lstStyle>
            <a:lvl1pPr algn="ctr">
              <a:defRPr sz="3500" b="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82720"/>
            <a:ext cx="9144000" cy="1655762"/>
          </a:xfrm>
        </p:spPr>
        <p:txBody>
          <a:bodyPr/>
          <a:lstStyle>
            <a:lvl1pPr marL="0" indent="0" algn="ctr">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8" name="矩形 7"/>
          <p:cNvSpPr/>
          <p:nvPr/>
        </p:nvSpPr>
        <p:spPr>
          <a:xfrm>
            <a:off x="349624" y="571034"/>
            <a:ext cx="2877670" cy="551329"/>
          </a:xfrm>
          <a:prstGeom prst="rect">
            <a:avLst/>
          </a:prstGeom>
          <a:solidFill>
            <a:schemeClr val="accent2">
              <a:lumMod val="75000"/>
            </a:schemeClr>
          </a:solidFill>
          <a:ln>
            <a:no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78656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FCDF5F-50B4-42F2-B97B-3DD14EB9D0D1}"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BDF4F-5285-492E-8777-46B6DC758764}" type="slidenum">
              <a:rPr lang="zh-CN" altLang="en-US" smtClean="0"/>
              <a:t>‹#›</a:t>
            </a:fld>
            <a:endParaRPr lang="zh-CN" altLang="en-US"/>
          </a:p>
        </p:txBody>
      </p:sp>
    </p:spTree>
    <p:extLst>
      <p:ext uri="{BB962C8B-B14F-4D97-AF65-F5344CB8AC3E}">
        <p14:creationId xmlns:p14="http://schemas.microsoft.com/office/powerpoint/2010/main" val="300967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FCDF5F-50B4-42F2-B97B-3DD14EB9D0D1}"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BDF4F-5285-492E-8777-46B6DC758764}" type="slidenum">
              <a:rPr lang="zh-CN" altLang="en-US" smtClean="0"/>
              <a:t>‹#›</a:t>
            </a:fld>
            <a:endParaRPr lang="zh-CN" altLang="en-US"/>
          </a:p>
        </p:txBody>
      </p:sp>
    </p:spTree>
    <p:extLst>
      <p:ext uri="{BB962C8B-B14F-4D97-AF65-F5344CB8AC3E}">
        <p14:creationId xmlns:p14="http://schemas.microsoft.com/office/powerpoint/2010/main" val="89784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445808"/>
            <a:ext cx="10838329" cy="629956"/>
          </a:xfrm>
        </p:spPr>
        <p:txBody>
          <a:bodyPr>
            <a:normAutofit/>
          </a:bodyPr>
          <a:lstStyle>
            <a:lvl1pPr>
              <a:defRPr sz="3000" b="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685800" y="1344705"/>
            <a:ext cx="10838329" cy="4961966"/>
          </a:xfrm>
        </p:spPr>
        <p:txBody>
          <a:bodyPr/>
          <a:lstStyle>
            <a:lvl1pPr>
              <a:defRPr sz="24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59671" y="6000878"/>
            <a:ext cx="570593" cy="513533"/>
          </a:xfrm>
          <a:prstGeom prst="rect">
            <a:avLst/>
          </a:prstGeom>
        </p:spPr>
      </p:pic>
    </p:spTree>
    <p:extLst>
      <p:ext uri="{BB962C8B-B14F-4D97-AF65-F5344CB8AC3E}">
        <p14:creationId xmlns:p14="http://schemas.microsoft.com/office/powerpoint/2010/main" val="55548850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AFCDF5F-50B4-42F2-B97B-3DD14EB9D0D1}"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BDF4F-5285-492E-8777-46B6DC758764}" type="slidenum">
              <a:rPr lang="zh-CN" altLang="en-US" smtClean="0"/>
              <a:t>‹#›</a:t>
            </a:fld>
            <a:endParaRPr lang="zh-CN" altLang="en-US"/>
          </a:p>
        </p:txBody>
      </p:sp>
    </p:spTree>
    <p:extLst>
      <p:ext uri="{BB962C8B-B14F-4D97-AF65-F5344CB8AC3E}">
        <p14:creationId xmlns:p14="http://schemas.microsoft.com/office/powerpoint/2010/main" val="23580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AFCDF5F-50B4-42F2-B97B-3DD14EB9D0D1}" type="datetimeFigureOut">
              <a:rPr lang="zh-CN" altLang="en-US" smtClean="0"/>
              <a:t>2022/5/27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BDF4F-5285-492E-8777-46B6DC758764}" type="slidenum">
              <a:rPr lang="zh-CN" altLang="en-US" smtClean="0"/>
              <a:t>‹#›</a:t>
            </a:fld>
            <a:endParaRPr lang="zh-CN" altLang="en-US"/>
          </a:p>
        </p:txBody>
      </p:sp>
    </p:spTree>
    <p:extLst>
      <p:ext uri="{BB962C8B-B14F-4D97-AF65-F5344CB8AC3E}">
        <p14:creationId xmlns:p14="http://schemas.microsoft.com/office/powerpoint/2010/main" val="47957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AFCDF5F-50B4-42F2-B97B-3DD14EB9D0D1}" type="datetimeFigureOut">
              <a:rPr lang="zh-CN" altLang="en-US" smtClean="0"/>
              <a:t>2022/5/27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7BDF4F-5285-492E-8777-46B6DC758764}" type="slidenum">
              <a:rPr lang="zh-CN" altLang="en-US" smtClean="0"/>
              <a:t>‹#›</a:t>
            </a:fld>
            <a:endParaRPr lang="zh-CN" altLang="en-US"/>
          </a:p>
        </p:txBody>
      </p:sp>
    </p:spTree>
    <p:extLst>
      <p:ext uri="{BB962C8B-B14F-4D97-AF65-F5344CB8AC3E}">
        <p14:creationId xmlns:p14="http://schemas.microsoft.com/office/powerpoint/2010/main" val="137355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AFCDF5F-50B4-42F2-B97B-3DD14EB9D0D1}" type="datetimeFigureOut">
              <a:rPr lang="zh-CN" altLang="en-US" smtClean="0"/>
              <a:t>2022/5/27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7BDF4F-5285-492E-8777-46B6DC758764}" type="slidenum">
              <a:rPr lang="zh-CN" altLang="en-US" smtClean="0"/>
              <a:t>‹#›</a:t>
            </a:fld>
            <a:endParaRPr lang="zh-CN" altLang="en-US"/>
          </a:p>
        </p:txBody>
      </p:sp>
    </p:spTree>
    <p:extLst>
      <p:ext uri="{BB962C8B-B14F-4D97-AF65-F5344CB8AC3E}">
        <p14:creationId xmlns:p14="http://schemas.microsoft.com/office/powerpoint/2010/main" val="210080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FCDF5F-50B4-42F2-B97B-3DD14EB9D0D1}" type="datetimeFigureOut">
              <a:rPr lang="zh-CN" altLang="en-US" smtClean="0"/>
              <a:t>2022/5/27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7BDF4F-5285-492E-8777-46B6DC758764}" type="slidenum">
              <a:rPr lang="zh-CN" altLang="en-US" smtClean="0"/>
              <a:t>‹#›</a:t>
            </a:fld>
            <a:endParaRPr lang="zh-CN" altLang="en-US"/>
          </a:p>
        </p:txBody>
      </p:sp>
    </p:spTree>
    <p:extLst>
      <p:ext uri="{BB962C8B-B14F-4D97-AF65-F5344CB8AC3E}">
        <p14:creationId xmlns:p14="http://schemas.microsoft.com/office/powerpoint/2010/main" val="1220017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AFCDF5F-50B4-42F2-B97B-3DD14EB9D0D1}" type="datetimeFigureOut">
              <a:rPr lang="zh-CN" altLang="en-US" smtClean="0"/>
              <a:t>2022/5/27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BDF4F-5285-492E-8777-46B6DC758764}" type="slidenum">
              <a:rPr lang="zh-CN" altLang="en-US" smtClean="0"/>
              <a:t>‹#›</a:t>
            </a:fld>
            <a:endParaRPr lang="zh-CN" altLang="en-US"/>
          </a:p>
        </p:txBody>
      </p:sp>
    </p:spTree>
    <p:extLst>
      <p:ext uri="{BB962C8B-B14F-4D97-AF65-F5344CB8AC3E}">
        <p14:creationId xmlns:p14="http://schemas.microsoft.com/office/powerpoint/2010/main" val="86386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AFCDF5F-50B4-42F2-B97B-3DD14EB9D0D1}" type="datetimeFigureOut">
              <a:rPr lang="zh-CN" altLang="en-US" smtClean="0"/>
              <a:t>2022/5/27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BDF4F-5285-492E-8777-46B6DC758764}" type="slidenum">
              <a:rPr lang="zh-CN" altLang="en-US" smtClean="0"/>
              <a:t>‹#›</a:t>
            </a:fld>
            <a:endParaRPr lang="zh-CN" altLang="en-US"/>
          </a:p>
        </p:txBody>
      </p:sp>
    </p:spTree>
    <p:extLst>
      <p:ext uri="{BB962C8B-B14F-4D97-AF65-F5344CB8AC3E}">
        <p14:creationId xmlns:p14="http://schemas.microsoft.com/office/powerpoint/2010/main" val="218654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CDF5F-50B4-42F2-B97B-3DD14EB9D0D1}" type="datetimeFigureOut">
              <a:rPr lang="zh-CN" altLang="en-US" smtClean="0"/>
              <a:t>2022/5/27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BDF4F-5285-492E-8777-46B6DC758764}" type="slidenum">
              <a:rPr lang="zh-CN" altLang="en-US" smtClean="0"/>
              <a:t>‹#›</a:t>
            </a:fld>
            <a:endParaRPr lang="zh-CN" altLang="en-US"/>
          </a:p>
        </p:txBody>
      </p:sp>
    </p:spTree>
    <p:extLst>
      <p:ext uri="{BB962C8B-B14F-4D97-AF65-F5344CB8AC3E}">
        <p14:creationId xmlns:p14="http://schemas.microsoft.com/office/powerpoint/2010/main" val="38035241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pi.python.org/pypi/Flask/1.0.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localhost:5000/hello/&#24352;&#19977;"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localhost:5000/hello/&#24352;&#19977;"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flask.pocoo.org/docs/1.0/" TargetMode="External"/><Relationship Id="rId5" Type="http://schemas.openxmlformats.org/officeDocument/2006/relationships/hyperlink" Target="http://flask.pocoo.org/" TargetMode="Externa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13682"/>
            <a:ext cx="9144000" cy="2320084"/>
          </a:xfrm>
        </p:spPr>
        <p:txBody>
          <a:bodyPr/>
          <a:lstStyle/>
          <a:p>
            <a:r>
              <a:rPr lang="en-US" altLang="zh-CN" dirty="0">
                <a:solidFill>
                  <a:schemeClr val="accent2">
                    <a:lumMod val="75000"/>
                  </a:schemeClr>
                </a:solidFill>
              </a:rPr>
              <a:t>01</a:t>
            </a:r>
            <a:r>
              <a:rPr lang="zh-CN" altLang="en-US" dirty="0"/>
              <a:t>：</a:t>
            </a:r>
            <a:r>
              <a:rPr lang="en-US" altLang="zh-CN" dirty="0"/>
              <a:t>Flask </a:t>
            </a:r>
            <a:r>
              <a:rPr lang="zh-CN" altLang="en-US" dirty="0"/>
              <a:t>框架快速入门</a:t>
            </a:r>
          </a:p>
        </p:txBody>
      </p:sp>
      <p:sp>
        <p:nvSpPr>
          <p:cNvPr id="3" name="副标题 2"/>
          <p:cNvSpPr>
            <a:spLocks noGrp="1"/>
          </p:cNvSpPr>
          <p:nvPr>
            <p:ph type="subTitle" idx="1"/>
          </p:nvPr>
        </p:nvSpPr>
        <p:spPr>
          <a:xfrm>
            <a:off x="1524000" y="4174039"/>
            <a:ext cx="9144000" cy="1655762"/>
          </a:xfrm>
        </p:spPr>
        <p:txBody>
          <a:bodyPr>
            <a:normAutofit/>
          </a:bodyPr>
          <a:lstStyle/>
          <a:p>
            <a:r>
              <a:rPr lang="en-US" altLang="zh-CN" sz="1800" i="1" dirty="0">
                <a:solidFill>
                  <a:schemeClr val="tx1">
                    <a:lumMod val="50000"/>
                    <a:lumOff val="50000"/>
                  </a:schemeClr>
                </a:solidFill>
              </a:rPr>
              <a:t>A </a:t>
            </a:r>
            <a:r>
              <a:rPr lang="en-US" altLang="zh-CN" sz="1800" i="1" dirty="0" err="1">
                <a:solidFill>
                  <a:schemeClr val="tx1">
                    <a:lumMod val="50000"/>
                    <a:lumOff val="50000"/>
                  </a:schemeClr>
                </a:solidFill>
              </a:rPr>
              <a:t>microframework</a:t>
            </a:r>
            <a:r>
              <a:rPr lang="en-US" altLang="zh-CN" sz="1800" i="1" dirty="0">
                <a:solidFill>
                  <a:schemeClr val="tx1">
                    <a:lumMod val="50000"/>
                    <a:lumOff val="50000"/>
                  </a:schemeClr>
                </a:solidFill>
              </a:rPr>
              <a:t> of Python</a:t>
            </a:r>
            <a:endParaRPr lang="zh-CN" altLang="en-US" sz="1800" i="1" dirty="0">
              <a:solidFill>
                <a:schemeClr val="tx1">
                  <a:lumMod val="50000"/>
                  <a:lumOff val="50000"/>
                </a:schemeClr>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416" y="2006222"/>
            <a:ext cx="1164463" cy="1048017"/>
          </a:xfrm>
          <a:prstGeom prst="rect">
            <a:avLst/>
          </a:prstGeom>
        </p:spPr>
      </p:pic>
      <p:sp>
        <p:nvSpPr>
          <p:cNvPr id="5" name="矩形 4"/>
          <p:cNvSpPr/>
          <p:nvPr/>
        </p:nvSpPr>
        <p:spPr>
          <a:xfrm>
            <a:off x="476707" y="668748"/>
            <a:ext cx="2608727"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Python Web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框架技术</a:t>
            </a:r>
          </a:p>
        </p:txBody>
      </p:sp>
      <p:sp>
        <p:nvSpPr>
          <p:cNvPr id="7" name="矩形 6"/>
          <p:cNvSpPr/>
          <p:nvPr/>
        </p:nvSpPr>
        <p:spPr>
          <a:xfrm rot="2682392">
            <a:off x="10453286" y="693897"/>
            <a:ext cx="1706749" cy="307777"/>
          </a:xfrm>
          <a:prstGeom prst="rect">
            <a:avLst/>
          </a:prstGeom>
        </p:spPr>
        <p:txBody>
          <a:bodyPr wrap="none">
            <a:spAutoFit/>
          </a:bodyPr>
          <a:lstStyle/>
          <a:p>
            <a:r>
              <a:rPr lang="en-US" altLang="zh-CN" sz="1400" b="1" dirty="0">
                <a:solidFill>
                  <a:schemeClr val="bg1">
                    <a:lumMod val="95000"/>
                  </a:schemeClr>
                </a:solidFill>
                <a:latin typeface="微软雅黑" panose="020B0503020204020204" pitchFamily="34" charset="-122"/>
                <a:ea typeface="微软雅黑" panose="020B0503020204020204" pitchFamily="34" charset="-122"/>
              </a:rPr>
              <a:t>Focus me on ETC</a:t>
            </a:r>
            <a:endParaRPr lang="zh-CN" altLang="en-US" sz="1400" b="1"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608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5"/>
            <a:ext cx="10838329" cy="2790567"/>
          </a:xfrm>
        </p:spPr>
        <p:txBody>
          <a:bodyPr>
            <a:normAutofit/>
          </a:bodyPr>
          <a:lstStyle/>
          <a:p>
            <a:pPr>
              <a:lnSpc>
                <a:spcPct val="150000"/>
              </a:lnSpc>
            </a:pPr>
            <a:r>
              <a:rPr lang="en-US" altLang="zh-CN" sz="2000" dirty="0"/>
              <a:t>Flask </a:t>
            </a:r>
            <a:r>
              <a:rPr lang="zh-CN" altLang="en-US" sz="2000" dirty="0"/>
              <a:t>框架下载地址。</a:t>
            </a:r>
            <a:endParaRPr lang="en-US" altLang="zh-CN" sz="2000" dirty="0"/>
          </a:p>
        </p:txBody>
      </p:sp>
      <p:sp>
        <p:nvSpPr>
          <p:cNvPr id="12" name="矩形 11"/>
          <p:cNvSpPr/>
          <p:nvPr/>
        </p:nvSpPr>
        <p:spPr>
          <a:xfrm>
            <a:off x="447370" y="648372"/>
            <a:ext cx="2486578"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06. pip</a:t>
            </a:r>
            <a:r>
              <a:rPr lang="zh-CN" altLang="en-US" b="1" dirty="0">
                <a:solidFill>
                  <a:schemeClr val="bg1">
                    <a:lumMod val="95000"/>
                  </a:schemeClr>
                </a:solidFill>
                <a:latin typeface="微软雅黑" panose="020B0503020204020204" pitchFamily="34" charset="-122"/>
                <a:ea typeface="微软雅黑" panose="020B0503020204020204" pitchFamily="34" charset="-122"/>
              </a:rPr>
              <a:t>安装</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a:t>
            </a:r>
          </a:p>
        </p:txBody>
      </p:sp>
      <p:graphicFrame>
        <p:nvGraphicFramePr>
          <p:cNvPr id="2" name="表格 1"/>
          <p:cNvGraphicFramePr>
            <a:graphicFrameLocks noGrp="1"/>
          </p:cNvGraphicFramePr>
          <p:nvPr>
            <p:extLst>
              <p:ext uri="{D42A27DB-BD31-4B8C-83A1-F6EECF244321}">
                <p14:modId xmlns:p14="http://schemas.microsoft.com/office/powerpoint/2010/main" val="232247810"/>
              </p:ext>
            </p:extLst>
          </p:nvPr>
        </p:nvGraphicFramePr>
        <p:xfrm>
          <a:off x="1199486" y="2098089"/>
          <a:ext cx="8858914" cy="426747"/>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426747">
                <a:tc>
                  <a:txBody>
                    <a:bodyPr/>
                    <a:lstStyle/>
                    <a:p>
                      <a:pPr>
                        <a:lnSpc>
                          <a:spcPct val="150000"/>
                        </a:lnSpc>
                      </a:pPr>
                      <a:r>
                        <a:rPr lang="en-US" altLang="zh-CN" sz="1500" b="0" kern="1200" dirty="0">
                          <a:solidFill>
                            <a:schemeClr val="tx1">
                              <a:lumMod val="50000"/>
                              <a:lumOff val="50000"/>
                            </a:schemeClr>
                          </a:solidFill>
                          <a:effectLst/>
                          <a:latin typeface="微软雅黑" panose="020B0503020204020204" pitchFamily="34" charset="-122"/>
                          <a:ea typeface="微软雅黑" panose="020B0503020204020204" pitchFamily="34" charset="-122"/>
                          <a:cs typeface="+mn-cs"/>
                        </a:rPr>
                        <a:t>pip</a:t>
                      </a:r>
                      <a:r>
                        <a:rPr lang="en-US" altLang="zh-CN" sz="1500" b="0" kern="1200" baseline="0" dirty="0">
                          <a:solidFill>
                            <a:schemeClr val="tx1">
                              <a:lumMod val="50000"/>
                              <a:lumOff val="50000"/>
                            </a:schemeClr>
                          </a:solidFill>
                          <a:effectLst/>
                          <a:latin typeface="微软雅黑" panose="020B0503020204020204" pitchFamily="34" charset="-122"/>
                          <a:ea typeface="微软雅黑" panose="020B0503020204020204" pitchFamily="34" charset="-122"/>
                          <a:cs typeface="+mn-cs"/>
                        </a:rPr>
                        <a:t> install –U flask</a:t>
                      </a:r>
                      <a:endParaRPr lang="zh-CN" altLang="en-US" sz="15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293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左弧形箭头 5"/>
          <p:cNvSpPr/>
          <p:nvPr/>
        </p:nvSpPr>
        <p:spPr>
          <a:xfrm>
            <a:off x="897748" y="4902905"/>
            <a:ext cx="676327" cy="1232473"/>
          </a:xfrm>
          <a:prstGeom prst="curvedRightArrow">
            <a:avLst>
              <a:gd name="adj1" fmla="val 25000"/>
              <a:gd name="adj2" fmla="val 50000"/>
              <a:gd name="adj3" fmla="val 4504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5"/>
            <a:ext cx="10838329" cy="2790567"/>
          </a:xfrm>
        </p:spPr>
        <p:txBody>
          <a:bodyPr>
            <a:normAutofit/>
          </a:bodyPr>
          <a:lstStyle/>
          <a:p>
            <a:pPr>
              <a:lnSpc>
                <a:spcPct val="150000"/>
              </a:lnSpc>
            </a:pPr>
            <a:r>
              <a:rPr lang="en-US" altLang="zh-CN" sz="2000" dirty="0"/>
              <a:t>Flask </a:t>
            </a:r>
            <a:r>
              <a:rPr lang="zh-CN" altLang="en-US" sz="2000" dirty="0"/>
              <a:t>框架下载地址。</a:t>
            </a:r>
            <a:endParaRPr lang="en-US" altLang="zh-CN" sz="2000" dirty="0"/>
          </a:p>
        </p:txBody>
      </p:sp>
      <p:sp>
        <p:nvSpPr>
          <p:cNvPr id="12" name="矩形 11"/>
          <p:cNvSpPr/>
          <p:nvPr/>
        </p:nvSpPr>
        <p:spPr>
          <a:xfrm>
            <a:off x="447370" y="648372"/>
            <a:ext cx="3033203"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06. </a:t>
            </a:r>
            <a:r>
              <a:rPr lang="zh-CN" altLang="en-US" b="1" dirty="0">
                <a:solidFill>
                  <a:schemeClr val="bg1">
                    <a:lumMod val="95000"/>
                  </a:schemeClr>
                </a:solidFill>
                <a:latin typeface="微软雅黑" panose="020B0503020204020204" pitchFamily="34" charset="-122"/>
                <a:ea typeface="微软雅黑" panose="020B0503020204020204" pitchFamily="34" charset="-122"/>
              </a:rPr>
              <a:t>下载离线安装</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a:t>
            </a:r>
          </a:p>
        </p:txBody>
      </p:sp>
      <p:graphicFrame>
        <p:nvGraphicFramePr>
          <p:cNvPr id="2" name="表格 1"/>
          <p:cNvGraphicFramePr>
            <a:graphicFrameLocks noGrp="1"/>
          </p:cNvGraphicFramePr>
          <p:nvPr>
            <p:extLst>
              <p:ext uri="{D42A27DB-BD31-4B8C-83A1-F6EECF244321}">
                <p14:modId xmlns:p14="http://schemas.microsoft.com/office/powerpoint/2010/main" val="504348341"/>
              </p:ext>
            </p:extLst>
          </p:nvPr>
        </p:nvGraphicFramePr>
        <p:xfrm>
          <a:off x="1199486" y="2098089"/>
          <a:ext cx="8858914" cy="426747"/>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426747">
                <a:tc>
                  <a:txBody>
                    <a:bodyPr/>
                    <a:lstStyle/>
                    <a:p>
                      <a:pPr>
                        <a:lnSpc>
                          <a:spcPct val="150000"/>
                        </a:lnSpc>
                      </a:pPr>
                      <a:r>
                        <a:rPr lang="en-US" altLang="zh-CN" sz="1500" b="0" kern="1200" dirty="0">
                          <a:solidFill>
                            <a:schemeClr val="tx1">
                              <a:lumMod val="50000"/>
                              <a:lumOff val="50000"/>
                            </a:schemeClr>
                          </a:solidFill>
                          <a:effectLst/>
                          <a:latin typeface="微软雅黑" panose="020B0503020204020204" pitchFamily="34" charset="-122"/>
                          <a:ea typeface="微软雅黑" panose="020B0503020204020204" pitchFamily="34" charset="-122"/>
                          <a:cs typeface="+mn-cs"/>
                          <a:hlinkClick r:id="rId2"/>
                        </a:rPr>
                        <a:t>https://pypi.python.org/pypi/Flask</a:t>
                      </a:r>
                      <a:endParaRPr lang="zh-CN" altLang="en-US" sz="15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4" name="矩形 3"/>
          <p:cNvSpPr/>
          <p:nvPr/>
        </p:nvSpPr>
        <p:spPr>
          <a:xfrm>
            <a:off x="1572560" y="4841870"/>
            <a:ext cx="2580944" cy="259825"/>
          </a:xfrm>
          <a:prstGeom prst="rect">
            <a:avLst/>
          </a:prstGeom>
          <a:solidFill>
            <a:schemeClr val="accent2">
              <a:lumMod val="75000"/>
              <a:alpha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Flask 1.1.2</a:t>
            </a:r>
            <a:endParaRPr lang="zh-CN" altLang="en-US" dirty="0"/>
          </a:p>
        </p:txBody>
      </p:sp>
      <p:sp>
        <p:nvSpPr>
          <p:cNvPr id="5" name="矩形 4"/>
          <p:cNvSpPr/>
          <p:nvPr/>
        </p:nvSpPr>
        <p:spPr>
          <a:xfrm>
            <a:off x="1570828" y="5760124"/>
            <a:ext cx="8338782" cy="697442"/>
          </a:xfrm>
          <a:prstGeom prst="rect">
            <a:avLst/>
          </a:prstGeom>
          <a:solidFill>
            <a:schemeClr val="accent4">
              <a:lumMod val="60000"/>
              <a:lumOff val="40000"/>
            </a:schemeClr>
          </a:solidFill>
          <a:ln>
            <a:noFill/>
          </a:ln>
          <a:effectLst>
            <a:outerShdw blurRad="889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rgbClr val="AC8300"/>
                </a:solidFill>
                <a:latin typeface="微软雅黑" panose="020B0503020204020204" pitchFamily="34" charset="-122"/>
                <a:ea typeface="微软雅黑" panose="020B0503020204020204" pitchFamily="34" charset="-122"/>
              </a:rPr>
              <a:t>建议下载后解压缩至</a:t>
            </a:r>
            <a:r>
              <a:rPr lang="en-US" altLang="zh-CN" sz="1400" dirty="0">
                <a:solidFill>
                  <a:srgbClr val="AC8300"/>
                </a:solidFill>
                <a:latin typeface="微软雅黑" panose="020B0503020204020204" pitchFamily="34" charset="-122"/>
                <a:ea typeface="微软雅黑" panose="020B0503020204020204" pitchFamily="34" charset="-122"/>
              </a:rPr>
              <a:t>Python</a:t>
            </a:r>
            <a:r>
              <a:rPr lang="zh-CN" altLang="en-US" sz="1400" dirty="0">
                <a:solidFill>
                  <a:srgbClr val="AC8300"/>
                </a:solidFill>
                <a:latin typeface="微软雅黑" panose="020B0503020204020204" pitchFamily="34" charset="-122"/>
                <a:ea typeface="微软雅黑" panose="020B0503020204020204" pitchFamily="34" charset="-122"/>
              </a:rPr>
              <a:t>同级路径下，在</a:t>
            </a:r>
            <a:r>
              <a:rPr lang="en-US" altLang="zh-CN" sz="1400" dirty="0">
                <a:solidFill>
                  <a:srgbClr val="AC8300"/>
                </a:solidFill>
                <a:latin typeface="微软雅黑" panose="020B0503020204020204" pitchFamily="34" charset="-122"/>
                <a:ea typeface="微软雅黑" panose="020B0503020204020204" pitchFamily="34" charset="-122"/>
              </a:rPr>
              <a:t>windows</a:t>
            </a:r>
            <a:r>
              <a:rPr lang="zh-CN" altLang="en-US" sz="1400" dirty="0">
                <a:solidFill>
                  <a:srgbClr val="AC8300"/>
                </a:solidFill>
                <a:latin typeface="微软雅黑" panose="020B0503020204020204" pitchFamily="34" charset="-122"/>
                <a:ea typeface="微软雅黑" panose="020B0503020204020204" pitchFamily="34" charset="-122"/>
              </a:rPr>
              <a:t>的控制台进入到解压缩路径后执行以下指令安装：</a:t>
            </a:r>
            <a:endParaRPr lang="en-US" altLang="zh-CN" sz="1400" dirty="0">
              <a:solidFill>
                <a:srgbClr val="AC8300"/>
              </a:solidFill>
              <a:latin typeface="微软雅黑" panose="020B0503020204020204" pitchFamily="34" charset="-122"/>
              <a:ea typeface="微软雅黑" panose="020B0503020204020204" pitchFamily="34" charset="-122"/>
            </a:endParaRPr>
          </a:p>
          <a:p>
            <a:pPr>
              <a:lnSpc>
                <a:spcPct val="150000"/>
              </a:lnSpc>
            </a:pPr>
            <a:r>
              <a:rPr lang="en-US" altLang="zh-CN" sz="1400" b="1" dirty="0">
                <a:solidFill>
                  <a:srgbClr val="AC8300"/>
                </a:solidFill>
                <a:latin typeface="微软雅黑" panose="020B0503020204020204" pitchFamily="34" charset="-122"/>
                <a:ea typeface="微软雅黑" panose="020B0503020204020204" pitchFamily="34" charset="-122"/>
              </a:rPr>
              <a:t>pip setup.py install</a:t>
            </a:r>
          </a:p>
        </p:txBody>
      </p:sp>
    </p:spTree>
    <p:extLst>
      <p:ext uri="{BB962C8B-B14F-4D97-AF65-F5344CB8AC3E}">
        <p14:creationId xmlns:p14="http://schemas.microsoft.com/office/powerpoint/2010/main" val="178472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par>
                          <p:cTn id="13" fill="hold">
                            <p:stCondLst>
                              <p:cond delay="250"/>
                            </p:stCondLst>
                            <p:childTnLst>
                              <p:par>
                                <p:cTn id="14" presetID="42"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anim calcmode="lin" valueType="num">
                                      <p:cBhvr>
                                        <p:cTn id="17" dur="250" fill="hold"/>
                                        <p:tgtEl>
                                          <p:spTgt spid="5"/>
                                        </p:tgtEl>
                                        <p:attrNameLst>
                                          <p:attrName>ppt_x</p:attrName>
                                        </p:attrNameLst>
                                      </p:cBhvr>
                                      <p:tavLst>
                                        <p:tav tm="0">
                                          <p:val>
                                            <p:strVal val="#ppt_x"/>
                                          </p:val>
                                        </p:tav>
                                        <p:tav tm="100000">
                                          <p:val>
                                            <p:strVal val="#ppt_x"/>
                                          </p:val>
                                        </p:tav>
                                      </p:tavLst>
                                    </p:anim>
                                    <p:anim calcmode="lin" valueType="num">
                                      <p:cBhvr>
                                        <p:cTn id="18"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t="57052" b="15609"/>
          <a:stretch/>
        </p:blipFill>
        <p:spPr>
          <a:xfrm>
            <a:off x="1366766" y="4974335"/>
            <a:ext cx="7067550" cy="312489"/>
          </a:xfrm>
          <a:prstGeom prst="rect">
            <a:avLst/>
          </a:prstGeom>
        </p:spPr>
      </p:pic>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5"/>
            <a:ext cx="10838329" cy="2790567"/>
          </a:xfrm>
        </p:spPr>
        <p:txBody>
          <a:bodyPr>
            <a:normAutofit/>
          </a:bodyPr>
          <a:lstStyle/>
          <a:p>
            <a:pPr>
              <a:lnSpc>
                <a:spcPct val="150000"/>
              </a:lnSpc>
            </a:pPr>
            <a:r>
              <a:rPr lang="zh-CN" altLang="en-US" sz="2000" dirty="0"/>
              <a:t>在 </a:t>
            </a:r>
            <a:r>
              <a:rPr lang="en-US" altLang="zh-CN" sz="2000" dirty="0"/>
              <a:t>Python </a:t>
            </a:r>
            <a:r>
              <a:rPr lang="zh-CN" altLang="en-US" sz="2000" dirty="0"/>
              <a:t>安装路径下的 </a:t>
            </a:r>
            <a:r>
              <a:rPr lang="en-US" altLang="zh-CN" sz="2000" i="1" dirty="0"/>
              <a:t>Lib -&gt; site-packages </a:t>
            </a:r>
            <a:r>
              <a:rPr lang="zh-CN" altLang="en-US" sz="2000" dirty="0"/>
              <a:t>文件夹下会产生以下新的模块库：</a:t>
            </a:r>
            <a:endParaRPr lang="en-US" altLang="zh-CN" sz="2000" dirty="0"/>
          </a:p>
        </p:txBody>
      </p:sp>
      <p:sp>
        <p:nvSpPr>
          <p:cNvPr id="12" name="矩形 11"/>
          <p:cNvSpPr/>
          <p:nvPr/>
        </p:nvSpPr>
        <p:spPr>
          <a:xfrm>
            <a:off x="447370" y="648372"/>
            <a:ext cx="2571538"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06. </a:t>
            </a:r>
            <a:r>
              <a:rPr lang="zh-CN" altLang="en-US" b="1" dirty="0">
                <a:solidFill>
                  <a:schemeClr val="bg1">
                    <a:lumMod val="95000"/>
                  </a:schemeClr>
                </a:solidFill>
                <a:latin typeface="微软雅黑" panose="020B0503020204020204" pitchFamily="34" charset="-122"/>
                <a:ea typeface="微软雅黑" panose="020B0503020204020204" pitchFamily="34" charset="-122"/>
              </a:rPr>
              <a:t>下载安装</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a:t>
            </a:r>
          </a:p>
        </p:txBody>
      </p:sp>
      <p:graphicFrame>
        <p:nvGraphicFramePr>
          <p:cNvPr id="2" name="表格 1"/>
          <p:cNvGraphicFramePr>
            <a:graphicFrameLocks noGrp="1"/>
          </p:cNvGraphicFramePr>
          <p:nvPr>
            <p:extLst>
              <p:ext uri="{D42A27DB-BD31-4B8C-83A1-F6EECF244321}">
                <p14:modId xmlns:p14="http://schemas.microsoft.com/office/powerpoint/2010/main" val="3759166939"/>
              </p:ext>
            </p:extLst>
          </p:nvPr>
        </p:nvGraphicFramePr>
        <p:xfrm>
          <a:off x="1199486" y="2098089"/>
          <a:ext cx="8858914" cy="1079754"/>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426747">
                <a:tc>
                  <a:txBody>
                    <a:bodyPr/>
                    <a:lstStyle/>
                    <a:p>
                      <a:pPr marL="285750" indent="-285750">
                        <a:lnSpc>
                          <a:spcPct val="150000"/>
                        </a:lnSpc>
                        <a:buFont typeface="Arial" panose="020B0604020202020204" pitchFamily="34" charset="0"/>
                        <a:buChar char="•"/>
                      </a:pP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Flask-x.x.x-py3.x.egg</a:t>
                      </a:r>
                    </a:p>
                    <a:p>
                      <a:pPr marL="285750" indent="-285750" algn="l" defTabSz="914400" rtl="0" eaLnBrk="1" latinLnBrk="0" hangingPunct="1">
                        <a:lnSpc>
                          <a:spcPct val="150000"/>
                        </a:lnSpc>
                        <a:buFont typeface="Arial" panose="020B0604020202020204" pitchFamily="34" charset="0"/>
                        <a:buChar char="•"/>
                      </a:pP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jinja2-x.xx-py3.x.egg</a:t>
                      </a:r>
                    </a:p>
                    <a:p>
                      <a:pPr marL="285750" indent="-285750" algn="l" defTabSz="914400" rtl="0" eaLnBrk="1" latinLnBrk="0" hangingPunct="1">
                        <a:lnSpc>
                          <a:spcPct val="150000"/>
                        </a:lnSpc>
                        <a:buFont typeface="Arial" panose="020B0604020202020204" pitchFamily="34" charset="0"/>
                        <a:buChar char="•"/>
                      </a:pP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werkzeug-x.xx.x-py3.x.egg</a:t>
                      </a:r>
                      <a:endParaRPr lang="zh-CN" altLang="en-US"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4" name="内容占位符 2"/>
          <p:cNvSpPr txBox="1">
            <a:spLocks/>
          </p:cNvSpPr>
          <p:nvPr/>
        </p:nvSpPr>
        <p:spPr>
          <a:xfrm>
            <a:off x="997617" y="3433936"/>
            <a:ext cx="10838329" cy="2790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使用 </a:t>
            </a:r>
            <a:r>
              <a:rPr lang="en-US" altLang="zh-CN" sz="2000" i="1" dirty="0" err="1"/>
              <a:t>win+R</a:t>
            </a:r>
            <a:r>
              <a:rPr lang="zh-CN" altLang="en-US" sz="2000" dirty="0"/>
              <a:t>，输入 </a:t>
            </a:r>
            <a:r>
              <a:rPr lang="en-US" altLang="zh-CN" sz="2000" i="1" dirty="0" err="1"/>
              <a:t>cmd</a:t>
            </a:r>
            <a:r>
              <a:rPr lang="en-US" altLang="zh-CN" sz="2000" dirty="0"/>
              <a:t> </a:t>
            </a:r>
            <a:r>
              <a:rPr lang="zh-CN" altLang="en-US" sz="2000" dirty="0"/>
              <a:t>指令开启控制终端，输入以下指令验证</a:t>
            </a:r>
            <a:r>
              <a:rPr lang="en-US" altLang="zh-CN" sz="2000" dirty="0"/>
              <a:t>Flask</a:t>
            </a:r>
            <a:r>
              <a:rPr lang="zh-CN" altLang="en-US" sz="2000" dirty="0"/>
              <a:t>的版本号：</a:t>
            </a:r>
            <a:endParaRPr lang="en-US" altLang="zh-CN" sz="2000" dirty="0"/>
          </a:p>
        </p:txBody>
      </p:sp>
      <p:sp>
        <p:nvSpPr>
          <p:cNvPr id="8" name="圆角矩形标注 7"/>
          <p:cNvSpPr/>
          <p:nvPr/>
        </p:nvSpPr>
        <p:spPr>
          <a:xfrm>
            <a:off x="8560484" y="4231838"/>
            <a:ext cx="2183642" cy="1054986"/>
          </a:xfrm>
          <a:prstGeom prst="wedgeRoundRectCallout">
            <a:avLst>
              <a:gd name="adj1" fmla="val -77047"/>
              <a:gd name="adj2" fmla="val 33063"/>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rgbClr val="AC8300"/>
                </a:solidFill>
                <a:latin typeface="微软雅黑" panose="020B0503020204020204" pitchFamily="34" charset="-122"/>
                <a:ea typeface="微软雅黑" panose="020B0503020204020204" pitchFamily="34" charset="-122"/>
              </a:rPr>
              <a:t>查看版本号的指令：</a:t>
            </a:r>
            <a:r>
              <a:rPr lang="en-US" altLang="zh-CN" b="1" dirty="0" err="1">
                <a:solidFill>
                  <a:srgbClr val="AC8300"/>
                </a:solidFill>
              </a:rPr>
              <a:t>flask.__version</a:t>
            </a:r>
            <a:r>
              <a:rPr lang="en-US" altLang="zh-CN" b="1" dirty="0">
                <a:solidFill>
                  <a:srgbClr val="AC8300"/>
                </a:solidFill>
              </a:rPr>
              <a:t>__</a:t>
            </a:r>
          </a:p>
        </p:txBody>
      </p:sp>
      <p:sp>
        <p:nvSpPr>
          <p:cNvPr id="15" name="圆角矩形标注 14"/>
          <p:cNvSpPr/>
          <p:nvPr/>
        </p:nvSpPr>
        <p:spPr>
          <a:xfrm>
            <a:off x="1733139" y="5678491"/>
            <a:ext cx="1856222" cy="361325"/>
          </a:xfrm>
          <a:prstGeom prst="wedgeRoundRectCallout">
            <a:avLst>
              <a:gd name="adj1" fmla="val -52672"/>
              <a:gd name="adj2" fmla="val -147840"/>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rgbClr val="AC8300"/>
                </a:solidFill>
                <a:latin typeface="微软雅黑" panose="020B0503020204020204" pitchFamily="34" charset="-122"/>
                <a:ea typeface="微软雅黑" panose="020B0503020204020204" pitchFamily="34" charset="-122"/>
              </a:rPr>
              <a:t>当前版本号：</a:t>
            </a:r>
            <a:r>
              <a:rPr lang="en-US" altLang="zh-CN" sz="1400" dirty="0">
                <a:solidFill>
                  <a:srgbClr val="AC8300"/>
                </a:solidFill>
                <a:latin typeface="微软雅黑" panose="020B0503020204020204" pitchFamily="34" charset="-122"/>
                <a:ea typeface="微软雅黑" panose="020B0503020204020204" pitchFamily="34" charset="-122"/>
              </a:rPr>
              <a:t>1.1.2</a:t>
            </a:r>
          </a:p>
        </p:txBody>
      </p:sp>
    </p:spTree>
    <p:extLst>
      <p:ext uri="{BB962C8B-B14F-4D97-AF65-F5344CB8AC3E}">
        <p14:creationId xmlns:p14="http://schemas.microsoft.com/office/powerpoint/2010/main" val="8061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6"/>
            <a:ext cx="10838329" cy="749828"/>
          </a:xfrm>
        </p:spPr>
        <p:txBody>
          <a:bodyPr>
            <a:normAutofit/>
          </a:bodyPr>
          <a:lstStyle/>
          <a:p>
            <a:pPr>
              <a:lnSpc>
                <a:spcPct val="150000"/>
              </a:lnSpc>
            </a:pPr>
            <a:r>
              <a:rPr lang="zh-CN" altLang="en-US" sz="2000" dirty="0"/>
              <a:t>在磁盘中创建工程文件夹</a:t>
            </a:r>
            <a:r>
              <a:rPr lang="en-US" altLang="zh-CN" sz="2000" i="1" dirty="0">
                <a:solidFill>
                  <a:schemeClr val="bg1">
                    <a:lumMod val="50000"/>
                  </a:schemeClr>
                </a:solidFill>
              </a:rPr>
              <a:t>&lt;Flask Tutorial&gt;</a:t>
            </a:r>
            <a:r>
              <a:rPr lang="zh-CN" altLang="en-US" sz="2000" dirty="0"/>
              <a:t>，并在该文件夹下创建 </a:t>
            </a:r>
            <a:r>
              <a:rPr lang="en-US" altLang="zh-CN" sz="2000" i="1" dirty="0">
                <a:solidFill>
                  <a:schemeClr val="bg1">
                    <a:lumMod val="50000"/>
                  </a:schemeClr>
                </a:solidFill>
              </a:rPr>
              <a:t>helloflask.py </a:t>
            </a:r>
            <a:r>
              <a:rPr lang="zh-CN" altLang="en-US" sz="2000" dirty="0"/>
              <a:t>脚本：</a:t>
            </a:r>
            <a:endParaRPr lang="en-US" altLang="zh-CN" sz="2000" dirty="0"/>
          </a:p>
        </p:txBody>
      </p:sp>
      <p:sp>
        <p:nvSpPr>
          <p:cNvPr id="12" name="矩形 11"/>
          <p:cNvSpPr/>
          <p:nvPr/>
        </p:nvSpPr>
        <p:spPr>
          <a:xfrm>
            <a:off x="447370" y="648372"/>
            <a:ext cx="3526928"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07. </a:t>
            </a:r>
            <a:r>
              <a:rPr lang="zh-CN" altLang="en-US" b="1" dirty="0">
                <a:solidFill>
                  <a:schemeClr val="bg1">
                    <a:lumMod val="95000"/>
                  </a:schemeClr>
                </a:solidFill>
                <a:latin typeface="微软雅黑" panose="020B0503020204020204" pitchFamily="34" charset="-122"/>
                <a:ea typeface="微软雅黑" panose="020B0503020204020204" pitchFamily="34" charset="-122"/>
              </a:rPr>
              <a:t>快速创建</a:t>
            </a:r>
            <a:r>
              <a:rPr lang="en-US" altLang="zh-CN" b="1" dirty="0">
                <a:solidFill>
                  <a:schemeClr val="bg1">
                    <a:lumMod val="95000"/>
                  </a:schemeClr>
                </a:solidFill>
                <a:latin typeface="微软雅黑" panose="020B0503020204020204" pitchFamily="34" charset="-122"/>
                <a:ea typeface="微软雅黑" panose="020B0503020204020204" pitchFamily="34" charset="-122"/>
              </a:rPr>
              <a:t> Mini Application</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997618" y="2342607"/>
            <a:ext cx="2159309" cy="323165"/>
          </a:xfrm>
          <a:prstGeom prst="rect">
            <a:avLst/>
          </a:prstGeom>
        </p:spPr>
        <p:txBody>
          <a:bodyPr wrap="none">
            <a:spAutoFit/>
          </a:bodyPr>
          <a:lstStyle/>
          <a:p>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helloflask.py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a:t>
            </a:r>
            <a:endParaRPr lang="zh-CN" altLang="en-US" sz="1500" dirty="0">
              <a:latin typeface="微软雅黑" panose="020B0503020204020204" pitchFamily="34" charset="-122"/>
              <a:ea typeface="微软雅黑" panose="020B0503020204020204" pitchFamily="34" charset="-122"/>
            </a:endParaRPr>
          </a:p>
        </p:txBody>
      </p:sp>
      <p:sp>
        <p:nvSpPr>
          <p:cNvPr id="5" name="泪滴形 4"/>
          <p:cNvSpPr/>
          <p:nvPr/>
        </p:nvSpPr>
        <p:spPr>
          <a:xfrm>
            <a:off x="5203367" y="2375401"/>
            <a:ext cx="259308" cy="264116"/>
          </a:xfrm>
          <a:prstGeom prst="teardrop">
            <a:avLst/>
          </a:prstGeom>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矩形 6"/>
          <p:cNvSpPr/>
          <p:nvPr/>
        </p:nvSpPr>
        <p:spPr>
          <a:xfrm>
            <a:off x="5462675" y="2342607"/>
            <a:ext cx="954107" cy="323165"/>
          </a:xfrm>
          <a:prstGeom prst="rect">
            <a:avLst/>
          </a:prstGeom>
        </p:spPr>
        <p:txBody>
          <a:bodyPr wrap="none">
            <a:spAutoFit/>
          </a:bodyPr>
          <a:lstStyle/>
          <a:p>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代码说明</a:t>
            </a:r>
          </a:p>
        </p:txBody>
      </p:sp>
      <p:sp>
        <p:nvSpPr>
          <p:cNvPr id="14" name="内容占位符 2"/>
          <p:cNvSpPr txBox="1">
            <a:spLocks/>
          </p:cNvSpPr>
          <p:nvPr/>
        </p:nvSpPr>
        <p:spPr>
          <a:xfrm>
            <a:off x="5431809" y="2712891"/>
            <a:ext cx="6178830" cy="33330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500" dirty="0">
                <a:latin typeface="+mn-ea"/>
                <a:ea typeface="+mn-ea"/>
              </a:rPr>
              <a:t>首先，我们需要导入</a:t>
            </a:r>
            <a:r>
              <a:rPr lang="en-US" altLang="zh-CN" sz="1500" b="1" dirty="0">
                <a:latin typeface="+mn-ea"/>
                <a:ea typeface="+mn-ea"/>
              </a:rPr>
              <a:t>Flask</a:t>
            </a:r>
            <a:r>
              <a:rPr lang="zh-CN" altLang="en-US" sz="1500" dirty="0">
                <a:latin typeface="+mn-ea"/>
                <a:ea typeface="+mn-ea"/>
              </a:rPr>
              <a:t>类。这个类的实例将会运行在</a:t>
            </a:r>
            <a:r>
              <a:rPr lang="en-US" altLang="zh-CN" sz="1500" b="1" dirty="0">
                <a:latin typeface="+mn-ea"/>
                <a:ea typeface="+mn-ea"/>
              </a:rPr>
              <a:t>WSGI</a:t>
            </a:r>
            <a:r>
              <a:rPr lang="zh-CN" altLang="en-US" sz="1500" dirty="0">
                <a:latin typeface="+mn-ea"/>
                <a:ea typeface="+mn-ea"/>
              </a:rPr>
              <a:t>应用中。</a:t>
            </a:r>
            <a:endParaRPr lang="en-US" altLang="zh-CN" sz="1500" dirty="0">
              <a:latin typeface="+mn-ea"/>
              <a:ea typeface="+mn-ea"/>
            </a:endParaRPr>
          </a:p>
          <a:p>
            <a:pPr>
              <a:lnSpc>
                <a:spcPct val="150000"/>
              </a:lnSpc>
            </a:pPr>
            <a:r>
              <a:rPr lang="zh-CN" altLang="en-US" sz="1500" dirty="0">
                <a:latin typeface="+mn-ea"/>
                <a:ea typeface="+mn-ea"/>
              </a:rPr>
              <a:t>其次，创建类实例</a:t>
            </a:r>
            <a:r>
              <a:rPr lang="en-US" altLang="zh-CN" sz="1500" b="1" dirty="0">
                <a:latin typeface="+mn-ea"/>
                <a:ea typeface="+mn-ea"/>
              </a:rPr>
              <a:t>app</a:t>
            </a:r>
            <a:r>
              <a:rPr lang="zh-CN" altLang="en-US" sz="1500" dirty="0">
                <a:latin typeface="+mn-ea"/>
                <a:ea typeface="+mn-ea"/>
              </a:rPr>
              <a:t>，构造方法的第一个参数是应用程序的模块或包的名称。如果你使用独立模块（</a:t>
            </a:r>
            <a:r>
              <a:rPr lang="zh-CN" altLang="en-US" sz="1500" i="1" dirty="0">
                <a:solidFill>
                  <a:schemeClr val="bg1">
                    <a:lumMod val="50000"/>
                  </a:schemeClr>
                </a:solidFill>
                <a:latin typeface="+mn-ea"/>
                <a:ea typeface="+mn-ea"/>
              </a:rPr>
              <a:t>比如当前这个例子</a:t>
            </a:r>
            <a:r>
              <a:rPr lang="zh-CN" altLang="en-US" sz="1500" dirty="0">
                <a:latin typeface="+mn-ea"/>
                <a:ea typeface="+mn-ea"/>
              </a:rPr>
              <a:t>），你应该使用</a:t>
            </a:r>
            <a:r>
              <a:rPr lang="en-US" altLang="zh-CN" sz="1500" dirty="0">
                <a:latin typeface="+mn-ea"/>
                <a:ea typeface="+mn-ea"/>
              </a:rPr>
              <a:t> </a:t>
            </a:r>
            <a:r>
              <a:rPr lang="en-US" altLang="zh-CN" sz="1500" b="1" dirty="0">
                <a:solidFill>
                  <a:srgbClr val="6896C0"/>
                </a:solidFill>
                <a:latin typeface="+mn-ea"/>
                <a:ea typeface="+mn-ea"/>
              </a:rPr>
              <a:t>__name__</a:t>
            </a:r>
            <a:r>
              <a:rPr lang="zh-CN" altLang="en-US" sz="1500" dirty="0">
                <a:latin typeface="+mn-ea"/>
                <a:ea typeface="+mn-ea"/>
              </a:rPr>
              <a:t>。这样做的目的是告诉</a:t>
            </a:r>
            <a:r>
              <a:rPr lang="en-US" altLang="zh-CN" sz="1500" b="1" dirty="0">
                <a:latin typeface="+mn-ea"/>
                <a:ea typeface="+mn-ea"/>
              </a:rPr>
              <a:t>Flask</a:t>
            </a:r>
            <a:r>
              <a:rPr lang="zh-CN" altLang="en-US" sz="1500" dirty="0">
                <a:latin typeface="+mn-ea"/>
                <a:ea typeface="+mn-ea"/>
              </a:rPr>
              <a:t>框架去哪里找模板、静态文件等等。</a:t>
            </a:r>
            <a:endParaRPr lang="en-US" altLang="zh-CN" sz="1500" dirty="0">
              <a:latin typeface="+mn-ea"/>
              <a:ea typeface="+mn-ea"/>
            </a:endParaRPr>
          </a:p>
          <a:p>
            <a:pPr>
              <a:lnSpc>
                <a:spcPct val="150000"/>
              </a:lnSpc>
            </a:pPr>
            <a:r>
              <a:rPr lang="zh-CN" altLang="en-US" sz="1500" dirty="0">
                <a:latin typeface="+mn-ea"/>
                <a:ea typeface="+mn-ea"/>
              </a:rPr>
              <a:t>再次，使用</a:t>
            </a:r>
            <a:r>
              <a:rPr lang="zh-CN" altLang="en-US" sz="1500" b="1" dirty="0">
                <a:solidFill>
                  <a:schemeClr val="accent1">
                    <a:lumMod val="75000"/>
                  </a:schemeClr>
                </a:solidFill>
                <a:latin typeface="+mn-ea"/>
                <a:ea typeface="+mn-ea"/>
              </a:rPr>
              <a:t>装饰器</a:t>
            </a:r>
            <a:r>
              <a:rPr lang="en-US" altLang="zh-CN" sz="1500" b="1" dirty="0">
                <a:solidFill>
                  <a:schemeClr val="accent1">
                    <a:lumMod val="75000"/>
                  </a:schemeClr>
                </a:solidFill>
                <a:latin typeface="+mn-ea"/>
                <a:ea typeface="+mn-ea"/>
              </a:rPr>
              <a:t>@</a:t>
            </a:r>
            <a:r>
              <a:rPr lang="en-US" altLang="zh-CN" sz="1500" b="1" dirty="0" err="1">
                <a:solidFill>
                  <a:schemeClr val="accent1">
                    <a:lumMod val="75000"/>
                  </a:schemeClr>
                </a:solidFill>
                <a:latin typeface="+mn-ea"/>
                <a:ea typeface="+mn-ea"/>
              </a:rPr>
              <a:t>app.route</a:t>
            </a:r>
            <a:r>
              <a:rPr lang="en-US" altLang="zh-CN" sz="1500" b="1" dirty="0">
                <a:solidFill>
                  <a:schemeClr val="accent1">
                    <a:lumMod val="75000"/>
                  </a:schemeClr>
                </a:solidFill>
                <a:latin typeface="+mn-ea"/>
                <a:ea typeface="+mn-ea"/>
              </a:rPr>
              <a:t>()</a:t>
            </a:r>
            <a:r>
              <a:rPr lang="zh-CN" altLang="en-US" sz="1500" dirty="0">
                <a:latin typeface="+mn-ea"/>
                <a:ea typeface="+mn-ea"/>
              </a:rPr>
              <a:t>将</a:t>
            </a:r>
            <a:r>
              <a:rPr lang="en-US" altLang="zh-CN" sz="1500" dirty="0">
                <a:latin typeface="+mn-ea"/>
                <a:ea typeface="+mn-ea"/>
              </a:rPr>
              <a:t>URL</a:t>
            </a:r>
            <a:r>
              <a:rPr lang="zh-CN" altLang="en-US" sz="1500" dirty="0">
                <a:latin typeface="+mn-ea"/>
                <a:ea typeface="+mn-ea"/>
              </a:rPr>
              <a:t>访问地址与函数进行绑定，从而确定函数在网络中的</a:t>
            </a:r>
            <a:r>
              <a:rPr lang="en-US" altLang="zh-CN" sz="1500" dirty="0">
                <a:latin typeface="+mn-ea"/>
                <a:ea typeface="+mn-ea"/>
              </a:rPr>
              <a:t>URL</a:t>
            </a:r>
            <a:r>
              <a:rPr lang="zh-CN" altLang="en-US" sz="1500" dirty="0">
                <a:latin typeface="+mn-ea"/>
                <a:ea typeface="+mn-ea"/>
              </a:rPr>
              <a:t>的访问地址。</a:t>
            </a:r>
            <a:endParaRPr lang="en-US" altLang="zh-CN" sz="1500" dirty="0">
              <a:latin typeface="+mn-ea"/>
              <a:ea typeface="+mn-ea"/>
            </a:endParaRPr>
          </a:p>
          <a:p>
            <a:pPr>
              <a:lnSpc>
                <a:spcPct val="150000"/>
              </a:lnSpc>
            </a:pPr>
            <a:r>
              <a:rPr lang="zh-CN" altLang="en-US" sz="1500" dirty="0">
                <a:latin typeface="+mn-ea"/>
                <a:ea typeface="+mn-ea"/>
              </a:rPr>
              <a:t>最后，创建</a:t>
            </a:r>
            <a:r>
              <a:rPr lang="en-US" altLang="zh-CN" sz="1500" dirty="0">
                <a:latin typeface="+mn-ea"/>
                <a:ea typeface="+mn-ea"/>
              </a:rPr>
              <a:t>main</a:t>
            </a:r>
            <a:r>
              <a:rPr lang="zh-CN" altLang="en-US" sz="1500" dirty="0">
                <a:latin typeface="+mn-ea"/>
                <a:ea typeface="+mn-ea"/>
              </a:rPr>
              <a:t>入口，当执行该脚本文件时，启动工程。</a:t>
            </a:r>
            <a:endParaRPr lang="en-US" altLang="zh-CN" sz="1500" dirty="0">
              <a:latin typeface="+mn-ea"/>
              <a:ea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618" y="2770603"/>
            <a:ext cx="3715804" cy="288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506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6"/>
            <a:ext cx="10838329" cy="749828"/>
          </a:xfrm>
        </p:spPr>
        <p:txBody>
          <a:bodyPr>
            <a:normAutofit/>
          </a:bodyPr>
          <a:lstStyle/>
          <a:p>
            <a:pPr>
              <a:lnSpc>
                <a:spcPct val="150000"/>
              </a:lnSpc>
            </a:pPr>
            <a:r>
              <a:rPr lang="zh-CN" altLang="en-US" sz="2000" dirty="0"/>
              <a:t>在 </a:t>
            </a:r>
            <a:r>
              <a:rPr lang="en-US" altLang="zh-CN" sz="2000" dirty="0"/>
              <a:t>IDE </a:t>
            </a:r>
            <a:r>
              <a:rPr lang="zh-CN" altLang="en-US" sz="2000" dirty="0"/>
              <a:t>工具下右键运行脚本：</a:t>
            </a:r>
            <a:endParaRPr lang="en-US" altLang="zh-CN" sz="2000" dirty="0"/>
          </a:p>
        </p:txBody>
      </p:sp>
      <p:sp>
        <p:nvSpPr>
          <p:cNvPr id="12" name="矩形 11"/>
          <p:cNvSpPr/>
          <p:nvPr/>
        </p:nvSpPr>
        <p:spPr>
          <a:xfrm>
            <a:off x="447370" y="648372"/>
            <a:ext cx="3526928"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08. </a:t>
            </a:r>
            <a:r>
              <a:rPr lang="zh-CN" altLang="en-US" b="1" dirty="0">
                <a:solidFill>
                  <a:schemeClr val="bg1">
                    <a:lumMod val="95000"/>
                  </a:schemeClr>
                </a:solidFill>
                <a:latin typeface="微软雅黑" panose="020B0503020204020204" pitchFamily="34" charset="-122"/>
                <a:ea typeface="微软雅黑" panose="020B0503020204020204" pitchFamily="34" charset="-122"/>
              </a:rPr>
              <a:t>快速启动 </a:t>
            </a:r>
            <a:r>
              <a:rPr lang="en-US" altLang="zh-CN" b="1" dirty="0">
                <a:solidFill>
                  <a:schemeClr val="bg1">
                    <a:lumMod val="95000"/>
                  </a:schemeClr>
                </a:solidFill>
                <a:latin typeface="微软雅黑" panose="020B0503020204020204" pitchFamily="34" charset="-122"/>
                <a:ea typeface="微软雅黑" panose="020B0503020204020204" pitchFamily="34" charset="-122"/>
              </a:rPr>
              <a:t>Mini Application</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146451" y="2041310"/>
            <a:ext cx="10349593" cy="401328"/>
          </a:xfrm>
          <a:prstGeom prst="rect">
            <a:avLst/>
          </a:prstGeom>
        </p:spPr>
        <p:txBody>
          <a:bodyPr wrap="square">
            <a:spAutoFit/>
          </a:bodyPr>
          <a:lstStyle/>
          <a:p>
            <a:pPr>
              <a:lnSpc>
                <a:spcPct val="150000"/>
              </a:lnSpc>
            </a:pPr>
            <a:r>
              <a:rPr lang="en-US" altLang="zh-CN" sz="1500" i="1" dirty="0">
                <a:solidFill>
                  <a:schemeClr val="tx1">
                    <a:lumMod val="50000"/>
                    <a:lumOff val="50000"/>
                  </a:schemeClr>
                </a:solidFill>
                <a:latin typeface="Arial" panose="020B0604020202020204" pitchFamily="34" charset="0"/>
              </a:rPr>
              <a:t>Flask </a:t>
            </a:r>
            <a:r>
              <a:rPr lang="zh-CN" altLang="en-US" sz="1500" i="1" dirty="0">
                <a:solidFill>
                  <a:schemeClr val="tx1">
                    <a:lumMod val="50000"/>
                    <a:lumOff val="50000"/>
                  </a:schemeClr>
                </a:solidFill>
                <a:latin typeface="Arial" panose="020B0604020202020204" pitchFamily="34" charset="0"/>
              </a:rPr>
              <a:t>框架将会自动启动，并将 </a:t>
            </a:r>
            <a:r>
              <a:rPr lang="en-US" altLang="zh-CN" sz="1500" i="1" dirty="0">
                <a:solidFill>
                  <a:schemeClr val="tx1">
                    <a:lumMod val="50000"/>
                    <a:lumOff val="50000"/>
                  </a:schemeClr>
                </a:solidFill>
                <a:latin typeface="Arial" panose="020B0604020202020204" pitchFamily="34" charset="0"/>
              </a:rPr>
              <a:t>hellofalsk.py</a:t>
            </a:r>
            <a:r>
              <a:rPr lang="zh-CN" altLang="en-US" sz="1500" i="1" dirty="0">
                <a:solidFill>
                  <a:schemeClr val="tx1">
                    <a:lumMod val="50000"/>
                    <a:lumOff val="50000"/>
                  </a:schemeClr>
                </a:solidFill>
                <a:latin typeface="Arial" panose="020B0604020202020204" pitchFamily="34" charset="0"/>
              </a:rPr>
              <a:t>脚本部署到内置服务器上，同时绑定系统端口号。</a:t>
            </a:r>
            <a:endParaRPr lang="zh-CN" altLang="en-US" sz="1500" i="1" dirty="0">
              <a:solidFill>
                <a:schemeClr val="tx1">
                  <a:lumMod val="50000"/>
                  <a:lumOff val="50000"/>
                </a:schemeClr>
              </a:solidFill>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87084"/>
          <a:stretch/>
        </p:blipFill>
        <p:spPr>
          <a:xfrm>
            <a:off x="1146451" y="4096512"/>
            <a:ext cx="7766294" cy="232488"/>
          </a:xfrm>
          <a:prstGeom prst="rect">
            <a:avLst/>
          </a:prstGeom>
          <a:ln>
            <a:noFill/>
          </a:ln>
          <a:effectLst>
            <a:outerShdw blurRad="292100" dist="139700" dir="2700000" algn="tl" rotWithShape="0">
              <a:srgbClr val="333333">
                <a:alpha val="65000"/>
              </a:srgbClr>
            </a:outerShdw>
          </a:effectLst>
        </p:spPr>
      </p:pic>
      <p:sp>
        <p:nvSpPr>
          <p:cNvPr id="15" name="矩形 14"/>
          <p:cNvSpPr/>
          <p:nvPr/>
        </p:nvSpPr>
        <p:spPr>
          <a:xfrm>
            <a:off x="4538278" y="4599341"/>
            <a:ext cx="4258062" cy="438582"/>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打开浏览器输入网址和端口号，效果如下所示：</a:t>
            </a:r>
            <a:endParaRPr lang="zh-CN" altLang="en-US" sz="1500" i="1" dirty="0">
              <a:solidFill>
                <a:schemeClr val="tx1">
                  <a:lumMod val="50000"/>
                  <a:lumOff val="50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278" y="5051571"/>
            <a:ext cx="5531706" cy="1080000"/>
          </a:xfrm>
          <a:prstGeom prst="rect">
            <a:avLst/>
          </a:prstGeom>
          <a:ln>
            <a:noFill/>
          </a:ln>
          <a:effectLst>
            <a:outerShdw blurRad="292100" dist="139700" dir="2700000" algn="tl" rotWithShape="0">
              <a:srgbClr val="333333">
                <a:alpha val="65000"/>
              </a:srgbClr>
            </a:outerShdw>
          </a:effectLst>
        </p:spPr>
      </p:pic>
      <p:sp>
        <p:nvSpPr>
          <p:cNvPr id="16" name="圆角矩形标注 15"/>
          <p:cNvSpPr/>
          <p:nvPr/>
        </p:nvSpPr>
        <p:spPr>
          <a:xfrm>
            <a:off x="9174632" y="3151561"/>
            <a:ext cx="2507852" cy="764971"/>
          </a:xfrm>
          <a:prstGeom prst="wedgeRoundRectCallout">
            <a:avLst>
              <a:gd name="adj1" fmla="val -66707"/>
              <a:gd name="adj2" fmla="val 45552"/>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rgbClr val="AC8300"/>
                </a:solidFill>
                <a:latin typeface="微软雅黑" panose="020B0503020204020204" pitchFamily="34" charset="-122"/>
                <a:ea typeface="微软雅黑" panose="020B0503020204020204" pitchFamily="34" charset="-122"/>
              </a:rPr>
              <a:t>也可在命令窗口执行</a:t>
            </a:r>
            <a:r>
              <a:rPr lang="en-US" altLang="zh-CN" sz="1400" dirty="0">
                <a:solidFill>
                  <a:srgbClr val="AC8300"/>
                </a:solidFill>
                <a:latin typeface="微软雅黑" panose="020B0503020204020204" pitchFamily="34" charset="-122"/>
                <a:ea typeface="微软雅黑" panose="020B0503020204020204" pitchFamily="34" charset="-122"/>
              </a:rPr>
              <a:t>:&gt;</a:t>
            </a:r>
            <a:r>
              <a:rPr lang="en-US" altLang="zh-CN" sz="1400" b="1" dirty="0">
                <a:solidFill>
                  <a:srgbClr val="AC8300"/>
                </a:solidFill>
                <a:latin typeface="微软雅黑" panose="020B0503020204020204" pitchFamily="34" charset="-122"/>
                <a:ea typeface="微软雅黑" panose="020B0503020204020204" pitchFamily="34" charset="-122"/>
              </a:rPr>
              <a:t>python</a:t>
            </a:r>
            <a:r>
              <a:rPr lang="en-US" altLang="zh-CN" sz="1400" dirty="0">
                <a:solidFill>
                  <a:srgbClr val="AC8300"/>
                </a:solidFill>
                <a:latin typeface="微软雅黑" panose="020B0503020204020204" pitchFamily="34" charset="-122"/>
                <a:ea typeface="微软雅黑" panose="020B0503020204020204" pitchFamily="34" charset="-122"/>
              </a:rPr>
              <a:t> helloflask.py</a:t>
            </a:r>
            <a:endParaRPr lang="en-US" altLang="zh-CN" b="1" dirty="0">
              <a:solidFill>
                <a:srgbClr val="AC8300"/>
              </a:solidFill>
            </a:endParaRPr>
          </a:p>
        </p:txBody>
      </p:sp>
      <p:sp>
        <p:nvSpPr>
          <p:cNvPr id="17" name="圆角矩形标注 16"/>
          <p:cNvSpPr/>
          <p:nvPr/>
        </p:nvSpPr>
        <p:spPr>
          <a:xfrm>
            <a:off x="351834" y="4599341"/>
            <a:ext cx="3362363" cy="764971"/>
          </a:xfrm>
          <a:prstGeom prst="wedgeRoundRectCallout">
            <a:avLst>
              <a:gd name="adj1" fmla="val 30883"/>
              <a:gd name="adj2" fmla="val -90038"/>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rgbClr val="AC8300"/>
                </a:solidFill>
                <a:latin typeface="微软雅黑" panose="020B0503020204020204" pitchFamily="34" charset="-122"/>
                <a:ea typeface="微软雅黑" panose="020B0503020204020204" pitchFamily="34" charset="-122"/>
              </a:rPr>
              <a:t>正常启动后，显示</a:t>
            </a:r>
            <a:r>
              <a:rPr lang="en-US" altLang="zh-CN" sz="1400" dirty="0">
                <a:solidFill>
                  <a:srgbClr val="AC8300"/>
                </a:solidFill>
                <a:latin typeface="微软雅黑" panose="020B0503020204020204" pitchFamily="34" charset="-122"/>
                <a:ea typeface="微软雅黑" panose="020B0503020204020204" pitchFamily="34" charset="-122"/>
              </a:rPr>
              <a:t>IP</a:t>
            </a:r>
            <a:r>
              <a:rPr lang="zh-CN" altLang="en-US" sz="1400" dirty="0">
                <a:solidFill>
                  <a:srgbClr val="AC8300"/>
                </a:solidFill>
                <a:latin typeface="微软雅黑" panose="020B0503020204020204" pitchFamily="34" charset="-122"/>
                <a:ea typeface="微软雅黑" panose="020B0503020204020204" pitchFamily="34" charset="-122"/>
              </a:rPr>
              <a:t>地址和端口号，按 </a:t>
            </a:r>
            <a:r>
              <a:rPr lang="en-US" altLang="zh-CN" sz="1400" b="1" dirty="0">
                <a:solidFill>
                  <a:srgbClr val="AC8300"/>
                </a:solidFill>
                <a:latin typeface="微软雅黑" panose="020B0503020204020204" pitchFamily="34" charset="-122"/>
                <a:ea typeface="微软雅黑" panose="020B0503020204020204" pitchFamily="34" charset="-122"/>
              </a:rPr>
              <a:t>CTRL+C</a:t>
            </a:r>
            <a:r>
              <a:rPr lang="en-US" altLang="zh-CN" sz="1400" dirty="0">
                <a:solidFill>
                  <a:srgbClr val="AC8300"/>
                </a:solidFill>
                <a:latin typeface="微软雅黑" panose="020B0503020204020204" pitchFamily="34" charset="-122"/>
                <a:ea typeface="微软雅黑" panose="020B0503020204020204" pitchFamily="34" charset="-122"/>
              </a:rPr>
              <a:t> </a:t>
            </a:r>
            <a:r>
              <a:rPr lang="zh-CN" altLang="en-US" sz="1400" dirty="0">
                <a:solidFill>
                  <a:srgbClr val="AC8300"/>
                </a:solidFill>
                <a:latin typeface="微软雅黑" panose="020B0503020204020204" pitchFamily="34" charset="-122"/>
                <a:ea typeface="微软雅黑" panose="020B0503020204020204" pitchFamily="34" charset="-122"/>
              </a:rPr>
              <a:t>退出 或 直接关闭命令窗口。</a:t>
            </a:r>
            <a:endParaRPr lang="en-US" altLang="zh-CN" b="1" dirty="0">
              <a:solidFill>
                <a:srgbClr val="AC8300"/>
              </a:solidFill>
            </a:endParaRPr>
          </a:p>
        </p:txBody>
      </p:sp>
    </p:spTree>
    <p:extLst>
      <p:ext uri="{BB962C8B-B14F-4D97-AF65-F5344CB8AC3E}">
        <p14:creationId xmlns:p14="http://schemas.microsoft.com/office/powerpoint/2010/main" val="134975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anim calcmode="lin" valueType="num">
                                      <p:cBhvr>
                                        <p:cTn id="21" dur="250" fill="hold"/>
                                        <p:tgtEl>
                                          <p:spTgt spid="6"/>
                                        </p:tgtEl>
                                        <p:attrNameLst>
                                          <p:attrName>ppt_x</p:attrName>
                                        </p:attrNameLst>
                                      </p:cBhvr>
                                      <p:tavLst>
                                        <p:tav tm="0">
                                          <p:val>
                                            <p:strVal val="#ppt_x"/>
                                          </p:val>
                                        </p:tav>
                                        <p:tav tm="100000">
                                          <p:val>
                                            <p:strVal val="#ppt_x"/>
                                          </p:val>
                                        </p:tav>
                                      </p:tavLst>
                                    </p:anim>
                                    <p:anim calcmode="lin" valueType="num">
                                      <p:cBhvr>
                                        <p:cTn id="22"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6"/>
            <a:ext cx="10838329" cy="749828"/>
          </a:xfrm>
        </p:spPr>
        <p:txBody>
          <a:bodyPr>
            <a:normAutofit/>
          </a:bodyPr>
          <a:lstStyle/>
          <a:p>
            <a:pPr>
              <a:lnSpc>
                <a:spcPct val="150000"/>
              </a:lnSpc>
            </a:pPr>
            <a:r>
              <a:rPr lang="zh-CN" altLang="en-US" sz="2000" dirty="0"/>
              <a:t>在开发过程中我们建议使用</a:t>
            </a:r>
            <a:r>
              <a:rPr lang="en-US" altLang="zh-CN" sz="2000" dirty="0"/>
              <a:t>Debug</a:t>
            </a:r>
            <a:r>
              <a:rPr lang="zh-CN" altLang="en-US" sz="2000" dirty="0"/>
              <a:t>模式启动项目。</a:t>
            </a:r>
            <a:endParaRPr lang="en-US" altLang="zh-CN" sz="2000" dirty="0"/>
          </a:p>
        </p:txBody>
      </p:sp>
      <p:sp>
        <p:nvSpPr>
          <p:cNvPr id="12" name="矩形 11"/>
          <p:cNvSpPr/>
          <p:nvPr/>
        </p:nvSpPr>
        <p:spPr>
          <a:xfrm>
            <a:off x="447370" y="648372"/>
            <a:ext cx="2763898"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09. </a:t>
            </a:r>
            <a:r>
              <a:rPr lang="zh-CN" altLang="en-US" b="1" dirty="0">
                <a:solidFill>
                  <a:schemeClr val="bg1">
                    <a:lumMod val="95000"/>
                  </a:schemeClr>
                </a:solidFill>
                <a:latin typeface="微软雅黑" panose="020B0503020204020204" pitchFamily="34" charset="-122"/>
                <a:ea typeface="微软雅黑" panose="020B0503020204020204" pitchFamily="34" charset="-122"/>
              </a:rPr>
              <a:t>设置</a:t>
            </a:r>
            <a:r>
              <a:rPr lang="en-US" altLang="zh-CN" b="1" dirty="0">
                <a:solidFill>
                  <a:schemeClr val="bg1">
                    <a:lumMod val="95000"/>
                  </a:schemeClr>
                </a:solidFill>
                <a:latin typeface="微软雅黑" panose="020B0503020204020204" pitchFamily="34" charset="-122"/>
                <a:ea typeface="微软雅黑" panose="020B0503020204020204" pitchFamily="34" charset="-122"/>
              </a:rPr>
              <a:t>Debug</a:t>
            </a:r>
            <a:r>
              <a:rPr lang="zh-CN" altLang="en-US" b="1" dirty="0">
                <a:solidFill>
                  <a:schemeClr val="bg1">
                    <a:lumMod val="95000"/>
                  </a:schemeClr>
                </a:solidFill>
                <a:latin typeface="微软雅黑" panose="020B0503020204020204" pitchFamily="34" charset="-122"/>
                <a:ea typeface="微软雅黑" panose="020B0503020204020204" pitchFamily="34" charset="-122"/>
              </a:rPr>
              <a:t>调试模式</a:t>
            </a:r>
          </a:p>
        </p:txBody>
      </p:sp>
      <p:sp>
        <p:nvSpPr>
          <p:cNvPr id="10" name="矩形 9"/>
          <p:cNvSpPr/>
          <p:nvPr/>
        </p:nvSpPr>
        <p:spPr>
          <a:xfrm>
            <a:off x="1146451" y="2041310"/>
            <a:ext cx="10349593" cy="401328"/>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在这种模式下，可以快速直观地将运行报错显示在浏览器中，大幅度提升开发调试效率。（发布项目是取消即可）</a:t>
            </a:r>
            <a:endParaRPr lang="zh-CN" altLang="en-US" sz="1500" i="1" dirty="0">
              <a:solidFill>
                <a:schemeClr val="tx1">
                  <a:lumMod val="50000"/>
                  <a:lumOff val="50000"/>
                </a:schemeClr>
              </a:solidFill>
            </a:endParaRPr>
          </a:p>
        </p:txBody>
      </p:sp>
      <p:sp>
        <p:nvSpPr>
          <p:cNvPr id="14" name="内容占位符 2"/>
          <p:cNvSpPr txBox="1">
            <a:spLocks/>
          </p:cNvSpPr>
          <p:nvPr/>
        </p:nvSpPr>
        <p:spPr>
          <a:xfrm>
            <a:off x="999890" y="2482523"/>
            <a:ext cx="10838329" cy="749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在 </a:t>
            </a:r>
            <a:r>
              <a:rPr lang="en-US" altLang="zh-CN" sz="2000" i="1" dirty="0">
                <a:solidFill>
                  <a:schemeClr val="bg1">
                    <a:lumMod val="50000"/>
                  </a:schemeClr>
                </a:solidFill>
              </a:rPr>
              <a:t>helloflask.py </a:t>
            </a:r>
            <a:r>
              <a:rPr lang="zh-CN" altLang="en-US" sz="2000" dirty="0"/>
              <a:t>脚本中添加指令如下：</a:t>
            </a:r>
            <a:endParaRPr lang="en-US" altLang="zh-CN" sz="2000" dirty="0"/>
          </a:p>
        </p:txBody>
      </p:sp>
      <p:graphicFrame>
        <p:nvGraphicFramePr>
          <p:cNvPr id="18" name="表格 17"/>
          <p:cNvGraphicFramePr>
            <a:graphicFrameLocks noGrp="1"/>
          </p:cNvGraphicFramePr>
          <p:nvPr>
            <p:extLst>
              <p:ext uri="{D42A27DB-BD31-4B8C-83A1-F6EECF244321}">
                <p14:modId xmlns:p14="http://schemas.microsoft.com/office/powerpoint/2010/main" val="2894977180"/>
              </p:ext>
            </p:extLst>
          </p:nvPr>
        </p:nvGraphicFramePr>
        <p:xfrm>
          <a:off x="1146451" y="3038765"/>
          <a:ext cx="8858914" cy="426747"/>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426747">
                <a:tc>
                  <a:txBody>
                    <a:bodyPr/>
                    <a:lstStyle/>
                    <a:p>
                      <a:r>
                        <a:rPr lang="en-US" altLang="zh-CN" sz="1500" b="0" kern="1200" dirty="0" err="1">
                          <a:solidFill>
                            <a:schemeClr val="tx1">
                              <a:lumMod val="75000"/>
                              <a:lumOff val="25000"/>
                            </a:schemeClr>
                          </a:solidFill>
                          <a:effectLst/>
                          <a:latin typeface="微软雅黑" panose="020B0503020204020204" pitchFamily="34" charset="-122"/>
                          <a:ea typeface="微软雅黑" panose="020B0503020204020204" pitchFamily="34" charset="-122"/>
                          <a:cs typeface="+mn-cs"/>
                        </a:rPr>
                        <a:t>app.config</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['DEBUG'] = True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9" name="矩形 18"/>
          <p:cNvSpPr/>
          <p:nvPr/>
        </p:nvSpPr>
        <p:spPr>
          <a:xfrm>
            <a:off x="1146451" y="3727770"/>
            <a:ext cx="2986459" cy="323165"/>
          </a:xfrm>
          <a:prstGeom prst="rect">
            <a:avLst/>
          </a:prstGeom>
        </p:spPr>
        <p:txBody>
          <a:bodyPr wrap="none">
            <a:spAutoFit/>
          </a:bodyPr>
          <a:lstStyle/>
          <a:p>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更新后的</a:t>
            </a:r>
            <a:r>
              <a:rPr lang="zh-CN" altLang="en-US" sz="1500" i="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helloflask.py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a:t>
            </a:r>
            <a:endParaRPr lang="zh-CN" altLang="en-US" sz="15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101" y="4067529"/>
            <a:ext cx="3248926" cy="1440000"/>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203" y="4078231"/>
            <a:ext cx="3026087" cy="1440000"/>
          </a:xfrm>
          <a:prstGeom prst="rect">
            <a:avLst/>
          </a:prstGeom>
          <a:ln>
            <a:noFill/>
          </a:ln>
          <a:effectLst>
            <a:outerShdw blurRad="292100" dist="139700" dir="2700000" algn="tl" rotWithShape="0">
              <a:srgbClr val="333333">
                <a:alpha val="65000"/>
              </a:srgbClr>
            </a:outerShdw>
          </a:effectLst>
        </p:spPr>
      </p:pic>
      <p:sp>
        <p:nvSpPr>
          <p:cNvPr id="21" name="矩形 20"/>
          <p:cNvSpPr/>
          <p:nvPr/>
        </p:nvSpPr>
        <p:spPr>
          <a:xfrm>
            <a:off x="4808203" y="5685346"/>
            <a:ext cx="2255746" cy="323165"/>
          </a:xfrm>
          <a:prstGeom prst="rect">
            <a:avLst/>
          </a:prstGeom>
        </p:spPr>
        <p:txBody>
          <a:bodyPr wrap="none">
            <a:spAutoFit/>
          </a:bodyPr>
          <a:lstStyle/>
          <a:p>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第 </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15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行：加入错误代码</a:t>
            </a:r>
            <a:endParaRPr lang="zh-CN" altLang="en-US" sz="1500" dirty="0">
              <a:latin typeface="微软雅黑" panose="020B0503020204020204" pitchFamily="34" charset="-122"/>
              <a:ea typeface="微软雅黑" panose="020B0503020204020204" pitchFamily="34" charset="-122"/>
            </a:endParaRPr>
          </a:p>
        </p:txBody>
      </p:sp>
      <p:sp>
        <p:nvSpPr>
          <p:cNvPr id="22" name="矩形 21"/>
          <p:cNvSpPr/>
          <p:nvPr/>
        </p:nvSpPr>
        <p:spPr>
          <a:xfrm>
            <a:off x="1163101" y="5685346"/>
            <a:ext cx="2143536" cy="323165"/>
          </a:xfrm>
          <a:prstGeom prst="rect">
            <a:avLst/>
          </a:prstGeom>
        </p:spPr>
        <p:txBody>
          <a:bodyPr wrap="none">
            <a:spAutoFit/>
          </a:bodyPr>
          <a:lstStyle/>
          <a:p>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第 </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9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行：设置调试模式</a:t>
            </a:r>
            <a:endParaRPr lang="zh-CN" altLang="en-US" sz="1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076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6"/>
            <a:ext cx="6918083" cy="749828"/>
          </a:xfrm>
        </p:spPr>
        <p:txBody>
          <a:bodyPr>
            <a:normAutofit/>
          </a:bodyPr>
          <a:lstStyle/>
          <a:p>
            <a:pPr>
              <a:lnSpc>
                <a:spcPct val="150000"/>
              </a:lnSpc>
            </a:pPr>
            <a:r>
              <a:rPr lang="zh-CN" altLang="en-US" sz="2000" dirty="0"/>
              <a:t>使用 </a:t>
            </a:r>
            <a:r>
              <a:rPr lang="en-US" altLang="zh-CN" sz="2000" dirty="0"/>
              <a:t>IDE </a:t>
            </a:r>
            <a:r>
              <a:rPr lang="zh-CN" altLang="en-US" sz="2000" dirty="0"/>
              <a:t>右键再次启动当前脚本，查看启动信息。</a:t>
            </a:r>
            <a:endParaRPr lang="en-US" altLang="zh-CN" sz="2000" dirty="0"/>
          </a:p>
        </p:txBody>
      </p:sp>
      <p:sp>
        <p:nvSpPr>
          <p:cNvPr id="12" name="矩形 11"/>
          <p:cNvSpPr/>
          <p:nvPr/>
        </p:nvSpPr>
        <p:spPr>
          <a:xfrm>
            <a:off x="447370" y="648372"/>
            <a:ext cx="2832827"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10. </a:t>
            </a:r>
            <a:r>
              <a:rPr lang="zh-CN" altLang="en-US" b="1" dirty="0">
                <a:solidFill>
                  <a:schemeClr val="bg1">
                    <a:lumMod val="95000"/>
                  </a:schemeClr>
                </a:solidFill>
                <a:latin typeface="微软雅黑" panose="020B0503020204020204" pitchFamily="34" charset="-122"/>
                <a:ea typeface="微软雅黑" panose="020B0503020204020204" pitchFamily="34" charset="-122"/>
              </a:rPr>
              <a:t>启动 </a:t>
            </a:r>
            <a:r>
              <a:rPr lang="en-US" altLang="zh-CN" b="1" dirty="0">
                <a:solidFill>
                  <a:schemeClr val="bg1">
                    <a:lumMod val="95000"/>
                  </a:schemeClr>
                </a:solidFill>
                <a:latin typeface="微软雅黑" panose="020B0503020204020204" pitchFamily="34" charset="-122"/>
                <a:ea typeface="微软雅黑" panose="020B0503020204020204" pitchFamily="34" charset="-122"/>
              </a:rPr>
              <a:t>Debug</a:t>
            </a:r>
            <a:r>
              <a:rPr lang="zh-CN" altLang="en-US" b="1" dirty="0">
                <a:solidFill>
                  <a:schemeClr val="bg1">
                    <a:lumMod val="95000"/>
                  </a:schemeClr>
                </a:solidFill>
                <a:latin typeface="微软雅黑" panose="020B0503020204020204" pitchFamily="34" charset="-122"/>
                <a:ea typeface="微软雅黑" panose="020B0503020204020204" pitchFamily="34" charset="-122"/>
              </a:rPr>
              <a:t>调试模式</a:t>
            </a:r>
          </a:p>
        </p:txBody>
      </p:sp>
      <p:sp>
        <p:nvSpPr>
          <p:cNvPr id="10" name="矩形 9"/>
          <p:cNvSpPr/>
          <p:nvPr/>
        </p:nvSpPr>
        <p:spPr>
          <a:xfrm>
            <a:off x="1146451" y="2000366"/>
            <a:ext cx="10349593" cy="401328"/>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启动信息多了关于 </a:t>
            </a:r>
            <a:r>
              <a:rPr lang="en-US" altLang="zh-CN" sz="1500" i="1" dirty="0">
                <a:solidFill>
                  <a:schemeClr val="tx1">
                    <a:lumMod val="50000"/>
                    <a:lumOff val="50000"/>
                  </a:schemeClr>
                </a:solidFill>
                <a:latin typeface="Arial" panose="020B0604020202020204" pitchFamily="34" charset="0"/>
              </a:rPr>
              <a:t>Debugger </a:t>
            </a:r>
            <a:r>
              <a:rPr lang="zh-CN" altLang="en-US" sz="1500" i="1" dirty="0">
                <a:solidFill>
                  <a:schemeClr val="tx1">
                    <a:lumMod val="50000"/>
                    <a:lumOff val="50000"/>
                  </a:schemeClr>
                </a:solidFill>
                <a:latin typeface="Arial" panose="020B0604020202020204" pitchFamily="34" charset="0"/>
              </a:rPr>
              <a:t>的相关提示</a:t>
            </a:r>
            <a:r>
              <a:rPr lang="en-US" altLang="zh-CN" sz="1500" i="1" dirty="0">
                <a:solidFill>
                  <a:schemeClr val="tx1">
                    <a:lumMod val="50000"/>
                    <a:lumOff val="50000"/>
                  </a:schemeClr>
                </a:solidFill>
                <a:latin typeface="Arial" panose="020B0604020202020204" pitchFamily="34" charset="0"/>
              </a:rPr>
              <a:t>……</a:t>
            </a:r>
            <a:endParaRPr lang="zh-CN" altLang="en-US" sz="1500" i="1" dirty="0">
              <a:solidFill>
                <a:schemeClr val="tx1">
                  <a:lumMod val="50000"/>
                  <a:lumOff val="50000"/>
                </a:schemeClr>
              </a:solidFill>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50824"/>
          <a:stretch/>
        </p:blipFill>
        <p:spPr>
          <a:xfrm>
            <a:off x="1146451" y="3204423"/>
            <a:ext cx="8267414" cy="708137"/>
          </a:xfrm>
          <a:prstGeom prst="rect">
            <a:avLst/>
          </a:prstGeom>
          <a:ln>
            <a:noFill/>
          </a:ln>
          <a:effectLst>
            <a:outerShdw blurRad="292100" dist="139700" dir="2700000" algn="tl" rotWithShape="0">
              <a:srgbClr val="333333">
                <a:alpha val="65000"/>
              </a:srgbClr>
            </a:outerShdw>
          </a:effectLst>
        </p:spPr>
      </p:pic>
      <p:sp>
        <p:nvSpPr>
          <p:cNvPr id="15" name="圆角矩形标注 14"/>
          <p:cNvSpPr/>
          <p:nvPr/>
        </p:nvSpPr>
        <p:spPr>
          <a:xfrm>
            <a:off x="3478967" y="3969609"/>
            <a:ext cx="2166657" cy="382486"/>
          </a:xfrm>
          <a:prstGeom prst="wedgeRoundRectCallout">
            <a:avLst>
              <a:gd name="adj1" fmla="val -58642"/>
              <a:gd name="adj2" fmla="val -147130"/>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dirty="0">
                <a:solidFill>
                  <a:srgbClr val="AC8300"/>
                </a:solidFill>
                <a:latin typeface="微软雅黑" panose="020B0503020204020204" pitchFamily="34" charset="-122"/>
                <a:ea typeface="微软雅黑" panose="020B0503020204020204" pitchFamily="34" charset="-122"/>
              </a:rPr>
              <a:t>Debugger</a:t>
            </a:r>
            <a:r>
              <a:rPr lang="zh-CN" altLang="en-US" sz="1400" dirty="0">
                <a:solidFill>
                  <a:srgbClr val="AC8300"/>
                </a:solidFill>
                <a:latin typeface="微软雅黑" panose="020B0503020204020204" pitchFamily="34" charset="-122"/>
                <a:ea typeface="微软雅黑" panose="020B0503020204020204" pitchFamily="34" charset="-122"/>
              </a:rPr>
              <a:t>调试模式启动</a:t>
            </a:r>
            <a:endParaRPr lang="en-US" altLang="zh-CN" b="1" dirty="0">
              <a:solidFill>
                <a:srgbClr val="AC8300"/>
              </a:solidFill>
            </a:endParaRPr>
          </a:p>
        </p:txBody>
      </p:sp>
      <p:sp>
        <p:nvSpPr>
          <p:cNvPr id="16" name="内容占位符 2"/>
          <p:cNvSpPr txBox="1">
            <a:spLocks/>
          </p:cNvSpPr>
          <p:nvPr/>
        </p:nvSpPr>
        <p:spPr>
          <a:xfrm>
            <a:off x="999890" y="4434154"/>
            <a:ext cx="6918083" cy="749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再次打开浏览器访问网站，将会显示 除零报错页面。</a:t>
            </a:r>
            <a:endParaRPr lang="en-US" altLang="zh-CN" sz="20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451" y="5026443"/>
            <a:ext cx="7345685" cy="144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658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childTnLst>
                          </p:cTn>
                        </p:par>
                        <p:par>
                          <p:cTn id="13" fill="hold">
                            <p:stCondLst>
                              <p:cond delay="25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250" fill="hold"/>
                                        <p:tgtEl>
                                          <p:spTgt spid="5"/>
                                        </p:tgtEl>
                                        <p:attrNameLst>
                                          <p:attrName>ppt_x</p:attrName>
                                        </p:attrNameLst>
                                      </p:cBhvr>
                                      <p:tavLst>
                                        <p:tav tm="0">
                                          <p:val>
                                            <p:strVal val="#ppt_x"/>
                                          </p:val>
                                        </p:tav>
                                        <p:tav tm="100000">
                                          <p:val>
                                            <p:strVal val="#ppt_x"/>
                                          </p:val>
                                        </p:tav>
                                      </p:tavLst>
                                    </p:anim>
                                    <p:anim calcmode="lin" valueType="num">
                                      <p:cBhvr additive="base">
                                        <p:cTn id="17"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4042744"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2466602"/>
            <a:ext cx="10838329" cy="749828"/>
          </a:xfrm>
        </p:spPr>
        <p:txBody>
          <a:bodyPr>
            <a:noAutofit/>
          </a:bodyPr>
          <a:lstStyle/>
          <a:p>
            <a:pPr>
              <a:lnSpc>
                <a:spcPct val="150000"/>
              </a:lnSpc>
            </a:pPr>
            <a:r>
              <a:rPr lang="zh-CN" altLang="en-US" sz="2000" dirty="0"/>
              <a:t>引例：</a:t>
            </a:r>
            <a:endParaRPr lang="en-US" altLang="zh-CN" sz="2000" dirty="0"/>
          </a:p>
        </p:txBody>
      </p:sp>
      <p:sp>
        <p:nvSpPr>
          <p:cNvPr id="12" name="矩形 11"/>
          <p:cNvSpPr/>
          <p:nvPr/>
        </p:nvSpPr>
        <p:spPr>
          <a:xfrm>
            <a:off x="447369" y="648372"/>
            <a:ext cx="3947209" cy="369332"/>
          </a:xfrm>
          <a:prstGeom prst="rect">
            <a:avLst/>
          </a:prstGeom>
        </p:spPr>
        <p:txBody>
          <a:bodyPr wrap="squar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11. 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项目配置 </a:t>
            </a:r>
            <a:r>
              <a:rPr lang="en-US" altLang="zh-CN" b="1" dirty="0">
                <a:solidFill>
                  <a:schemeClr val="bg1">
                    <a:lumMod val="95000"/>
                  </a:schemeClr>
                </a:solidFill>
                <a:latin typeface="微软雅黑" panose="020B0503020204020204" pitchFamily="34" charset="-122"/>
                <a:ea typeface="微软雅黑" panose="020B0503020204020204" pitchFamily="34" charset="-122"/>
              </a:rPr>
              <a:t>Configuration</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146451" y="3010306"/>
            <a:ext cx="10349593" cy="784830"/>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        </a:t>
            </a:r>
            <a:r>
              <a:rPr lang="zh-CN" altLang="en-US" sz="1500" dirty="0">
                <a:solidFill>
                  <a:schemeClr val="tx1">
                    <a:lumMod val="50000"/>
                    <a:lumOff val="50000"/>
                  </a:schemeClr>
                </a:solidFill>
                <a:latin typeface="Arial" panose="020B0604020202020204" pitchFamily="34" charset="0"/>
              </a:rPr>
              <a:t>假设你在做一个博客，有十个视图函数都定义了每页显示的文章数。当你写好以后，发现每页的文章太多，想把这个值改小一点，这时你要找到这十个视图函数，分别修改这个值，麻烦吧？使用配置你就使用一行控制所有的变量：</a:t>
            </a:r>
            <a:endParaRPr lang="en-US" altLang="zh-CN" sz="1500" dirty="0">
              <a:solidFill>
                <a:schemeClr val="tx1">
                  <a:lumMod val="50000"/>
                  <a:lumOff val="50000"/>
                </a:schemeClr>
              </a:solidFill>
              <a:latin typeface="Arial"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4110032009"/>
              </p:ext>
            </p:extLst>
          </p:nvPr>
        </p:nvGraphicFramePr>
        <p:xfrm>
          <a:off x="1146450" y="3943953"/>
          <a:ext cx="8858914" cy="426747"/>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426747">
                <a:tc>
                  <a:txBody>
                    <a:bodyPr/>
                    <a:lstStyle/>
                    <a:p>
                      <a:r>
                        <a:rPr lang="en-US" altLang="zh-CN" sz="1500" b="0" kern="1200" dirty="0" err="1">
                          <a:solidFill>
                            <a:schemeClr val="tx1">
                              <a:lumMod val="75000"/>
                              <a:lumOff val="25000"/>
                            </a:schemeClr>
                          </a:solidFill>
                          <a:effectLst/>
                          <a:latin typeface="微软雅黑" panose="020B0503020204020204" pitchFamily="34" charset="-122"/>
                          <a:ea typeface="微软雅黑" panose="020B0503020204020204" pitchFamily="34" charset="-122"/>
                          <a:cs typeface="+mn-cs"/>
                        </a:rPr>
                        <a:t>app.config</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'POST_PER_PAGE'</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 = </a:t>
                      </a:r>
                      <a:r>
                        <a:rPr lang="en-US" altLang="zh-CN" sz="1500" b="0" kern="1200" dirty="0">
                          <a:solidFill>
                            <a:srgbClr val="63AD9F"/>
                          </a:solidFill>
                          <a:effectLst/>
                          <a:latin typeface="微软雅黑" panose="020B0503020204020204" pitchFamily="34" charset="-122"/>
                          <a:ea typeface="微软雅黑" panose="020B0503020204020204" pitchFamily="34" charset="-122"/>
                          <a:cs typeface="+mn-cs"/>
                        </a:rPr>
                        <a:t>12</a:t>
                      </a:r>
                      <a:endParaRPr lang="zh-CN" altLang="en-US" sz="1500" b="0" dirty="0">
                        <a:solidFill>
                          <a:schemeClr val="bg1">
                            <a:lumMod val="50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5" name="矩形 14"/>
          <p:cNvSpPr/>
          <p:nvPr/>
        </p:nvSpPr>
        <p:spPr>
          <a:xfrm>
            <a:off x="1486355" y="4519517"/>
            <a:ext cx="4887150" cy="323165"/>
          </a:xfrm>
          <a:prstGeom prst="rect">
            <a:avLst/>
          </a:prstGeom>
        </p:spPr>
        <p:txBody>
          <a:bodyPr wrap="square">
            <a:spAutoFit/>
          </a:bodyPr>
          <a:lstStyle/>
          <a:p>
            <a:r>
              <a:rPr lang="zh-CN" altLang="en-US" sz="1500" dirty="0">
                <a:solidFill>
                  <a:schemeClr val="tx1">
                    <a:lumMod val="50000"/>
                    <a:lumOff val="50000"/>
                  </a:schemeClr>
                </a:solidFill>
                <a:latin typeface="Arial" panose="020B0604020202020204" pitchFamily="34" charset="0"/>
              </a:rPr>
              <a:t>在十个视图函数里使用配置变量代替固定值：</a:t>
            </a:r>
          </a:p>
        </p:txBody>
      </p:sp>
      <p:graphicFrame>
        <p:nvGraphicFramePr>
          <p:cNvPr id="9" name="表格 8"/>
          <p:cNvGraphicFramePr>
            <a:graphicFrameLocks noGrp="1"/>
          </p:cNvGraphicFramePr>
          <p:nvPr>
            <p:extLst>
              <p:ext uri="{D42A27DB-BD31-4B8C-83A1-F6EECF244321}">
                <p14:modId xmlns:p14="http://schemas.microsoft.com/office/powerpoint/2010/main" val="4276031304"/>
              </p:ext>
            </p:extLst>
          </p:nvPr>
        </p:nvGraphicFramePr>
        <p:xfrm>
          <a:off x="1146450" y="4952659"/>
          <a:ext cx="8858914" cy="426747"/>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426747">
                <a:tc>
                  <a:txBody>
                    <a:bodyPr/>
                    <a:lstStyle/>
                    <a:p>
                      <a:r>
                        <a:rPr lang="en-US" altLang="zh-CN" sz="1500" b="0" kern="1200" dirty="0" err="1">
                          <a:solidFill>
                            <a:srgbClr val="63AD9F"/>
                          </a:solidFill>
                          <a:effectLst/>
                          <a:latin typeface="微软雅黑" panose="020B0503020204020204" pitchFamily="34" charset="-122"/>
                          <a:ea typeface="微软雅黑" panose="020B0503020204020204" pitchFamily="34" charset="-122"/>
                          <a:cs typeface="+mn-cs"/>
                        </a:rPr>
                        <a:t>post_per_page</a:t>
                      </a:r>
                      <a:r>
                        <a:rPr lang="en-US" altLang="zh-CN" sz="1500" b="0" kern="1200" baseline="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 = </a:t>
                      </a:r>
                      <a:r>
                        <a:rPr lang="en-US" altLang="zh-CN" sz="1500" b="0" kern="1200" dirty="0" err="1">
                          <a:solidFill>
                            <a:schemeClr val="tx1">
                              <a:lumMod val="75000"/>
                              <a:lumOff val="25000"/>
                            </a:schemeClr>
                          </a:solidFill>
                          <a:effectLst/>
                          <a:latin typeface="微软雅黑" panose="020B0503020204020204" pitchFamily="34" charset="-122"/>
                          <a:ea typeface="微软雅黑" panose="020B0503020204020204" pitchFamily="34" charset="-122"/>
                          <a:cs typeface="+mn-cs"/>
                        </a:rPr>
                        <a:t>app.config</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'POST_PER_PAGE'</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a:t>
                      </a:r>
                      <a:endParaRPr lang="zh-CN" altLang="en-US" sz="1500" b="0" dirty="0">
                        <a:solidFill>
                          <a:schemeClr val="bg1">
                            <a:lumMod val="50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2" name="矩形 1"/>
          <p:cNvSpPr/>
          <p:nvPr/>
        </p:nvSpPr>
        <p:spPr>
          <a:xfrm>
            <a:off x="1486355" y="5592033"/>
            <a:ext cx="4031873" cy="323165"/>
          </a:xfrm>
          <a:prstGeom prst="rect">
            <a:avLst/>
          </a:prstGeom>
        </p:spPr>
        <p:txBody>
          <a:bodyPr wrap="none">
            <a:spAutoFit/>
          </a:bodyPr>
          <a:lstStyle/>
          <a:p>
            <a:r>
              <a:rPr lang="zh-CN" altLang="en-US" sz="1500" dirty="0">
                <a:solidFill>
                  <a:schemeClr val="tx1">
                    <a:lumMod val="50000"/>
                    <a:lumOff val="50000"/>
                  </a:schemeClr>
                </a:solidFill>
                <a:latin typeface="Arial" panose="020B0604020202020204" pitchFamily="34" charset="0"/>
              </a:rPr>
              <a:t>其实很直观的理解，就是设置了一个变量</a:t>
            </a:r>
            <a:r>
              <a:rPr lang="en-US" altLang="zh-CN" sz="1500" dirty="0">
                <a:solidFill>
                  <a:schemeClr val="tx1">
                    <a:lumMod val="50000"/>
                    <a:lumOff val="50000"/>
                  </a:schemeClr>
                </a:solidFill>
                <a:latin typeface="Arial" panose="020B0604020202020204" pitchFamily="34" charset="0"/>
              </a:rPr>
              <a:t>……</a:t>
            </a:r>
            <a:endParaRPr lang="zh-CN" altLang="en-US" sz="1500" dirty="0">
              <a:solidFill>
                <a:schemeClr val="tx1">
                  <a:lumMod val="50000"/>
                  <a:lumOff val="50000"/>
                </a:schemeClr>
              </a:solidFill>
              <a:latin typeface="Arial" panose="020B0604020202020204" pitchFamily="34" charset="0"/>
            </a:endParaRPr>
          </a:p>
        </p:txBody>
      </p:sp>
      <p:sp>
        <p:nvSpPr>
          <p:cNvPr id="3" name="矩形 2"/>
          <p:cNvSpPr/>
          <p:nvPr/>
        </p:nvSpPr>
        <p:spPr>
          <a:xfrm>
            <a:off x="997618" y="1412026"/>
            <a:ext cx="10302728" cy="923330"/>
          </a:xfrm>
          <a:prstGeom prst="rect">
            <a:avLst/>
          </a:prstGeom>
        </p:spPr>
        <p:txBody>
          <a:bodyPr wrap="square">
            <a:spAutoFit/>
          </a:bodyPr>
          <a:lstStyle/>
          <a:p>
            <a:pPr>
              <a:lnSpc>
                <a:spcPct val="150000"/>
              </a:lnSpc>
            </a:pPr>
            <a:r>
              <a:rPr lang="zh-CN" altLang="en-US" dirty="0">
                <a:solidFill>
                  <a:schemeClr val="bg1">
                    <a:lumMod val="50000"/>
                  </a:schemeClr>
                </a:solidFill>
              </a:rPr>
              <a:t>         在实际开发过程中，我们针对项目的整体配置信息可以直接写在主脚本中，也可以单独</a:t>
            </a:r>
            <a:r>
              <a:rPr lang="en-US" altLang="zh-CN" dirty="0" err="1">
                <a:solidFill>
                  <a:schemeClr val="bg1">
                    <a:lumMod val="50000"/>
                  </a:schemeClr>
                </a:solidFill>
              </a:rPr>
              <a:t>py</a:t>
            </a:r>
            <a:r>
              <a:rPr lang="zh-CN" altLang="en-US" dirty="0">
                <a:solidFill>
                  <a:schemeClr val="bg1">
                    <a:lumMod val="50000"/>
                  </a:schemeClr>
                </a:solidFill>
              </a:rPr>
              <a:t>脚本或配置文件（</a:t>
            </a:r>
            <a:r>
              <a:rPr lang="zh-CN" altLang="en-US" sz="1600" i="1" dirty="0">
                <a:solidFill>
                  <a:schemeClr val="bg1">
                    <a:lumMod val="50000"/>
                  </a:schemeClr>
                </a:solidFill>
              </a:rPr>
              <a:t>好比</a:t>
            </a:r>
            <a:r>
              <a:rPr lang="en-US" altLang="zh-CN" sz="1600" i="1" dirty="0">
                <a:solidFill>
                  <a:schemeClr val="bg1">
                    <a:lumMod val="50000"/>
                  </a:schemeClr>
                </a:solidFill>
              </a:rPr>
              <a:t>Django</a:t>
            </a:r>
            <a:r>
              <a:rPr lang="zh-CN" altLang="en-US" sz="1600" i="1" dirty="0">
                <a:solidFill>
                  <a:schemeClr val="bg1">
                    <a:lumMod val="50000"/>
                  </a:schemeClr>
                </a:solidFill>
              </a:rPr>
              <a:t>框架中单独的 </a:t>
            </a:r>
            <a:r>
              <a:rPr lang="en-US" altLang="zh-CN" sz="1600" i="1" dirty="0">
                <a:solidFill>
                  <a:schemeClr val="bg1">
                    <a:lumMod val="50000"/>
                  </a:schemeClr>
                </a:solidFill>
              </a:rPr>
              <a:t>settings.py</a:t>
            </a:r>
            <a:r>
              <a:rPr lang="zh-CN" altLang="en-US" sz="1600" i="1" dirty="0">
                <a:solidFill>
                  <a:schemeClr val="bg1">
                    <a:lumMod val="50000"/>
                  </a:schemeClr>
                </a:solidFill>
              </a:rPr>
              <a:t>配置脚本</a:t>
            </a:r>
            <a:r>
              <a:rPr lang="zh-CN" altLang="en-US" dirty="0">
                <a:solidFill>
                  <a:schemeClr val="bg1">
                    <a:lumMod val="50000"/>
                  </a:schemeClr>
                </a:solidFill>
              </a:rPr>
              <a:t>），这样可以提高代码的可维护性。</a:t>
            </a:r>
          </a:p>
        </p:txBody>
      </p:sp>
    </p:spTree>
    <p:extLst>
      <p:ext uri="{BB962C8B-B14F-4D97-AF65-F5344CB8AC3E}">
        <p14:creationId xmlns:p14="http://schemas.microsoft.com/office/powerpoint/2010/main" val="1184296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6"/>
            <a:ext cx="10838329" cy="749828"/>
          </a:xfrm>
        </p:spPr>
        <p:txBody>
          <a:bodyPr>
            <a:noAutofit/>
          </a:bodyPr>
          <a:lstStyle/>
          <a:p>
            <a:pPr>
              <a:lnSpc>
                <a:spcPct val="150000"/>
              </a:lnSpc>
            </a:pPr>
            <a:r>
              <a:rPr lang="zh-CN" altLang="en-US" sz="2000" dirty="0"/>
              <a:t>在</a:t>
            </a:r>
            <a:r>
              <a:rPr lang="en-US" altLang="zh-CN" sz="2000" dirty="0"/>
              <a:t>Flask</a:t>
            </a:r>
            <a:r>
              <a:rPr lang="zh-CN" altLang="en-US" sz="2000" dirty="0"/>
              <a:t>项目中，我们会用到很多配置（</a:t>
            </a:r>
            <a:r>
              <a:rPr lang="en-US" altLang="zh-CN" sz="2000" dirty="0" err="1"/>
              <a:t>Config</a:t>
            </a:r>
            <a:r>
              <a:rPr lang="zh-CN" altLang="en-US" sz="2000" dirty="0"/>
              <a:t>）。</a:t>
            </a:r>
            <a:endParaRPr lang="en-US" altLang="zh-CN" sz="2000" dirty="0"/>
          </a:p>
        </p:txBody>
      </p:sp>
      <p:sp>
        <p:nvSpPr>
          <p:cNvPr id="12" name="矩形 11"/>
          <p:cNvSpPr/>
          <p:nvPr/>
        </p:nvSpPr>
        <p:spPr>
          <a:xfrm>
            <a:off x="447370" y="648372"/>
            <a:ext cx="283122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12. </a:t>
            </a:r>
            <a:r>
              <a:rPr lang="en-US" altLang="zh-CN" b="1" dirty="0" err="1">
                <a:solidFill>
                  <a:schemeClr val="bg1">
                    <a:lumMod val="95000"/>
                  </a:schemeClr>
                </a:solidFill>
                <a:latin typeface="微软雅黑" panose="020B0503020204020204" pitchFamily="34" charset="-122"/>
                <a:ea typeface="微软雅黑" panose="020B0503020204020204" pitchFamily="34" charset="-122"/>
              </a:rPr>
              <a:t>Config</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配置对象介绍</a:t>
            </a:r>
          </a:p>
        </p:txBody>
      </p:sp>
      <p:sp>
        <p:nvSpPr>
          <p:cNvPr id="10" name="矩形 9"/>
          <p:cNvSpPr/>
          <p:nvPr/>
        </p:nvSpPr>
        <p:spPr>
          <a:xfrm>
            <a:off x="1146451" y="2041310"/>
            <a:ext cx="10349593" cy="393762"/>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比如说上一小节中设置调试模式，除此之外还会有设置秘钥，设置数据库地址等等，但语法很简单，像下面这样：</a:t>
            </a:r>
            <a:endParaRPr lang="en-US" altLang="zh-CN" sz="1500" i="1" dirty="0">
              <a:solidFill>
                <a:schemeClr val="tx1">
                  <a:lumMod val="50000"/>
                  <a:lumOff val="50000"/>
                </a:schemeClr>
              </a:solidFill>
              <a:latin typeface="Arial"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102932324"/>
              </p:ext>
            </p:extLst>
          </p:nvPr>
        </p:nvGraphicFramePr>
        <p:xfrm>
          <a:off x="1146451" y="2548132"/>
          <a:ext cx="8858914" cy="662940"/>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426747">
                <a:tc>
                  <a:txBody>
                    <a:bodyPr/>
                    <a:lstStyle/>
                    <a:p>
                      <a:pPr>
                        <a:lnSpc>
                          <a:spcPct val="150000"/>
                        </a:lnSpc>
                      </a:pP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a:t>
                      </a:r>
                    </a:p>
                    <a:p>
                      <a:r>
                        <a:rPr lang="en-US" altLang="zh-CN" sz="1500" b="0" kern="1200" dirty="0" err="1">
                          <a:solidFill>
                            <a:schemeClr val="tx1">
                              <a:lumMod val="75000"/>
                              <a:lumOff val="25000"/>
                            </a:schemeClr>
                          </a:solidFill>
                          <a:effectLst/>
                          <a:latin typeface="微软雅黑" panose="020B0503020204020204" pitchFamily="34" charset="-122"/>
                          <a:ea typeface="微软雅黑" panose="020B0503020204020204" pitchFamily="34" charset="-122"/>
                          <a:cs typeface="+mn-cs"/>
                        </a:rPr>
                        <a:t>app.config</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‘SECRET_KEY’</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 = </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‘some strange</a:t>
                      </a:r>
                      <a:r>
                        <a:rPr lang="en-US" altLang="zh-CN" sz="1500" b="0" kern="1200" baseline="0" dirty="0">
                          <a:solidFill>
                            <a:schemeClr val="accent2">
                              <a:lumMod val="75000"/>
                            </a:schemeClr>
                          </a:solidFill>
                          <a:effectLst/>
                          <a:latin typeface="微软雅黑" panose="020B0503020204020204" pitchFamily="34" charset="-122"/>
                          <a:ea typeface="微软雅黑" panose="020B0503020204020204" pitchFamily="34" charset="-122"/>
                          <a:cs typeface="+mn-cs"/>
                        </a:rPr>
                        <a:t> words</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设置项目全局安全密钥</a:t>
                      </a:r>
                      <a:endParaRPr lang="zh-CN" altLang="en-US" sz="1500" b="0" dirty="0">
                        <a:solidFill>
                          <a:schemeClr val="bg1">
                            <a:lumMod val="50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5" name="矩形 4"/>
          <p:cNvSpPr/>
          <p:nvPr/>
        </p:nvSpPr>
        <p:spPr>
          <a:xfrm>
            <a:off x="997618" y="3612936"/>
            <a:ext cx="9292794" cy="810478"/>
          </a:xfrm>
          <a:prstGeom prst="rect">
            <a:avLst/>
          </a:prstGeom>
        </p:spPr>
        <p:txBody>
          <a:bodyPr wrap="square">
            <a:spAutoFit/>
          </a:bodyPr>
          <a:lstStyle/>
          <a:p>
            <a:pPr marL="342900" indent="-342900">
              <a:lnSpc>
                <a:spcPts val="28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Flask</a:t>
            </a:r>
            <a:r>
              <a:rPr lang="zh-CN" altLang="en-US" sz="2000" dirty="0">
                <a:latin typeface="微软雅黑" panose="020B0503020204020204" pitchFamily="34" charset="-122"/>
                <a:ea typeface="微软雅黑" panose="020B0503020204020204" pitchFamily="34" charset="-122"/>
              </a:rPr>
              <a:t>的配置对象（</a:t>
            </a:r>
            <a:r>
              <a:rPr lang="en-US" altLang="zh-CN" sz="2000" dirty="0" err="1">
                <a:latin typeface="微软雅黑" panose="020B0503020204020204" pitchFamily="34" charset="-122"/>
                <a:ea typeface="微软雅黑" panose="020B0503020204020204" pitchFamily="34" charset="-122"/>
              </a:rPr>
              <a:t>config</a:t>
            </a:r>
            <a:r>
              <a:rPr lang="zh-CN" altLang="en-US" sz="2000" dirty="0">
                <a:latin typeface="微软雅黑" panose="020B0503020204020204" pitchFamily="34" charset="-122"/>
                <a:ea typeface="微软雅黑" panose="020B0503020204020204" pitchFamily="34" charset="-122"/>
              </a:rPr>
              <a:t>）是一个字典的子类（</a:t>
            </a:r>
            <a:r>
              <a:rPr lang="en-US" altLang="zh-CN" sz="2000" dirty="0">
                <a:latin typeface="微软雅黑" panose="020B0503020204020204" pitchFamily="34" charset="-122"/>
                <a:ea typeface="微软雅黑" panose="020B0503020204020204" pitchFamily="34" charset="-122"/>
              </a:rPr>
              <a:t>subclass</a:t>
            </a:r>
            <a:r>
              <a:rPr lang="zh-CN" altLang="en-US" sz="2000" dirty="0">
                <a:latin typeface="微软雅黑" panose="020B0503020204020204" pitchFamily="34" charset="-122"/>
                <a:ea typeface="微软雅黑" panose="020B0503020204020204" pitchFamily="34" charset="-122"/>
              </a:rPr>
              <a:t>），所以你可以把配置用键值对的方式存储进去。</a:t>
            </a:r>
          </a:p>
        </p:txBody>
      </p:sp>
      <p:sp>
        <p:nvSpPr>
          <p:cNvPr id="15" name="矩形 14"/>
          <p:cNvSpPr/>
          <p:nvPr/>
        </p:nvSpPr>
        <p:spPr>
          <a:xfrm>
            <a:off x="1146450" y="4483231"/>
            <a:ext cx="10349593" cy="323165"/>
          </a:xfrm>
          <a:prstGeom prst="rect">
            <a:avLst/>
          </a:prstGeom>
        </p:spPr>
        <p:txBody>
          <a:bodyPr wrap="square">
            <a:spAutoFit/>
          </a:bodyPr>
          <a:lstStyle/>
          <a:p>
            <a:r>
              <a:rPr lang="zh-CN" altLang="en-US" sz="1500" i="1" dirty="0">
                <a:solidFill>
                  <a:schemeClr val="tx1">
                    <a:lumMod val="50000"/>
                    <a:lumOff val="50000"/>
                  </a:schemeClr>
                </a:solidFill>
                <a:latin typeface="Arial" panose="020B0604020202020204" pitchFamily="34" charset="0"/>
              </a:rPr>
              <a:t>这是一个通用的处理接口，</a:t>
            </a:r>
            <a:r>
              <a:rPr lang="en-US" altLang="zh-CN" sz="1500" i="1" dirty="0">
                <a:solidFill>
                  <a:schemeClr val="tx1">
                    <a:lumMod val="50000"/>
                    <a:lumOff val="50000"/>
                  </a:schemeClr>
                </a:solidFill>
                <a:latin typeface="Arial" panose="020B0604020202020204" pitchFamily="34" charset="0"/>
              </a:rPr>
              <a:t>Flask</a:t>
            </a:r>
            <a:r>
              <a:rPr lang="zh-CN" altLang="en-US" sz="1500" i="1" dirty="0">
                <a:solidFill>
                  <a:schemeClr val="tx1">
                    <a:lumMod val="50000"/>
                    <a:lumOff val="50000"/>
                  </a:schemeClr>
                </a:solidFill>
                <a:latin typeface="Arial" panose="020B0604020202020204" pitchFamily="34" charset="0"/>
              </a:rPr>
              <a:t>内置的配置，扩展提供的配置，你自己的配置，都集中在一处。</a:t>
            </a:r>
          </a:p>
        </p:txBody>
      </p:sp>
    </p:spTree>
    <p:extLst>
      <p:ext uri="{BB962C8B-B14F-4D97-AF65-F5344CB8AC3E}">
        <p14:creationId xmlns:p14="http://schemas.microsoft.com/office/powerpoint/2010/main" val="1984388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875738"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6"/>
            <a:ext cx="10838329" cy="749828"/>
          </a:xfrm>
        </p:spPr>
        <p:txBody>
          <a:bodyPr>
            <a:noAutofit/>
          </a:bodyPr>
          <a:lstStyle/>
          <a:p>
            <a:pPr>
              <a:lnSpc>
                <a:spcPct val="150000"/>
              </a:lnSpc>
            </a:pPr>
            <a:r>
              <a:rPr lang="zh-CN" altLang="en-US" sz="2000" dirty="0"/>
              <a:t>方式</a:t>
            </a:r>
            <a:r>
              <a:rPr lang="en-US" altLang="zh-CN" sz="2000" dirty="0"/>
              <a:t>1</a:t>
            </a:r>
            <a:r>
              <a:rPr lang="zh-CN" altLang="en-US" sz="2000" dirty="0"/>
              <a:t>：脚本中直接写入</a:t>
            </a:r>
            <a:endParaRPr lang="en-US" altLang="zh-CN" sz="2000" dirty="0"/>
          </a:p>
        </p:txBody>
      </p:sp>
      <p:sp>
        <p:nvSpPr>
          <p:cNvPr id="12" name="矩形 11"/>
          <p:cNvSpPr/>
          <p:nvPr/>
        </p:nvSpPr>
        <p:spPr>
          <a:xfrm>
            <a:off x="447370" y="648372"/>
            <a:ext cx="3780202"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13. </a:t>
            </a:r>
            <a:r>
              <a:rPr lang="zh-CN" altLang="en-US" b="1" dirty="0">
                <a:solidFill>
                  <a:schemeClr val="bg1">
                    <a:lumMod val="95000"/>
                  </a:schemeClr>
                </a:solidFill>
                <a:latin typeface="微软雅黑" panose="020B0503020204020204" pitchFamily="34" charset="-122"/>
                <a:ea typeface="微软雅黑" panose="020B0503020204020204" pitchFamily="34" charset="-122"/>
              </a:rPr>
              <a:t>常用的</a:t>
            </a:r>
            <a:r>
              <a:rPr lang="en-US" altLang="zh-CN" b="1" dirty="0">
                <a:solidFill>
                  <a:schemeClr val="bg1">
                    <a:lumMod val="95000"/>
                  </a:schemeClr>
                </a:solidFill>
                <a:latin typeface="微软雅黑" panose="020B0503020204020204" pitchFamily="34" charset="-122"/>
                <a:ea typeface="微软雅黑" panose="020B0503020204020204" pitchFamily="34" charset="-122"/>
              </a:rPr>
              <a:t>3</a:t>
            </a:r>
            <a:r>
              <a:rPr lang="zh-CN" altLang="en-US" b="1" dirty="0">
                <a:solidFill>
                  <a:schemeClr val="bg1">
                    <a:lumMod val="95000"/>
                  </a:schemeClr>
                </a:solidFill>
                <a:latin typeface="微软雅黑" panose="020B0503020204020204" pitchFamily="34" charset="-122"/>
                <a:ea typeface="微软雅黑" panose="020B0503020204020204" pitchFamily="34" charset="-122"/>
              </a:rPr>
              <a:t>种配置方法 </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小型项目</a:t>
            </a:r>
          </a:p>
        </p:txBody>
      </p:sp>
      <p:sp>
        <p:nvSpPr>
          <p:cNvPr id="10" name="矩形 9"/>
          <p:cNvSpPr/>
          <p:nvPr/>
        </p:nvSpPr>
        <p:spPr>
          <a:xfrm>
            <a:off x="1146451" y="2041310"/>
            <a:ext cx="10349593" cy="393762"/>
          </a:xfrm>
          <a:prstGeom prst="rect">
            <a:avLst/>
          </a:prstGeom>
        </p:spPr>
        <p:txBody>
          <a:bodyPr wrap="square">
            <a:spAutoFit/>
          </a:bodyPr>
          <a:lstStyle/>
          <a:p>
            <a:pPr>
              <a:lnSpc>
                <a:spcPct val="150000"/>
              </a:lnSpc>
            </a:pPr>
            <a:r>
              <a:rPr lang="zh-CN" altLang="en-US" sz="1500" dirty="0">
                <a:solidFill>
                  <a:schemeClr val="tx1">
                    <a:lumMod val="50000"/>
                    <a:lumOff val="50000"/>
                  </a:schemeClr>
                </a:solidFill>
                <a:latin typeface="Arial" panose="020B0604020202020204" pitchFamily="34" charset="0"/>
              </a:rPr>
              <a:t>当你的程序很小的时候，可以直接把配置写在主脚本里：</a:t>
            </a:r>
            <a:endParaRPr lang="en-US" altLang="zh-CN" sz="1500" dirty="0">
              <a:solidFill>
                <a:schemeClr val="tx1">
                  <a:lumMod val="50000"/>
                  <a:lumOff val="50000"/>
                </a:schemeClr>
              </a:solidFill>
              <a:latin typeface="Arial" panose="020B0604020202020204" pitchFamily="34" charset="0"/>
            </a:endParaRPr>
          </a:p>
        </p:txBody>
      </p:sp>
      <p:graphicFrame>
        <p:nvGraphicFramePr>
          <p:cNvPr id="18" name="表格 17"/>
          <p:cNvGraphicFramePr>
            <a:graphicFrameLocks noGrp="1"/>
          </p:cNvGraphicFramePr>
          <p:nvPr/>
        </p:nvGraphicFramePr>
        <p:xfrm>
          <a:off x="1146451" y="2479892"/>
          <a:ext cx="8858914" cy="662940"/>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426747">
                <a:tc>
                  <a:txBody>
                    <a:bodyPr/>
                    <a:lstStyle/>
                    <a:p>
                      <a:pPr>
                        <a:lnSpc>
                          <a:spcPct val="150000"/>
                        </a:lnSpc>
                      </a:pP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a:t>
                      </a:r>
                    </a:p>
                    <a:p>
                      <a:r>
                        <a:rPr lang="en-US" altLang="zh-CN" sz="1500" b="0" kern="1200" dirty="0" err="1">
                          <a:solidFill>
                            <a:schemeClr val="tx1">
                              <a:lumMod val="75000"/>
                              <a:lumOff val="25000"/>
                            </a:schemeClr>
                          </a:solidFill>
                          <a:effectLst/>
                          <a:latin typeface="微软雅黑" panose="020B0503020204020204" pitchFamily="34" charset="-122"/>
                          <a:ea typeface="微软雅黑" panose="020B0503020204020204" pitchFamily="34" charset="-122"/>
                          <a:cs typeface="+mn-cs"/>
                        </a:rPr>
                        <a:t>app.config</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'SECRET_KEY'</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 = </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'some strange</a:t>
                      </a:r>
                      <a:r>
                        <a:rPr lang="en-US" altLang="zh-CN" sz="1500" b="0" kern="1200" baseline="0" dirty="0">
                          <a:solidFill>
                            <a:schemeClr val="accent2">
                              <a:lumMod val="75000"/>
                            </a:schemeClr>
                          </a:solidFill>
                          <a:effectLst/>
                          <a:latin typeface="微软雅黑" panose="020B0503020204020204" pitchFamily="34" charset="-122"/>
                          <a:ea typeface="微软雅黑" panose="020B0503020204020204" pitchFamily="34" charset="-122"/>
                          <a:cs typeface="+mn-cs"/>
                        </a:rPr>
                        <a:t> words</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设置</a:t>
                      </a:r>
                      <a:r>
                        <a:rPr lang="zh-CN" altLang="en-US" sz="1500" b="0" dirty="0">
                          <a:solidFill>
                            <a:schemeClr val="bg1">
                              <a:lumMod val="50000"/>
                            </a:schemeClr>
                          </a:solidFill>
                          <a:latin typeface="微软雅黑" panose="020B0503020204020204" pitchFamily="34" charset="-122"/>
                          <a:ea typeface="微软雅黑" panose="020B0503020204020204" pitchFamily="34" charset="-122"/>
                        </a:rPr>
                        <a:t>全局属性参数语法</a:t>
                      </a:r>
                      <a:endParaRPr lang="zh-CN" altLang="en-US" sz="1500" b="0" dirty="0">
                        <a:solidFill>
                          <a:schemeClr val="bg1">
                            <a:lumMod val="50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9" name="矩形 8"/>
          <p:cNvSpPr/>
          <p:nvPr/>
        </p:nvSpPr>
        <p:spPr>
          <a:xfrm>
            <a:off x="1146451" y="3429000"/>
            <a:ext cx="2263761" cy="323165"/>
          </a:xfrm>
          <a:prstGeom prst="rect">
            <a:avLst/>
          </a:prstGeom>
        </p:spPr>
        <p:txBody>
          <a:bodyPr wrap="none">
            <a:spAutoFit/>
          </a:bodyPr>
          <a:lstStyle/>
          <a:p>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miniconfig.py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a:t>
            </a:r>
            <a:endParaRPr lang="zh-CN" altLang="en-US" sz="15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451" y="3834051"/>
            <a:ext cx="3670170" cy="2160000"/>
          </a:xfrm>
          <a:prstGeom prst="rect">
            <a:avLst/>
          </a:prstGeom>
          <a:ln>
            <a:noFill/>
          </a:ln>
          <a:effectLst>
            <a:outerShdw blurRad="292100" dist="139700" dir="2700000" algn="tl" rotWithShape="0">
              <a:srgbClr val="333333">
                <a:alpha val="65000"/>
              </a:srgbClr>
            </a:outerShdw>
          </a:effectLst>
        </p:spPr>
      </p:pic>
      <p:sp>
        <p:nvSpPr>
          <p:cNvPr id="14" name="矩形 13"/>
          <p:cNvSpPr/>
          <p:nvPr/>
        </p:nvSpPr>
        <p:spPr>
          <a:xfrm>
            <a:off x="6220267" y="3442647"/>
            <a:ext cx="3643946" cy="323165"/>
          </a:xfrm>
          <a:prstGeom prst="rect">
            <a:avLst/>
          </a:prstGeom>
        </p:spPr>
        <p:txBody>
          <a:bodyPr wrap="none">
            <a:spAutoFit/>
          </a:bodyPr>
          <a:lstStyle/>
          <a:p>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使用字典的 </a:t>
            </a: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update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方法可以简化代码：</a:t>
            </a:r>
            <a:endParaRPr lang="zh-CN" altLang="en-US" sz="15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267" y="3834051"/>
            <a:ext cx="3129231" cy="252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155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7618" y="1497605"/>
            <a:ext cx="10838329" cy="2790567"/>
          </a:xfrm>
        </p:spPr>
        <p:txBody>
          <a:bodyPr>
            <a:normAutofit/>
          </a:bodyPr>
          <a:lstStyle/>
          <a:p>
            <a:pPr>
              <a:lnSpc>
                <a:spcPts val="2400"/>
              </a:lnSpc>
            </a:pPr>
            <a:r>
              <a:rPr lang="en-US" altLang="zh-CN" sz="1600" dirty="0"/>
              <a:t>Flask</a:t>
            </a:r>
            <a:r>
              <a:rPr lang="zh-CN" altLang="en-US" sz="1600" dirty="0"/>
              <a:t>简介及微框架介绍</a:t>
            </a:r>
            <a:endParaRPr lang="en-US" altLang="zh-CN" sz="1600" dirty="0"/>
          </a:p>
          <a:p>
            <a:pPr>
              <a:lnSpc>
                <a:spcPts val="2400"/>
              </a:lnSpc>
            </a:pPr>
            <a:r>
              <a:rPr lang="zh-CN" altLang="en-US" sz="1600" dirty="0"/>
              <a:t>快速安装配置</a:t>
            </a:r>
            <a:endParaRPr lang="en-US" altLang="zh-CN" sz="1600" dirty="0"/>
          </a:p>
          <a:p>
            <a:pPr>
              <a:lnSpc>
                <a:spcPts val="2400"/>
              </a:lnSpc>
            </a:pPr>
            <a:r>
              <a:rPr lang="zh-CN" altLang="en-US" sz="1600" dirty="0"/>
              <a:t>路由选择器</a:t>
            </a:r>
            <a:r>
              <a:rPr lang="en-US" altLang="zh-CN" sz="1600" dirty="0"/>
              <a:t>/</a:t>
            </a:r>
            <a:r>
              <a:rPr lang="zh-CN" altLang="en-US" sz="1600" dirty="0"/>
              <a:t>响应动作</a:t>
            </a:r>
            <a:endParaRPr lang="en-US" altLang="zh-CN" sz="1600" dirty="0"/>
          </a:p>
          <a:p>
            <a:pPr>
              <a:lnSpc>
                <a:spcPts val="2400"/>
              </a:lnSpc>
            </a:pPr>
            <a:r>
              <a:rPr lang="zh-CN" altLang="en-US" sz="1600" dirty="0"/>
              <a:t>静态资源文件</a:t>
            </a:r>
            <a:endParaRPr lang="en-US" altLang="zh-CN" sz="1600" dirty="0"/>
          </a:p>
          <a:p>
            <a:pPr>
              <a:lnSpc>
                <a:spcPts val="2400"/>
              </a:lnSpc>
            </a:pPr>
            <a:r>
              <a:rPr lang="zh-CN" altLang="en-US" sz="1600" dirty="0"/>
              <a:t>上下文处理（</a:t>
            </a:r>
            <a:r>
              <a:rPr lang="en-US" altLang="zh-CN" sz="1600" dirty="0"/>
              <a:t>cookie/session</a:t>
            </a:r>
            <a:r>
              <a:rPr lang="zh-CN" altLang="en-US" sz="1600" dirty="0"/>
              <a:t>）</a:t>
            </a:r>
            <a:endParaRPr lang="en-US" altLang="zh-CN" sz="1600" dirty="0"/>
          </a:p>
          <a:p>
            <a:pPr>
              <a:lnSpc>
                <a:spcPts val="2400"/>
              </a:lnSpc>
            </a:pPr>
            <a:endParaRPr lang="en-US" altLang="zh-CN" sz="1600" dirty="0"/>
          </a:p>
        </p:txBody>
      </p:sp>
      <p:sp>
        <p:nvSpPr>
          <p:cNvPr id="5" name="内容占位符 2"/>
          <p:cNvSpPr txBox="1">
            <a:spLocks/>
          </p:cNvSpPr>
          <p:nvPr/>
        </p:nvSpPr>
        <p:spPr>
          <a:xfrm>
            <a:off x="997618" y="5018239"/>
            <a:ext cx="10838329" cy="1232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600" dirty="0"/>
              <a:t>任务</a:t>
            </a:r>
            <a:r>
              <a:rPr lang="en-US" altLang="zh-CN" sz="1600" dirty="0"/>
              <a:t>1</a:t>
            </a:r>
            <a:r>
              <a:rPr lang="zh-CN" altLang="en-US" sz="1600" dirty="0"/>
              <a:t>：</a:t>
            </a:r>
            <a:r>
              <a:rPr lang="en-US" altLang="zh-CN" sz="1600" dirty="0"/>
              <a:t>《Flask</a:t>
            </a:r>
            <a:r>
              <a:rPr lang="zh-CN" altLang="en-US" sz="1600" dirty="0"/>
              <a:t>框架的快速配置安装</a:t>
            </a:r>
            <a:r>
              <a:rPr lang="en-US" altLang="zh-CN" sz="1600" dirty="0"/>
              <a:t>》</a:t>
            </a:r>
          </a:p>
          <a:p>
            <a:pPr>
              <a:lnSpc>
                <a:spcPct val="150000"/>
              </a:lnSpc>
            </a:pPr>
            <a:r>
              <a:rPr lang="zh-CN" altLang="en-US" sz="1600" dirty="0"/>
              <a:t>任务</a:t>
            </a:r>
            <a:r>
              <a:rPr lang="en-US" altLang="zh-CN" sz="1600" dirty="0"/>
              <a:t>2</a:t>
            </a:r>
            <a:r>
              <a:rPr lang="zh-CN" altLang="en-US" sz="1600" dirty="0"/>
              <a:t>：注册业务实现</a:t>
            </a:r>
            <a:endParaRPr lang="en-US" altLang="zh-CN" sz="1600" dirty="0"/>
          </a:p>
          <a:p>
            <a:pPr>
              <a:lnSpc>
                <a:spcPct val="150000"/>
              </a:lnSpc>
            </a:pPr>
            <a:r>
              <a:rPr lang="zh-CN" altLang="en-US" sz="1600" dirty="0"/>
              <a:t>任务</a:t>
            </a:r>
            <a:r>
              <a:rPr lang="en-US" altLang="zh-CN" sz="1600" dirty="0"/>
              <a:t>3</a:t>
            </a:r>
            <a:r>
              <a:rPr lang="zh-CN" altLang="en-US" sz="1600" dirty="0"/>
              <a:t>：登录业务实现</a:t>
            </a:r>
            <a:endParaRPr lang="en-US" altLang="zh-CN" sz="1600" dirty="0"/>
          </a:p>
        </p:txBody>
      </p:sp>
      <p:sp>
        <p:nvSpPr>
          <p:cNvPr id="6" name="矩形 5"/>
          <p:cNvSpPr/>
          <p:nvPr/>
        </p:nvSpPr>
        <p:spPr>
          <a:xfrm>
            <a:off x="688072" y="568274"/>
            <a:ext cx="1558855"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810107" y="664758"/>
            <a:ext cx="715260" cy="369332"/>
          </a:xfrm>
          <a:prstGeom prst="rect">
            <a:avLst/>
          </a:prstGeom>
        </p:spPr>
        <p:txBody>
          <a:bodyPr wrap="none">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目 标</a:t>
            </a:r>
          </a:p>
        </p:txBody>
      </p:sp>
      <p:sp>
        <p:nvSpPr>
          <p:cNvPr id="9" name="矩形 8"/>
          <p:cNvSpPr/>
          <p:nvPr/>
        </p:nvSpPr>
        <p:spPr>
          <a:xfrm>
            <a:off x="688071" y="4218060"/>
            <a:ext cx="1558855"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9"/>
          <p:cNvSpPr/>
          <p:nvPr/>
        </p:nvSpPr>
        <p:spPr>
          <a:xfrm>
            <a:off x="810106" y="4301820"/>
            <a:ext cx="1314784" cy="369332"/>
          </a:xfrm>
          <a:prstGeom prst="rect">
            <a:avLst/>
          </a:prstGeom>
        </p:spPr>
        <p:txBody>
          <a:bodyPr wrap="none">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实 战 任 务</a:t>
            </a:r>
          </a:p>
        </p:txBody>
      </p:sp>
    </p:spTree>
    <p:extLst>
      <p:ext uri="{BB962C8B-B14F-4D97-AF65-F5344CB8AC3E}">
        <p14:creationId xmlns:p14="http://schemas.microsoft.com/office/powerpoint/2010/main" val="398100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4337404"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6"/>
            <a:ext cx="10838329" cy="749828"/>
          </a:xfrm>
        </p:spPr>
        <p:txBody>
          <a:bodyPr>
            <a:noAutofit/>
          </a:bodyPr>
          <a:lstStyle/>
          <a:p>
            <a:pPr>
              <a:lnSpc>
                <a:spcPct val="150000"/>
              </a:lnSpc>
            </a:pPr>
            <a:r>
              <a:rPr lang="zh-CN" altLang="en-US" sz="2000" dirty="0"/>
              <a:t>方式</a:t>
            </a:r>
            <a:r>
              <a:rPr lang="en-US" altLang="zh-CN" sz="2000" dirty="0"/>
              <a:t>2</a:t>
            </a:r>
            <a:r>
              <a:rPr lang="zh-CN" altLang="en-US" sz="2000" dirty="0"/>
              <a:t>：单独的配置文件</a:t>
            </a:r>
            <a:endParaRPr lang="en-US" altLang="zh-CN" sz="2000" dirty="0"/>
          </a:p>
        </p:txBody>
      </p:sp>
      <p:sp>
        <p:nvSpPr>
          <p:cNvPr id="12" name="矩形 11"/>
          <p:cNvSpPr/>
          <p:nvPr/>
        </p:nvSpPr>
        <p:spPr>
          <a:xfrm>
            <a:off x="447370" y="648372"/>
            <a:ext cx="4241867"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13. </a:t>
            </a:r>
            <a:r>
              <a:rPr lang="zh-CN" altLang="en-US" b="1" dirty="0">
                <a:solidFill>
                  <a:schemeClr val="bg1">
                    <a:lumMod val="95000"/>
                  </a:schemeClr>
                </a:solidFill>
                <a:latin typeface="微软雅黑" panose="020B0503020204020204" pitchFamily="34" charset="-122"/>
                <a:ea typeface="微软雅黑" panose="020B0503020204020204" pitchFamily="34" charset="-122"/>
              </a:rPr>
              <a:t>常用的</a:t>
            </a:r>
            <a:r>
              <a:rPr lang="en-US" altLang="zh-CN" b="1" dirty="0">
                <a:solidFill>
                  <a:schemeClr val="bg1">
                    <a:lumMod val="95000"/>
                  </a:schemeClr>
                </a:solidFill>
                <a:latin typeface="微软雅黑" panose="020B0503020204020204" pitchFamily="34" charset="-122"/>
                <a:ea typeface="微软雅黑" panose="020B0503020204020204" pitchFamily="34" charset="-122"/>
              </a:rPr>
              <a:t>3</a:t>
            </a:r>
            <a:r>
              <a:rPr lang="zh-CN" altLang="en-US" b="1" dirty="0">
                <a:solidFill>
                  <a:schemeClr val="bg1">
                    <a:lumMod val="95000"/>
                  </a:schemeClr>
                </a:solidFill>
                <a:latin typeface="微软雅黑" panose="020B0503020204020204" pitchFamily="34" charset="-122"/>
                <a:ea typeface="微软雅黑" panose="020B0503020204020204" pitchFamily="34" charset="-122"/>
              </a:rPr>
              <a:t>种配置方法 </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单独配置文件</a:t>
            </a:r>
          </a:p>
        </p:txBody>
      </p:sp>
      <p:sp>
        <p:nvSpPr>
          <p:cNvPr id="10" name="矩形 9"/>
          <p:cNvSpPr/>
          <p:nvPr/>
        </p:nvSpPr>
        <p:spPr>
          <a:xfrm>
            <a:off x="1146451" y="2041310"/>
            <a:ext cx="10349593" cy="1086259"/>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        </a:t>
            </a:r>
            <a:r>
              <a:rPr lang="zh-CN" altLang="en-US" sz="1500" dirty="0">
                <a:solidFill>
                  <a:schemeClr val="tx1">
                    <a:lumMod val="50000"/>
                    <a:lumOff val="50000"/>
                  </a:schemeClr>
                </a:solidFill>
                <a:latin typeface="Arial" panose="020B0604020202020204" pitchFamily="34" charset="0"/>
              </a:rPr>
              <a:t>程序逐渐变大时，配置也逐渐增多，写在主脚本里太占地方，不够优雅（这时你应该已经把表单，路由，数据库模型等等分成独立的文件了。关于大型项目结构，后续会总结）。我们可以创建一个单独的配置文件。和上面同样的配置，现在可以改写为：</a:t>
            </a:r>
            <a:endParaRPr lang="en-US" altLang="zh-CN" sz="1500" dirty="0">
              <a:solidFill>
                <a:schemeClr val="tx1">
                  <a:lumMod val="50000"/>
                  <a:lumOff val="50000"/>
                </a:schemeClr>
              </a:solidFill>
              <a:latin typeface="Arial" panose="020B0604020202020204" pitchFamily="34" charset="0"/>
            </a:endParaRPr>
          </a:p>
        </p:txBody>
      </p:sp>
      <p:sp>
        <p:nvSpPr>
          <p:cNvPr id="15" name="矩形 14"/>
          <p:cNvSpPr/>
          <p:nvPr/>
        </p:nvSpPr>
        <p:spPr>
          <a:xfrm>
            <a:off x="1146451" y="3251576"/>
            <a:ext cx="1863011" cy="323165"/>
          </a:xfrm>
          <a:prstGeom prst="rect">
            <a:avLst/>
          </a:prstGeom>
        </p:spPr>
        <p:txBody>
          <a:bodyPr wrap="none">
            <a:spAutoFit/>
          </a:bodyPr>
          <a:lstStyle/>
          <a:p>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config.py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a:t>
            </a:r>
            <a:endParaRPr lang="zh-CN" altLang="en-US" sz="15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69694"/>
          <a:stretch/>
        </p:blipFill>
        <p:spPr>
          <a:xfrm>
            <a:off x="1174158" y="3698748"/>
            <a:ext cx="4410000" cy="761642"/>
          </a:xfrm>
          <a:prstGeom prst="rect">
            <a:avLst/>
          </a:prstGeom>
          <a:ln>
            <a:noFill/>
          </a:ln>
          <a:effectLst>
            <a:outerShdw blurRad="292100" dist="139700" dir="2700000" algn="tl" rotWithShape="0">
              <a:srgbClr val="333333">
                <a:alpha val="65000"/>
              </a:srgbClr>
            </a:outerShdw>
          </a:effectLst>
        </p:spPr>
      </p:pic>
      <p:sp>
        <p:nvSpPr>
          <p:cNvPr id="16" name="矩形 15"/>
          <p:cNvSpPr/>
          <p:nvPr/>
        </p:nvSpPr>
        <p:spPr>
          <a:xfrm>
            <a:off x="6635135" y="3253848"/>
            <a:ext cx="4275273" cy="323165"/>
          </a:xfrm>
          <a:prstGeom prst="rect">
            <a:avLst/>
          </a:prstGeom>
        </p:spPr>
        <p:txBody>
          <a:bodyPr wrap="none">
            <a:spAutoFit/>
          </a:bodyPr>
          <a:lstStyle/>
          <a:p>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在</a:t>
            </a: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helloflask.py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脚本中调用外部独立的配置文件</a:t>
            </a:r>
            <a:endParaRPr lang="zh-CN" altLang="en-US" sz="15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843" y="3597983"/>
            <a:ext cx="2964445" cy="828000"/>
          </a:xfrm>
          <a:prstGeom prst="rect">
            <a:avLst/>
          </a:prstGeom>
          <a:ln>
            <a:noFill/>
          </a:ln>
          <a:effectLst>
            <a:outerShdw blurRad="292100" dist="139700" dir="2700000" algn="tl" rotWithShape="0">
              <a:srgbClr val="333333">
                <a:alpha val="65000"/>
              </a:srgbClr>
            </a:outerShdw>
          </a:effectLst>
        </p:spPr>
      </p:pic>
      <p:sp>
        <p:nvSpPr>
          <p:cNvPr id="17" name="圆角矩形标注 16"/>
          <p:cNvSpPr/>
          <p:nvPr/>
        </p:nvSpPr>
        <p:spPr>
          <a:xfrm>
            <a:off x="7132904" y="4670794"/>
            <a:ext cx="4194738" cy="382486"/>
          </a:xfrm>
          <a:prstGeom prst="wedgeRoundRectCallout">
            <a:avLst>
              <a:gd name="adj1" fmla="val -38751"/>
              <a:gd name="adj2" fmla="val -125720"/>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srgbClr val="AC8300"/>
                </a:solidFill>
                <a:latin typeface="微软雅黑" panose="020B0503020204020204" pitchFamily="34" charset="-122"/>
                <a:ea typeface="微软雅黑" panose="020B0503020204020204" pitchFamily="34" charset="-122"/>
              </a:rPr>
              <a:t>使用 </a:t>
            </a:r>
            <a:r>
              <a:rPr lang="en-US" altLang="zh-CN" sz="1400" b="1" dirty="0" err="1">
                <a:solidFill>
                  <a:srgbClr val="AC8300"/>
                </a:solidFill>
                <a:latin typeface="微软雅黑" panose="020B0503020204020204" pitchFamily="34" charset="-122"/>
                <a:ea typeface="微软雅黑" panose="020B0503020204020204" pitchFamily="34" charset="-122"/>
              </a:rPr>
              <a:t>app.config.from_object</a:t>
            </a:r>
            <a:r>
              <a:rPr lang="en-US" altLang="zh-CN" sz="1400" b="1" dirty="0">
                <a:solidFill>
                  <a:srgbClr val="AC8300"/>
                </a:solidFill>
                <a:latin typeface="微软雅黑" panose="020B0503020204020204" pitchFamily="34" charset="-122"/>
                <a:ea typeface="微软雅黑" panose="020B0503020204020204" pitchFamily="34" charset="-122"/>
              </a:rPr>
              <a:t> ( </a:t>
            </a:r>
            <a:r>
              <a:rPr lang="zh-CN" altLang="en-US" sz="1400" dirty="0">
                <a:solidFill>
                  <a:srgbClr val="AC8300"/>
                </a:solidFill>
                <a:latin typeface="微软雅黑" panose="020B0503020204020204" pitchFamily="34" charset="-122"/>
                <a:ea typeface="微软雅黑" panose="020B0503020204020204" pitchFamily="34" charset="-122"/>
              </a:rPr>
              <a:t>配置脚本名称 </a:t>
            </a:r>
            <a:r>
              <a:rPr lang="en-US" altLang="zh-CN" sz="1400" b="1" dirty="0">
                <a:solidFill>
                  <a:srgbClr val="AC8300"/>
                </a:solidFill>
                <a:latin typeface="微软雅黑" panose="020B0503020204020204" pitchFamily="34" charset="-122"/>
                <a:ea typeface="微软雅黑" panose="020B0503020204020204" pitchFamily="34" charset="-122"/>
              </a:rPr>
              <a:t>)</a:t>
            </a:r>
            <a:endParaRPr lang="en-US" altLang="zh-CN" b="1" dirty="0">
              <a:solidFill>
                <a:srgbClr val="AC8300"/>
              </a:solidFill>
            </a:endParaRPr>
          </a:p>
        </p:txBody>
      </p:sp>
    </p:spTree>
    <p:extLst>
      <p:ext uri="{BB962C8B-B14F-4D97-AF65-F5344CB8AC3E}">
        <p14:creationId xmlns:p14="http://schemas.microsoft.com/office/powerpoint/2010/main" val="144235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childTnLst>
                          </p:cTn>
                        </p:par>
                        <p:par>
                          <p:cTn id="8" fill="hold">
                            <p:stCondLst>
                              <p:cond delay="25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4337404"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6"/>
            <a:ext cx="10838329" cy="749828"/>
          </a:xfrm>
        </p:spPr>
        <p:txBody>
          <a:bodyPr>
            <a:noAutofit/>
          </a:bodyPr>
          <a:lstStyle/>
          <a:p>
            <a:pPr>
              <a:lnSpc>
                <a:spcPct val="150000"/>
              </a:lnSpc>
            </a:pPr>
            <a:r>
              <a:rPr lang="zh-CN" altLang="en-US" sz="2000" dirty="0"/>
              <a:t>方式</a:t>
            </a:r>
            <a:r>
              <a:rPr lang="en-US" altLang="zh-CN" sz="2000" dirty="0"/>
              <a:t>3</a:t>
            </a:r>
            <a:r>
              <a:rPr lang="zh-CN" altLang="en-US" sz="2000" dirty="0"/>
              <a:t>：不同配置类</a:t>
            </a:r>
            <a:endParaRPr lang="en-US" altLang="zh-CN" sz="2000" dirty="0"/>
          </a:p>
        </p:txBody>
      </p:sp>
      <p:sp>
        <p:nvSpPr>
          <p:cNvPr id="12" name="矩形 11"/>
          <p:cNvSpPr/>
          <p:nvPr/>
        </p:nvSpPr>
        <p:spPr>
          <a:xfrm>
            <a:off x="447370" y="648372"/>
            <a:ext cx="401103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13. </a:t>
            </a:r>
            <a:r>
              <a:rPr lang="zh-CN" altLang="en-US" b="1" dirty="0">
                <a:solidFill>
                  <a:schemeClr val="bg1">
                    <a:lumMod val="95000"/>
                  </a:schemeClr>
                </a:solidFill>
                <a:latin typeface="微软雅黑" panose="020B0503020204020204" pitchFamily="34" charset="-122"/>
                <a:ea typeface="微软雅黑" panose="020B0503020204020204" pitchFamily="34" charset="-122"/>
              </a:rPr>
              <a:t>常用的</a:t>
            </a:r>
            <a:r>
              <a:rPr lang="en-US" altLang="zh-CN" b="1" dirty="0">
                <a:solidFill>
                  <a:schemeClr val="bg1">
                    <a:lumMod val="95000"/>
                  </a:schemeClr>
                </a:solidFill>
                <a:latin typeface="微软雅黑" panose="020B0503020204020204" pitchFamily="34" charset="-122"/>
                <a:ea typeface="微软雅黑" panose="020B0503020204020204" pitchFamily="34" charset="-122"/>
              </a:rPr>
              <a:t>3</a:t>
            </a:r>
            <a:r>
              <a:rPr lang="zh-CN" altLang="en-US" b="1" dirty="0">
                <a:solidFill>
                  <a:schemeClr val="bg1">
                    <a:lumMod val="95000"/>
                  </a:schemeClr>
                </a:solidFill>
                <a:latin typeface="微软雅黑" panose="020B0503020204020204" pitchFamily="34" charset="-122"/>
                <a:ea typeface="微软雅黑" panose="020B0503020204020204" pitchFamily="34" charset="-122"/>
              </a:rPr>
              <a:t>种配置方法 </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不同配置类</a:t>
            </a:r>
          </a:p>
        </p:txBody>
      </p:sp>
      <p:sp>
        <p:nvSpPr>
          <p:cNvPr id="10" name="矩形 9"/>
          <p:cNvSpPr/>
          <p:nvPr/>
        </p:nvSpPr>
        <p:spPr>
          <a:xfrm>
            <a:off x="1146451" y="2041310"/>
            <a:ext cx="10349593" cy="1086259"/>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        </a:t>
            </a:r>
            <a:r>
              <a:rPr lang="zh-CN" altLang="en-US" sz="1500" dirty="0">
                <a:solidFill>
                  <a:schemeClr val="tx1">
                    <a:lumMod val="50000"/>
                    <a:lumOff val="50000"/>
                  </a:schemeClr>
                </a:solidFill>
                <a:latin typeface="Arial" panose="020B0604020202020204" pitchFamily="34" charset="0"/>
              </a:rPr>
              <a:t>大型项目需要多个配置组合，比如开发时的配置，测试的配置，部署的配置</a:t>
            </a:r>
            <a:r>
              <a:rPr lang="en-US" altLang="zh-CN" sz="1500" dirty="0">
                <a:solidFill>
                  <a:schemeClr val="tx1">
                    <a:lumMod val="50000"/>
                    <a:lumOff val="50000"/>
                  </a:schemeClr>
                </a:solidFill>
                <a:latin typeface="Arial" panose="020B0604020202020204" pitchFamily="34" charset="0"/>
              </a:rPr>
              <a:t>……</a:t>
            </a:r>
            <a:r>
              <a:rPr lang="zh-CN" altLang="en-US" sz="1500" dirty="0">
                <a:solidFill>
                  <a:schemeClr val="tx1">
                    <a:lumMod val="50000"/>
                    <a:lumOff val="50000"/>
                  </a:schemeClr>
                </a:solidFill>
                <a:latin typeface="Arial" panose="020B0604020202020204" pitchFamily="34" charset="0"/>
              </a:rPr>
              <a:t>这样我们需要在配置文件里创建不同的配置类，然后在创建程序实例时引入相应的配置类。</a:t>
            </a:r>
            <a:endParaRPr lang="en-US" altLang="zh-CN" sz="1500" dirty="0">
              <a:solidFill>
                <a:schemeClr val="tx1">
                  <a:lumMod val="50000"/>
                  <a:lumOff val="50000"/>
                </a:schemeClr>
              </a:solidFill>
              <a:latin typeface="Arial" panose="020B0604020202020204" pitchFamily="34" charset="0"/>
            </a:endParaRPr>
          </a:p>
          <a:p>
            <a:pPr>
              <a:lnSpc>
                <a:spcPct val="150000"/>
              </a:lnSpc>
            </a:pPr>
            <a:r>
              <a:rPr lang="zh-CN" altLang="en-US" sz="1500" dirty="0">
                <a:solidFill>
                  <a:schemeClr val="tx1">
                    <a:lumMod val="50000"/>
                    <a:lumOff val="50000"/>
                  </a:schemeClr>
                </a:solidFill>
                <a:latin typeface="Arial" panose="020B0604020202020204" pitchFamily="34" charset="0"/>
              </a:rPr>
              <a:t>      最佳实践是创建一个</a:t>
            </a:r>
            <a:r>
              <a:rPr lang="zh-CN" altLang="en-US" sz="1500" dirty="0">
                <a:solidFill>
                  <a:schemeClr val="accent2">
                    <a:lumMod val="75000"/>
                  </a:schemeClr>
                </a:solidFill>
                <a:latin typeface="Arial" panose="020B0604020202020204" pitchFamily="34" charset="0"/>
              </a:rPr>
              <a:t>存储通用配置</a:t>
            </a:r>
            <a:r>
              <a:rPr lang="zh-CN" altLang="en-US" sz="1500" dirty="0">
                <a:solidFill>
                  <a:schemeClr val="tx1">
                    <a:lumMod val="50000"/>
                    <a:lumOff val="50000"/>
                  </a:schemeClr>
                </a:solidFill>
                <a:latin typeface="Arial" panose="020B0604020202020204" pitchFamily="34" charset="0"/>
              </a:rPr>
              <a:t>的基类，然后为不同的使用使用场景创建新的继承基类的配置类：</a:t>
            </a:r>
            <a:endParaRPr lang="en-US" altLang="zh-CN" sz="1500" dirty="0">
              <a:solidFill>
                <a:schemeClr val="tx1">
                  <a:lumMod val="50000"/>
                  <a:lumOff val="50000"/>
                </a:schemeClr>
              </a:solidFill>
              <a:latin typeface="Arial" panose="020B060402020202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744" y="3671273"/>
            <a:ext cx="3534545" cy="2880000"/>
          </a:xfrm>
          <a:prstGeom prst="rect">
            <a:avLst/>
          </a:prstGeom>
          <a:ln>
            <a:noFill/>
          </a:ln>
          <a:effectLst>
            <a:outerShdw blurRad="292100" dist="139700" dir="2700000" algn="tl" rotWithShape="0">
              <a:srgbClr val="333333">
                <a:alpha val="65000"/>
              </a:srgbClr>
            </a:outerShdw>
          </a:effectLst>
        </p:spPr>
      </p:pic>
      <p:sp>
        <p:nvSpPr>
          <p:cNvPr id="14" name="矩形 13"/>
          <p:cNvSpPr/>
          <p:nvPr/>
        </p:nvSpPr>
        <p:spPr>
          <a:xfrm>
            <a:off x="1489189" y="3335657"/>
            <a:ext cx="3786614" cy="323165"/>
          </a:xfrm>
          <a:prstGeom prst="rect">
            <a:avLst/>
          </a:prstGeom>
        </p:spPr>
        <p:txBody>
          <a:bodyPr wrap="none">
            <a:spAutoFit/>
          </a:bodyPr>
          <a:lstStyle/>
          <a:p>
            <a:pPr marL="285750" indent="-285750">
              <a:buFont typeface="Arial" panose="020B0604020202020204" pitchFamily="34" charset="0"/>
              <a:buChar char="•"/>
            </a:pP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配置脚本定义方式举例</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settings.py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500" dirty="0">
              <a:latin typeface="微软雅黑" panose="020B0503020204020204" pitchFamily="34" charset="-122"/>
              <a:ea typeface="微软雅黑" panose="020B0503020204020204" pitchFamily="34" charset="-122"/>
            </a:endParaRPr>
          </a:p>
        </p:txBody>
      </p:sp>
      <p:sp>
        <p:nvSpPr>
          <p:cNvPr id="19" name="圆角矩形标注 18"/>
          <p:cNvSpPr/>
          <p:nvPr/>
        </p:nvSpPr>
        <p:spPr>
          <a:xfrm>
            <a:off x="4787823" y="5721671"/>
            <a:ext cx="1533424" cy="733719"/>
          </a:xfrm>
          <a:prstGeom prst="wedgeRoundRectCallout">
            <a:avLst>
              <a:gd name="adj1" fmla="val -92153"/>
              <a:gd name="adj2" fmla="val -10395"/>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400" b="1" dirty="0" err="1">
                <a:solidFill>
                  <a:srgbClr val="AC8300"/>
                </a:solidFill>
                <a:latin typeface="微软雅黑" panose="020B0503020204020204" pitchFamily="34" charset="-122"/>
                <a:ea typeface="微软雅黑" panose="020B0503020204020204" pitchFamily="34" charset="-122"/>
              </a:rPr>
              <a:t>config</a:t>
            </a:r>
            <a:r>
              <a:rPr lang="zh-CN" altLang="en-US" sz="1400" dirty="0">
                <a:solidFill>
                  <a:srgbClr val="AC8300"/>
                </a:solidFill>
                <a:latin typeface="微软雅黑" panose="020B0503020204020204" pitchFamily="34" charset="-122"/>
                <a:ea typeface="微软雅黑" panose="020B0503020204020204" pitchFamily="34" charset="-122"/>
              </a:rPr>
              <a:t>字典对象便于后续调用</a:t>
            </a:r>
            <a:endParaRPr lang="en-US" altLang="zh-CN" b="1" dirty="0">
              <a:solidFill>
                <a:srgbClr val="AC8300"/>
              </a:solidFill>
            </a:endParaRPr>
          </a:p>
        </p:txBody>
      </p:sp>
      <p:sp>
        <p:nvSpPr>
          <p:cNvPr id="20" name="矩形 19"/>
          <p:cNvSpPr/>
          <p:nvPr/>
        </p:nvSpPr>
        <p:spPr>
          <a:xfrm>
            <a:off x="6636681" y="3337929"/>
            <a:ext cx="1819729" cy="323165"/>
          </a:xfrm>
          <a:prstGeom prst="rect">
            <a:avLst/>
          </a:prstGeom>
        </p:spPr>
        <p:txBody>
          <a:bodyPr wrap="none">
            <a:spAutoFit/>
          </a:bodyPr>
          <a:lstStyle/>
          <a:p>
            <a:pPr marL="285750" indent="-285750">
              <a:buFont typeface="Arial" panose="020B0604020202020204" pitchFamily="34" charset="0"/>
              <a:buChar char="•"/>
            </a:pP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调用方式举例：</a:t>
            </a:r>
            <a:endParaRPr lang="zh-CN" altLang="en-US" sz="15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681" y="3674760"/>
            <a:ext cx="3582223" cy="720000"/>
          </a:xfrm>
          <a:prstGeom prst="rect">
            <a:avLst/>
          </a:prstGeom>
          <a:ln>
            <a:noFill/>
          </a:ln>
          <a:effectLst>
            <a:outerShdw blurRad="292100" dist="139700" dir="2700000" algn="tl" rotWithShape="0">
              <a:srgbClr val="333333">
                <a:alpha val="65000"/>
              </a:srgbClr>
            </a:outerShdw>
          </a:effectLst>
        </p:spPr>
      </p:pic>
      <p:sp>
        <p:nvSpPr>
          <p:cNvPr id="21" name="圆角矩形标注 20"/>
          <p:cNvSpPr/>
          <p:nvPr/>
        </p:nvSpPr>
        <p:spPr>
          <a:xfrm>
            <a:off x="7819500" y="4595749"/>
            <a:ext cx="1533424" cy="515524"/>
          </a:xfrm>
          <a:prstGeom prst="wedgeRoundRectCallout">
            <a:avLst>
              <a:gd name="adj1" fmla="val 49360"/>
              <a:gd name="adj2" fmla="val -95111"/>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solidFill>
                  <a:srgbClr val="AC8300"/>
                </a:solidFill>
                <a:latin typeface="微软雅黑" panose="020B0503020204020204" pitchFamily="34" charset="-122"/>
                <a:ea typeface="微软雅黑" panose="020B0503020204020204" pitchFamily="34" charset="-122"/>
              </a:rPr>
              <a:t>调用相应的配置</a:t>
            </a:r>
            <a:endParaRPr lang="en-US" altLang="zh-CN" dirty="0">
              <a:solidFill>
                <a:srgbClr val="AC8300"/>
              </a:solidFill>
            </a:endParaRPr>
          </a:p>
        </p:txBody>
      </p:sp>
    </p:spTree>
    <p:extLst>
      <p:ext uri="{BB962C8B-B14F-4D97-AF65-F5344CB8AC3E}">
        <p14:creationId xmlns:p14="http://schemas.microsoft.com/office/powerpoint/2010/main" val="106600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50"/>
                                        <p:tgtEl>
                                          <p:spTgt spid="20"/>
                                        </p:tgtEl>
                                      </p:cBhvr>
                                    </p:animEffect>
                                  </p:childTnLst>
                                </p:cTn>
                              </p:par>
                            </p:childTnLst>
                          </p:cTn>
                        </p:par>
                        <p:par>
                          <p:cTn id="13" fill="hold">
                            <p:stCondLst>
                              <p:cond delay="250"/>
                            </p:stCondLst>
                            <p:childTnLst>
                              <p:par>
                                <p:cTn id="14" presetID="42"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anim calcmode="lin" valueType="num">
                                      <p:cBhvr>
                                        <p:cTn id="17" dur="250" fill="hold"/>
                                        <p:tgtEl>
                                          <p:spTgt spid="3"/>
                                        </p:tgtEl>
                                        <p:attrNameLst>
                                          <p:attrName>ppt_x</p:attrName>
                                        </p:attrNameLst>
                                      </p:cBhvr>
                                      <p:tavLst>
                                        <p:tav tm="0">
                                          <p:val>
                                            <p:strVal val="#ppt_x"/>
                                          </p:val>
                                        </p:tav>
                                        <p:tav tm="100000">
                                          <p:val>
                                            <p:strVal val="#ppt_x"/>
                                          </p:val>
                                        </p:tav>
                                      </p:tavLst>
                                    </p:anim>
                                    <p:anim calcmode="lin" valueType="num">
                                      <p:cBhvr>
                                        <p:cTn id="18" dur="25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50"/>
                                        <p:tgtEl>
                                          <p:spTgt spid="21"/>
                                        </p:tgtEl>
                                      </p:cBhvr>
                                    </p:animEffect>
                                    <p:anim calcmode="lin" valueType="num">
                                      <p:cBhvr>
                                        <p:cTn id="23" dur="250" fill="hold"/>
                                        <p:tgtEl>
                                          <p:spTgt spid="21"/>
                                        </p:tgtEl>
                                        <p:attrNameLst>
                                          <p:attrName>ppt_x</p:attrName>
                                        </p:attrNameLst>
                                      </p:cBhvr>
                                      <p:tavLst>
                                        <p:tav tm="0">
                                          <p:val>
                                            <p:strVal val="#ppt_x"/>
                                          </p:val>
                                        </p:tav>
                                        <p:tav tm="100000">
                                          <p:val>
                                            <p:strVal val="#ppt_x"/>
                                          </p:val>
                                        </p:tav>
                                      </p:tavLst>
                                    </p:anim>
                                    <p:anim calcmode="lin" valueType="num">
                                      <p:cBhvr>
                                        <p:cTn id="24"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4337404"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401103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13. </a:t>
            </a:r>
            <a:r>
              <a:rPr lang="zh-CN" altLang="en-US" b="1" dirty="0">
                <a:solidFill>
                  <a:schemeClr val="bg1">
                    <a:lumMod val="95000"/>
                  </a:schemeClr>
                </a:solidFill>
                <a:latin typeface="微软雅黑" panose="020B0503020204020204" pitchFamily="34" charset="-122"/>
                <a:ea typeface="微软雅黑" panose="020B0503020204020204" pitchFamily="34" charset="-122"/>
              </a:rPr>
              <a:t>常用的</a:t>
            </a:r>
            <a:r>
              <a:rPr lang="en-US" altLang="zh-CN" b="1" dirty="0">
                <a:solidFill>
                  <a:schemeClr val="bg1">
                    <a:lumMod val="95000"/>
                  </a:schemeClr>
                </a:solidFill>
                <a:latin typeface="微软雅黑" panose="020B0503020204020204" pitchFamily="34" charset="-122"/>
                <a:ea typeface="微软雅黑" panose="020B0503020204020204" pitchFamily="34" charset="-122"/>
              </a:rPr>
              <a:t>3</a:t>
            </a:r>
            <a:r>
              <a:rPr lang="zh-CN" altLang="en-US" b="1" dirty="0">
                <a:solidFill>
                  <a:schemeClr val="bg1">
                    <a:lumMod val="95000"/>
                  </a:schemeClr>
                </a:solidFill>
                <a:latin typeface="微软雅黑" panose="020B0503020204020204" pitchFamily="34" charset="-122"/>
                <a:ea typeface="微软雅黑" panose="020B0503020204020204" pitchFamily="34" charset="-122"/>
              </a:rPr>
              <a:t>种配置方法 </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不同配置类</a:t>
            </a:r>
          </a:p>
        </p:txBody>
      </p:sp>
      <p:sp>
        <p:nvSpPr>
          <p:cNvPr id="14" name="矩形 13"/>
          <p:cNvSpPr/>
          <p:nvPr/>
        </p:nvSpPr>
        <p:spPr>
          <a:xfrm>
            <a:off x="1052459" y="1656983"/>
            <a:ext cx="4453463" cy="323165"/>
          </a:xfrm>
          <a:prstGeom prst="rect">
            <a:avLst/>
          </a:prstGeom>
        </p:spPr>
        <p:txBody>
          <a:bodyPr wrap="none">
            <a:spAutoFit/>
          </a:bodyPr>
          <a:lstStyle/>
          <a:p>
            <a:pPr marL="285750" indent="-285750">
              <a:buFont typeface="Arial" panose="020B0604020202020204" pitchFamily="34" charset="0"/>
              <a:buChar char="•"/>
            </a:pPr>
            <a:r>
              <a:rPr lang="en-US" altLang="zh-CN" sz="1500" dirty="0" err="1">
                <a:solidFill>
                  <a:schemeClr val="tx1">
                    <a:lumMod val="50000"/>
                    <a:lumOff val="50000"/>
                  </a:schemeClr>
                </a:solidFill>
                <a:latin typeface="微软雅黑" panose="020B0503020204020204" pitchFamily="34" charset="-122"/>
                <a:ea typeface="微软雅黑" panose="020B0503020204020204" pitchFamily="34" charset="-122"/>
              </a:rPr>
              <a:t>multiconfig</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配置脚本完整代码</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settings.py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5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52" y="2035799"/>
            <a:ext cx="8314286" cy="432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4640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24000" y="2009471"/>
            <a:ext cx="9144000" cy="2320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en-US" altLang="zh-CN" sz="2500" b="1" dirty="0">
                <a:solidFill>
                  <a:schemeClr val="accent2">
                    <a:lumMod val="75000"/>
                  </a:schemeClr>
                </a:solidFill>
              </a:rPr>
              <a:t>Section 03</a:t>
            </a:r>
            <a:r>
              <a:rPr lang="en-US" altLang="zh-CN" sz="2500" b="1" dirty="0">
                <a:solidFill>
                  <a:srgbClr val="C00000"/>
                </a:solidFill>
              </a:rPr>
              <a:t>.</a:t>
            </a:r>
            <a:r>
              <a:rPr lang="en-US" altLang="zh-CN" sz="3500" dirty="0"/>
              <a:t> </a:t>
            </a:r>
            <a:r>
              <a:rPr lang="zh-CN" altLang="en-US" sz="3500" dirty="0"/>
              <a:t>路由选择器 </a:t>
            </a:r>
            <a:r>
              <a:rPr lang="en-US" altLang="zh-CN" sz="3500" dirty="0"/>
              <a:t>/ </a:t>
            </a:r>
            <a:r>
              <a:rPr lang="zh-CN" altLang="en-US" sz="3500" dirty="0"/>
              <a:t>响应动作</a:t>
            </a:r>
          </a:p>
        </p:txBody>
      </p:sp>
      <p:sp>
        <p:nvSpPr>
          <p:cNvPr id="5" name="副标题 2"/>
          <p:cNvSpPr txBox="1">
            <a:spLocks/>
          </p:cNvSpPr>
          <p:nvPr/>
        </p:nvSpPr>
        <p:spPr>
          <a:xfrm>
            <a:off x="2825087" y="3587182"/>
            <a:ext cx="6414448"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500" dirty="0">
                <a:solidFill>
                  <a:schemeClr val="bg1">
                    <a:lumMod val="50000"/>
                  </a:schemeClr>
                </a:solidFill>
              </a:rPr>
              <a:t>       在当今的网络时代，</a:t>
            </a:r>
            <a:r>
              <a:rPr lang="en-US" altLang="zh-CN" sz="1500" dirty="0">
                <a:solidFill>
                  <a:schemeClr val="bg1">
                    <a:lumMod val="50000"/>
                  </a:schemeClr>
                </a:solidFill>
              </a:rPr>
              <a:t>Web</a:t>
            </a:r>
            <a:r>
              <a:rPr lang="zh-CN" altLang="en-US" sz="1500" dirty="0">
                <a:solidFill>
                  <a:schemeClr val="bg1">
                    <a:lumMod val="50000"/>
                  </a:schemeClr>
                </a:solidFill>
              </a:rPr>
              <a:t>应用程序都会使用非常优雅的网络资源定位符（</a:t>
            </a:r>
            <a:r>
              <a:rPr lang="en-US" altLang="zh-CN" sz="1500" dirty="0">
                <a:solidFill>
                  <a:schemeClr val="bg1">
                    <a:lumMod val="50000"/>
                  </a:schemeClr>
                </a:solidFill>
              </a:rPr>
              <a:t>URLs</a:t>
            </a:r>
            <a:r>
              <a:rPr lang="zh-CN" altLang="en-US" sz="1500" dirty="0">
                <a:solidFill>
                  <a:schemeClr val="bg1">
                    <a:lumMod val="50000"/>
                  </a:schemeClr>
                </a:solidFill>
              </a:rPr>
              <a:t>）。一个优雅的</a:t>
            </a:r>
            <a:r>
              <a:rPr lang="en-US" altLang="zh-CN" sz="1500" dirty="0">
                <a:solidFill>
                  <a:schemeClr val="bg1">
                    <a:lumMod val="50000"/>
                  </a:schemeClr>
                </a:solidFill>
              </a:rPr>
              <a:t>URLs</a:t>
            </a:r>
            <a:r>
              <a:rPr lang="zh-CN" altLang="en-US" sz="1500" dirty="0">
                <a:solidFill>
                  <a:schemeClr val="bg1">
                    <a:lumMod val="50000"/>
                  </a:schemeClr>
                </a:solidFill>
              </a:rPr>
              <a:t>可以帮助用户快速记忆，而且可以直接地访问到想要到达的页面。良好的用户体验可以让我们更加便捷地访问。</a:t>
            </a:r>
          </a:p>
        </p:txBody>
      </p:sp>
      <p:sp>
        <p:nvSpPr>
          <p:cNvPr id="6" name="矩形 5"/>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490355" y="655101"/>
            <a:ext cx="351628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Chapter I</a:t>
            </a:r>
            <a:r>
              <a:rPr lang="zh-CN" altLang="en-US" b="1" dirty="0">
                <a:solidFill>
                  <a:schemeClr val="bg1">
                    <a:lumMod val="95000"/>
                  </a:schemeClr>
                </a:solidFill>
                <a:latin typeface="微软雅黑" panose="020B0503020204020204" pitchFamily="34" charset="-122"/>
                <a:ea typeface="微软雅黑" panose="020B0503020204020204" pitchFamily="34" charset="-122"/>
              </a:rPr>
              <a:t>：</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框架快速入门</a:t>
            </a:r>
          </a:p>
        </p:txBody>
      </p:sp>
    </p:spTree>
    <p:extLst>
      <p:ext uri="{BB962C8B-B14F-4D97-AF65-F5344CB8AC3E}">
        <p14:creationId xmlns:p14="http://schemas.microsoft.com/office/powerpoint/2010/main" val="2487480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6"/>
            <a:ext cx="10838329" cy="749828"/>
          </a:xfrm>
        </p:spPr>
        <p:txBody>
          <a:bodyPr>
            <a:noAutofit/>
          </a:bodyPr>
          <a:lstStyle/>
          <a:p>
            <a:pPr>
              <a:lnSpc>
                <a:spcPct val="150000"/>
              </a:lnSpc>
            </a:pPr>
            <a:r>
              <a:rPr lang="zh-CN" altLang="en-US" sz="2000" dirty="0"/>
              <a:t>在</a:t>
            </a:r>
            <a:r>
              <a:rPr lang="en-US" altLang="zh-CN" sz="2000" dirty="0"/>
              <a:t>Flask</a:t>
            </a:r>
            <a:r>
              <a:rPr lang="zh-CN" altLang="en-US" sz="2000" dirty="0"/>
              <a:t>框架中使用</a:t>
            </a:r>
            <a:r>
              <a:rPr lang="en-US" altLang="zh-CN" sz="2000" dirty="0"/>
              <a:t>route()</a:t>
            </a:r>
            <a:r>
              <a:rPr lang="zh-CN" altLang="en-US" sz="2000" dirty="0"/>
              <a:t>装饰器将一个</a:t>
            </a:r>
            <a:r>
              <a:rPr lang="en-US" altLang="zh-CN" sz="2000" dirty="0"/>
              <a:t>URLs</a:t>
            </a:r>
            <a:r>
              <a:rPr lang="zh-CN" altLang="en-US" sz="2000" dirty="0"/>
              <a:t>地址与请求处理函数绑定。</a:t>
            </a:r>
            <a:endParaRPr lang="en-US" altLang="zh-CN" sz="2000" dirty="0"/>
          </a:p>
        </p:txBody>
      </p:sp>
      <p:sp>
        <p:nvSpPr>
          <p:cNvPr id="12" name="矩形 11"/>
          <p:cNvSpPr/>
          <p:nvPr/>
        </p:nvSpPr>
        <p:spPr>
          <a:xfrm>
            <a:off x="447370" y="648372"/>
            <a:ext cx="2848280"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14. route</a:t>
            </a:r>
            <a:r>
              <a:rPr lang="zh-CN" altLang="en-US" b="1" dirty="0">
                <a:solidFill>
                  <a:schemeClr val="bg1">
                    <a:lumMod val="95000"/>
                  </a:schemeClr>
                </a:solidFill>
                <a:latin typeface="微软雅黑" panose="020B0503020204020204" pitchFamily="34" charset="-122"/>
                <a:ea typeface="微软雅黑" panose="020B0503020204020204" pitchFamily="34" charset="-122"/>
              </a:rPr>
              <a:t>路由的使用方法</a:t>
            </a:r>
          </a:p>
        </p:txBody>
      </p:sp>
      <p:sp>
        <p:nvSpPr>
          <p:cNvPr id="10" name="矩形 9"/>
          <p:cNvSpPr/>
          <p:nvPr/>
        </p:nvSpPr>
        <p:spPr>
          <a:xfrm>
            <a:off x="1146451" y="2041310"/>
            <a:ext cx="10349593" cy="393762"/>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这种方式常见于很多的</a:t>
            </a:r>
            <a:r>
              <a:rPr lang="en-US" altLang="zh-CN" sz="1500" i="1" dirty="0">
                <a:solidFill>
                  <a:schemeClr val="tx1">
                    <a:lumMod val="50000"/>
                    <a:lumOff val="50000"/>
                  </a:schemeClr>
                </a:solidFill>
                <a:latin typeface="Arial" panose="020B0604020202020204" pitchFamily="34" charset="0"/>
              </a:rPr>
              <a:t>Web</a:t>
            </a:r>
            <a:r>
              <a:rPr lang="zh-CN" altLang="en-US" sz="1500" i="1" dirty="0">
                <a:solidFill>
                  <a:schemeClr val="tx1">
                    <a:lumMod val="50000"/>
                    <a:lumOff val="50000"/>
                  </a:schemeClr>
                </a:solidFill>
                <a:latin typeface="Arial" panose="020B0604020202020204" pitchFamily="34" charset="0"/>
              </a:rPr>
              <a:t>快速开发的轻量级框架。</a:t>
            </a:r>
            <a:endParaRPr lang="en-US" altLang="zh-CN" sz="1500" i="1" dirty="0">
              <a:solidFill>
                <a:schemeClr val="tx1">
                  <a:lumMod val="50000"/>
                  <a:lumOff val="50000"/>
                </a:schemeClr>
              </a:solidFill>
              <a:latin typeface="Arial" panose="020B060402020202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173" y="3032128"/>
            <a:ext cx="2961126" cy="2160000"/>
          </a:xfrm>
          <a:prstGeom prst="rect">
            <a:avLst/>
          </a:prstGeom>
          <a:ln>
            <a:noFill/>
          </a:ln>
          <a:effectLst>
            <a:outerShdw blurRad="292100" dist="139700" dir="2700000" algn="tl" rotWithShape="0">
              <a:srgbClr val="333333">
                <a:alpha val="65000"/>
              </a:srgbClr>
            </a:outerShdw>
          </a:effec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635" y="3308647"/>
            <a:ext cx="3892823" cy="1800000"/>
          </a:xfrm>
          <a:prstGeom prst="rect">
            <a:avLst/>
          </a:prstGeom>
          <a:ln>
            <a:noFill/>
          </a:ln>
          <a:effectLst>
            <a:outerShdw blurRad="292100" dist="139700" dir="2700000" algn="tl" rotWithShape="0">
              <a:srgbClr val="333333">
                <a:alpha val="65000"/>
              </a:srgbClr>
            </a:outerShdw>
          </a:effectLst>
        </p:spPr>
      </p:pic>
      <p:sp>
        <p:nvSpPr>
          <p:cNvPr id="4" name="矩形 3"/>
          <p:cNvSpPr/>
          <p:nvPr/>
        </p:nvSpPr>
        <p:spPr>
          <a:xfrm>
            <a:off x="7492620" y="3676739"/>
            <a:ext cx="1460311" cy="29476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573068" y="4383190"/>
            <a:ext cx="1649105" cy="29799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a:endCxn id="4" idx="1"/>
          </p:cNvCxnSpPr>
          <p:nvPr/>
        </p:nvCxnSpPr>
        <p:spPr>
          <a:xfrm>
            <a:off x="3016155" y="3337363"/>
            <a:ext cx="4476465" cy="486759"/>
          </a:xfrm>
          <a:prstGeom prst="bentConnector3">
            <a:avLst/>
          </a:prstGeom>
          <a:ln w="28575">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a:off x="3386919" y="4477596"/>
            <a:ext cx="5186149" cy="54592"/>
          </a:xfrm>
          <a:prstGeom prst="bentConnector3">
            <a:avLst/>
          </a:prstGeom>
          <a:ln w="28575">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87395" y="2693817"/>
            <a:ext cx="2730556"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hello_flask.py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a:t>
            </a:r>
            <a:endParaRPr lang="zh-CN" altLang="en-US" sz="1500" dirty="0">
              <a:latin typeface="微软雅黑" panose="020B0503020204020204" pitchFamily="34" charset="-122"/>
              <a:ea typeface="微软雅黑" panose="020B0503020204020204" pitchFamily="34" charset="-122"/>
            </a:endParaRPr>
          </a:p>
        </p:txBody>
      </p:sp>
      <p:sp>
        <p:nvSpPr>
          <p:cNvPr id="15" name="矩形 14"/>
          <p:cNvSpPr/>
          <p:nvPr/>
        </p:nvSpPr>
        <p:spPr>
          <a:xfrm>
            <a:off x="997618" y="5603813"/>
            <a:ext cx="9902611" cy="1069942"/>
          </a:xfrm>
          <a:prstGeom prst="rect">
            <a:avLst/>
          </a:prstGeom>
          <a:solidFill>
            <a:schemeClr val="accent4">
              <a:lumMod val="60000"/>
              <a:lumOff val="40000"/>
            </a:schemeClr>
          </a:solidFill>
          <a:ln>
            <a:noFill/>
          </a:ln>
          <a:effectLst>
            <a:outerShdw blurRad="889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rgbClr val="AC8300"/>
                </a:solidFill>
                <a:latin typeface="微软雅黑" panose="020B0503020204020204" pitchFamily="34" charset="-122"/>
                <a:ea typeface="微软雅黑" panose="020B0503020204020204" pitchFamily="34" charset="-122"/>
              </a:rPr>
              <a:t>主脚本基本上主要编写的都是 </a:t>
            </a:r>
            <a:r>
              <a:rPr lang="zh-CN" altLang="en-US" sz="1400" b="1" dirty="0">
                <a:solidFill>
                  <a:srgbClr val="AC8300"/>
                </a:solidFill>
                <a:latin typeface="微软雅黑" panose="020B0503020204020204" pitchFamily="34" charset="-122"/>
                <a:ea typeface="微软雅黑" panose="020B0503020204020204" pitchFamily="34" charset="-122"/>
              </a:rPr>
              <a:t>路由处理函数</a:t>
            </a:r>
            <a:r>
              <a:rPr lang="zh-CN" altLang="en-US" sz="1400" dirty="0">
                <a:solidFill>
                  <a:srgbClr val="AC8300"/>
                </a:solidFill>
                <a:latin typeface="微软雅黑" panose="020B0503020204020204" pitchFamily="34" charset="-122"/>
                <a:ea typeface="微软雅黑" panose="020B0503020204020204" pitchFamily="34" charset="-122"/>
              </a:rPr>
              <a:t>，其主要作用就是</a:t>
            </a:r>
            <a:r>
              <a:rPr lang="zh-CN" altLang="en-US" sz="1400" b="1" dirty="0">
                <a:solidFill>
                  <a:srgbClr val="AC8300"/>
                </a:solidFill>
                <a:latin typeface="微软雅黑" panose="020B0503020204020204" pitchFamily="34" charset="-122"/>
                <a:ea typeface="微软雅黑" panose="020B0503020204020204" pitchFamily="34" charset="-122"/>
              </a:rPr>
              <a:t>接受客户端</a:t>
            </a:r>
            <a:r>
              <a:rPr lang="en-US" altLang="zh-CN" sz="1400" b="1" dirty="0" err="1">
                <a:solidFill>
                  <a:srgbClr val="AC8300"/>
                </a:solidFill>
                <a:latin typeface="微软雅黑" panose="020B0503020204020204" pitchFamily="34" charset="-122"/>
                <a:ea typeface="微软雅黑" panose="020B0503020204020204" pitchFamily="34" charset="-122"/>
              </a:rPr>
              <a:t>Urls</a:t>
            </a:r>
            <a:r>
              <a:rPr lang="zh-CN" altLang="en-US" sz="1400" b="1" dirty="0">
                <a:solidFill>
                  <a:srgbClr val="AC8300"/>
                </a:solidFill>
                <a:latin typeface="微软雅黑" panose="020B0503020204020204" pitchFamily="34" charset="-122"/>
                <a:ea typeface="微软雅黑" panose="020B0503020204020204" pitchFamily="34" charset="-122"/>
              </a:rPr>
              <a:t>地址请求</a:t>
            </a:r>
            <a:r>
              <a:rPr lang="zh-CN" altLang="en-US" sz="1400" dirty="0">
                <a:solidFill>
                  <a:srgbClr val="AC8300"/>
                </a:solidFill>
                <a:latin typeface="微软雅黑" panose="020B0503020204020204" pitchFamily="34" charset="-122"/>
                <a:ea typeface="微软雅黑" panose="020B0503020204020204" pitchFamily="34" charset="-122"/>
              </a:rPr>
              <a:t>并进行</a:t>
            </a:r>
            <a:r>
              <a:rPr lang="zh-CN" altLang="en-US" sz="1400" b="1" dirty="0">
                <a:solidFill>
                  <a:srgbClr val="AC8300"/>
                </a:solidFill>
                <a:latin typeface="微软雅黑" panose="020B0503020204020204" pitchFamily="34" charset="-122"/>
                <a:ea typeface="微软雅黑" panose="020B0503020204020204" pitchFamily="34" charset="-122"/>
              </a:rPr>
              <a:t>解析匹配</a:t>
            </a:r>
            <a:r>
              <a:rPr lang="zh-CN" altLang="en-US" sz="1400" dirty="0">
                <a:solidFill>
                  <a:srgbClr val="AC8300"/>
                </a:solidFill>
                <a:latin typeface="微软雅黑" panose="020B0503020204020204" pitchFamily="34" charset="-122"/>
                <a:ea typeface="微软雅黑" panose="020B0503020204020204" pitchFamily="34" charset="-122"/>
              </a:rPr>
              <a:t>，同时找到对应的处理函数进行</a:t>
            </a:r>
            <a:r>
              <a:rPr lang="zh-CN" altLang="en-US" sz="1400" b="1" dirty="0">
                <a:solidFill>
                  <a:srgbClr val="AC8300"/>
                </a:solidFill>
                <a:latin typeface="微软雅黑" panose="020B0503020204020204" pitchFamily="34" charset="-122"/>
                <a:ea typeface="微软雅黑" panose="020B0503020204020204" pitchFamily="34" charset="-122"/>
              </a:rPr>
              <a:t>数据处理</a:t>
            </a:r>
            <a:r>
              <a:rPr lang="zh-CN" altLang="en-US" sz="1400" dirty="0">
                <a:solidFill>
                  <a:srgbClr val="AC8300"/>
                </a:solidFill>
                <a:latin typeface="微软雅黑" panose="020B0503020204020204" pitchFamily="34" charset="-122"/>
                <a:ea typeface="微软雅黑" panose="020B0503020204020204" pitchFamily="34" charset="-122"/>
              </a:rPr>
              <a:t>，最终必须使用</a:t>
            </a:r>
            <a:r>
              <a:rPr lang="en-US" altLang="zh-CN" sz="1400" b="1" dirty="0">
                <a:solidFill>
                  <a:srgbClr val="AC8300"/>
                </a:solidFill>
                <a:latin typeface="微软雅黑" panose="020B0503020204020204" pitchFamily="34" charset="-122"/>
                <a:ea typeface="微软雅黑" panose="020B0503020204020204" pitchFamily="34" charset="-122"/>
              </a:rPr>
              <a:t>return</a:t>
            </a:r>
            <a:r>
              <a:rPr lang="zh-CN" altLang="en-US" sz="1400" dirty="0">
                <a:solidFill>
                  <a:srgbClr val="AC8300"/>
                </a:solidFill>
                <a:latin typeface="微软雅黑" panose="020B0503020204020204" pitchFamily="34" charset="-122"/>
                <a:ea typeface="微软雅黑" panose="020B0503020204020204" pitchFamily="34" charset="-122"/>
              </a:rPr>
              <a:t>关键字进行</a:t>
            </a:r>
            <a:r>
              <a:rPr lang="zh-CN" altLang="en-US" sz="1400" b="1" dirty="0">
                <a:solidFill>
                  <a:srgbClr val="AC8300"/>
                </a:solidFill>
                <a:latin typeface="微软雅黑" panose="020B0503020204020204" pitchFamily="34" charset="-122"/>
                <a:ea typeface="微软雅黑" panose="020B0503020204020204" pitchFamily="34" charset="-122"/>
              </a:rPr>
              <a:t>结果响应</a:t>
            </a:r>
            <a:r>
              <a:rPr lang="zh-CN" altLang="en-US" sz="1400" dirty="0">
                <a:solidFill>
                  <a:srgbClr val="AC8300"/>
                </a:solidFill>
                <a:latin typeface="微软雅黑" panose="020B0503020204020204" pitchFamily="34" charset="-122"/>
                <a:ea typeface="微软雅黑" panose="020B0503020204020204" pitchFamily="34" charset="-122"/>
              </a:rPr>
              <a:t>。</a:t>
            </a:r>
            <a:endParaRPr lang="en-US" altLang="zh-CN" sz="1400" dirty="0">
              <a:solidFill>
                <a:srgbClr val="AC8300"/>
              </a:solidFill>
              <a:latin typeface="微软雅黑" panose="020B0503020204020204" pitchFamily="34" charset="-122"/>
              <a:ea typeface="微软雅黑" panose="020B0503020204020204" pitchFamily="34" charset="-122"/>
            </a:endParaRPr>
          </a:p>
          <a:p>
            <a:pPr>
              <a:lnSpc>
                <a:spcPct val="150000"/>
              </a:lnSpc>
            </a:pPr>
            <a:r>
              <a:rPr lang="zh-CN" altLang="en-US" sz="1400" i="1" dirty="0">
                <a:solidFill>
                  <a:srgbClr val="AC8300"/>
                </a:solidFill>
                <a:latin typeface="微软雅黑" panose="020B0503020204020204" pitchFamily="34" charset="-122"/>
                <a:ea typeface="微软雅黑" panose="020B0503020204020204" pitchFamily="34" charset="-122"/>
              </a:rPr>
              <a:t>说明：一个请求处理函数可以使用多个</a:t>
            </a:r>
            <a:r>
              <a:rPr lang="en-US" altLang="zh-CN" sz="1400" b="1" i="1" dirty="0">
                <a:solidFill>
                  <a:srgbClr val="AC8300"/>
                </a:solidFill>
                <a:latin typeface="微软雅黑" panose="020B0503020204020204" pitchFamily="34" charset="-122"/>
                <a:ea typeface="微软雅黑" panose="020B0503020204020204" pitchFamily="34" charset="-122"/>
              </a:rPr>
              <a:t>@</a:t>
            </a:r>
            <a:r>
              <a:rPr lang="en-US" altLang="zh-CN" sz="1400" b="1" i="1" dirty="0" err="1">
                <a:solidFill>
                  <a:srgbClr val="AC8300"/>
                </a:solidFill>
                <a:latin typeface="微软雅黑" panose="020B0503020204020204" pitchFamily="34" charset="-122"/>
                <a:ea typeface="微软雅黑" panose="020B0503020204020204" pitchFamily="34" charset="-122"/>
              </a:rPr>
              <a:t>app.route</a:t>
            </a:r>
            <a:r>
              <a:rPr lang="en-US" altLang="zh-CN" sz="1400" b="1" i="1" dirty="0">
                <a:solidFill>
                  <a:srgbClr val="AC8300"/>
                </a:solidFill>
                <a:latin typeface="微软雅黑" panose="020B0503020204020204" pitchFamily="34" charset="-122"/>
                <a:ea typeface="微软雅黑" panose="020B0503020204020204" pitchFamily="34" charset="-122"/>
              </a:rPr>
              <a:t>()</a:t>
            </a:r>
            <a:r>
              <a:rPr lang="zh-CN" altLang="en-US" sz="1400" i="1" dirty="0">
                <a:solidFill>
                  <a:srgbClr val="AC8300"/>
                </a:solidFill>
                <a:latin typeface="微软雅黑" panose="020B0503020204020204" pitchFamily="34" charset="-122"/>
                <a:ea typeface="微软雅黑" panose="020B0503020204020204" pitchFamily="34" charset="-122"/>
              </a:rPr>
              <a:t>地址绑定（后续会介绍说明）</a:t>
            </a:r>
            <a:endParaRPr lang="en-US" altLang="zh-CN" sz="1400" i="1" dirty="0">
              <a:solidFill>
                <a:srgbClr val="AC8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969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anim calcmode="lin" valueType="num">
                                      <p:cBhvr>
                                        <p:cTn id="8" dur="250" fill="hold"/>
                                        <p:tgtEl>
                                          <p:spTgt spid="15"/>
                                        </p:tgtEl>
                                        <p:attrNameLst>
                                          <p:attrName>ppt_x</p:attrName>
                                        </p:attrNameLst>
                                      </p:cBhvr>
                                      <p:tavLst>
                                        <p:tav tm="0">
                                          <p:val>
                                            <p:strVal val="#ppt_x"/>
                                          </p:val>
                                        </p:tav>
                                        <p:tav tm="100000">
                                          <p:val>
                                            <p:strVal val="#ppt_x"/>
                                          </p:val>
                                        </p:tav>
                                      </p:tavLst>
                                    </p:anim>
                                    <p:anim calcmode="lin" valueType="num">
                                      <p:cBhvr>
                                        <p:cTn id="9" dur="2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6"/>
            <a:ext cx="10838329" cy="749828"/>
          </a:xfrm>
        </p:spPr>
        <p:txBody>
          <a:bodyPr>
            <a:noAutofit/>
          </a:bodyPr>
          <a:lstStyle/>
          <a:p>
            <a:pPr>
              <a:lnSpc>
                <a:spcPct val="150000"/>
              </a:lnSpc>
            </a:pPr>
            <a:r>
              <a:rPr lang="zh-CN" altLang="en-US" sz="2000" dirty="0"/>
              <a:t>其实我们还有很多事情要做，我们可以动态地绑定客户端需要传入到服务器的参数。</a:t>
            </a:r>
            <a:endParaRPr lang="en-US" altLang="zh-CN" sz="2000" dirty="0"/>
          </a:p>
        </p:txBody>
      </p:sp>
      <p:sp>
        <p:nvSpPr>
          <p:cNvPr id="12" name="矩形 11"/>
          <p:cNvSpPr/>
          <p:nvPr/>
        </p:nvSpPr>
        <p:spPr>
          <a:xfrm>
            <a:off x="447370" y="648372"/>
            <a:ext cx="3079113"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15. route</a:t>
            </a:r>
            <a:r>
              <a:rPr lang="zh-CN" altLang="en-US" b="1" dirty="0">
                <a:solidFill>
                  <a:schemeClr val="bg1">
                    <a:lumMod val="95000"/>
                  </a:schemeClr>
                </a:solidFill>
                <a:latin typeface="微软雅黑" panose="020B0503020204020204" pitchFamily="34" charset="-122"/>
                <a:ea typeface="微软雅黑" panose="020B0503020204020204" pitchFamily="34" charset="-122"/>
              </a:rPr>
              <a:t>路由动态绑定参数</a:t>
            </a:r>
          </a:p>
        </p:txBody>
      </p:sp>
      <p:sp>
        <p:nvSpPr>
          <p:cNvPr id="10" name="矩形 9"/>
          <p:cNvSpPr/>
          <p:nvPr/>
        </p:nvSpPr>
        <p:spPr>
          <a:xfrm>
            <a:off x="1146451" y="2041310"/>
            <a:ext cx="10349593" cy="393762"/>
          </a:xfrm>
          <a:prstGeom prst="rect">
            <a:avLst/>
          </a:prstGeom>
        </p:spPr>
        <p:txBody>
          <a:bodyPr wrap="square">
            <a:spAutoFit/>
          </a:bodyPr>
          <a:lstStyle/>
          <a:p>
            <a:pPr>
              <a:lnSpc>
                <a:spcPct val="150000"/>
              </a:lnSpc>
            </a:pPr>
            <a:r>
              <a:rPr lang="en-US" altLang="zh-CN" sz="1500" i="1" dirty="0">
                <a:solidFill>
                  <a:schemeClr val="tx1">
                    <a:lumMod val="50000"/>
                    <a:lumOff val="50000"/>
                  </a:schemeClr>
                </a:solidFill>
                <a:latin typeface="Arial" panose="020B0604020202020204" pitchFamily="34" charset="0"/>
              </a:rPr>
              <a:t>Flask</a:t>
            </a:r>
            <a:r>
              <a:rPr lang="zh-CN" altLang="en-US" sz="1500" i="1" dirty="0">
                <a:solidFill>
                  <a:schemeClr val="tx1">
                    <a:lumMod val="50000"/>
                    <a:lumOff val="50000"/>
                  </a:schemeClr>
                </a:solidFill>
                <a:latin typeface="Arial" panose="020B0604020202020204" pitchFamily="34" charset="0"/>
              </a:rPr>
              <a:t>框架中设置路由</a:t>
            </a:r>
            <a:r>
              <a:rPr lang="en-US" altLang="zh-CN" sz="1500" i="1" dirty="0">
                <a:solidFill>
                  <a:schemeClr val="tx1">
                    <a:lumMod val="50000"/>
                    <a:lumOff val="50000"/>
                  </a:schemeClr>
                </a:solidFill>
                <a:latin typeface="Arial" panose="020B0604020202020204" pitchFamily="34" charset="0"/>
              </a:rPr>
              <a:t>route</a:t>
            </a:r>
            <a:r>
              <a:rPr lang="zh-CN" altLang="en-US" sz="1500" i="1" dirty="0">
                <a:solidFill>
                  <a:schemeClr val="tx1">
                    <a:lumMod val="50000"/>
                    <a:lumOff val="50000"/>
                  </a:schemeClr>
                </a:solidFill>
                <a:latin typeface="Arial" panose="020B0604020202020204" pitchFamily="34" charset="0"/>
              </a:rPr>
              <a:t>动态绑定请求参数是一种非常推荐的设置方法。</a:t>
            </a:r>
            <a:endParaRPr lang="en-US" altLang="zh-CN" sz="1500" i="1" dirty="0">
              <a:solidFill>
                <a:schemeClr val="tx1">
                  <a:lumMod val="50000"/>
                  <a:lumOff val="50000"/>
                </a:schemeClr>
              </a:solidFill>
              <a:latin typeface="Arial" panose="020B0604020202020204" pitchFamily="34" charset="0"/>
            </a:endParaRPr>
          </a:p>
        </p:txBody>
      </p:sp>
      <p:sp>
        <p:nvSpPr>
          <p:cNvPr id="15" name="内容占位符 2"/>
          <p:cNvSpPr txBox="1">
            <a:spLocks/>
          </p:cNvSpPr>
          <p:nvPr/>
        </p:nvSpPr>
        <p:spPr>
          <a:xfrm>
            <a:off x="999890" y="2591704"/>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变量规则</a:t>
            </a:r>
            <a:endParaRPr lang="en-US" altLang="zh-CN" sz="2000" dirty="0"/>
          </a:p>
        </p:txBody>
      </p:sp>
      <p:sp>
        <p:nvSpPr>
          <p:cNvPr id="16" name="矩形 15"/>
          <p:cNvSpPr/>
          <p:nvPr/>
        </p:nvSpPr>
        <p:spPr>
          <a:xfrm>
            <a:off x="1148723" y="3135408"/>
            <a:ext cx="10349593" cy="438582"/>
          </a:xfrm>
          <a:prstGeom prst="rect">
            <a:avLst/>
          </a:prstGeom>
        </p:spPr>
        <p:txBody>
          <a:bodyPr wrap="square">
            <a:spAutoFit/>
          </a:bodyPr>
          <a:lstStyle/>
          <a:p>
            <a:pPr>
              <a:lnSpc>
                <a:spcPct val="150000"/>
              </a:lnSpc>
            </a:pPr>
            <a:r>
              <a:rPr lang="zh-CN" altLang="en-US" sz="1500" dirty="0">
                <a:solidFill>
                  <a:schemeClr val="tx1">
                    <a:lumMod val="50000"/>
                    <a:lumOff val="50000"/>
                  </a:schemeClr>
                </a:solidFill>
                <a:latin typeface="Arial" panose="020B0604020202020204" pitchFamily="34" charset="0"/>
              </a:rPr>
              <a:t>在</a:t>
            </a:r>
            <a:r>
              <a:rPr lang="en-US" altLang="zh-CN" sz="1500" dirty="0">
                <a:solidFill>
                  <a:schemeClr val="tx1">
                    <a:lumMod val="50000"/>
                    <a:lumOff val="50000"/>
                  </a:schemeClr>
                </a:solidFill>
                <a:latin typeface="Arial" panose="020B0604020202020204" pitchFamily="34" charset="0"/>
              </a:rPr>
              <a:t>URLs</a:t>
            </a:r>
            <a:r>
              <a:rPr lang="zh-CN" altLang="en-US" sz="1500" dirty="0">
                <a:solidFill>
                  <a:schemeClr val="tx1">
                    <a:lumMod val="50000"/>
                    <a:lumOff val="50000"/>
                  </a:schemeClr>
                </a:solidFill>
                <a:latin typeface="Arial" panose="020B0604020202020204" pitchFamily="34" charset="0"/>
              </a:rPr>
              <a:t>地址中追加一个特殊的部分</a:t>
            </a:r>
            <a:r>
              <a:rPr lang="en-US" altLang="zh-CN" sz="1500" b="1" i="1" dirty="0">
                <a:solidFill>
                  <a:schemeClr val="tx1">
                    <a:lumMod val="50000"/>
                    <a:lumOff val="50000"/>
                  </a:schemeClr>
                </a:solidFill>
                <a:latin typeface="Arial" panose="020B0604020202020204" pitchFamily="34" charset="0"/>
              </a:rPr>
              <a:t>&lt;</a:t>
            </a:r>
            <a:r>
              <a:rPr lang="zh-CN" altLang="en-US" sz="1500" b="1" i="1" dirty="0">
                <a:solidFill>
                  <a:schemeClr val="tx1">
                    <a:lumMod val="50000"/>
                    <a:lumOff val="50000"/>
                  </a:schemeClr>
                </a:solidFill>
                <a:latin typeface="Arial" panose="020B0604020202020204" pitchFamily="34" charset="0"/>
              </a:rPr>
              <a:t>变量名称</a:t>
            </a:r>
            <a:r>
              <a:rPr lang="en-US" altLang="zh-CN" sz="1500" b="1" i="1" dirty="0">
                <a:solidFill>
                  <a:schemeClr val="tx1">
                    <a:lumMod val="50000"/>
                    <a:lumOff val="50000"/>
                  </a:schemeClr>
                </a:solidFill>
                <a:latin typeface="Arial" panose="020B0604020202020204" pitchFamily="34" charset="0"/>
              </a:rPr>
              <a:t>&gt;</a:t>
            </a:r>
            <a:r>
              <a:rPr lang="zh-CN" altLang="en-US" sz="1500" dirty="0">
                <a:solidFill>
                  <a:schemeClr val="tx1">
                    <a:lumMod val="50000"/>
                    <a:lumOff val="50000"/>
                  </a:schemeClr>
                </a:solidFill>
                <a:latin typeface="Arial" panose="020B0604020202020204" pitchFamily="34" charset="0"/>
              </a:rPr>
              <a:t>，其作为绑定函数的关键字参数处理。我们可以使用一下语法实现：</a:t>
            </a:r>
            <a:endParaRPr lang="en-US" altLang="zh-CN" sz="1500" dirty="0">
              <a:solidFill>
                <a:schemeClr val="tx1">
                  <a:lumMod val="50000"/>
                  <a:lumOff val="50000"/>
                </a:schemeClr>
              </a:solidFill>
              <a:latin typeface="Arial" panose="020B0604020202020204" pitchFamily="34" charset="0"/>
            </a:endParaRPr>
          </a:p>
        </p:txBody>
      </p:sp>
      <p:graphicFrame>
        <p:nvGraphicFramePr>
          <p:cNvPr id="17" name="表格 16"/>
          <p:cNvGraphicFramePr>
            <a:graphicFrameLocks noGrp="1"/>
          </p:cNvGraphicFramePr>
          <p:nvPr>
            <p:extLst>
              <p:ext uri="{D42A27DB-BD31-4B8C-83A1-F6EECF244321}">
                <p14:modId xmlns:p14="http://schemas.microsoft.com/office/powerpoint/2010/main" val="3018635781"/>
              </p:ext>
            </p:extLst>
          </p:nvPr>
        </p:nvGraphicFramePr>
        <p:xfrm>
          <a:off x="1146451" y="3581062"/>
          <a:ext cx="8858914" cy="426747"/>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426747">
                <a:tc>
                  <a:txBody>
                    <a:bodyPr/>
                    <a:lstStyle/>
                    <a:p>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a:t>
                      </a:r>
                      <a:r>
                        <a:rPr lang="en-US" altLang="zh-CN" sz="1500" b="0" kern="1200" dirty="0" err="1">
                          <a:solidFill>
                            <a:schemeClr val="tx1">
                              <a:lumMod val="75000"/>
                              <a:lumOff val="25000"/>
                            </a:schemeClr>
                          </a:solidFill>
                          <a:effectLst/>
                          <a:latin typeface="微软雅黑" panose="020B0503020204020204" pitchFamily="34" charset="-122"/>
                          <a:ea typeface="微软雅黑" panose="020B0503020204020204" pitchFamily="34" charset="-122"/>
                          <a:cs typeface="+mn-cs"/>
                        </a:rPr>
                        <a:t>app.route</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 '/</a:t>
                      </a:r>
                      <a:r>
                        <a:rPr lang="en-US" altLang="zh-CN" sz="1500" b="0" kern="1200" dirty="0" err="1">
                          <a:solidFill>
                            <a:schemeClr val="tx1">
                              <a:lumMod val="75000"/>
                              <a:lumOff val="25000"/>
                            </a:schemeClr>
                          </a:solidFill>
                          <a:effectLst/>
                          <a:latin typeface="微软雅黑" panose="020B0503020204020204" pitchFamily="34" charset="-122"/>
                          <a:ea typeface="微软雅黑" panose="020B0503020204020204" pitchFamily="34" charset="-122"/>
                          <a:cs typeface="+mn-cs"/>
                        </a:rPr>
                        <a:t>customer_define_urls</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a:t>
                      </a:r>
                      <a:r>
                        <a:rPr lang="en-US" altLang="zh-CN" sz="1500" b="0" kern="1200" dirty="0">
                          <a:solidFill>
                            <a:schemeClr val="accent2"/>
                          </a:solidFill>
                          <a:effectLst/>
                          <a:latin typeface="微软雅黑" panose="020B0503020204020204" pitchFamily="34" charset="-122"/>
                          <a:ea typeface="微软雅黑" panose="020B0503020204020204" pitchFamily="34" charset="-122"/>
                          <a:cs typeface="+mn-cs"/>
                        </a:rPr>
                        <a:t>&lt;converter : </a:t>
                      </a:r>
                      <a:r>
                        <a:rPr lang="en-US" altLang="zh-CN" sz="1500" b="0" kern="1200" dirty="0" err="1">
                          <a:solidFill>
                            <a:schemeClr val="accent2"/>
                          </a:solidFill>
                          <a:effectLst/>
                          <a:latin typeface="微软雅黑" panose="020B0503020204020204" pitchFamily="34" charset="-122"/>
                          <a:ea typeface="微软雅黑" panose="020B0503020204020204" pitchFamily="34" charset="-122"/>
                          <a:cs typeface="+mn-cs"/>
                        </a:rPr>
                        <a:t>variable_name</a:t>
                      </a:r>
                      <a:r>
                        <a:rPr lang="en-US" altLang="zh-CN" sz="1500" b="0" kern="1200" dirty="0">
                          <a:solidFill>
                            <a:schemeClr val="accent2"/>
                          </a:solidFill>
                          <a:effectLst/>
                          <a:latin typeface="微软雅黑" panose="020B0503020204020204" pitchFamily="34" charset="-122"/>
                          <a:ea typeface="微软雅黑" panose="020B0503020204020204" pitchFamily="34" charset="-122"/>
                          <a:cs typeface="+mn-cs"/>
                        </a:rPr>
                        <a:t>&gt;</a:t>
                      </a:r>
                      <a:r>
                        <a:rPr lang="en-US" altLang="zh-CN"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a:t>
                      </a:r>
                      <a:r>
                        <a:rPr lang="zh-CN" altLang="en-US" sz="1500" b="0" kern="1200" dirty="0">
                          <a:solidFill>
                            <a:schemeClr val="tx1">
                              <a:lumMod val="75000"/>
                              <a:lumOff val="25000"/>
                            </a:schemeClr>
                          </a:solidFill>
                          <a:effectLst/>
                          <a:latin typeface="微软雅黑" panose="020B0503020204020204" pitchFamily="34" charset="-122"/>
                          <a:ea typeface="微软雅黑" panose="020B0503020204020204" pitchFamily="34" charset="-122"/>
                          <a:cs typeface="+mn-cs"/>
                        </a:rPr>
                        <a:t>）</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设置请求地址携带参数</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451" y="4274635"/>
            <a:ext cx="3106614" cy="2160000"/>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875" y="4634635"/>
            <a:ext cx="3431490" cy="1440000"/>
          </a:xfrm>
          <a:prstGeom prst="rect">
            <a:avLst/>
          </a:prstGeom>
          <a:ln>
            <a:noFill/>
          </a:ln>
          <a:effectLst>
            <a:outerShdw blurRad="292100" dist="139700" dir="2700000" algn="tl" rotWithShape="0">
              <a:srgbClr val="333333">
                <a:alpha val="65000"/>
              </a:srgbClr>
            </a:outerShdw>
          </a:effectLst>
        </p:spPr>
      </p:pic>
      <p:sp>
        <p:nvSpPr>
          <p:cNvPr id="18" name="矩形 17"/>
          <p:cNvSpPr/>
          <p:nvPr/>
        </p:nvSpPr>
        <p:spPr>
          <a:xfrm>
            <a:off x="7260608" y="4823150"/>
            <a:ext cx="1760562" cy="30840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275972" y="5483009"/>
            <a:ext cx="1688449" cy="24807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4460277" y="4242661"/>
            <a:ext cx="1490147" cy="733719"/>
          </a:xfrm>
          <a:prstGeom prst="wedgeRoundRectCallout">
            <a:avLst>
              <a:gd name="adj1" fmla="val -109063"/>
              <a:gd name="adj2" fmla="val -10395"/>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rgbClr val="AC8300"/>
                </a:solidFill>
                <a:latin typeface="微软雅黑" panose="020B0503020204020204" pitchFamily="34" charset="-122"/>
                <a:ea typeface="微软雅黑" panose="020B0503020204020204" pitchFamily="34" charset="-122"/>
              </a:rPr>
              <a:t>参数名称必须与函数参数</a:t>
            </a:r>
            <a:r>
              <a:rPr lang="zh-CN" altLang="en-US" sz="1200" b="1" dirty="0">
                <a:solidFill>
                  <a:srgbClr val="AC8300"/>
                </a:solidFill>
                <a:latin typeface="微软雅黑" panose="020B0503020204020204" pitchFamily="34" charset="-122"/>
                <a:ea typeface="微软雅黑" panose="020B0503020204020204" pitchFamily="34" charset="-122"/>
              </a:rPr>
              <a:t>名称一致</a:t>
            </a:r>
            <a:r>
              <a:rPr lang="zh-CN" altLang="en-US" sz="1200" dirty="0">
                <a:solidFill>
                  <a:srgbClr val="AC8300"/>
                </a:solidFill>
                <a:latin typeface="微软雅黑" panose="020B0503020204020204" pitchFamily="34" charset="-122"/>
                <a:ea typeface="微软雅黑" panose="020B0503020204020204" pitchFamily="34" charset="-122"/>
              </a:rPr>
              <a:t>！</a:t>
            </a:r>
            <a:endParaRPr lang="en-US" altLang="zh-CN" sz="1200" dirty="0">
              <a:solidFill>
                <a:srgbClr val="AC8300"/>
              </a:solidFill>
            </a:endParaRPr>
          </a:p>
        </p:txBody>
      </p:sp>
      <p:sp>
        <p:nvSpPr>
          <p:cNvPr id="23" name="圆角矩形标注 22"/>
          <p:cNvSpPr/>
          <p:nvPr/>
        </p:nvSpPr>
        <p:spPr>
          <a:xfrm>
            <a:off x="4717410" y="5391523"/>
            <a:ext cx="1490147" cy="733719"/>
          </a:xfrm>
          <a:prstGeom prst="wedgeRoundRectCallout">
            <a:avLst>
              <a:gd name="adj1" fmla="val -109063"/>
              <a:gd name="adj2" fmla="val -10395"/>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rgbClr val="AC8300"/>
                </a:solidFill>
                <a:latin typeface="微软雅黑" panose="020B0503020204020204" pitchFamily="34" charset="-122"/>
                <a:ea typeface="微软雅黑" panose="020B0503020204020204" pitchFamily="34" charset="-122"/>
              </a:rPr>
              <a:t>除</a:t>
            </a:r>
            <a:r>
              <a:rPr lang="zh-CN" altLang="en-US" sz="1200" b="1" dirty="0">
                <a:solidFill>
                  <a:srgbClr val="AC8300"/>
                </a:solidFill>
                <a:latin typeface="微软雅黑" panose="020B0503020204020204" pitchFamily="34" charset="-122"/>
                <a:ea typeface="微软雅黑" panose="020B0503020204020204" pitchFamily="34" charset="-122"/>
              </a:rPr>
              <a:t>字符串类型</a:t>
            </a:r>
            <a:r>
              <a:rPr lang="zh-CN" altLang="en-US" sz="1200" dirty="0">
                <a:solidFill>
                  <a:srgbClr val="AC8300"/>
                </a:solidFill>
                <a:latin typeface="微软雅黑" panose="020B0503020204020204" pitchFamily="34" charset="-122"/>
                <a:ea typeface="微软雅黑" panose="020B0503020204020204" pitchFamily="34" charset="-122"/>
              </a:rPr>
              <a:t>之外，其他类型要转型！</a:t>
            </a:r>
            <a:endParaRPr lang="en-US" altLang="zh-CN" sz="1200" dirty="0">
              <a:solidFill>
                <a:srgbClr val="AC8300"/>
              </a:solidFill>
            </a:endParaRPr>
          </a:p>
        </p:txBody>
      </p:sp>
      <p:sp>
        <p:nvSpPr>
          <p:cNvPr id="24" name="矩形 23"/>
          <p:cNvSpPr/>
          <p:nvPr/>
        </p:nvSpPr>
        <p:spPr>
          <a:xfrm>
            <a:off x="6551940" y="4291087"/>
            <a:ext cx="3829831"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route_variable.py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脚本代码运行结果：</a:t>
            </a:r>
            <a:endParaRPr lang="zh-CN" altLang="en-US" sz="1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413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079113"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15. route</a:t>
            </a:r>
            <a:r>
              <a:rPr lang="zh-CN" altLang="en-US" b="1" dirty="0">
                <a:solidFill>
                  <a:schemeClr val="bg1">
                    <a:lumMod val="95000"/>
                  </a:schemeClr>
                </a:solidFill>
                <a:latin typeface="微软雅黑" panose="020B0503020204020204" pitchFamily="34" charset="-122"/>
                <a:ea typeface="微软雅黑" panose="020B0503020204020204" pitchFamily="34" charset="-122"/>
              </a:rPr>
              <a:t>动态参数转型列表</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1532445813"/>
              </p:ext>
            </p:extLst>
          </p:nvPr>
        </p:nvGraphicFramePr>
        <p:xfrm>
          <a:off x="3183909" y="2733082"/>
          <a:ext cx="5824182" cy="2595880"/>
        </p:xfrm>
        <a:graphic>
          <a:graphicData uri="http://schemas.openxmlformats.org/drawingml/2006/table">
            <a:tbl>
              <a:tblPr firstRow="1" bandRow="1">
                <a:tableStyleId>{21E4AEA4-8DFA-4A89-87EB-49C32662AFE0}</a:tableStyleId>
              </a:tblPr>
              <a:tblGrid>
                <a:gridCol w="1402308">
                  <a:extLst>
                    <a:ext uri="{9D8B030D-6E8A-4147-A177-3AD203B41FA5}">
                      <a16:colId xmlns:a16="http://schemas.microsoft.com/office/drawing/2014/main" val="20000"/>
                    </a:ext>
                  </a:extLst>
                </a:gridCol>
                <a:gridCol w="4421874">
                  <a:extLst>
                    <a:ext uri="{9D8B030D-6E8A-4147-A177-3AD203B41FA5}">
                      <a16:colId xmlns:a16="http://schemas.microsoft.com/office/drawing/2014/main" val="20001"/>
                    </a:ext>
                  </a:extLst>
                </a:gridCol>
              </a:tblGrid>
              <a:tr h="370840">
                <a:tc>
                  <a:txBody>
                    <a:bodyPr/>
                    <a:lstStyle/>
                    <a:p>
                      <a:pPr algn="ctr"/>
                      <a:r>
                        <a:rPr lang="zh-CN" altLang="en-US" sz="1400" dirty="0"/>
                        <a:t>类型</a:t>
                      </a:r>
                    </a:p>
                  </a:txBody>
                  <a:tcPr anchor="ctr"/>
                </a:tc>
                <a:tc>
                  <a:txBody>
                    <a:bodyPr/>
                    <a:lstStyle/>
                    <a:p>
                      <a:pPr algn="ctr"/>
                      <a:r>
                        <a:rPr lang="zh-CN" altLang="en-US" sz="1400" dirty="0"/>
                        <a:t>说明</a:t>
                      </a:r>
                    </a:p>
                  </a:txBody>
                  <a:tcPr anchor="ctr"/>
                </a:tc>
                <a:extLst>
                  <a:ext uri="{0D108BD9-81ED-4DB2-BD59-A6C34878D82A}">
                    <a16:rowId xmlns:a16="http://schemas.microsoft.com/office/drawing/2014/main" val="10000"/>
                  </a:ext>
                </a:extLst>
              </a:tr>
              <a:tr h="370840">
                <a:tc>
                  <a:txBody>
                    <a:bodyPr/>
                    <a:lstStyle/>
                    <a:p>
                      <a:pPr algn="ctr"/>
                      <a:r>
                        <a:rPr lang="en-US" altLang="zh-CN" i="1" dirty="0"/>
                        <a:t>string</a:t>
                      </a:r>
                      <a:endParaRPr lang="zh-CN" altLang="en-US" i="1" dirty="0"/>
                    </a:p>
                  </a:txBody>
                  <a:tcPr/>
                </a:tc>
                <a:tc>
                  <a:txBody>
                    <a:bodyPr/>
                    <a:lstStyle/>
                    <a:p>
                      <a:r>
                        <a:rPr lang="zh-CN" altLang="en-US" sz="1500" dirty="0"/>
                        <a:t>接受各种文本数据，不携带斜线</a:t>
                      </a:r>
                      <a:r>
                        <a:rPr lang="en-US" altLang="zh-CN" sz="1500" dirty="0"/>
                        <a:t>/</a:t>
                      </a:r>
                      <a:r>
                        <a:rPr lang="zh-CN" altLang="en-US" sz="1500" dirty="0"/>
                        <a:t>（默认模式）</a:t>
                      </a:r>
                    </a:p>
                  </a:txBody>
                  <a:tcPr anchor="ctr"/>
                </a:tc>
                <a:extLst>
                  <a:ext uri="{0D108BD9-81ED-4DB2-BD59-A6C34878D82A}">
                    <a16:rowId xmlns:a16="http://schemas.microsoft.com/office/drawing/2014/main" val="10001"/>
                  </a:ext>
                </a:extLst>
              </a:tr>
              <a:tr h="370840">
                <a:tc>
                  <a:txBody>
                    <a:bodyPr/>
                    <a:lstStyle/>
                    <a:p>
                      <a:pPr algn="ctr"/>
                      <a:r>
                        <a:rPr lang="en-US" altLang="zh-CN" i="1" dirty="0" err="1"/>
                        <a:t>int</a:t>
                      </a:r>
                      <a:endParaRPr lang="zh-CN" altLang="en-US" i="1" dirty="0"/>
                    </a:p>
                  </a:txBody>
                  <a:tcPr/>
                </a:tc>
                <a:tc>
                  <a:txBody>
                    <a:bodyPr/>
                    <a:lstStyle/>
                    <a:p>
                      <a:r>
                        <a:rPr lang="zh-CN" altLang="en-US" sz="1500" dirty="0"/>
                        <a:t>接受整型数据</a:t>
                      </a:r>
                    </a:p>
                  </a:txBody>
                  <a:tcPr anchor="ctr"/>
                </a:tc>
                <a:extLst>
                  <a:ext uri="{0D108BD9-81ED-4DB2-BD59-A6C34878D82A}">
                    <a16:rowId xmlns:a16="http://schemas.microsoft.com/office/drawing/2014/main" val="10002"/>
                  </a:ext>
                </a:extLst>
              </a:tr>
              <a:tr h="370840">
                <a:tc>
                  <a:txBody>
                    <a:bodyPr/>
                    <a:lstStyle/>
                    <a:p>
                      <a:pPr algn="ctr"/>
                      <a:r>
                        <a:rPr lang="en-US" altLang="zh-CN" i="1" dirty="0"/>
                        <a:t>float</a:t>
                      </a:r>
                      <a:endParaRPr lang="zh-CN" altLang="en-US" i="1" dirty="0"/>
                    </a:p>
                  </a:txBody>
                  <a:tcPr/>
                </a:tc>
                <a:tc>
                  <a:txBody>
                    <a:bodyPr/>
                    <a:lstStyle/>
                    <a:p>
                      <a:r>
                        <a:rPr lang="zh-CN" altLang="en-US" sz="1500" dirty="0"/>
                        <a:t>用法与</a:t>
                      </a:r>
                      <a:r>
                        <a:rPr lang="en-US" altLang="zh-CN" sz="1500" dirty="0" err="1"/>
                        <a:t>int</a:t>
                      </a:r>
                      <a:r>
                        <a:rPr lang="zh-CN" altLang="en-US" sz="1500" dirty="0"/>
                        <a:t>类似，但接受浮点型数据</a:t>
                      </a:r>
                    </a:p>
                  </a:txBody>
                  <a:tcPr anchor="ctr"/>
                </a:tc>
                <a:extLst>
                  <a:ext uri="{0D108BD9-81ED-4DB2-BD59-A6C34878D82A}">
                    <a16:rowId xmlns:a16="http://schemas.microsoft.com/office/drawing/2014/main" val="10003"/>
                  </a:ext>
                </a:extLst>
              </a:tr>
              <a:tr h="370840">
                <a:tc>
                  <a:txBody>
                    <a:bodyPr/>
                    <a:lstStyle/>
                    <a:p>
                      <a:pPr algn="ctr"/>
                      <a:r>
                        <a:rPr lang="en-US" altLang="zh-CN" i="1" dirty="0"/>
                        <a:t>path</a:t>
                      </a:r>
                      <a:endParaRPr lang="zh-CN" altLang="en-US" i="1" dirty="0"/>
                    </a:p>
                  </a:txBody>
                  <a:tcPr/>
                </a:tc>
                <a:tc>
                  <a:txBody>
                    <a:bodyPr/>
                    <a:lstStyle/>
                    <a:p>
                      <a:r>
                        <a:rPr lang="zh-CN" altLang="en-US" sz="1500" dirty="0"/>
                        <a:t>用法与</a:t>
                      </a:r>
                      <a:r>
                        <a:rPr lang="en-US" altLang="zh-CN" sz="1500" dirty="0"/>
                        <a:t>string</a:t>
                      </a:r>
                      <a:r>
                        <a:rPr lang="zh-CN" altLang="en-US" sz="1500" dirty="0"/>
                        <a:t>类似，但接受斜线 </a:t>
                      </a:r>
                      <a:r>
                        <a:rPr lang="en-US" altLang="zh-CN" sz="1500" dirty="0"/>
                        <a:t>/</a:t>
                      </a:r>
                      <a:endParaRPr lang="zh-CN" altLang="en-US" sz="1500" dirty="0"/>
                    </a:p>
                  </a:txBody>
                  <a:tcPr anchor="ctr"/>
                </a:tc>
                <a:extLst>
                  <a:ext uri="{0D108BD9-81ED-4DB2-BD59-A6C34878D82A}">
                    <a16:rowId xmlns:a16="http://schemas.microsoft.com/office/drawing/2014/main" val="10004"/>
                  </a:ext>
                </a:extLst>
              </a:tr>
              <a:tr h="370840">
                <a:tc>
                  <a:txBody>
                    <a:bodyPr/>
                    <a:lstStyle/>
                    <a:p>
                      <a:pPr algn="ctr"/>
                      <a:r>
                        <a:rPr lang="en-US" altLang="zh-CN" i="1" dirty="0"/>
                        <a:t>any</a:t>
                      </a:r>
                      <a:endParaRPr lang="zh-CN" altLang="en-US" i="1" dirty="0"/>
                    </a:p>
                  </a:txBody>
                  <a:tcPr/>
                </a:tc>
                <a:tc>
                  <a:txBody>
                    <a:bodyPr/>
                    <a:lstStyle/>
                    <a:p>
                      <a:r>
                        <a:rPr lang="zh-CN" altLang="en-US" sz="1500" dirty="0"/>
                        <a:t>匹配其中一项</a:t>
                      </a:r>
                    </a:p>
                  </a:txBody>
                  <a:tcPr anchor="ctr"/>
                </a:tc>
                <a:extLst>
                  <a:ext uri="{0D108BD9-81ED-4DB2-BD59-A6C34878D82A}">
                    <a16:rowId xmlns:a16="http://schemas.microsoft.com/office/drawing/2014/main" val="10005"/>
                  </a:ext>
                </a:extLst>
              </a:tr>
              <a:tr h="370840">
                <a:tc>
                  <a:txBody>
                    <a:bodyPr/>
                    <a:lstStyle/>
                    <a:p>
                      <a:pPr algn="ctr"/>
                      <a:r>
                        <a:rPr lang="en-US" altLang="zh-CN" i="1" dirty="0" err="1"/>
                        <a:t>uuid</a:t>
                      </a:r>
                      <a:endParaRPr lang="zh-CN" altLang="en-US" i="1" dirty="0"/>
                    </a:p>
                  </a:txBody>
                  <a:tcPr/>
                </a:tc>
                <a:tc>
                  <a:txBody>
                    <a:bodyPr/>
                    <a:lstStyle/>
                    <a:p>
                      <a:r>
                        <a:rPr lang="zh-CN" altLang="en-US" sz="1500" dirty="0"/>
                        <a:t>接受</a:t>
                      </a:r>
                      <a:r>
                        <a:rPr lang="en-US" altLang="zh-CN" sz="1500" dirty="0"/>
                        <a:t>UUID</a:t>
                      </a:r>
                      <a:r>
                        <a:rPr lang="zh-CN" altLang="en-US" sz="1500" dirty="0"/>
                        <a:t>字符串</a:t>
                      </a:r>
                    </a:p>
                  </a:txBody>
                  <a:tcPr anchor="ctr"/>
                </a:tc>
                <a:extLst>
                  <a:ext uri="{0D108BD9-81ED-4DB2-BD59-A6C34878D82A}">
                    <a16:rowId xmlns:a16="http://schemas.microsoft.com/office/drawing/2014/main" val="10006"/>
                  </a:ext>
                </a:extLst>
              </a:tr>
            </a:tbl>
          </a:graphicData>
        </a:graphic>
      </p:graphicFrame>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上例中发现，有的类型参数需要类型指定，有的不需要，我们如何处理？</a:t>
            </a:r>
            <a:endParaRPr lang="en-US" altLang="zh-CN" sz="2000" dirty="0"/>
          </a:p>
        </p:txBody>
      </p:sp>
      <p:sp>
        <p:nvSpPr>
          <p:cNvPr id="21" name="矩形 20"/>
          <p:cNvSpPr/>
          <p:nvPr/>
        </p:nvSpPr>
        <p:spPr>
          <a:xfrm>
            <a:off x="1146451" y="2041310"/>
            <a:ext cx="10349593" cy="393762"/>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除了字符串</a:t>
            </a:r>
            <a:r>
              <a:rPr lang="en-US" altLang="zh-CN" sz="1500" i="1" dirty="0">
                <a:solidFill>
                  <a:schemeClr val="tx1">
                    <a:lumMod val="50000"/>
                    <a:lumOff val="50000"/>
                  </a:schemeClr>
                </a:solidFill>
                <a:latin typeface="Arial" panose="020B0604020202020204" pitchFamily="34" charset="0"/>
              </a:rPr>
              <a:t>String</a:t>
            </a:r>
            <a:r>
              <a:rPr lang="zh-CN" altLang="en-US" sz="1500" i="1" dirty="0">
                <a:solidFill>
                  <a:schemeClr val="tx1">
                    <a:lumMod val="50000"/>
                    <a:lumOff val="50000"/>
                  </a:schemeClr>
                </a:solidFill>
                <a:latin typeface="Arial" panose="020B0604020202020204" pitchFamily="34" charset="0"/>
              </a:rPr>
              <a:t>类型之外，都需要进行类型指定。</a:t>
            </a:r>
            <a:endParaRPr lang="en-US" altLang="zh-CN" sz="1500" i="1" dirty="0">
              <a:solidFill>
                <a:schemeClr val="tx1">
                  <a:lumMod val="50000"/>
                  <a:lumOff val="50000"/>
                </a:schemeClr>
              </a:solidFill>
              <a:latin typeface="Arial" panose="020B0604020202020204" pitchFamily="34" charset="0"/>
            </a:endParaRPr>
          </a:p>
        </p:txBody>
      </p:sp>
    </p:spTree>
    <p:extLst>
      <p:ext uri="{BB962C8B-B14F-4D97-AF65-F5344CB8AC3E}">
        <p14:creationId xmlns:p14="http://schemas.microsoft.com/office/powerpoint/2010/main" val="1929609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451312"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16. </a:t>
            </a:r>
            <a:r>
              <a:rPr lang="zh-CN" altLang="en-US" b="1" dirty="0">
                <a:solidFill>
                  <a:schemeClr val="bg1">
                    <a:lumMod val="95000"/>
                  </a:schemeClr>
                </a:solidFill>
                <a:latin typeface="微软雅黑" panose="020B0503020204020204" pitchFamily="34" charset="-122"/>
                <a:ea typeface="微软雅黑" panose="020B0503020204020204" pitchFamily="34" charset="-122"/>
              </a:rPr>
              <a:t>路由设置拖尾斜杠</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a:t>Flask</a:t>
            </a:r>
            <a:r>
              <a:rPr lang="zh-CN" altLang="en-US" sz="2000" dirty="0"/>
              <a:t>的</a:t>
            </a:r>
            <a:r>
              <a:rPr lang="en-US" altLang="zh-CN" sz="2000" dirty="0"/>
              <a:t>URL</a:t>
            </a:r>
            <a:r>
              <a:rPr lang="zh-CN" altLang="en-US" sz="2000" dirty="0"/>
              <a:t>规则基于</a:t>
            </a:r>
            <a:r>
              <a:rPr lang="en-US" altLang="zh-CN" sz="2000" i="1" dirty="0" err="1"/>
              <a:t>Werkzeug</a:t>
            </a:r>
            <a:r>
              <a:rPr lang="en-US" altLang="zh-CN" sz="2000" i="1" dirty="0"/>
              <a:t> </a:t>
            </a:r>
            <a:r>
              <a:rPr lang="zh-CN" altLang="en-US" sz="2000" dirty="0"/>
              <a:t>的路由模块。</a:t>
            </a:r>
            <a:endParaRPr lang="en-US" altLang="zh-CN" sz="2000" dirty="0"/>
          </a:p>
        </p:txBody>
      </p:sp>
      <p:sp>
        <p:nvSpPr>
          <p:cNvPr id="21" name="矩形 20"/>
          <p:cNvSpPr/>
          <p:nvPr/>
        </p:nvSpPr>
        <p:spPr>
          <a:xfrm>
            <a:off x="1146451" y="2070338"/>
            <a:ext cx="10349593" cy="323165"/>
          </a:xfrm>
          <a:prstGeom prst="rect">
            <a:avLst/>
          </a:prstGeom>
        </p:spPr>
        <p:txBody>
          <a:bodyPr wrap="square">
            <a:spAutoFit/>
          </a:bodyPr>
          <a:lstStyle/>
          <a:p>
            <a:r>
              <a:rPr lang="zh-CN" altLang="en-US" sz="1500" i="1" dirty="0">
                <a:solidFill>
                  <a:schemeClr val="tx1">
                    <a:lumMod val="50000"/>
                    <a:lumOff val="50000"/>
                  </a:schemeClr>
                </a:solidFill>
                <a:latin typeface="Arial" panose="020B0604020202020204" pitchFamily="34" charset="0"/>
              </a:rPr>
              <a:t>其最最终的想法</a:t>
            </a:r>
            <a:r>
              <a:rPr lang="en-US" altLang="zh-CN" sz="1500" i="1" dirty="0">
                <a:solidFill>
                  <a:schemeClr val="tx1">
                    <a:lumMod val="50000"/>
                    <a:lumOff val="50000"/>
                  </a:schemeClr>
                </a:solidFill>
                <a:latin typeface="Arial" panose="020B0604020202020204" pitchFamily="34" charset="0"/>
              </a:rPr>
              <a:t>,</a:t>
            </a:r>
            <a:r>
              <a:rPr lang="zh-CN" altLang="en-US" sz="1500" i="1" dirty="0">
                <a:solidFill>
                  <a:schemeClr val="tx1">
                    <a:lumMod val="50000"/>
                    <a:lumOff val="50000"/>
                  </a:schemeClr>
                </a:solidFill>
                <a:latin typeface="Arial" panose="020B0604020202020204" pitchFamily="34" charset="0"/>
              </a:rPr>
              <a:t> 是为了确保漂亮和独特的</a:t>
            </a:r>
            <a:r>
              <a:rPr lang="en-US" altLang="zh-CN" sz="1500" i="1" dirty="0" err="1">
                <a:solidFill>
                  <a:schemeClr val="tx1">
                    <a:lumMod val="50000"/>
                    <a:lumOff val="50000"/>
                  </a:schemeClr>
                </a:solidFill>
                <a:latin typeface="Arial" panose="020B0604020202020204" pitchFamily="34" charset="0"/>
              </a:rPr>
              <a:t>url</a:t>
            </a:r>
            <a:r>
              <a:rPr lang="zh-CN" altLang="en-US" sz="1500" i="1" dirty="0">
                <a:solidFill>
                  <a:schemeClr val="tx1">
                    <a:lumMod val="50000"/>
                    <a:lumOff val="50000"/>
                  </a:schemeClr>
                </a:solidFill>
                <a:latin typeface="Arial" panose="020B0604020202020204" pitchFamily="34" charset="0"/>
              </a:rPr>
              <a:t>。</a:t>
            </a:r>
            <a:endParaRPr lang="en-US" altLang="zh-CN" sz="1500" i="1" dirty="0">
              <a:solidFill>
                <a:schemeClr val="tx1">
                  <a:lumMod val="50000"/>
                  <a:lumOff val="50000"/>
                </a:schemeClr>
              </a:solidFill>
              <a:latin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916" y="2730166"/>
            <a:ext cx="5608740" cy="2160000"/>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618" y="2910166"/>
            <a:ext cx="3161249" cy="1980000"/>
          </a:xfrm>
          <a:prstGeom prst="rect">
            <a:avLst/>
          </a:prstGeom>
          <a:ln>
            <a:noFill/>
          </a:ln>
          <a:effectLst>
            <a:outerShdw blurRad="292100" dist="139700" dir="2700000" algn="tl" rotWithShape="0">
              <a:srgbClr val="333333">
                <a:alpha val="65000"/>
              </a:srgbClr>
            </a:outerShdw>
          </a:effectLst>
        </p:spPr>
      </p:pic>
      <p:sp>
        <p:nvSpPr>
          <p:cNvPr id="10" name="矩形 9"/>
          <p:cNvSpPr/>
          <p:nvPr/>
        </p:nvSpPr>
        <p:spPr>
          <a:xfrm>
            <a:off x="1012132" y="2559958"/>
            <a:ext cx="2865913"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route_slash.py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a:t>
            </a:r>
            <a:endParaRPr lang="zh-CN" altLang="en-US" sz="1500" dirty="0">
              <a:latin typeface="微软雅黑" panose="020B0503020204020204" pitchFamily="34" charset="-122"/>
              <a:ea typeface="微软雅黑" panose="020B0503020204020204" pitchFamily="34" charset="-122"/>
            </a:endParaRPr>
          </a:p>
        </p:txBody>
      </p:sp>
      <p:sp>
        <p:nvSpPr>
          <p:cNvPr id="11" name="矩形 10"/>
          <p:cNvSpPr/>
          <p:nvPr/>
        </p:nvSpPr>
        <p:spPr>
          <a:xfrm>
            <a:off x="997617" y="5204177"/>
            <a:ext cx="9902611" cy="1653823"/>
          </a:xfrm>
          <a:prstGeom prst="rect">
            <a:avLst/>
          </a:prstGeom>
          <a:solidFill>
            <a:schemeClr val="accent4">
              <a:lumMod val="60000"/>
              <a:lumOff val="40000"/>
            </a:schemeClr>
          </a:solidFill>
          <a:ln>
            <a:noFill/>
          </a:ln>
          <a:effectLst>
            <a:outerShdw blurRad="889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rgbClr val="AC8300"/>
                </a:solidFill>
                <a:latin typeface="微软雅黑" panose="020B0503020204020204" pitchFamily="34" charset="-122"/>
                <a:ea typeface="微软雅黑" panose="020B0503020204020204" pitchFamily="34" charset="-122"/>
              </a:rPr>
              <a:t>尽管它们看起来很相似，但它们在</a:t>
            </a:r>
            <a:r>
              <a:rPr lang="en-US" altLang="zh-CN" sz="1400" dirty="0">
                <a:solidFill>
                  <a:srgbClr val="AC8300"/>
                </a:solidFill>
                <a:latin typeface="微软雅黑" panose="020B0503020204020204" pitchFamily="34" charset="-122"/>
                <a:ea typeface="微软雅黑" panose="020B0503020204020204" pitchFamily="34" charset="-122"/>
              </a:rPr>
              <a:t>URL</a:t>
            </a:r>
            <a:r>
              <a:rPr lang="zh-CN" altLang="en-US" sz="1400" dirty="0">
                <a:solidFill>
                  <a:srgbClr val="AC8300"/>
                </a:solidFill>
                <a:latin typeface="微软雅黑" panose="020B0503020204020204" pitchFamily="34" charset="-122"/>
                <a:ea typeface="微软雅黑" panose="020B0503020204020204" pitchFamily="34" charset="-122"/>
              </a:rPr>
              <a:t>中使用</a:t>
            </a:r>
            <a:r>
              <a:rPr lang="zh-CN" altLang="en-US" sz="1400" b="1" dirty="0">
                <a:solidFill>
                  <a:srgbClr val="AC8300"/>
                </a:solidFill>
                <a:latin typeface="微软雅黑" panose="020B0503020204020204" pitchFamily="34" charset="-122"/>
                <a:ea typeface="微软雅黑" panose="020B0503020204020204" pitchFamily="34" charset="-122"/>
              </a:rPr>
              <a:t>拖尾斜杠</a:t>
            </a:r>
            <a:r>
              <a:rPr lang="zh-CN" altLang="en-US" sz="1400" dirty="0">
                <a:solidFill>
                  <a:srgbClr val="AC8300"/>
                </a:solidFill>
                <a:latin typeface="微软雅黑" panose="020B0503020204020204" pitchFamily="34" charset="-122"/>
                <a:ea typeface="微软雅黑" panose="020B0503020204020204" pitchFamily="34" charset="-122"/>
              </a:rPr>
              <a:t>的方式有所不同定义。</a:t>
            </a:r>
            <a:endParaRPr lang="en-US" altLang="zh-CN" sz="1400" dirty="0">
              <a:solidFill>
                <a:srgbClr val="AC83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solidFill>
                  <a:srgbClr val="AC8300"/>
                </a:solidFill>
                <a:latin typeface="微软雅黑" panose="020B0503020204020204" pitchFamily="34" charset="-122"/>
                <a:ea typeface="微软雅黑" panose="020B0503020204020204" pitchFamily="34" charset="-122"/>
              </a:rPr>
              <a:t>第</a:t>
            </a:r>
            <a:r>
              <a:rPr lang="en-US" altLang="zh-CN" sz="1400" b="1" dirty="0">
                <a:solidFill>
                  <a:srgbClr val="AC8300"/>
                </a:solidFill>
                <a:latin typeface="微软雅黑" panose="020B0503020204020204" pitchFamily="34" charset="-122"/>
                <a:ea typeface="微软雅黑" panose="020B0503020204020204" pitchFamily="34" charset="-122"/>
              </a:rPr>
              <a:t>1</a:t>
            </a:r>
            <a:r>
              <a:rPr lang="zh-CN" altLang="en-US" sz="1400" b="1" dirty="0">
                <a:solidFill>
                  <a:srgbClr val="AC8300"/>
                </a:solidFill>
                <a:latin typeface="微软雅黑" panose="020B0503020204020204" pitchFamily="34" charset="-122"/>
                <a:ea typeface="微软雅黑" panose="020B0503020204020204" pitchFamily="34" charset="-122"/>
              </a:rPr>
              <a:t>个例子</a:t>
            </a:r>
            <a:r>
              <a:rPr lang="zh-CN" altLang="en-US" sz="1400" dirty="0">
                <a:solidFill>
                  <a:srgbClr val="AC8300"/>
                </a:solidFill>
                <a:latin typeface="微软雅黑" panose="020B0503020204020204" pitchFamily="34" charset="-122"/>
                <a:ea typeface="微软雅黑" panose="020B0503020204020204" pitchFamily="34" charset="-122"/>
              </a:rPr>
              <a:t>，项目端点的规范</a:t>
            </a:r>
            <a:r>
              <a:rPr lang="en-US" altLang="zh-CN" sz="1400" dirty="0">
                <a:solidFill>
                  <a:srgbClr val="AC8300"/>
                </a:solidFill>
                <a:latin typeface="微软雅黑" panose="020B0503020204020204" pitchFamily="34" charset="-122"/>
                <a:ea typeface="微软雅黑" panose="020B0503020204020204" pitchFamily="34" charset="-122"/>
              </a:rPr>
              <a:t>URL</a:t>
            </a:r>
            <a:r>
              <a:rPr lang="zh-CN" altLang="en-US" sz="1400" dirty="0">
                <a:solidFill>
                  <a:srgbClr val="AC8300"/>
                </a:solidFill>
                <a:latin typeface="微软雅黑" panose="020B0503020204020204" pitchFamily="34" charset="-122"/>
                <a:ea typeface="微软雅黑" panose="020B0503020204020204" pitchFamily="34" charset="-122"/>
              </a:rPr>
              <a:t>有一个拖尾斜杠。从这个意义上说，它类似于文件系统中的文件夹。请求地址没有访问它后面的拖尾斜杠将导致</a:t>
            </a:r>
            <a:r>
              <a:rPr lang="en-US" altLang="zh-CN" sz="1400" dirty="0">
                <a:solidFill>
                  <a:srgbClr val="AC8300"/>
                </a:solidFill>
                <a:latin typeface="微软雅黑" panose="020B0503020204020204" pitchFamily="34" charset="-122"/>
                <a:ea typeface="微软雅黑" panose="020B0503020204020204" pitchFamily="34" charset="-122"/>
              </a:rPr>
              <a:t>Flask</a:t>
            </a:r>
            <a:r>
              <a:rPr lang="zh-CN" altLang="en-US" sz="1400" b="1" dirty="0">
                <a:solidFill>
                  <a:srgbClr val="AC8300"/>
                </a:solidFill>
                <a:latin typeface="微软雅黑" panose="020B0503020204020204" pitchFamily="34" charset="-122"/>
                <a:ea typeface="微软雅黑" panose="020B0503020204020204" pitchFamily="34" charset="-122"/>
              </a:rPr>
              <a:t>重定向</a:t>
            </a:r>
            <a:r>
              <a:rPr lang="zh-CN" altLang="en-US" sz="1400" dirty="0">
                <a:solidFill>
                  <a:srgbClr val="AC8300"/>
                </a:solidFill>
                <a:latin typeface="微软雅黑" panose="020B0503020204020204" pitchFamily="34" charset="-122"/>
                <a:ea typeface="微软雅黑" panose="020B0503020204020204" pitchFamily="34" charset="-122"/>
              </a:rPr>
              <a:t>到带有结尾斜杠的规范</a:t>
            </a:r>
            <a:r>
              <a:rPr lang="en-US" altLang="zh-CN" sz="1400" dirty="0">
                <a:solidFill>
                  <a:srgbClr val="AC8300"/>
                </a:solidFill>
                <a:latin typeface="微软雅黑" panose="020B0503020204020204" pitchFamily="34" charset="-122"/>
                <a:ea typeface="微软雅黑" panose="020B0503020204020204" pitchFamily="34" charset="-122"/>
              </a:rPr>
              <a:t>URL</a:t>
            </a:r>
            <a:r>
              <a:rPr lang="zh-CN" altLang="en-US" sz="1400" dirty="0">
                <a:solidFill>
                  <a:srgbClr val="AC8300"/>
                </a:solidFill>
                <a:latin typeface="微软雅黑" panose="020B0503020204020204" pitchFamily="34" charset="-122"/>
                <a:ea typeface="微软雅黑" panose="020B0503020204020204" pitchFamily="34" charset="-122"/>
              </a:rPr>
              <a:t>。</a:t>
            </a:r>
            <a:endParaRPr lang="en-US" altLang="zh-CN" sz="1400" dirty="0">
              <a:solidFill>
                <a:srgbClr val="AC83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solidFill>
                  <a:srgbClr val="AC8300"/>
                </a:solidFill>
                <a:latin typeface="微软雅黑" panose="020B0503020204020204" pitchFamily="34" charset="-122"/>
                <a:ea typeface="微软雅黑" panose="020B0503020204020204" pitchFamily="34" charset="-122"/>
              </a:rPr>
              <a:t>第</a:t>
            </a:r>
            <a:r>
              <a:rPr lang="en-US" altLang="zh-CN" sz="1400" b="1" dirty="0">
                <a:solidFill>
                  <a:srgbClr val="AC8300"/>
                </a:solidFill>
                <a:latin typeface="微软雅黑" panose="020B0503020204020204" pitchFamily="34" charset="-122"/>
                <a:ea typeface="微软雅黑" panose="020B0503020204020204" pitchFamily="34" charset="-122"/>
              </a:rPr>
              <a:t>2</a:t>
            </a:r>
            <a:r>
              <a:rPr lang="zh-CN" altLang="en-US" sz="1400" b="1" dirty="0">
                <a:solidFill>
                  <a:srgbClr val="AC8300"/>
                </a:solidFill>
                <a:latin typeface="微软雅黑" panose="020B0503020204020204" pitchFamily="34" charset="-122"/>
                <a:ea typeface="微软雅黑" panose="020B0503020204020204" pitchFamily="34" charset="-122"/>
              </a:rPr>
              <a:t>个例子</a:t>
            </a:r>
            <a:r>
              <a:rPr lang="zh-CN" altLang="en-US" sz="1400" dirty="0">
                <a:solidFill>
                  <a:srgbClr val="AC8300"/>
                </a:solidFill>
                <a:latin typeface="微软雅黑" panose="020B0503020204020204" pitchFamily="34" charset="-122"/>
                <a:ea typeface="微软雅黑" panose="020B0503020204020204" pitchFamily="34" charset="-122"/>
              </a:rPr>
              <a:t>， </a:t>
            </a:r>
            <a:r>
              <a:rPr lang="en-US" altLang="zh-CN" sz="1400" dirty="0">
                <a:solidFill>
                  <a:srgbClr val="AC8300"/>
                </a:solidFill>
                <a:latin typeface="微软雅黑" panose="020B0503020204020204" pitchFamily="34" charset="-122"/>
                <a:ea typeface="微软雅黑" panose="020B0503020204020204" pitchFamily="34" charset="-122"/>
              </a:rPr>
              <a:t>URL</a:t>
            </a:r>
            <a:r>
              <a:rPr lang="zh-CN" altLang="en-US" sz="1400" dirty="0">
                <a:solidFill>
                  <a:srgbClr val="AC8300"/>
                </a:solidFill>
                <a:latin typeface="微软雅黑" panose="020B0503020204020204" pitchFamily="34" charset="-122"/>
                <a:ea typeface="微软雅黑" panose="020B0503020204020204" pitchFamily="34" charset="-122"/>
              </a:rPr>
              <a:t>的定义没有拖尾斜杠，而是类似于在类</a:t>
            </a:r>
            <a:r>
              <a:rPr lang="en-US" altLang="zh-CN" sz="1400" dirty="0" err="1">
                <a:solidFill>
                  <a:srgbClr val="AC8300"/>
                </a:solidFill>
                <a:latin typeface="微软雅黑" panose="020B0503020204020204" pitchFamily="34" charset="-122"/>
                <a:ea typeface="微软雅黑" panose="020B0503020204020204" pitchFamily="34" charset="-122"/>
              </a:rPr>
              <a:t>unix</a:t>
            </a:r>
            <a:r>
              <a:rPr lang="zh-CN" altLang="en-US" sz="1400" dirty="0">
                <a:solidFill>
                  <a:srgbClr val="AC8300"/>
                </a:solidFill>
                <a:latin typeface="微软雅黑" panose="020B0503020204020204" pitchFamily="34" charset="-122"/>
                <a:ea typeface="微软雅黑" panose="020B0503020204020204" pitchFamily="34" charset="-122"/>
              </a:rPr>
              <a:t>系统上的文件的路径名。访问带有结尾斜杠的</a:t>
            </a:r>
            <a:r>
              <a:rPr lang="en-US" altLang="zh-CN" sz="1400" dirty="0">
                <a:solidFill>
                  <a:srgbClr val="AC8300"/>
                </a:solidFill>
                <a:latin typeface="微软雅黑" panose="020B0503020204020204" pitchFamily="34" charset="-122"/>
                <a:ea typeface="微软雅黑" panose="020B0503020204020204" pitchFamily="34" charset="-122"/>
              </a:rPr>
              <a:t>URL</a:t>
            </a:r>
            <a:r>
              <a:rPr lang="zh-CN" altLang="en-US" sz="1400" dirty="0">
                <a:solidFill>
                  <a:srgbClr val="AC8300"/>
                </a:solidFill>
                <a:latin typeface="微软雅黑" panose="020B0503020204020204" pitchFamily="34" charset="-122"/>
                <a:ea typeface="微软雅黑" panose="020B0503020204020204" pitchFamily="34" charset="-122"/>
              </a:rPr>
              <a:t>生成一个</a:t>
            </a:r>
            <a:r>
              <a:rPr lang="en-US" altLang="zh-CN" sz="1400" dirty="0">
                <a:solidFill>
                  <a:srgbClr val="AC8300"/>
                </a:solidFill>
                <a:latin typeface="微软雅黑" panose="020B0503020204020204" pitchFamily="34" charset="-122"/>
                <a:ea typeface="微软雅黑" panose="020B0503020204020204" pitchFamily="34" charset="-122"/>
              </a:rPr>
              <a:t>404“Not Found”</a:t>
            </a:r>
            <a:r>
              <a:rPr lang="zh-CN" altLang="en-US" sz="1400" dirty="0">
                <a:solidFill>
                  <a:srgbClr val="AC8300"/>
                </a:solidFill>
                <a:latin typeface="微软雅黑" panose="020B0503020204020204" pitchFamily="34" charset="-122"/>
                <a:ea typeface="微软雅黑" panose="020B0503020204020204" pitchFamily="34" charset="-122"/>
              </a:rPr>
              <a:t>错误。</a:t>
            </a:r>
            <a:endParaRPr lang="en-US" altLang="zh-CN" sz="1400" dirty="0">
              <a:solidFill>
                <a:srgbClr val="AC8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030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anim calcmode="lin" valueType="num">
                                      <p:cBhvr>
                                        <p:cTn id="8" dur="250" fill="hold"/>
                                        <p:tgtEl>
                                          <p:spTgt spid="11"/>
                                        </p:tgtEl>
                                        <p:attrNameLst>
                                          <p:attrName>ppt_x</p:attrName>
                                        </p:attrNameLst>
                                      </p:cBhvr>
                                      <p:tavLst>
                                        <p:tav tm="0">
                                          <p:val>
                                            <p:strVal val="#ppt_x"/>
                                          </p:val>
                                        </p:tav>
                                        <p:tav tm="100000">
                                          <p:val>
                                            <p:strVal val="#ppt_x"/>
                                          </p:val>
                                        </p:tav>
                                      </p:tavLst>
                                    </p:anim>
                                    <p:anim calcmode="lin" valueType="num">
                                      <p:cBhvr>
                                        <p:cTn id="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393942"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17. </a:t>
            </a:r>
            <a:r>
              <a:rPr lang="zh-CN" altLang="en-US" b="1" dirty="0">
                <a:solidFill>
                  <a:schemeClr val="bg1">
                    <a:lumMod val="95000"/>
                  </a:schemeClr>
                </a:solidFill>
                <a:latin typeface="微软雅黑" panose="020B0503020204020204" pitchFamily="34" charset="-122"/>
                <a:ea typeface="微软雅黑" panose="020B0503020204020204" pitchFamily="34" charset="-122"/>
              </a:rPr>
              <a:t>请求方法 </a:t>
            </a:r>
            <a:r>
              <a:rPr lang="en-US" altLang="zh-CN" b="1" dirty="0">
                <a:solidFill>
                  <a:schemeClr val="bg1">
                    <a:lumMod val="95000"/>
                  </a:schemeClr>
                </a:solidFill>
                <a:latin typeface="微软雅黑" panose="020B0503020204020204" pitchFamily="34" charset="-122"/>
                <a:ea typeface="微软雅黑" panose="020B0503020204020204" pitchFamily="34" charset="-122"/>
              </a:rPr>
              <a:t>- HTTP Method</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在</a:t>
            </a:r>
            <a:r>
              <a:rPr lang="en-US" altLang="zh-CN" sz="2000" dirty="0"/>
              <a:t>Flask</a:t>
            </a:r>
            <a:r>
              <a:rPr lang="zh-CN" altLang="en-US" sz="2000" dirty="0"/>
              <a:t>框架中的</a:t>
            </a:r>
            <a:r>
              <a:rPr lang="en-US" altLang="zh-CN" sz="2000" dirty="0"/>
              <a:t>HTTP</a:t>
            </a:r>
            <a:r>
              <a:rPr lang="zh-CN" altLang="en-US" sz="2000" dirty="0"/>
              <a:t>协议同样会支持多种方式访问</a:t>
            </a:r>
            <a:r>
              <a:rPr lang="en-US" altLang="zh-CN" sz="2000" dirty="0" err="1"/>
              <a:t>Urls</a:t>
            </a:r>
            <a:r>
              <a:rPr lang="zh-CN" altLang="en-US" sz="2000" dirty="0"/>
              <a:t>地址。</a:t>
            </a:r>
            <a:endParaRPr lang="en-US" altLang="zh-CN" sz="2000" dirty="0"/>
          </a:p>
        </p:txBody>
      </p:sp>
      <p:sp>
        <p:nvSpPr>
          <p:cNvPr id="21" name="矩形 20"/>
          <p:cNvSpPr/>
          <p:nvPr/>
        </p:nvSpPr>
        <p:spPr>
          <a:xfrm>
            <a:off x="1233535" y="2070338"/>
            <a:ext cx="10349593" cy="438582"/>
          </a:xfrm>
          <a:prstGeom prst="rect">
            <a:avLst/>
          </a:prstGeom>
        </p:spPr>
        <p:txBody>
          <a:bodyPr wrap="square">
            <a:spAutoFit/>
          </a:bodyPr>
          <a:lstStyle/>
          <a:p>
            <a:pPr>
              <a:lnSpc>
                <a:spcPct val="150000"/>
              </a:lnSpc>
            </a:pPr>
            <a:r>
              <a:rPr lang="zh-CN" altLang="en-US" sz="1500" dirty="0">
                <a:solidFill>
                  <a:schemeClr val="bg1">
                    <a:lumMod val="50000"/>
                  </a:schemeClr>
                </a:solidFill>
                <a:latin typeface="+mn-ea"/>
              </a:rPr>
              <a:t>在默认情况下使用</a:t>
            </a:r>
            <a:r>
              <a:rPr lang="en-US" altLang="zh-CN" sz="1500" b="1" dirty="0">
                <a:solidFill>
                  <a:schemeClr val="bg1">
                    <a:lumMod val="50000"/>
                  </a:schemeClr>
                </a:solidFill>
                <a:latin typeface="+mn-ea"/>
              </a:rPr>
              <a:t>GET</a:t>
            </a:r>
            <a:r>
              <a:rPr lang="zh-CN" altLang="en-US" sz="1500" dirty="0">
                <a:solidFill>
                  <a:schemeClr val="bg1">
                    <a:lumMod val="50000"/>
                  </a:schemeClr>
                </a:solidFill>
                <a:latin typeface="+mn-ea"/>
              </a:rPr>
              <a:t>方式提交，当然我们也可以通过</a:t>
            </a:r>
            <a:r>
              <a:rPr lang="en-US" altLang="zh-CN" sz="1500" b="1" dirty="0">
                <a:solidFill>
                  <a:schemeClr val="bg1">
                    <a:lumMod val="50000"/>
                  </a:schemeClr>
                </a:solidFill>
                <a:latin typeface="+mn-ea"/>
              </a:rPr>
              <a:t>@</a:t>
            </a:r>
            <a:r>
              <a:rPr lang="en-US" altLang="zh-CN" sz="1500" b="1" dirty="0" err="1">
                <a:solidFill>
                  <a:schemeClr val="bg1">
                    <a:lumMod val="50000"/>
                  </a:schemeClr>
                </a:solidFill>
                <a:latin typeface="+mn-ea"/>
              </a:rPr>
              <a:t>app.route</a:t>
            </a:r>
            <a:r>
              <a:rPr lang="en-US" altLang="zh-CN" sz="1500" b="1" dirty="0">
                <a:solidFill>
                  <a:schemeClr val="bg1">
                    <a:lumMod val="50000"/>
                  </a:schemeClr>
                </a:solidFill>
                <a:latin typeface="+mn-ea"/>
              </a:rPr>
              <a:t>()</a:t>
            </a:r>
            <a:r>
              <a:rPr lang="zh-CN" altLang="en-US" sz="1500" dirty="0">
                <a:solidFill>
                  <a:schemeClr val="bg1">
                    <a:lumMod val="50000"/>
                  </a:schemeClr>
                </a:solidFill>
                <a:latin typeface="+mn-ea"/>
              </a:rPr>
              <a:t>装饰器自定义其提交方式。下面是一个简单的例子：</a:t>
            </a:r>
            <a:endParaRPr lang="en-US" altLang="zh-CN" sz="1500" dirty="0">
              <a:solidFill>
                <a:schemeClr val="bg1">
                  <a:lumMod val="50000"/>
                </a:schemeClr>
              </a:solidFill>
              <a:latin typeface="+mn-ea"/>
            </a:endParaRPr>
          </a:p>
        </p:txBody>
      </p:sp>
      <p:sp>
        <p:nvSpPr>
          <p:cNvPr id="10" name="矩形 9"/>
          <p:cNvSpPr/>
          <p:nvPr/>
        </p:nvSpPr>
        <p:spPr>
          <a:xfrm>
            <a:off x="997618" y="2742728"/>
            <a:ext cx="2962671"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http_method.py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a:t>
            </a:r>
            <a:endParaRPr lang="zh-CN" altLang="en-US" sz="15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03" y="3118689"/>
            <a:ext cx="5092941" cy="2880000"/>
          </a:xfrm>
          <a:prstGeom prst="rect">
            <a:avLst/>
          </a:prstGeom>
          <a:ln>
            <a:noFill/>
          </a:ln>
          <a:effectLst>
            <a:outerShdw blurRad="292100" dist="139700" dir="2700000" algn="tl" rotWithShape="0">
              <a:srgbClr val="333333">
                <a:alpha val="65000"/>
              </a:srgbClr>
            </a:outerShdw>
          </a:effectLst>
        </p:spPr>
      </p:pic>
      <p:sp>
        <p:nvSpPr>
          <p:cNvPr id="11" name="矩形 10"/>
          <p:cNvSpPr/>
          <p:nvPr/>
        </p:nvSpPr>
        <p:spPr>
          <a:xfrm>
            <a:off x="3609836" y="3353819"/>
            <a:ext cx="743800" cy="20736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264973" y="4760753"/>
            <a:ext cx="2044006" cy="22068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5021700" y="2572425"/>
            <a:ext cx="2148599" cy="455109"/>
          </a:xfrm>
          <a:prstGeom prst="wedgeRoundRectCallout">
            <a:avLst>
              <a:gd name="adj1" fmla="val -62829"/>
              <a:gd name="adj2" fmla="val 149124"/>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dirty="0">
                <a:solidFill>
                  <a:srgbClr val="AC8300"/>
                </a:solidFill>
                <a:latin typeface="微软雅黑" panose="020B0503020204020204" pitchFamily="34" charset="-122"/>
                <a:ea typeface="微软雅黑" panose="020B0503020204020204" pitchFamily="34" charset="-122"/>
              </a:rPr>
              <a:t>首先导入 </a:t>
            </a:r>
            <a:r>
              <a:rPr lang="en-US" altLang="zh-CN" sz="1200" b="1" dirty="0">
                <a:solidFill>
                  <a:srgbClr val="AC8300"/>
                </a:solidFill>
                <a:latin typeface="微软雅黑" panose="020B0503020204020204" pitchFamily="34" charset="-122"/>
                <a:ea typeface="微软雅黑" panose="020B0503020204020204" pitchFamily="34" charset="-122"/>
              </a:rPr>
              <a:t>request</a:t>
            </a:r>
            <a:r>
              <a:rPr lang="en-US" altLang="zh-CN" sz="1200" dirty="0">
                <a:solidFill>
                  <a:srgbClr val="AC8300"/>
                </a:solidFill>
                <a:latin typeface="微软雅黑" panose="020B0503020204020204" pitchFamily="34" charset="-122"/>
                <a:ea typeface="微软雅黑" panose="020B0503020204020204" pitchFamily="34" charset="-122"/>
              </a:rPr>
              <a:t> </a:t>
            </a:r>
            <a:r>
              <a:rPr lang="zh-CN" altLang="en-US" sz="1200" dirty="0">
                <a:solidFill>
                  <a:srgbClr val="AC8300"/>
                </a:solidFill>
                <a:latin typeface="微软雅黑" panose="020B0503020204020204" pitchFamily="34" charset="-122"/>
                <a:ea typeface="微软雅黑" panose="020B0503020204020204" pitchFamily="34" charset="-122"/>
              </a:rPr>
              <a:t>对象</a:t>
            </a:r>
            <a:endParaRPr lang="en-US" altLang="zh-CN" sz="1200" dirty="0">
              <a:solidFill>
                <a:srgbClr val="AC8300"/>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5651771" y="4981433"/>
            <a:ext cx="2148599" cy="603825"/>
          </a:xfrm>
          <a:prstGeom prst="wedgeRoundRectCallout">
            <a:avLst>
              <a:gd name="adj1" fmla="val -60288"/>
              <a:gd name="adj2" fmla="val -81783"/>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rgbClr val="AC8300"/>
                </a:solidFill>
                <a:latin typeface="微软雅黑" panose="020B0503020204020204" pitchFamily="34" charset="-122"/>
                <a:ea typeface="微软雅黑" panose="020B0503020204020204" pitchFamily="34" charset="-122"/>
              </a:rPr>
              <a:t>设置 </a:t>
            </a:r>
            <a:r>
              <a:rPr lang="en-US" altLang="zh-CN" sz="1200" b="1" dirty="0">
                <a:solidFill>
                  <a:srgbClr val="AC8300"/>
                </a:solidFill>
                <a:latin typeface="微软雅黑" panose="020B0503020204020204" pitchFamily="34" charset="-122"/>
                <a:ea typeface="微软雅黑" panose="020B0503020204020204" pitchFamily="34" charset="-122"/>
              </a:rPr>
              <a:t>methods </a:t>
            </a:r>
            <a:r>
              <a:rPr lang="zh-CN" altLang="en-US" sz="1200" dirty="0">
                <a:solidFill>
                  <a:srgbClr val="AC8300"/>
                </a:solidFill>
                <a:latin typeface="微软雅黑" panose="020B0503020204020204" pitchFamily="34" charset="-122"/>
                <a:ea typeface="微软雅黑" panose="020B0503020204020204" pitchFamily="34" charset="-122"/>
              </a:rPr>
              <a:t>属性，不写默认只接受</a:t>
            </a:r>
            <a:r>
              <a:rPr lang="en-US" altLang="zh-CN" sz="1200" b="1" dirty="0">
                <a:solidFill>
                  <a:srgbClr val="AC8300"/>
                </a:solidFill>
                <a:latin typeface="微软雅黑" panose="020B0503020204020204" pitchFamily="34" charset="-122"/>
                <a:ea typeface="微软雅黑" panose="020B0503020204020204" pitchFamily="34" charset="-122"/>
              </a:rPr>
              <a:t>GET</a:t>
            </a:r>
            <a:r>
              <a:rPr lang="zh-CN" altLang="en-US" sz="1200" dirty="0">
                <a:solidFill>
                  <a:srgbClr val="AC8300"/>
                </a:solidFill>
                <a:latin typeface="微软雅黑" panose="020B0503020204020204" pitchFamily="34" charset="-122"/>
                <a:ea typeface="微软雅黑" panose="020B0503020204020204" pitchFamily="34" charset="-122"/>
              </a:rPr>
              <a:t>请求</a:t>
            </a:r>
            <a:endParaRPr lang="en-US" altLang="zh-CN" sz="1200" dirty="0">
              <a:solidFill>
                <a:srgbClr val="AC8300"/>
              </a:solidFill>
              <a:latin typeface="微软雅黑" panose="020B0503020204020204" pitchFamily="34" charset="-122"/>
              <a:ea typeface="微软雅黑" panose="020B0503020204020204" pitchFamily="34" charset="-122"/>
            </a:endParaRPr>
          </a:p>
        </p:txBody>
      </p:sp>
      <p:sp>
        <p:nvSpPr>
          <p:cNvPr id="14" name="矩形 13"/>
          <p:cNvSpPr/>
          <p:nvPr/>
        </p:nvSpPr>
        <p:spPr>
          <a:xfrm>
            <a:off x="8494787" y="4377607"/>
            <a:ext cx="3697213" cy="1207651"/>
          </a:xfrm>
          <a:prstGeom prst="rect">
            <a:avLst/>
          </a:prstGeom>
          <a:solidFill>
            <a:schemeClr val="accent4">
              <a:lumMod val="60000"/>
              <a:lumOff val="40000"/>
            </a:schemeClr>
          </a:solidFill>
          <a:ln>
            <a:noFill/>
          </a:ln>
          <a:effectLst>
            <a:outerShdw blurRad="889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b="1" dirty="0">
                <a:solidFill>
                  <a:srgbClr val="AC8300"/>
                </a:solidFill>
                <a:latin typeface="微软雅黑" panose="020B0503020204020204" pitchFamily="34" charset="-122"/>
                <a:ea typeface="微软雅黑" panose="020B0503020204020204" pitchFamily="34" charset="-122"/>
              </a:rPr>
              <a:t>Flask</a:t>
            </a:r>
            <a:r>
              <a:rPr lang="zh-CN" altLang="en-US" sz="1400" b="1" dirty="0">
                <a:solidFill>
                  <a:srgbClr val="AC8300"/>
                </a:solidFill>
                <a:latin typeface="微软雅黑" panose="020B0503020204020204" pitchFamily="34" charset="-122"/>
                <a:ea typeface="微软雅黑" panose="020B0503020204020204" pitchFamily="34" charset="-122"/>
              </a:rPr>
              <a:t>框架支持的请求处理方式有如下几种：</a:t>
            </a:r>
            <a:endParaRPr lang="en-US" altLang="zh-CN" sz="1400" b="1" dirty="0">
              <a:solidFill>
                <a:srgbClr val="AC8300"/>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rgbClr val="AC8300"/>
                </a:solidFill>
                <a:latin typeface="微软雅黑" panose="020B0503020204020204" pitchFamily="34" charset="-122"/>
                <a:ea typeface="微软雅黑" panose="020B0503020204020204" pitchFamily="34" charset="-122"/>
              </a:rPr>
              <a:t>GET / POST / HEAD / PUT / DELETE /</a:t>
            </a:r>
          </a:p>
          <a:p>
            <a:pPr>
              <a:lnSpc>
                <a:spcPct val="150000"/>
              </a:lnSpc>
            </a:pPr>
            <a:r>
              <a:rPr lang="en-US" altLang="zh-CN" sz="1400" dirty="0">
                <a:solidFill>
                  <a:srgbClr val="AC8300"/>
                </a:solidFill>
                <a:latin typeface="微软雅黑" panose="020B0503020204020204" pitchFamily="34" charset="-122"/>
                <a:ea typeface="微软雅黑" panose="020B0503020204020204" pitchFamily="34" charset="-122"/>
              </a:rPr>
              <a:t>OPTIONS</a:t>
            </a:r>
          </a:p>
        </p:txBody>
      </p:sp>
    </p:spTree>
    <p:extLst>
      <p:ext uri="{BB962C8B-B14F-4D97-AF65-F5344CB8AC3E}">
        <p14:creationId xmlns:p14="http://schemas.microsoft.com/office/powerpoint/2010/main" val="145786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250" fill="hold"/>
                                        <p:tgtEl>
                                          <p:spTgt spid="14"/>
                                        </p:tgtEl>
                                        <p:attrNameLst>
                                          <p:attrName>ppt_x</p:attrName>
                                        </p:attrNameLst>
                                      </p:cBhvr>
                                      <p:tavLst>
                                        <p:tav tm="0">
                                          <p:val>
                                            <p:strVal val="1+#ppt_w/2"/>
                                          </p:val>
                                        </p:tav>
                                        <p:tav tm="100000">
                                          <p:val>
                                            <p:strVal val="#ppt_x"/>
                                          </p:val>
                                        </p:tav>
                                      </p:tavLst>
                                    </p:anim>
                                    <p:anim calcmode="lin" valueType="num">
                                      <p:cBhvr additive="base">
                                        <p:cTn id="26"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7"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135987"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18. </a:t>
            </a:r>
            <a:r>
              <a:rPr lang="zh-CN" altLang="en-US" b="1" dirty="0">
                <a:solidFill>
                  <a:schemeClr val="bg1">
                    <a:lumMod val="95000"/>
                  </a:schemeClr>
                </a:solidFill>
                <a:latin typeface="微软雅黑" panose="020B0503020204020204" pitchFamily="34" charset="-122"/>
                <a:ea typeface="微软雅黑" panose="020B0503020204020204" pitchFamily="34" charset="-122"/>
              </a:rPr>
              <a:t>接受客户端</a:t>
            </a:r>
            <a:r>
              <a:rPr lang="en-US" altLang="zh-CN" b="1" dirty="0">
                <a:solidFill>
                  <a:schemeClr val="bg1">
                    <a:lumMod val="95000"/>
                  </a:schemeClr>
                </a:solidFill>
                <a:latin typeface="微软雅黑" panose="020B0503020204020204" pitchFamily="34" charset="-122"/>
                <a:ea typeface="微软雅黑" panose="020B0503020204020204" pitchFamily="34" charset="-122"/>
              </a:rPr>
              <a:t>GET</a:t>
            </a:r>
            <a:r>
              <a:rPr lang="zh-CN" altLang="en-US" b="1" dirty="0">
                <a:solidFill>
                  <a:schemeClr val="bg1">
                    <a:lumMod val="95000"/>
                  </a:schemeClr>
                </a:solidFill>
                <a:latin typeface="微软雅黑" panose="020B0503020204020204" pitchFamily="34" charset="-122"/>
                <a:ea typeface="微软雅黑" panose="020B0503020204020204" pitchFamily="34" charset="-122"/>
              </a:rPr>
              <a:t>请求参数</a:t>
            </a:r>
          </a:p>
        </p:txBody>
      </p:sp>
      <p:sp>
        <p:nvSpPr>
          <p:cNvPr id="19" name="内容占位符 2"/>
          <p:cNvSpPr txBox="1">
            <a:spLocks/>
          </p:cNvSpPr>
          <p:nvPr/>
        </p:nvSpPr>
        <p:spPr>
          <a:xfrm>
            <a:off x="997618" y="15745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a:t>Get</a:t>
            </a:r>
            <a:r>
              <a:rPr lang="zh-CN" altLang="en-US" sz="2000" dirty="0"/>
              <a:t>请求发起携带参数请求地址主要由一下两种方式体现：</a:t>
            </a:r>
            <a:endParaRPr lang="zh-CN" altLang="en-US" sz="1400" dirty="0"/>
          </a:p>
        </p:txBody>
      </p:sp>
      <p:graphicFrame>
        <p:nvGraphicFramePr>
          <p:cNvPr id="6" name="表格 5"/>
          <p:cNvGraphicFramePr>
            <a:graphicFrameLocks noGrp="1"/>
          </p:cNvGraphicFramePr>
          <p:nvPr>
            <p:extLst>
              <p:ext uri="{D42A27DB-BD31-4B8C-83A1-F6EECF244321}">
                <p14:modId xmlns:p14="http://schemas.microsoft.com/office/powerpoint/2010/main" val="2764558036"/>
              </p:ext>
            </p:extLst>
          </p:nvPr>
        </p:nvGraphicFramePr>
        <p:xfrm>
          <a:off x="997617" y="2711471"/>
          <a:ext cx="10248137" cy="426747"/>
        </p:xfrm>
        <a:graphic>
          <a:graphicData uri="http://schemas.openxmlformats.org/drawingml/2006/table">
            <a:tbl>
              <a:tblPr firstRow="1" bandRow="1">
                <a:tableStyleId>{5C22544A-7EE6-4342-B048-85BDC9FD1C3A}</a:tableStyleId>
              </a:tblPr>
              <a:tblGrid>
                <a:gridCol w="10248137">
                  <a:extLst>
                    <a:ext uri="{9D8B030D-6E8A-4147-A177-3AD203B41FA5}">
                      <a16:colId xmlns:a16="http://schemas.microsoft.com/office/drawing/2014/main" val="20000"/>
                    </a:ext>
                  </a:extLst>
                </a:gridCol>
              </a:tblGrid>
              <a:tr h="426747">
                <a:tc>
                  <a:txBody>
                    <a:bodyPr/>
                    <a:lstStyle/>
                    <a:p>
                      <a:r>
                        <a:rPr lang="en-US" altLang="zh-CN" sz="1500" b="0" kern="1200" dirty="0">
                          <a:solidFill>
                            <a:schemeClr val="accent1">
                              <a:lumMod val="75000"/>
                            </a:schemeClr>
                          </a:solidFill>
                          <a:effectLst/>
                          <a:latin typeface="微软雅黑" panose="020B0503020204020204" pitchFamily="34" charset="-122"/>
                          <a:ea typeface="微软雅黑" panose="020B0503020204020204" pitchFamily="34" charset="-122"/>
                          <a:cs typeface="+mn-cs"/>
                        </a:rPr>
                        <a:t>http://localhost:5000/usermanager/delete/</a:t>
                      </a:r>
                      <a:r>
                        <a:rPr lang="en-US" altLang="zh-CN" sz="1500" b="1"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10</a:t>
                      </a:r>
                      <a:r>
                        <a:rPr lang="en-US" altLang="zh-CN" sz="1500" b="0" kern="1200" dirty="0">
                          <a:solidFill>
                            <a:schemeClr val="accent1">
                              <a:lumMod val="75000"/>
                            </a:schemeClr>
                          </a:solidFill>
                          <a:effectLst/>
                          <a:latin typeface="微软雅黑" panose="020B0503020204020204" pitchFamily="34" charset="-122"/>
                          <a:ea typeface="微软雅黑" panose="020B0503020204020204" pitchFamily="34" charset="-122"/>
                          <a:cs typeface="+mn-cs"/>
                        </a:rPr>
                        <a:t>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删除主键编号为</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10</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的用户数据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典型的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RESTful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地址风格</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a:t>
                      </a:r>
                      <a:endPar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741221402"/>
              </p:ext>
            </p:extLst>
          </p:nvPr>
        </p:nvGraphicFramePr>
        <p:xfrm>
          <a:off x="971931" y="3824242"/>
          <a:ext cx="10248137" cy="426747"/>
        </p:xfrm>
        <a:graphic>
          <a:graphicData uri="http://schemas.openxmlformats.org/drawingml/2006/table">
            <a:tbl>
              <a:tblPr firstRow="1" bandRow="1">
                <a:tableStyleId>{5C22544A-7EE6-4342-B048-85BDC9FD1C3A}</a:tableStyleId>
              </a:tblPr>
              <a:tblGrid>
                <a:gridCol w="10248137">
                  <a:extLst>
                    <a:ext uri="{9D8B030D-6E8A-4147-A177-3AD203B41FA5}">
                      <a16:colId xmlns:a16="http://schemas.microsoft.com/office/drawing/2014/main" val="20000"/>
                    </a:ext>
                  </a:extLst>
                </a:gridCol>
              </a:tblGrid>
              <a:tr h="426747">
                <a:tc>
                  <a:txBody>
                    <a:bodyPr/>
                    <a:lstStyle/>
                    <a:p>
                      <a:r>
                        <a:rPr lang="en-US" altLang="zh-CN" sz="1500" b="0" kern="1200" dirty="0">
                          <a:solidFill>
                            <a:schemeClr val="accent1">
                              <a:lumMod val="75000"/>
                            </a:schemeClr>
                          </a:solidFill>
                          <a:effectLst/>
                          <a:latin typeface="微软雅黑" panose="020B0503020204020204" pitchFamily="34" charset="-122"/>
                          <a:ea typeface="微软雅黑" panose="020B0503020204020204" pitchFamily="34" charset="-122"/>
                          <a:cs typeface="+mn-cs"/>
                        </a:rPr>
                        <a:t>http://localhost:5000/usermanager/delete/</a:t>
                      </a:r>
                      <a:r>
                        <a:rPr lang="en-US" altLang="zh-CN" sz="1500" b="1"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?uid=10</a:t>
                      </a:r>
                      <a:r>
                        <a:rPr lang="en-US" altLang="zh-CN" sz="1500" b="0" kern="1200" dirty="0">
                          <a:solidFill>
                            <a:schemeClr val="accent1">
                              <a:lumMod val="75000"/>
                            </a:schemeClr>
                          </a:solidFill>
                          <a:effectLst/>
                          <a:latin typeface="微软雅黑" panose="020B0503020204020204" pitchFamily="34" charset="-122"/>
                          <a:ea typeface="微软雅黑" panose="020B0503020204020204" pitchFamily="34" charset="-122"/>
                          <a:cs typeface="+mn-cs"/>
                        </a:rPr>
                        <a:t>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常见</a:t>
                      </a:r>
                      <a:r>
                        <a:rPr lang="en-US" altLang="zh-CN" sz="1500" b="0" kern="1200" dirty="0" err="1">
                          <a:solidFill>
                            <a:schemeClr val="bg1">
                              <a:lumMod val="50000"/>
                            </a:schemeClr>
                          </a:solidFill>
                          <a:effectLst/>
                          <a:latin typeface="微软雅黑" panose="020B0503020204020204" pitchFamily="34" charset="-122"/>
                          <a:ea typeface="微软雅黑" panose="020B0503020204020204" pitchFamily="34" charset="-122"/>
                          <a:cs typeface="+mn-cs"/>
                        </a:rPr>
                        <a:t>Urls</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地址风格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问号传参模式</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a:t>
                      </a:r>
                      <a:endPar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9" name="矩形 8"/>
          <p:cNvSpPr/>
          <p:nvPr/>
        </p:nvSpPr>
        <p:spPr>
          <a:xfrm>
            <a:off x="997617" y="2312879"/>
            <a:ext cx="10349593" cy="323165"/>
          </a:xfrm>
          <a:prstGeom prst="rect">
            <a:avLst/>
          </a:prstGeom>
        </p:spPr>
        <p:txBody>
          <a:bodyPr wrap="square">
            <a:spAutoFit/>
          </a:bodyPr>
          <a:lstStyle/>
          <a:p>
            <a:r>
              <a:rPr lang="zh-CN" altLang="en-US" sz="1500" b="1" dirty="0">
                <a:solidFill>
                  <a:schemeClr val="tx1">
                    <a:lumMod val="50000"/>
                    <a:lumOff val="50000"/>
                  </a:schemeClr>
                </a:solidFill>
                <a:latin typeface="Arial" panose="020B0604020202020204" pitchFamily="34" charset="0"/>
              </a:rPr>
              <a:t>方式</a:t>
            </a:r>
            <a:r>
              <a:rPr lang="en-US" altLang="zh-CN" sz="1500" b="1" dirty="0">
                <a:solidFill>
                  <a:schemeClr val="tx1">
                    <a:lumMod val="50000"/>
                    <a:lumOff val="50000"/>
                  </a:schemeClr>
                </a:solidFill>
                <a:latin typeface="Arial" panose="020B0604020202020204" pitchFamily="34" charset="0"/>
              </a:rPr>
              <a:t>1</a:t>
            </a:r>
            <a:r>
              <a:rPr lang="zh-CN" altLang="en-US" sz="1500" b="1" dirty="0">
                <a:solidFill>
                  <a:schemeClr val="tx1">
                    <a:lumMod val="50000"/>
                    <a:lumOff val="50000"/>
                  </a:schemeClr>
                </a:solidFill>
                <a:latin typeface="Arial" panose="020B0604020202020204" pitchFamily="34" charset="0"/>
              </a:rPr>
              <a:t>：</a:t>
            </a:r>
            <a:r>
              <a:rPr lang="en-US" altLang="zh-CN" sz="1500" dirty="0">
                <a:solidFill>
                  <a:schemeClr val="tx1">
                    <a:lumMod val="50000"/>
                    <a:lumOff val="50000"/>
                  </a:schemeClr>
                </a:solidFill>
                <a:latin typeface="Arial" panose="020B0604020202020204" pitchFamily="34" charset="0"/>
              </a:rPr>
              <a:t>RESTful </a:t>
            </a:r>
            <a:r>
              <a:rPr lang="zh-CN" altLang="en-US" sz="1500" dirty="0">
                <a:solidFill>
                  <a:schemeClr val="tx1">
                    <a:lumMod val="50000"/>
                    <a:lumOff val="50000"/>
                  </a:schemeClr>
                </a:solidFill>
                <a:latin typeface="Arial" panose="020B0604020202020204" pitchFamily="34" charset="0"/>
              </a:rPr>
              <a:t>风格</a:t>
            </a:r>
            <a:r>
              <a:rPr lang="en-US" altLang="zh-CN" sz="1500" dirty="0">
                <a:solidFill>
                  <a:schemeClr val="tx1">
                    <a:lumMod val="50000"/>
                    <a:lumOff val="50000"/>
                  </a:schemeClr>
                </a:solidFill>
                <a:latin typeface="Arial" panose="020B0604020202020204" pitchFamily="34" charset="0"/>
              </a:rPr>
              <a:t>GET</a:t>
            </a:r>
            <a:r>
              <a:rPr lang="zh-CN" altLang="en-US" sz="1500" dirty="0">
                <a:solidFill>
                  <a:schemeClr val="tx1">
                    <a:lumMod val="50000"/>
                    <a:lumOff val="50000"/>
                  </a:schemeClr>
                </a:solidFill>
                <a:latin typeface="Arial" panose="020B0604020202020204" pitchFamily="34" charset="0"/>
              </a:rPr>
              <a:t>请求传参（推荐）</a:t>
            </a:r>
            <a:endParaRPr lang="en-US" altLang="zh-CN" sz="1500" dirty="0">
              <a:solidFill>
                <a:schemeClr val="tx1">
                  <a:lumMod val="50000"/>
                  <a:lumOff val="50000"/>
                </a:schemeClr>
              </a:solidFill>
              <a:latin typeface="Arial" panose="020B0604020202020204" pitchFamily="34" charset="0"/>
            </a:endParaRPr>
          </a:p>
        </p:txBody>
      </p:sp>
      <p:sp>
        <p:nvSpPr>
          <p:cNvPr id="10" name="矩形 9"/>
          <p:cNvSpPr/>
          <p:nvPr/>
        </p:nvSpPr>
        <p:spPr>
          <a:xfrm>
            <a:off x="997616" y="3373860"/>
            <a:ext cx="10349593" cy="323165"/>
          </a:xfrm>
          <a:prstGeom prst="rect">
            <a:avLst/>
          </a:prstGeom>
        </p:spPr>
        <p:txBody>
          <a:bodyPr wrap="square">
            <a:spAutoFit/>
          </a:bodyPr>
          <a:lstStyle/>
          <a:p>
            <a:r>
              <a:rPr lang="zh-CN" altLang="en-US" sz="1500" b="1" dirty="0">
                <a:solidFill>
                  <a:schemeClr val="tx1">
                    <a:lumMod val="50000"/>
                    <a:lumOff val="50000"/>
                  </a:schemeClr>
                </a:solidFill>
                <a:latin typeface="Arial" panose="020B0604020202020204" pitchFamily="34" charset="0"/>
              </a:rPr>
              <a:t>方式</a:t>
            </a:r>
            <a:r>
              <a:rPr lang="en-US" altLang="zh-CN" sz="1500" b="1" dirty="0">
                <a:solidFill>
                  <a:schemeClr val="tx1">
                    <a:lumMod val="50000"/>
                    <a:lumOff val="50000"/>
                  </a:schemeClr>
                </a:solidFill>
                <a:latin typeface="Arial" panose="020B0604020202020204" pitchFamily="34" charset="0"/>
              </a:rPr>
              <a:t>2</a:t>
            </a:r>
            <a:r>
              <a:rPr lang="zh-CN" altLang="en-US" sz="1500" b="1" dirty="0">
                <a:solidFill>
                  <a:schemeClr val="tx1">
                    <a:lumMod val="50000"/>
                    <a:lumOff val="50000"/>
                  </a:schemeClr>
                </a:solidFill>
                <a:latin typeface="Arial" panose="020B0604020202020204" pitchFamily="34" charset="0"/>
              </a:rPr>
              <a:t>：</a:t>
            </a:r>
            <a:r>
              <a:rPr lang="en-US" altLang="zh-CN" sz="1500" dirty="0" err="1">
                <a:solidFill>
                  <a:schemeClr val="tx1">
                    <a:lumMod val="50000"/>
                    <a:lumOff val="50000"/>
                  </a:schemeClr>
                </a:solidFill>
                <a:latin typeface="Arial" panose="020B0604020202020204" pitchFamily="34" charset="0"/>
              </a:rPr>
              <a:t>Urls</a:t>
            </a:r>
            <a:r>
              <a:rPr lang="zh-CN" altLang="en-US" sz="1500" dirty="0">
                <a:solidFill>
                  <a:schemeClr val="tx1">
                    <a:lumMod val="50000"/>
                    <a:lumOff val="50000"/>
                  </a:schemeClr>
                </a:solidFill>
                <a:latin typeface="Arial" panose="020B0604020202020204" pitchFamily="34" charset="0"/>
              </a:rPr>
              <a:t>地址携带问号传参</a:t>
            </a:r>
            <a:endParaRPr lang="en-US" altLang="zh-CN" sz="1500" dirty="0">
              <a:solidFill>
                <a:schemeClr val="tx1">
                  <a:lumMod val="50000"/>
                  <a:lumOff val="50000"/>
                </a:schemeClr>
              </a:solidFill>
              <a:latin typeface="Arial" panose="020B0604020202020204" pitchFamily="34" charset="0"/>
            </a:endParaRPr>
          </a:p>
        </p:txBody>
      </p:sp>
      <p:sp>
        <p:nvSpPr>
          <p:cNvPr id="11" name="内容占位符 2"/>
          <p:cNvSpPr txBox="1">
            <a:spLocks/>
          </p:cNvSpPr>
          <p:nvPr/>
        </p:nvSpPr>
        <p:spPr>
          <a:xfrm>
            <a:off x="999890" y="4579290"/>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我们来看一下</a:t>
            </a:r>
            <a:r>
              <a:rPr lang="en-US" altLang="zh-CN" sz="2000" dirty="0"/>
              <a:t>Flask</a:t>
            </a:r>
            <a:r>
              <a:rPr lang="zh-CN" altLang="en-US" sz="2000" dirty="0"/>
              <a:t>是如何处理的</a:t>
            </a:r>
            <a:r>
              <a:rPr lang="en-US" altLang="zh-CN" sz="2000" dirty="0"/>
              <a:t>……</a:t>
            </a:r>
            <a:endParaRPr lang="zh-CN" altLang="en-US" sz="1400" dirty="0"/>
          </a:p>
        </p:txBody>
      </p:sp>
    </p:spTree>
    <p:extLst>
      <p:ext uri="{BB962C8B-B14F-4D97-AF65-F5344CB8AC3E}">
        <p14:creationId xmlns:p14="http://schemas.microsoft.com/office/powerpoint/2010/main" val="14937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24000" y="2009471"/>
            <a:ext cx="9144000" cy="2320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en-US" altLang="zh-CN" sz="2500" b="1" dirty="0">
                <a:solidFill>
                  <a:schemeClr val="accent2">
                    <a:lumMod val="75000"/>
                  </a:schemeClr>
                </a:solidFill>
              </a:rPr>
              <a:t>Section 01</a:t>
            </a:r>
            <a:r>
              <a:rPr lang="en-US" altLang="zh-CN" sz="2500" b="1" dirty="0">
                <a:solidFill>
                  <a:srgbClr val="C00000"/>
                </a:solidFill>
              </a:rPr>
              <a:t>.</a:t>
            </a:r>
            <a:r>
              <a:rPr lang="en-US" altLang="zh-CN" sz="3500" dirty="0"/>
              <a:t> Flask </a:t>
            </a:r>
            <a:r>
              <a:rPr lang="zh-CN" altLang="en-US" sz="3500" dirty="0"/>
              <a:t>简介及微框架介绍</a:t>
            </a:r>
          </a:p>
        </p:txBody>
      </p:sp>
      <p:sp>
        <p:nvSpPr>
          <p:cNvPr id="5" name="副标题 2"/>
          <p:cNvSpPr txBox="1">
            <a:spLocks/>
          </p:cNvSpPr>
          <p:nvPr/>
        </p:nvSpPr>
        <p:spPr>
          <a:xfrm>
            <a:off x="2825087" y="3587182"/>
            <a:ext cx="6414448"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500" dirty="0">
                <a:solidFill>
                  <a:schemeClr val="bg1">
                    <a:lumMod val="50000"/>
                  </a:schemeClr>
                </a:solidFill>
              </a:rPr>
              <a:t>       本小节希望让学习者初步了解</a:t>
            </a:r>
            <a:r>
              <a:rPr lang="en-US" altLang="zh-CN" sz="1500" dirty="0">
                <a:solidFill>
                  <a:schemeClr val="bg1">
                    <a:lumMod val="50000"/>
                  </a:schemeClr>
                </a:solidFill>
              </a:rPr>
              <a:t>Flask</a:t>
            </a:r>
            <a:r>
              <a:rPr lang="zh-CN" altLang="en-US" sz="1500" dirty="0">
                <a:solidFill>
                  <a:schemeClr val="bg1">
                    <a:lumMod val="50000"/>
                  </a:schemeClr>
                </a:solidFill>
              </a:rPr>
              <a:t>框架的基本情况，掌握什么是“微服务”以及“微服务”架构下的“微框架”实现技术。详细了解</a:t>
            </a:r>
            <a:r>
              <a:rPr lang="en-US" altLang="zh-CN" sz="1500" dirty="0">
                <a:solidFill>
                  <a:schemeClr val="bg1">
                    <a:lumMod val="50000"/>
                  </a:schemeClr>
                </a:solidFill>
              </a:rPr>
              <a:t>Flask</a:t>
            </a:r>
            <a:r>
              <a:rPr lang="zh-CN" altLang="en-US" sz="1500" dirty="0">
                <a:solidFill>
                  <a:schemeClr val="bg1">
                    <a:lumMod val="50000"/>
                  </a:schemeClr>
                </a:solidFill>
              </a:rPr>
              <a:t>框架的工作原理以及组织方式以及与</a:t>
            </a:r>
            <a:r>
              <a:rPr lang="en-US" altLang="zh-CN" sz="1500" dirty="0">
                <a:solidFill>
                  <a:schemeClr val="bg1">
                    <a:lumMod val="50000"/>
                  </a:schemeClr>
                </a:solidFill>
              </a:rPr>
              <a:t>Django</a:t>
            </a:r>
            <a:r>
              <a:rPr lang="zh-CN" altLang="en-US" sz="1500" dirty="0">
                <a:solidFill>
                  <a:schemeClr val="bg1">
                    <a:lumMod val="50000"/>
                  </a:schemeClr>
                </a:solidFill>
              </a:rPr>
              <a:t>框架之间的区别。</a:t>
            </a:r>
          </a:p>
        </p:txBody>
      </p:sp>
      <p:sp>
        <p:nvSpPr>
          <p:cNvPr id="6" name="矩形 5"/>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490355" y="655101"/>
            <a:ext cx="2528256"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I</a:t>
            </a:r>
            <a:r>
              <a:rPr lang="zh-CN" altLang="en-US" b="1" dirty="0">
                <a:solidFill>
                  <a:schemeClr val="bg1">
                    <a:lumMod val="95000"/>
                  </a:schemeClr>
                </a:solidFill>
                <a:latin typeface="微软雅黑" panose="020B0503020204020204" pitchFamily="34" charset="-122"/>
                <a:ea typeface="微软雅黑" panose="020B0503020204020204" pitchFamily="34" charset="-122"/>
              </a:rPr>
              <a:t>：</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框架快速入门</a:t>
            </a:r>
          </a:p>
        </p:txBody>
      </p:sp>
    </p:spTree>
    <p:extLst>
      <p:ext uri="{BB962C8B-B14F-4D97-AF65-F5344CB8AC3E}">
        <p14:creationId xmlns:p14="http://schemas.microsoft.com/office/powerpoint/2010/main" val="1634341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135987"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18. </a:t>
            </a:r>
            <a:r>
              <a:rPr lang="zh-CN" altLang="en-US" b="1" dirty="0">
                <a:solidFill>
                  <a:schemeClr val="bg1">
                    <a:lumMod val="95000"/>
                  </a:schemeClr>
                </a:solidFill>
                <a:latin typeface="微软雅黑" panose="020B0503020204020204" pitchFamily="34" charset="-122"/>
                <a:ea typeface="微软雅黑" panose="020B0503020204020204" pitchFamily="34" charset="-122"/>
              </a:rPr>
              <a:t>接受客户端</a:t>
            </a:r>
            <a:r>
              <a:rPr lang="en-US" altLang="zh-CN" b="1" dirty="0">
                <a:solidFill>
                  <a:schemeClr val="bg1">
                    <a:lumMod val="95000"/>
                  </a:schemeClr>
                </a:solidFill>
                <a:latin typeface="微软雅黑" panose="020B0503020204020204" pitchFamily="34" charset="-122"/>
                <a:ea typeface="微软雅黑" panose="020B0503020204020204" pitchFamily="34" charset="-122"/>
              </a:rPr>
              <a:t>GET</a:t>
            </a:r>
            <a:r>
              <a:rPr lang="zh-CN" altLang="en-US" b="1" dirty="0">
                <a:solidFill>
                  <a:schemeClr val="bg1">
                    <a:lumMod val="95000"/>
                  </a:schemeClr>
                </a:solidFill>
                <a:latin typeface="微软雅黑" panose="020B0503020204020204" pitchFamily="34" charset="-122"/>
                <a:ea typeface="微软雅黑" panose="020B0503020204020204" pitchFamily="34" charset="-122"/>
              </a:rPr>
              <a:t>请求参数</a:t>
            </a:r>
          </a:p>
        </p:txBody>
      </p:sp>
      <p:graphicFrame>
        <p:nvGraphicFramePr>
          <p:cNvPr id="6" name="表格 5"/>
          <p:cNvGraphicFramePr>
            <a:graphicFrameLocks noGrp="1"/>
          </p:cNvGraphicFramePr>
          <p:nvPr>
            <p:extLst>
              <p:ext uri="{D42A27DB-BD31-4B8C-83A1-F6EECF244321}">
                <p14:modId xmlns:p14="http://schemas.microsoft.com/office/powerpoint/2010/main" val="3673461932"/>
              </p:ext>
            </p:extLst>
          </p:nvPr>
        </p:nvGraphicFramePr>
        <p:xfrm>
          <a:off x="997617" y="1947191"/>
          <a:ext cx="10248137" cy="426747"/>
        </p:xfrm>
        <a:graphic>
          <a:graphicData uri="http://schemas.openxmlformats.org/drawingml/2006/table">
            <a:tbl>
              <a:tblPr firstRow="1" bandRow="1">
                <a:tableStyleId>{5C22544A-7EE6-4342-B048-85BDC9FD1C3A}</a:tableStyleId>
              </a:tblPr>
              <a:tblGrid>
                <a:gridCol w="10248137">
                  <a:extLst>
                    <a:ext uri="{9D8B030D-6E8A-4147-A177-3AD203B41FA5}">
                      <a16:colId xmlns:a16="http://schemas.microsoft.com/office/drawing/2014/main" val="20000"/>
                    </a:ext>
                  </a:extLst>
                </a:gridCol>
              </a:tblGrid>
              <a:tr h="426747">
                <a:tc>
                  <a:txBody>
                    <a:bodyPr/>
                    <a:lstStyle/>
                    <a:p>
                      <a:r>
                        <a:rPr lang="en-US" altLang="zh-CN" sz="1500" b="0" kern="1200" dirty="0">
                          <a:solidFill>
                            <a:schemeClr val="accent1">
                              <a:lumMod val="75000"/>
                            </a:schemeClr>
                          </a:solidFill>
                          <a:effectLst/>
                          <a:latin typeface="微软雅黑" panose="020B0503020204020204" pitchFamily="34" charset="-122"/>
                          <a:ea typeface="微软雅黑" panose="020B0503020204020204" pitchFamily="34" charset="-122"/>
                          <a:cs typeface="+mn-cs"/>
                        </a:rPr>
                        <a:t>http://localhost:5000/usermanager/delete/</a:t>
                      </a:r>
                      <a:r>
                        <a:rPr lang="en-US" altLang="zh-CN" sz="1500" b="1"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10</a:t>
                      </a:r>
                      <a:r>
                        <a:rPr lang="en-US" altLang="zh-CN" sz="1500" b="0" kern="1200" dirty="0">
                          <a:solidFill>
                            <a:schemeClr val="accent1">
                              <a:lumMod val="75000"/>
                            </a:schemeClr>
                          </a:solidFill>
                          <a:effectLst/>
                          <a:latin typeface="微软雅黑" panose="020B0503020204020204" pitchFamily="34" charset="-122"/>
                          <a:ea typeface="微软雅黑" panose="020B0503020204020204" pitchFamily="34" charset="-122"/>
                          <a:cs typeface="+mn-cs"/>
                        </a:rPr>
                        <a:t>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删除主键编号为</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10</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的用户数据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典型的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RESTful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地址风格</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a:t>
                      </a:r>
                      <a:endPar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9" name="矩形 8"/>
          <p:cNvSpPr/>
          <p:nvPr/>
        </p:nvSpPr>
        <p:spPr>
          <a:xfrm>
            <a:off x="997617" y="1548599"/>
            <a:ext cx="10349593" cy="323165"/>
          </a:xfrm>
          <a:prstGeom prst="rect">
            <a:avLst/>
          </a:prstGeom>
        </p:spPr>
        <p:txBody>
          <a:bodyPr wrap="square">
            <a:spAutoFit/>
          </a:bodyPr>
          <a:lstStyle/>
          <a:p>
            <a:r>
              <a:rPr lang="zh-CN" altLang="en-US" sz="1500" b="1" dirty="0">
                <a:solidFill>
                  <a:schemeClr val="tx1">
                    <a:lumMod val="85000"/>
                    <a:lumOff val="15000"/>
                  </a:schemeClr>
                </a:solidFill>
                <a:latin typeface="Arial" panose="020B0604020202020204" pitchFamily="34" charset="0"/>
              </a:rPr>
              <a:t>方式</a:t>
            </a:r>
            <a:r>
              <a:rPr lang="en-US" altLang="zh-CN" sz="1500" b="1" dirty="0">
                <a:solidFill>
                  <a:schemeClr val="tx1">
                    <a:lumMod val="85000"/>
                    <a:lumOff val="15000"/>
                  </a:schemeClr>
                </a:solidFill>
                <a:latin typeface="Arial" panose="020B0604020202020204" pitchFamily="34" charset="0"/>
              </a:rPr>
              <a:t>1</a:t>
            </a:r>
            <a:r>
              <a:rPr lang="zh-CN" altLang="en-US" sz="1500" b="1" dirty="0">
                <a:solidFill>
                  <a:schemeClr val="tx1">
                    <a:lumMod val="85000"/>
                    <a:lumOff val="15000"/>
                  </a:schemeClr>
                </a:solidFill>
                <a:latin typeface="Arial" panose="020B0604020202020204" pitchFamily="34" charset="0"/>
              </a:rPr>
              <a:t>：</a:t>
            </a:r>
            <a:r>
              <a:rPr lang="en-US" altLang="zh-CN" sz="1500" dirty="0">
                <a:solidFill>
                  <a:schemeClr val="tx1">
                    <a:lumMod val="85000"/>
                    <a:lumOff val="15000"/>
                  </a:schemeClr>
                </a:solidFill>
                <a:latin typeface="Arial" panose="020B0604020202020204" pitchFamily="34" charset="0"/>
              </a:rPr>
              <a:t>RESTful </a:t>
            </a:r>
            <a:r>
              <a:rPr lang="zh-CN" altLang="en-US" sz="1500" dirty="0">
                <a:solidFill>
                  <a:schemeClr val="tx1">
                    <a:lumMod val="85000"/>
                    <a:lumOff val="15000"/>
                  </a:schemeClr>
                </a:solidFill>
                <a:latin typeface="Arial" panose="020B0604020202020204" pitchFamily="34" charset="0"/>
              </a:rPr>
              <a:t>风格</a:t>
            </a:r>
            <a:r>
              <a:rPr lang="en-US" altLang="zh-CN" sz="1500" dirty="0">
                <a:solidFill>
                  <a:schemeClr val="tx1">
                    <a:lumMod val="85000"/>
                    <a:lumOff val="15000"/>
                  </a:schemeClr>
                </a:solidFill>
                <a:latin typeface="Arial" panose="020B0604020202020204" pitchFamily="34" charset="0"/>
              </a:rPr>
              <a:t>GET</a:t>
            </a:r>
            <a:r>
              <a:rPr lang="zh-CN" altLang="en-US" sz="1500" dirty="0">
                <a:solidFill>
                  <a:schemeClr val="tx1">
                    <a:lumMod val="85000"/>
                    <a:lumOff val="15000"/>
                  </a:schemeClr>
                </a:solidFill>
                <a:latin typeface="Arial" panose="020B0604020202020204" pitchFamily="34" charset="0"/>
              </a:rPr>
              <a:t>请求传参</a:t>
            </a:r>
            <a:endParaRPr lang="en-US" altLang="zh-CN" sz="1500" dirty="0">
              <a:solidFill>
                <a:schemeClr val="tx1">
                  <a:lumMod val="85000"/>
                  <a:lumOff val="15000"/>
                </a:schemeClr>
              </a:solidFill>
              <a:latin typeface="Arial" panose="020B0604020202020204" pitchFamily="34" charset="0"/>
            </a:endParaRPr>
          </a:p>
        </p:txBody>
      </p:sp>
      <p:sp>
        <p:nvSpPr>
          <p:cNvPr id="15" name="矩形 14"/>
          <p:cNvSpPr/>
          <p:nvPr/>
        </p:nvSpPr>
        <p:spPr>
          <a:xfrm>
            <a:off x="999889" y="2642695"/>
            <a:ext cx="10349593" cy="323165"/>
          </a:xfrm>
          <a:prstGeom prst="rect">
            <a:avLst/>
          </a:prstGeom>
        </p:spPr>
        <p:txBody>
          <a:bodyPr wrap="square">
            <a:spAutoFit/>
          </a:bodyPr>
          <a:lstStyle/>
          <a:p>
            <a:r>
              <a:rPr lang="zh-CN" altLang="en-US" sz="1500" b="1" dirty="0">
                <a:solidFill>
                  <a:schemeClr val="tx1">
                    <a:lumMod val="85000"/>
                    <a:lumOff val="15000"/>
                  </a:schemeClr>
                </a:solidFill>
                <a:latin typeface="Arial" panose="020B0604020202020204" pitchFamily="34" charset="0"/>
              </a:rPr>
              <a:t>处理方法：</a:t>
            </a:r>
            <a:r>
              <a:rPr lang="zh-CN" altLang="en-US" sz="1500" dirty="0">
                <a:solidFill>
                  <a:schemeClr val="tx1">
                    <a:lumMod val="85000"/>
                    <a:lumOff val="15000"/>
                  </a:schemeClr>
                </a:solidFill>
                <a:latin typeface="Arial" panose="020B0604020202020204" pitchFamily="34" charset="0"/>
              </a:rPr>
              <a:t>使用路由动态绑定参数配置方式（前小节已经介绍）</a:t>
            </a:r>
            <a:endParaRPr lang="en-US" altLang="zh-CN" sz="1500" dirty="0">
              <a:solidFill>
                <a:schemeClr val="tx1">
                  <a:lumMod val="85000"/>
                  <a:lumOff val="15000"/>
                </a:schemeClr>
              </a:solidFill>
              <a:latin typeface="Arial" panose="020B060402020202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618" y="3442452"/>
            <a:ext cx="4061361" cy="1008000"/>
          </a:xfrm>
          <a:prstGeom prst="rect">
            <a:avLst/>
          </a:prstGeom>
          <a:ln>
            <a:noFill/>
          </a:ln>
          <a:effectLst>
            <a:outerShdw blurRad="292100" dist="139700" dir="2700000" algn="tl" rotWithShape="0">
              <a:srgbClr val="333333">
                <a:alpha val="65000"/>
              </a:srgbClr>
            </a:outerShdw>
          </a:effec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617" y="5165563"/>
            <a:ext cx="3885147" cy="900000"/>
          </a:xfrm>
          <a:prstGeom prst="rect">
            <a:avLst/>
          </a:prstGeom>
          <a:ln>
            <a:noFill/>
          </a:ln>
          <a:effectLst>
            <a:outerShdw blurRad="292100" dist="139700" dir="2700000" algn="tl" rotWithShape="0">
              <a:srgbClr val="333333">
                <a:alpha val="65000"/>
              </a:srgbClr>
            </a:outerShdw>
          </a:effectLst>
        </p:spPr>
      </p:pic>
      <p:sp>
        <p:nvSpPr>
          <p:cNvPr id="16" name="矩形 15"/>
          <p:cNvSpPr/>
          <p:nvPr/>
        </p:nvSpPr>
        <p:spPr>
          <a:xfrm>
            <a:off x="946888" y="4717981"/>
            <a:ext cx="10349593" cy="323165"/>
          </a:xfrm>
          <a:prstGeom prst="rect">
            <a:avLst/>
          </a:prstGeom>
        </p:spPr>
        <p:txBody>
          <a:bodyPr wrap="square">
            <a:spAutoFit/>
          </a:bodyPr>
          <a:lstStyle/>
          <a:p>
            <a:r>
              <a:rPr lang="zh-CN" altLang="en-US" sz="1500" b="1" dirty="0">
                <a:solidFill>
                  <a:schemeClr val="tx1">
                    <a:lumMod val="85000"/>
                    <a:lumOff val="15000"/>
                  </a:schemeClr>
                </a:solidFill>
                <a:latin typeface="Arial" panose="020B0604020202020204" pitchFamily="34" charset="0"/>
              </a:rPr>
              <a:t>运行结果</a:t>
            </a:r>
            <a:endParaRPr lang="en-US" altLang="zh-CN" sz="1500" dirty="0">
              <a:solidFill>
                <a:schemeClr val="tx1">
                  <a:lumMod val="85000"/>
                  <a:lumOff val="15000"/>
                </a:schemeClr>
              </a:solidFill>
              <a:latin typeface="Arial" panose="020B0604020202020204" pitchFamily="34" charset="0"/>
            </a:endParaRPr>
          </a:p>
        </p:txBody>
      </p:sp>
      <p:sp>
        <p:nvSpPr>
          <p:cNvPr id="17" name="矩形 16"/>
          <p:cNvSpPr/>
          <p:nvPr/>
        </p:nvSpPr>
        <p:spPr>
          <a:xfrm>
            <a:off x="997618" y="3097574"/>
            <a:ext cx="3173689"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getparam_rest.py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a:t>
            </a:r>
            <a:endParaRPr lang="zh-CN" altLang="en-US" sz="1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7741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135987"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18. </a:t>
            </a:r>
            <a:r>
              <a:rPr lang="zh-CN" altLang="en-US" b="1" dirty="0">
                <a:solidFill>
                  <a:schemeClr val="bg1">
                    <a:lumMod val="95000"/>
                  </a:schemeClr>
                </a:solidFill>
                <a:latin typeface="微软雅黑" panose="020B0503020204020204" pitchFamily="34" charset="-122"/>
                <a:ea typeface="微软雅黑" panose="020B0503020204020204" pitchFamily="34" charset="-122"/>
              </a:rPr>
              <a:t>接受客户端</a:t>
            </a:r>
            <a:r>
              <a:rPr lang="en-US" altLang="zh-CN" b="1" dirty="0">
                <a:solidFill>
                  <a:schemeClr val="bg1">
                    <a:lumMod val="95000"/>
                  </a:schemeClr>
                </a:solidFill>
                <a:latin typeface="微软雅黑" panose="020B0503020204020204" pitchFamily="34" charset="-122"/>
                <a:ea typeface="微软雅黑" panose="020B0503020204020204" pitchFamily="34" charset="-122"/>
              </a:rPr>
              <a:t>GET</a:t>
            </a:r>
            <a:r>
              <a:rPr lang="zh-CN" altLang="en-US" b="1" dirty="0">
                <a:solidFill>
                  <a:schemeClr val="bg1">
                    <a:lumMod val="95000"/>
                  </a:schemeClr>
                </a:solidFill>
                <a:latin typeface="微软雅黑" panose="020B0503020204020204" pitchFamily="34" charset="-122"/>
                <a:ea typeface="微软雅黑" panose="020B0503020204020204" pitchFamily="34" charset="-122"/>
              </a:rPr>
              <a:t>请求参数</a:t>
            </a:r>
          </a:p>
        </p:txBody>
      </p:sp>
      <p:sp>
        <p:nvSpPr>
          <p:cNvPr id="15" name="矩形 14"/>
          <p:cNvSpPr/>
          <p:nvPr/>
        </p:nvSpPr>
        <p:spPr>
          <a:xfrm>
            <a:off x="999889" y="2642695"/>
            <a:ext cx="10349593" cy="323165"/>
          </a:xfrm>
          <a:prstGeom prst="rect">
            <a:avLst/>
          </a:prstGeom>
        </p:spPr>
        <p:txBody>
          <a:bodyPr wrap="square">
            <a:spAutoFit/>
          </a:bodyPr>
          <a:lstStyle/>
          <a:p>
            <a:r>
              <a:rPr lang="zh-CN" altLang="en-US" sz="1500" b="1" dirty="0">
                <a:solidFill>
                  <a:schemeClr val="tx1">
                    <a:lumMod val="85000"/>
                    <a:lumOff val="15000"/>
                  </a:schemeClr>
                </a:solidFill>
                <a:latin typeface="Arial" panose="020B0604020202020204" pitchFamily="34" charset="0"/>
              </a:rPr>
              <a:t>处理方法：</a:t>
            </a:r>
            <a:r>
              <a:rPr lang="zh-CN" altLang="en-US" sz="1500" dirty="0">
                <a:solidFill>
                  <a:schemeClr val="tx1">
                    <a:lumMod val="85000"/>
                    <a:lumOff val="15000"/>
                  </a:schemeClr>
                </a:solidFill>
                <a:latin typeface="Arial" panose="020B0604020202020204" pitchFamily="34" charset="0"/>
              </a:rPr>
              <a:t>使用 </a:t>
            </a:r>
            <a:r>
              <a:rPr lang="en-US" altLang="zh-CN" sz="1500" dirty="0">
                <a:solidFill>
                  <a:schemeClr val="tx1">
                    <a:lumMod val="85000"/>
                    <a:lumOff val="15000"/>
                  </a:schemeClr>
                </a:solidFill>
                <a:latin typeface="Arial" panose="020B0604020202020204" pitchFamily="34" charset="0"/>
              </a:rPr>
              <a:t>request </a:t>
            </a:r>
            <a:r>
              <a:rPr lang="zh-CN" altLang="en-US" sz="1500" dirty="0">
                <a:solidFill>
                  <a:schemeClr val="tx1">
                    <a:lumMod val="85000"/>
                    <a:lumOff val="15000"/>
                  </a:schemeClr>
                </a:solidFill>
                <a:latin typeface="Arial" panose="020B0604020202020204" pitchFamily="34" charset="0"/>
              </a:rPr>
              <a:t>请求对象接收客户端参数</a:t>
            </a:r>
            <a:endParaRPr lang="en-US" altLang="zh-CN" sz="1500" dirty="0">
              <a:solidFill>
                <a:schemeClr val="tx1">
                  <a:lumMod val="85000"/>
                  <a:lumOff val="15000"/>
                </a:schemeClr>
              </a:solidFill>
              <a:latin typeface="Arial" panose="020B0604020202020204" pitchFamily="34" charset="0"/>
            </a:endParaRPr>
          </a:p>
        </p:txBody>
      </p:sp>
      <p:sp>
        <p:nvSpPr>
          <p:cNvPr id="16" name="矩形 15"/>
          <p:cNvSpPr/>
          <p:nvPr/>
        </p:nvSpPr>
        <p:spPr>
          <a:xfrm>
            <a:off x="6283156" y="3097575"/>
            <a:ext cx="2534131" cy="320528"/>
          </a:xfrm>
          <a:prstGeom prst="rect">
            <a:avLst/>
          </a:prstGeom>
        </p:spPr>
        <p:txBody>
          <a:bodyPr wrap="square">
            <a:spAutoFit/>
          </a:bodyPr>
          <a:lstStyle/>
          <a:p>
            <a:r>
              <a:rPr lang="zh-CN" altLang="en-US" sz="1500" b="1" dirty="0">
                <a:solidFill>
                  <a:schemeClr val="tx1">
                    <a:lumMod val="85000"/>
                    <a:lumOff val="15000"/>
                  </a:schemeClr>
                </a:solidFill>
                <a:latin typeface="Arial" panose="020B0604020202020204" pitchFamily="34" charset="0"/>
              </a:rPr>
              <a:t>运行结果</a:t>
            </a:r>
            <a:endParaRPr lang="en-US" altLang="zh-CN" sz="1500" dirty="0">
              <a:solidFill>
                <a:schemeClr val="tx1">
                  <a:lumMod val="85000"/>
                  <a:lumOff val="15000"/>
                </a:schemeClr>
              </a:solidFill>
              <a:latin typeface="Arial" panose="020B0604020202020204" pitchFamily="34" charset="0"/>
            </a:endParaRPr>
          </a:p>
        </p:txBody>
      </p:sp>
      <p:sp>
        <p:nvSpPr>
          <p:cNvPr id="17" name="矩形 16"/>
          <p:cNvSpPr/>
          <p:nvPr/>
        </p:nvSpPr>
        <p:spPr>
          <a:xfrm>
            <a:off x="997618" y="3097574"/>
            <a:ext cx="2655407"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getparam.py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a:t>
            </a:r>
            <a:endParaRPr lang="zh-CN" altLang="en-US" sz="1500" dirty="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965229091"/>
              </p:ext>
            </p:extLst>
          </p:nvPr>
        </p:nvGraphicFramePr>
        <p:xfrm>
          <a:off x="971931" y="2050029"/>
          <a:ext cx="10248137" cy="426747"/>
        </p:xfrm>
        <a:graphic>
          <a:graphicData uri="http://schemas.openxmlformats.org/drawingml/2006/table">
            <a:tbl>
              <a:tblPr firstRow="1" bandRow="1">
                <a:tableStyleId>{5C22544A-7EE6-4342-B048-85BDC9FD1C3A}</a:tableStyleId>
              </a:tblPr>
              <a:tblGrid>
                <a:gridCol w="10248137">
                  <a:extLst>
                    <a:ext uri="{9D8B030D-6E8A-4147-A177-3AD203B41FA5}">
                      <a16:colId xmlns:a16="http://schemas.microsoft.com/office/drawing/2014/main" val="20000"/>
                    </a:ext>
                  </a:extLst>
                </a:gridCol>
              </a:tblGrid>
              <a:tr h="426747">
                <a:tc>
                  <a:txBody>
                    <a:bodyPr/>
                    <a:lstStyle/>
                    <a:p>
                      <a:r>
                        <a:rPr lang="en-US" altLang="zh-CN" sz="1500" b="0" kern="1200" dirty="0">
                          <a:solidFill>
                            <a:schemeClr val="accent1">
                              <a:lumMod val="75000"/>
                            </a:schemeClr>
                          </a:solidFill>
                          <a:effectLst/>
                          <a:latin typeface="微软雅黑" panose="020B0503020204020204" pitchFamily="34" charset="-122"/>
                          <a:ea typeface="微软雅黑" panose="020B0503020204020204" pitchFamily="34" charset="-122"/>
                          <a:cs typeface="+mn-cs"/>
                        </a:rPr>
                        <a:t>http://localhost:5000/usermanager/delete/</a:t>
                      </a:r>
                      <a:r>
                        <a:rPr lang="en-US" altLang="zh-CN" sz="1500" b="1"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?userid=10</a:t>
                      </a:r>
                      <a:r>
                        <a:rPr lang="en-US" altLang="zh-CN" sz="1500" b="0" kern="1200" dirty="0">
                          <a:solidFill>
                            <a:schemeClr val="accent1">
                              <a:lumMod val="75000"/>
                            </a:schemeClr>
                          </a:solidFill>
                          <a:effectLst/>
                          <a:latin typeface="微软雅黑" panose="020B0503020204020204" pitchFamily="34" charset="-122"/>
                          <a:ea typeface="微软雅黑" panose="020B0503020204020204" pitchFamily="34" charset="-122"/>
                          <a:cs typeface="+mn-cs"/>
                        </a:rPr>
                        <a:t>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常见</a:t>
                      </a:r>
                      <a:r>
                        <a:rPr lang="en-US" altLang="zh-CN" sz="1500" b="0" kern="1200" dirty="0" err="1">
                          <a:solidFill>
                            <a:schemeClr val="bg1">
                              <a:lumMod val="50000"/>
                            </a:schemeClr>
                          </a:solidFill>
                          <a:effectLst/>
                          <a:latin typeface="微软雅黑" panose="020B0503020204020204" pitchFamily="34" charset="-122"/>
                          <a:ea typeface="微软雅黑" panose="020B0503020204020204" pitchFamily="34" charset="-122"/>
                          <a:cs typeface="+mn-cs"/>
                        </a:rPr>
                        <a:t>Urls</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地址风格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问号传参模式</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a:t>
                      </a:r>
                      <a:endPar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4" name="矩形 13"/>
          <p:cNvSpPr/>
          <p:nvPr/>
        </p:nvSpPr>
        <p:spPr>
          <a:xfrm>
            <a:off x="997616" y="1599647"/>
            <a:ext cx="10349593" cy="323165"/>
          </a:xfrm>
          <a:prstGeom prst="rect">
            <a:avLst/>
          </a:prstGeom>
        </p:spPr>
        <p:txBody>
          <a:bodyPr wrap="square">
            <a:spAutoFit/>
          </a:bodyPr>
          <a:lstStyle/>
          <a:p>
            <a:r>
              <a:rPr lang="zh-CN" altLang="en-US" sz="1500" b="1" dirty="0">
                <a:solidFill>
                  <a:schemeClr val="tx1">
                    <a:lumMod val="85000"/>
                    <a:lumOff val="15000"/>
                  </a:schemeClr>
                </a:solidFill>
                <a:latin typeface="Arial" panose="020B0604020202020204" pitchFamily="34" charset="0"/>
              </a:rPr>
              <a:t>方式</a:t>
            </a:r>
            <a:r>
              <a:rPr lang="en-US" altLang="zh-CN" sz="1500" b="1" dirty="0">
                <a:solidFill>
                  <a:schemeClr val="tx1">
                    <a:lumMod val="85000"/>
                    <a:lumOff val="15000"/>
                  </a:schemeClr>
                </a:solidFill>
                <a:latin typeface="Arial" panose="020B0604020202020204" pitchFamily="34" charset="0"/>
              </a:rPr>
              <a:t>2</a:t>
            </a:r>
            <a:r>
              <a:rPr lang="zh-CN" altLang="en-US" sz="1500" b="1" dirty="0">
                <a:solidFill>
                  <a:schemeClr val="tx1">
                    <a:lumMod val="85000"/>
                    <a:lumOff val="15000"/>
                  </a:schemeClr>
                </a:solidFill>
                <a:latin typeface="Arial" panose="020B0604020202020204" pitchFamily="34" charset="0"/>
              </a:rPr>
              <a:t>：</a:t>
            </a:r>
            <a:r>
              <a:rPr lang="en-US" altLang="zh-CN" sz="1500" dirty="0" err="1">
                <a:solidFill>
                  <a:schemeClr val="tx1">
                    <a:lumMod val="85000"/>
                    <a:lumOff val="15000"/>
                  </a:schemeClr>
                </a:solidFill>
                <a:latin typeface="Arial" panose="020B0604020202020204" pitchFamily="34" charset="0"/>
              </a:rPr>
              <a:t>Urls</a:t>
            </a:r>
            <a:r>
              <a:rPr lang="zh-CN" altLang="en-US" sz="1500" dirty="0">
                <a:solidFill>
                  <a:schemeClr val="tx1">
                    <a:lumMod val="85000"/>
                    <a:lumOff val="15000"/>
                  </a:schemeClr>
                </a:solidFill>
                <a:latin typeface="Arial" panose="020B0604020202020204" pitchFamily="34" charset="0"/>
              </a:rPr>
              <a:t>地址携带问号传参</a:t>
            </a:r>
            <a:endParaRPr lang="en-US" altLang="zh-CN" sz="1500" dirty="0">
              <a:solidFill>
                <a:schemeClr val="tx1">
                  <a:lumMod val="85000"/>
                  <a:lumOff val="15000"/>
                </a:schemeClr>
              </a:solidFill>
              <a:latin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391" y="3451559"/>
            <a:ext cx="2561860" cy="432000"/>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391" y="4155947"/>
            <a:ext cx="4267446" cy="1440000"/>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861" y="3451865"/>
            <a:ext cx="4642106" cy="90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8770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24000" y="2009471"/>
            <a:ext cx="9144000" cy="2320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en-US" altLang="zh-CN" sz="2500" b="1" dirty="0">
                <a:solidFill>
                  <a:schemeClr val="accent2">
                    <a:lumMod val="75000"/>
                  </a:schemeClr>
                </a:solidFill>
              </a:rPr>
              <a:t>Section 04</a:t>
            </a:r>
            <a:r>
              <a:rPr lang="en-US" altLang="zh-CN" sz="2500" b="1" dirty="0">
                <a:solidFill>
                  <a:srgbClr val="C00000"/>
                </a:solidFill>
              </a:rPr>
              <a:t>.</a:t>
            </a:r>
            <a:r>
              <a:rPr lang="en-US" altLang="zh-CN" sz="3500" dirty="0"/>
              <a:t> </a:t>
            </a:r>
            <a:r>
              <a:rPr lang="zh-CN" altLang="en-US" sz="3500" dirty="0"/>
              <a:t>静态文件资源</a:t>
            </a:r>
          </a:p>
        </p:txBody>
      </p:sp>
      <p:sp>
        <p:nvSpPr>
          <p:cNvPr id="5" name="副标题 2"/>
          <p:cNvSpPr txBox="1">
            <a:spLocks/>
          </p:cNvSpPr>
          <p:nvPr/>
        </p:nvSpPr>
        <p:spPr>
          <a:xfrm>
            <a:off x="2825087" y="3587182"/>
            <a:ext cx="6414448"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500" dirty="0">
                <a:solidFill>
                  <a:schemeClr val="bg1">
                    <a:lumMod val="50000"/>
                  </a:schemeClr>
                </a:solidFill>
              </a:rPr>
              <a:t>       在动态网站设计开发过程中，仍然需要大量的静态文件。比如我们的展示页面</a:t>
            </a:r>
            <a:r>
              <a:rPr lang="en-US" altLang="zh-CN" sz="1500" dirty="0">
                <a:solidFill>
                  <a:schemeClr val="bg1">
                    <a:lumMod val="50000"/>
                  </a:schemeClr>
                </a:solidFill>
              </a:rPr>
              <a:t>HTML</a:t>
            </a:r>
            <a:r>
              <a:rPr lang="zh-CN" altLang="en-US" sz="1500" dirty="0">
                <a:solidFill>
                  <a:schemeClr val="bg1">
                    <a:lumMod val="50000"/>
                  </a:schemeClr>
                </a:solidFill>
              </a:rPr>
              <a:t>、样式表</a:t>
            </a:r>
            <a:r>
              <a:rPr lang="en-US" altLang="zh-CN" sz="1500" dirty="0">
                <a:solidFill>
                  <a:schemeClr val="bg1">
                    <a:lumMod val="50000"/>
                  </a:schemeClr>
                </a:solidFill>
              </a:rPr>
              <a:t>CSS</a:t>
            </a:r>
            <a:r>
              <a:rPr lang="zh-CN" altLang="en-US" sz="1500" dirty="0">
                <a:solidFill>
                  <a:schemeClr val="bg1">
                    <a:lumMod val="50000"/>
                  </a:schemeClr>
                </a:solidFill>
              </a:rPr>
              <a:t>、</a:t>
            </a:r>
            <a:r>
              <a:rPr lang="en-US" altLang="zh-CN" sz="1500" dirty="0">
                <a:solidFill>
                  <a:schemeClr val="bg1">
                    <a:lumMod val="50000"/>
                  </a:schemeClr>
                </a:solidFill>
              </a:rPr>
              <a:t>JS</a:t>
            </a:r>
            <a:r>
              <a:rPr lang="zh-CN" altLang="en-US" sz="1500" dirty="0">
                <a:solidFill>
                  <a:schemeClr val="bg1">
                    <a:lumMod val="50000"/>
                  </a:schemeClr>
                </a:solidFill>
              </a:rPr>
              <a:t>脚本、网站图片等等。</a:t>
            </a:r>
            <a:r>
              <a:rPr lang="en-US" altLang="zh-CN" sz="1500" dirty="0">
                <a:solidFill>
                  <a:schemeClr val="bg1">
                    <a:lumMod val="50000"/>
                  </a:schemeClr>
                </a:solidFill>
              </a:rPr>
              <a:t>Flask</a:t>
            </a:r>
            <a:r>
              <a:rPr lang="zh-CN" altLang="en-US" sz="1500" dirty="0">
                <a:solidFill>
                  <a:schemeClr val="bg1">
                    <a:lumMod val="50000"/>
                  </a:schemeClr>
                </a:solidFill>
              </a:rPr>
              <a:t>框架很好地支持静态文件的快速应用及开发。我们一起来看一下，如何在</a:t>
            </a:r>
            <a:r>
              <a:rPr lang="en-US" altLang="zh-CN" sz="1500" dirty="0">
                <a:solidFill>
                  <a:schemeClr val="bg1">
                    <a:lumMod val="50000"/>
                  </a:schemeClr>
                </a:solidFill>
              </a:rPr>
              <a:t>Flask</a:t>
            </a:r>
            <a:r>
              <a:rPr lang="zh-CN" altLang="en-US" sz="1500" dirty="0">
                <a:solidFill>
                  <a:schemeClr val="bg1">
                    <a:lumMod val="50000"/>
                  </a:schemeClr>
                </a:solidFill>
              </a:rPr>
              <a:t>框架中配置我们的静态文件。</a:t>
            </a:r>
          </a:p>
        </p:txBody>
      </p:sp>
      <p:sp>
        <p:nvSpPr>
          <p:cNvPr id="6" name="矩形 5"/>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490355" y="655101"/>
            <a:ext cx="351628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Chapter I</a:t>
            </a:r>
            <a:r>
              <a:rPr lang="zh-CN" altLang="en-US" b="1" dirty="0">
                <a:solidFill>
                  <a:schemeClr val="bg1">
                    <a:lumMod val="95000"/>
                  </a:schemeClr>
                </a:solidFill>
                <a:latin typeface="微软雅黑" panose="020B0503020204020204" pitchFamily="34" charset="-122"/>
                <a:ea typeface="微软雅黑" panose="020B0503020204020204" pitchFamily="34" charset="-122"/>
              </a:rPr>
              <a:t>：</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框架快速入门</a:t>
            </a:r>
          </a:p>
        </p:txBody>
      </p:sp>
    </p:spTree>
    <p:extLst>
      <p:ext uri="{BB962C8B-B14F-4D97-AF65-F5344CB8AC3E}">
        <p14:creationId xmlns:p14="http://schemas.microsoft.com/office/powerpoint/2010/main" val="3736133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996333"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19. </a:t>
            </a:r>
            <a:r>
              <a:rPr lang="zh-CN" altLang="en-US" b="1" dirty="0">
                <a:solidFill>
                  <a:schemeClr val="bg1">
                    <a:lumMod val="95000"/>
                  </a:schemeClr>
                </a:solidFill>
                <a:latin typeface="微软雅黑" panose="020B0503020204020204" pitchFamily="34" charset="-122"/>
                <a:ea typeface="微软雅黑" panose="020B0503020204020204" pitchFamily="34" charset="-122"/>
              </a:rPr>
              <a:t>静态文件 </a:t>
            </a:r>
            <a:r>
              <a:rPr lang="en-US" altLang="zh-CN" b="1" dirty="0">
                <a:solidFill>
                  <a:schemeClr val="bg1">
                    <a:lumMod val="95000"/>
                  </a:schemeClr>
                </a:solidFill>
                <a:latin typeface="微软雅黑" panose="020B0503020204020204" pitchFamily="34" charset="-122"/>
                <a:ea typeface="微软雅黑" panose="020B0503020204020204" pitchFamily="34" charset="-122"/>
              </a:rPr>
              <a:t>- Static Files</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什么是静态文件？</a:t>
            </a:r>
            <a:endParaRPr lang="en-US" altLang="zh-CN" sz="2000" dirty="0"/>
          </a:p>
        </p:txBody>
      </p:sp>
      <p:sp>
        <p:nvSpPr>
          <p:cNvPr id="21" name="矩形 20"/>
          <p:cNvSpPr/>
          <p:nvPr/>
        </p:nvSpPr>
        <p:spPr>
          <a:xfrm>
            <a:off x="1233535" y="2070338"/>
            <a:ext cx="10349593" cy="384464"/>
          </a:xfrm>
          <a:prstGeom prst="rect">
            <a:avLst/>
          </a:prstGeom>
        </p:spPr>
        <p:txBody>
          <a:bodyPr wrap="square">
            <a:spAutoFit/>
          </a:bodyPr>
          <a:lstStyle/>
          <a:p>
            <a:pPr>
              <a:lnSpc>
                <a:spcPct val="150000"/>
              </a:lnSpc>
            </a:pPr>
            <a:r>
              <a:rPr lang="en-US" altLang="zh-CN" sz="1500" dirty="0">
                <a:solidFill>
                  <a:schemeClr val="bg1">
                    <a:lumMod val="50000"/>
                  </a:schemeClr>
                </a:solidFill>
                <a:latin typeface="+mn-ea"/>
              </a:rPr>
              <a:t>Flask</a:t>
            </a:r>
            <a:r>
              <a:rPr lang="zh-CN" altLang="en-US" sz="1500" dirty="0">
                <a:solidFill>
                  <a:schemeClr val="bg1">
                    <a:lumMod val="50000"/>
                  </a:schemeClr>
                </a:solidFill>
                <a:latin typeface="+mn-ea"/>
              </a:rPr>
              <a:t>框架中的页面</a:t>
            </a:r>
            <a:r>
              <a:rPr lang="en-US" altLang="zh-CN" sz="1500" dirty="0">
                <a:solidFill>
                  <a:schemeClr val="bg1">
                    <a:lumMod val="50000"/>
                  </a:schemeClr>
                </a:solidFill>
                <a:latin typeface="+mn-ea"/>
              </a:rPr>
              <a:t>HTML</a:t>
            </a:r>
            <a:r>
              <a:rPr lang="zh-CN" altLang="en-US" sz="1500" dirty="0">
                <a:solidFill>
                  <a:schemeClr val="bg1">
                    <a:lumMod val="50000"/>
                  </a:schemeClr>
                </a:solidFill>
                <a:latin typeface="+mn-ea"/>
              </a:rPr>
              <a:t>、网站图片、</a:t>
            </a:r>
            <a:r>
              <a:rPr lang="en-US" altLang="zh-CN" sz="1500" dirty="0">
                <a:solidFill>
                  <a:schemeClr val="bg1">
                    <a:lumMod val="50000"/>
                  </a:schemeClr>
                </a:solidFill>
                <a:latin typeface="+mn-ea"/>
              </a:rPr>
              <a:t>CSS</a:t>
            </a:r>
            <a:r>
              <a:rPr lang="zh-CN" altLang="en-US" sz="1500" dirty="0">
                <a:solidFill>
                  <a:schemeClr val="bg1">
                    <a:lumMod val="50000"/>
                  </a:schemeClr>
                </a:solidFill>
                <a:latin typeface="+mn-ea"/>
              </a:rPr>
              <a:t>样式表、</a:t>
            </a:r>
            <a:r>
              <a:rPr lang="en-US" altLang="zh-CN" sz="1500" dirty="0">
                <a:solidFill>
                  <a:schemeClr val="bg1">
                    <a:lumMod val="50000"/>
                  </a:schemeClr>
                </a:solidFill>
                <a:latin typeface="+mn-ea"/>
              </a:rPr>
              <a:t>JS</a:t>
            </a:r>
            <a:r>
              <a:rPr lang="zh-CN" altLang="en-US" sz="1500" dirty="0">
                <a:solidFill>
                  <a:schemeClr val="bg1">
                    <a:lumMod val="50000"/>
                  </a:schemeClr>
                </a:solidFill>
                <a:latin typeface="+mn-ea"/>
              </a:rPr>
              <a:t>脚本等等都属于静态文件，在</a:t>
            </a:r>
            <a:r>
              <a:rPr lang="en-US" altLang="zh-CN" sz="1500" dirty="0">
                <a:solidFill>
                  <a:schemeClr val="bg1">
                    <a:lumMod val="50000"/>
                  </a:schemeClr>
                </a:solidFill>
                <a:latin typeface="+mn-ea"/>
              </a:rPr>
              <a:t>Flask</a:t>
            </a:r>
            <a:r>
              <a:rPr lang="zh-CN" altLang="en-US" sz="1500" dirty="0">
                <a:solidFill>
                  <a:schemeClr val="bg1">
                    <a:lumMod val="50000"/>
                  </a:schemeClr>
                </a:solidFill>
                <a:latin typeface="+mn-ea"/>
              </a:rPr>
              <a:t>框架中有其独有的应用方式。</a:t>
            </a:r>
            <a:endParaRPr lang="en-US" altLang="zh-CN" sz="1500" dirty="0">
              <a:solidFill>
                <a:schemeClr val="bg1">
                  <a:lumMod val="50000"/>
                </a:schemeClr>
              </a:solidFill>
              <a:latin typeface="+mn-ea"/>
            </a:endParaRPr>
          </a:p>
        </p:txBody>
      </p:sp>
      <p:sp>
        <p:nvSpPr>
          <p:cNvPr id="18" name="内容占位符 2"/>
          <p:cNvSpPr txBox="1">
            <a:spLocks/>
          </p:cNvSpPr>
          <p:nvPr/>
        </p:nvSpPr>
        <p:spPr>
          <a:xfrm>
            <a:off x="997618" y="2636337"/>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如何使用？</a:t>
            </a:r>
            <a:endParaRPr lang="en-US" altLang="zh-CN" sz="2000" dirty="0"/>
          </a:p>
        </p:txBody>
      </p:sp>
      <p:sp>
        <p:nvSpPr>
          <p:cNvPr id="20" name="矩形 19"/>
          <p:cNvSpPr/>
          <p:nvPr/>
        </p:nvSpPr>
        <p:spPr>
          <a:xfrm>
            <a:off x="1233535" y="3209069"/>
            <a:ext cx="10602412" cy="784830"/>
          </a:xfrm>
          <a:prstGeom prst="rect">
            <a:avLst/>
          </a:prstGeom>
        </p:spPr>
        <p:txBody>
          <a:bodyPr wrap="square">
            <a:spAutoFit/>
          </a:bodyPr>
          <a:lstStyle/>
          <a:p>
            <a:pPr marL="342900" indent="-342900">
              <a:lnSpc>
                <a:spcPct val="150000"/>
              </a:lnSpc>
              <a:buFont typeface="+mj-ea"/>
              <a:buAutoNum type="circleNumDbPlain"/>
            </a:pPr>
            <a:r>
              <a:rPr lang="zh-CN" altLang="en-US" sz="1500" b="1" dirty="0">
                <a:solidFill>
                  <a:schemeClr val="bg1">
                    <a:lumMod val="50000"/>
                  </a:schemeClr>
                </a:solidFill>
                <a:latin typeface="+mn-ea"/>
              </a:rPr>
              <a:t>静态网页（模板）</a:t>
            </a:r>
            <a:r>
              <a:rPr lang="zh-CN" altLang="en-US" sz="1500" dirty="0">
                <a:solidFill>
                  <a:schemeClr val="bg1">
                    <a:lumMod val="50000"/>
                  </a:schemeClr>
                </a:solidFill>
                <a:latin typeface="+mn-ea"/>
              </a:rPr>
              <a:t>的创建需要在工程文件夹中创建 </a:t>
            </a:r>
            <a:r>
              <a:rPr lang="en-US" altLang="zh-CN" sz="1500" b="1" dirty="0">
                <a:solidFill>
                  <a:schemeClr val="bg1">
                    <a:lumMod val="50000"/>
                  </a:schemeClr>
                </a:solidFill>
                <a:latin typeface="+mn-ea"/>
              </a:rPr>
              <a:t>templates </a:t>
            </a:r>
            <a:r>
              <a:rPr lang="zh-CN" altLang="en-US" sz="1500" dirty="0">
                <a:solidFill>
                  <a:schemeClr val="bg1">
                    <a:lumMod val="50000"/>
                  </a:schemeClr>
                </a:solidFill>
                <a:latin typeface="+mn-ea"/>
              </a:rPr>
              <a:t>子文件夹，今后所有的</a:t>
            </a:r>
            <a:r>
              <a:rPr lang="en-US" altLang="zh-CN" sz="1500" dirty="0">
                <a:solidFill>
                  <a:schemeClr val="bg1">
                    <a:lumMod val="50000"/>
                  </a:schemeClr>
                </a:solidFill>
                <a:latin typeface="+mn-ea"/>
              </a:rPr>
              <a:t>html</a:t>
            </a:r>
            <a:r>
              <a:rPr lang="zh-CN" altLang="en-US" sz="1500" dirty="0">
                <a:solidFill>
                  <a:schemeClr val="bg1">
                    <a:lumMod val="50000"/>
                  </a:schemeClr>
                </a:solidFill>
                <a:latin typeface="+mn-ea"/>
              </a:rPr>
              <a:t>网页都放在该文件夹中；</a:t>
            </a:r>
            <a:endParaRPr lang="en-US" altLang="zh-CN" sz="1500" dirty="0">
              <a:solidFill>
                <a:schemeClr val="bg1">
                  <a:lumMod val="50000"/>
                </a:schemeClr>
              </a:solidFill>
              <a:latin typeface="+mn-ea"/>
            </a:endParaRPr>
          </a:p>
          <a:p>
            <a:pPr marL="342900" indent="-342900">
              <a:lnSpc>
                <a:spcPct val="150000"/>
              </a:lnSpc>
              <a:buFont typeface="+mj-ea"/>
              <a:buAutoNum type="circleNumDbPlain"/>
            </a:pPr>
            <a:r>
              <a:rPr lang="zh-CN" altLang="en-US" sz="1500" b="1" dirty="0">
                <a:solidFill>
                  <a:schemeClr val="bg1">
                    <a:lumMod val="50000"/>
                  </a:schemeClr>
                </a:solidFill>
                <a:latin typeface="+mn-ea"/>
              </a:rPr>
              <a:t>样式表</a:t>
            </a:r>
            <a:r>
              <a:rPr lang="zh-CN" altLang="en-US" sz="1500" dirty="0">
                <a:solidFill>
                  <a:schemeClr val="bg1">
                    <a:lumMod val="50000"/>
                  </a:schemeClr>
                </a:solidFill>
                <a:latin typeface="+mn-ea"/>
              </a:rPr>
              <a:t>、</a:t>
            </a:r>
            <a:r>
              <a:rPr lang="zh-CN" altLang="en-US" sz="1500" b="1" dirty="0">
                <a:solidFill>
                  <a:schemeClr val="bg1">
                    <a:lumMod val="50000"/>
                  </a:schemeClr>
                </a:solidFill>
                <a:latin typeface="+mn-ea"/>
              </a:rPr>
              <a:t>图片</a:t>
            </a:r>
            <a:r>
              <a:rPr lang="zh-CN" altLang="en-US" sz="1500" dirty="0">
                <a:solidFill>
                  <a:schemeClr val="bg1">
                    <a:lumMod val="50000"/>
                  </a:schemeClr>
                </a:solidFill>
                <a:latin typeface="+mn-ea"/>
              </a:rPr>
              <a:t>等静态资源的创建需要在工程文件夹中创建 </a:t>
            </a:r>
            <a:r>
              <a:rPr lang="en-US" altLang="zh-CN" sz="1500" b="1" dirty="0">
                <a:solidFill>
                  <a:schemeClr val="bg1">
                    <a:lumMod val="50000"/>
                  </a:schemeClr>
                </a:solidFill>
                <a:latin typeface="+mn-ea"/>
              </a:rPr>
              <a:t>static</a:t>
            </a:r>
            <a:r>
              <a:rPr lang="en-US" altLang="zh-CN" sz="1500" dirty="0">
                <a:solidFill>
                  <a:schemeClr val="bg1">
                    <a:lumMod val="50000"/>
                  </a:schemeClr>
                </a:solidFill>
                <a:latin typeface="+mn-ea"/>
              </a:rPr>
              <a:t> </a:t>
            </a:r>
            <a:r>
              <a:rPr lang="zh-CN" altLang="en-US" sz="1500" dirty="0">
                <a:solidFill>
                  <a:schemeClr val="bg1">
                    <a:lumMod val="50000"/>
                  </a:schemeClr>
                </a:solidFill>
                <a:latin typeface="+mn-ea"/>
              </a:rPr>
              <a:t>子文件夹，今后所有的静态文件都放在该文件夹中。</a:t>
            </a:r>
            <a:endParaRPr lang="en-US" altLang="zh-CN" sz="1500" dirty="0">
              <a:solidFill>
                <a:schemeClr val="bg1">
                  <a:lumMod val="50000"/>
                </a:schemeClr>
              </a:solidFill>
              <a:latin typeface="+mn-ea"/>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443" y="4114822"/>
            <a:ext cx="1430526" cy="2520000"/>
          </a:xfrm>
          <a:prstGeom prst="rect">
            <a:avLst/>
          </a:prstGeom>
          <a:ln>
            <a:noFill/>
          </a:ln>
          <a:effectLst>
            <a:outerShdw blurRad="292100" dist="139700" dir="2700000" algn="tl" rotWithShape="0">
              <a:srgbClr val="333333">
                <a:alpha val="65000"/>
              </a:srgbClr>
            </a:outerShdw>
          </a:effectLst>
        </p:spPr>
      </p:pic>
      <p:sp>
        <p:nvSpPr>
          <p:cNvPr id="22" name="矩形 21"/>
          <p:cNvSpPr/>
          <p:nvPr/>
        </p:nvSpPr>
        <p:spPr>
          <a:xfrm>
            <a:off x="1738982" y="4322810"/>
            <a:ext cx="1195287" cy="143654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标注 22"/>
          <p:cNvSpPr/>
          <p:nvPr/>
        </p:nvSpPr>
        <p:spPr>
          <a:xfrm>
            <a:off x="3329378" y="4114822"/>
            <a:ext cx="2148599" cy="455109"/>
          </a:xfrm>
          <a:prstGeom prst="wedgeRoundRectCallout">
            <a:avLst>
              <a:gd name="adj1" fmla="val -62829"/>
              <a:gd name="adj2" fmla="val 149124"/>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200" b="1" dirty="0">
                <a:solidFill>
                  <a:srgbClr val="AC8300"/>
                </a:solidFill>
                <a:latin typeface="微软雅黑" panose="020B0503020204020204" pitchFamily="34" charset="-122"/>
                <a:ea typeface="微软雅黑" panose="020B0503020204020204" pitchFamily="34" charset="-122"/>
              </a:rPr>
              <a:t>templates</a:t>
            </a:r>
            <a:r>
              <a:rPr lang="en-US" altLang="zh-CN" sz="1200" dirty="0">
                <a:solidFill>
                  <a:srgbClr val="AC8300"/>
                </a:solidFill>
                <a:latin typeface="微软雅黑" panose="020B0503020204020204" pitchFamily="34" charset="-122"/>
                <a:ea typeface="微软雅黑" panose="020B0503020204020204" pitchFamily="34" charset="-122"/>
              </a:rPr>
              <a:t> </a:t>
            </a:r>
            <a:r>
              <a:rPr lang="zh-CN" altLang="en-US" sz="1200" dirty="0">
                <a:solidFill>
                  <a:srgbClr val="AC8300"/>
                </a:solidFill>
                <a:latin typeface="微软雅黑" panose="020B0503020204020204" pitchFamily="34" charset="-122"/>
                <a:ea typeface="微软雅黑" panose="020B0503020204020204" pitchFamily="34" charset="-122"/>
              </a:rPr>
              <a:t>和 </a:t>
            </a:r>
            <a:r>
              <a:rPr lang="en-US" altLang="zh-CN" sz="1200" b="1" dirty="0">
                <a:solidFill>
                  <a:srgbClr val="AC8300"/>
                </a:solidFill>
                <a:latin typeface="微软雅黑" panose="020B0503020204020204" pitchFamily="34" charset="-122"/>
                <a:ea typeface="微软雅黑" panose="020B0503020204020204" pitchFamily="34" charset="-122"/>
              </a:rPr>
              <a:t>static</a:t>
            </a:r>
            <a:r>
              <a:rPr lang="en-US" altLang="zh-CN" sz="1200" dirty="0">
                <a:solidFill>
                  <a:srgbClr val="AC8300"/>
                </a:solidFill>
                <a:latin typeface="微软雅黑" panose="020B0503020204020204" pitchFamily="34" charset="-122"/>
                <a:ea typeface="微软雅黑" panose="020B0503020204020204" pitchFamily="34" charset="-122"/>
              </a:rPr>
              <a:t> </a:t>
            </a:r>
            <a:r>
              <a:rPr lang="zh-CN" altLang="en-US" sz="1200" dirty="0">
                <a:solidFill>
                  <a:srgbClr val="AC8300"/>
                </a:solidFill>
                <a:latin typeface="微软雅黑" panose="020B0503020204020204" pitchFamily="34" charset="-122"/>
                <a:ea typeface="微软雅黑" panose="020B0503020204020204" pitchFamily="34" charset="-122"/>
              </a:rPr>
              <a:t>文件夹</a:t>
            </a:r>
            <a:endParaRPr lang="en-US" altLang="zh-CN" sz="1200" dirty="0">
              <a:solidFill>
                <a:srgbClr val="AC8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220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0"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714205"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20. </a:t>
            </a:r>
            <a:r>
              <a:rPr lang="zh-CN" altLang="en-US" b="1" dirty="0">
                <a:solidFill>
                  <a:schemeClr val="bg1">
                    <a:lumMod val="95000"/>
                  </a:schemeClr>
                </a:solidFill>
                <a:latin typeface="微软雅黑" panose="020B0503020204020204" pitchFamily="34" charset="-122"/>
                <a:ea typeface="微软雅黑" panose="020B0503020204020204" pitchFamily="34" charset="-122"/>
              </a:rPr>
              <a:t>模板 </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的创建及使用</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创建工程中的模板</a:t>
            </a:r>
            <a:endParaRPr lang="en-US" altLang="zh-CN" sz="2000" dirty="0"/>
          </a:p>
        </p:txBody>
      </p:sp>
      <p:sp>
        <p:nvSpPr>
          <p:cNvPr id="21" name="矩形 20"/>
          <p:cNvSpPr/>
          <p:nvPr/>
        </p:nvSpPr>
        <p:spPr>
          <a:xfrm>
            <a:off x="1233535" y="2070338"/>
            <a:ext cx="10349593" cy="784830"/>
          </a:xfrm>
          <a:prstGeom prst="rect">
            <a:avLst/>
          </a:prstGeom>
        </p:spPr>
        <p:txBody>
          <a:bodyPr wrap="square">
            <a:spAutoFit/>
          </a:bodyPr>
          <a:lstStyle/>
          <a:p>
            <a:pPr>
              <a:lnSpc>
                <a:spcPct val="150000"/>
              </a:lnSpc>
            </a:pPr>
            <a:r>
              <a:rPr lang="zh-CN" altLang="en-US" sz="1500" dirty="0">
                <a:solidFill>
                  <a:schemeClr val="bg1">
                    <a:lumMod val="50000"/>
                  </a:schemeClr>
                </a:solidFill>
                <a:latin typeface="+mn-ea"/>
              </a:rPr>
              <a:t>在工程中创建 </a:t>
            </a:r>
            <a:r>
              <a:rPr lang="en-US" altLang="zh-CN" sz="1500" b="1" dirty="0">
                <a:solidFill>
                  <a:schemeClr val="bg1">
                    <a:lumMod val="50000"/>
                  </a:schemeClr>
                </a:solidFill>
                <a:latin typeface="+mn-ea"/>
              </a:rPr>
              <a:t>templates</a:t>
            </a:r>
            <a:r>
              <a:rPr lang="en-US" altLang="zh-CN" sz="1500" dirty="0">
                <a:solidFill>
                  <a:schemeClr val="bg1">
                    <a:lumMod val="50000"/>
                  </a:schemeClr>
                </a:solidFill>
                <a:latin typeface="+mn-ea"/>
              </a:rPr>
              <a:t> </a:t>
            </a:r>
            <a:r>
              <a:rPr lang="zh-CN" altLang="en-US" sz="1500" dirty="0">
                <a:solidFill>
                  <a:schemeClr val="bg1">
                    <a:lumMod val="50000"/>
                  </a:schemeClr>
                </a:solidFill>
                <a:latin typeface="+mn-ea"/>
              </a:rPr>
              <a:t>文件夹（</a:t>
            </a:r>
            <a:r>
              <a:rPr lang="en-US" altLang="zh-CN" sz="1500" dirty="0">
                <a:solidFill>
                  <a:schemeClr val="bg1">
                    <a:lumMod val="50000"/>
                  </a:schemeClr>
                </a:solidFill>
                <a:latin typeface="+mn-ea"/>
              </a:rPr>
              <a:t>Flask</a:t>
            </a:r>
            <a:r>
              <a:rPr lang="zh-CN" altLang="en-US" sz="1500" dirty="0">
                <a:solidFill>
                  <a:schemeClr val="bg1">
                    <a:lumMod val="50000"/>
                  </a:schemeClr>
                </a:solidFill>
                <a:latin typeface="+mn-ea"/>
              </a:rPr>
              <a:t>框架默认的工程网页模板文件夹名称），并在当前文件夹中创建一个</a:t>
            </a:r>
            <a:r>
              <a:rPr lang="en-US" altLang="zh-CN" sz="1500" dirty="0">
                <a:solidFill>
                  <a:schemeClr val="bg1">
                    <a:lumMod val="50000"/>
                  </a:schemeClr>
                </a:solidFill>
                <a:latin typeface="+mn-ea"/>
              </a:rPr>
              <a:t>HTML</a:t>
            </a:r>
            <a:r>
              <a:rPr lang="zh-CN" altLang="en-US" sz="1500" dirty="0">
                <a:solidFill>
                  <a:schemeClr val="bg1">
                    <a:lumMod val="50000"/>
                  </a:schemeClr>
                </a:solidFill>
                <a:latin typeface="+mn-ea"/>
              </a:rPr>
              <a:t>网页文件 </a:t>
            </a:r>
            <a:r>
              <a:rPr lang="en-US" altLang="zh-CN" sz="1500" b="1" dirty="0">
                <a:solidFill>
                  <a:schemeClr val="bg1">
                    <a:lumMod val="50000"/>
                  </a:schemeClr>
                </a:solidFill>
                <a:latin typeface="+mn-ea"/>
              </a:rPr>
              <a:t>search.html </a:t>
            </a:r>
            <a:r>
              <a:rPr lang="en-US" altLang="zh-CN" sz="1500" dirty="0">
                <a:solidFill>
                  <a:schemeClr val="bg1">
                    <a:lumMod val="50000"/>
                  </a:schemeClr>
                </a:solidFill>
                <a:latin typeface="+mn-ea"/>
              </a:rPr>
              <a:t>,</a:t>
            </a:r>
            <a:r>
              <a:rPr lang="zh-CN" altLang="en-US" sz="1500" dirty="0">
                <a:solidFill>
                  <a:schemeClr val="bg1">
                    <a:lumMod val="50000"/>
                  </a:schemeClr>
                </a:solidFill>
                <a:latin typeface="+mn-ea"/>
              </a:rPr>
              <a:t>代码如下所示：</a:t>
            </a:r>
            <a:endParaRPr lang="en-US" altLang="zh-CN" sz="1500" dirty="0">
              <a:solidFill>
                <a:schemeClr val="bg1">
                  <a:lumMod val="50000"/>
                </a:schemeClr>
              </a:solidFill>
              <a:latin typeface="+mn-ea"/>
            </a:endParaRPr>
          </a:p>
        </p:txBody>
      </p:sp>
      <p:sp>
        <p:nvSpPr>
          <p:cNvPr id="11" name="矩形 10"/>
          <p:cNvSpPr/>
          <p:nvPr/>
        </p:nvSpPr>
        <p:spPr>
          <a:xfrm>
            <a:off x="997618" y="3097574"/>
            <a:ext cx="3157146"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templates/search.html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代码：</a:t>
            </a:r>
            <a:endParaRPr lang="zh-CN" altLang="en-US" sz="15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857" y="3465513"/>
            <a:ext cx="6300001" cy="900000"/>
          </a:xfrm>
          <a:prstGeom prst="rect">
            <a:avLst/>
          </a:prstGeom>
          <a:ln>
            <a:noFill/>
          </a:ln>
          <a:effectLst>
            <a:outerShdw blurRad="292100" dist="139700" dir="2700000" algn="tl" rotWithShape="0">
              <a:srgbClr val="333333">
                <a:alpha val="65000"/>
              </a:srgbClr>
            </a:outerShdw>
          </a:effectLst>
        </p:spPr>
      </p:pic>
      <p:sp>
        <p:nvSpPr>
          <p:cNvPr id="17" name="泪滴形 16"/>
          <p:cNvSpPr/>
          <p:nvPr/>
        </p:nvSpPr>
        <p:spPr>
          <a:xfrm>
            <a:off x="1095857" y="4711742"/>
            <a:ext cx="259308" cy="264116"/>
          </a:xfrm>
          <a:prstGeom prst="teardrop">
            <a:avLst/>
          </a:prstGeom>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p:cNvSpPr/>
          <p:nvPr/>
        </p:nvSpPr>
        <p:spPr>
          <a:xfrm>
            <a:off x="1355165" y="4678948"/>
            <a:ext cx="954107" cy="323165"/>
          </a:xfrm>
          <a:prstGeom prst="rect">
            <a:avLst/>
          </a:prstGeom>
        </p:spPr>
        <p:txBody>
          <a:bodyPr wrap="none">
            <a:spAutoFit/>
          </a:bodyPr>
          <a:lstStyle/>
          <a:p>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代码说明</a:t>
            </a:r>
          </a:p>
        </p:txBody>
      </p:sp>
      <p:sp>
        <p:nvSpPr>
          <p:cNvPr id="25" name="内容占位符 2"/>
          <p:cNvSpPr txBox="1">
            <a:spLocks/>
          </p:cNvSpPr>
          <p:nvPr/>
        </p:nvSpPr>
        <p:spPr>
          <a:xfrm>
            <a:off x="1156442" y="5102493"/>
            <a:ext cx="6178830" cy="439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500" dirty="0">
                <a:latin typeface="+mn-ea"/>
                <a:ea typeface="+mn-ea"/>
              </a:rPr>
              <a:t>表单 </a:t>
            </a:r>
            <a:r>
              <a:rPr lang="en-US" altLang="zh-CN" sz="1500" dirty="0">
                <a:latin typeface="+mn-ea"/>
                <a:ea typeface="+mn-ea"/>
              </a:rPr>
              <a:t>method</a:t>
            </a:r>
            <a:r>
              <a:rPr lang="zh-CN" altLang="en-US" sz="1500" dirty="0">
                <a:latin typeface="+mn-ea"/>
                <a:ea typeface="+mn-ea"/>
              </a:rPr>
              <a:t>属性设置为 </a:t>
            </a:r>
            <a:r>
              <a:rPr lang="en-US" altLang="zh-CN" sz="1500" b="1" dirty="0">
                <a:latin typeface="+mn-ea"/>
                <a:ea typeface="+mn-ea"/>
              </a:rPr>
              <a:t>POST</a:t>
            </a:r>
            <a:r>
              <a:rPr lang="en-US" altLang="zh-CN" sz="1500" dirty="0">
                <a:latin typeface="+mn-ea"/>
                <a:ea typeface="+mn-ea"/>
              </a:rPr>
              <a:t> </a:t>
            </a:r>
            <a:r>
              <a:rPr lang="zh-CN" altLang="en-US" sz="1500" dirty="0">
                <a:latin typeface="+mn-ea"/>
                <a:ea typeface="+mn-ea"/>
              </a:rPr>
              <a:t>，</a:t>
            </a:r>
            <a:r>
              <a:rPr lang="en-US" altLang="zh-CN" sz="1500" dirty="0">
                <a:latin typeface="+mn-ea"/>
                <a:ea typeface="+mn-ea"/>
              </a:rPr>
              <a:t>action</a:t>
            </a:r>
            <a:r>
              <a:rPr lang="zh-CN" altLang="en-US" sz="1500" dirty="0">
                <a:latin typeface="+mn-ea"/>
                <a:ea typeface="+mn-ea"/>
              </a:rPr>
              <a:t>属性 设置为 </a:t>
            </a:r>
            <a:r>
              <a:rPr lang="en-US" altLang="zh-CN" sz="1500" b="1" dirty="0">
                <a:latin typeface="+mn-ea"/>
                <a:ea typeface="+mn-ea"/>
              </a:rPr>
              <a:t>/search</a:t>
            </a:r>
          </a:p>
        </p:txBody>
      </p:sp>
    </p:spTree>
    <p:extLst>
      <p:ext uri="{BB962C8B-B14F-4D97-AF65-F5344CB8AC3E}">
        <p14:creationId xmlns:p14="http://schemas.microsoft.com/office/powerpoint/2010/main" val="479633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714205"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20. </a:t>
            </a:r>
            <a:r>
              <a:rPr lang="zh-CN" altLang="en-US" b="1" dirty="0">
                <a:solidFill>
                  <a:schemeClr val="bg1">
                    <a:lumMod val="95000"/>
                  </a:schemeClr>
                </a:solidFill>
                <a:latin typeface="微软雅黑" panose="020B0503020204020204" pitchFamily="34" charset="-122"/>
                <a:ea typeface="微软雅黑" panose="020B0503020204020204" pitchFamily="34" charset="-122"/>
              </a:rPr>
              <a:t>模板 </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的创建及使用</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创建主脚本请求处理函数并设置模板的</a:t>
            </a:r>
            <a:r>
              <a:rPr lang="en-US" altLang="zh-CN" sz="2000" dirty="0" err="1"/>
              <a:t>Urls</a:t>
            </a:r>
            <a:r>
              <a:rPr lang="zh-CN" altLang="en-US" sz="2000" dirty="0"/>
              <a:t>访问地址</a:t>
            </a:r>
            <a:endParaRPr lang="en-US" altLang="zh-CN" sz="2000" dirty="0"/>
          </a:p>
        </p:txBody>
      </p:sp>
      <p:sp>
        <p:nvSpPr>
          <p:cNvPr id="21" name="矩形 20"/>
          <p:cNvSpPr/>
          <p:nvPr/>
        </p:nvSpPr>
        <p:spPr>
          <a:xfrm>
            <a:off x="1233535" y="2002098"/>
            <a:ext cx="10349593" cy="384464"/>
          </a:xfrm>
          <a:prstGeom prst="rect">
            <a:avLst/>
          </a:prstGeom>
        </p:spPr>
        <p:txBody>
          <a:bodyPr wrap="square">
            <a:spAutoFit/>
          </a:bodyPr>
          <a:lstStyle/>
          <a:p>
            <a:pPr>
              <a:lnSpc>
                <a:spcPct val="150000"/>
              </a:lnSpc>
            </a:pPr>
            <a:r>
              <a:rPr lang="zh-CN" altLang="en-US" sz="1500" dirty="0">
                <a:solidFill>
                  <a:schemeClr val="bg1">
                    <a:lumMod val="50000"/>
                  </a:schemeClr>
                </a:solidFill>
                <a:latin typeface="+mn-ea"/>
              </a:rPr>
              <a:t>在 </a:t>
            </a:r>
            <a:r>
              <a:rPr lang="en-US" altLang="zh-CN" sz="1500" b="1" dirty="0">
                <a:solidFill>
                  <a:schemeClr val="bg1">
                    <a:lumMod val="50000"/>
                  </a:schemeClr>
                </a:solidFill>
                <a:latin typeface="+mn-ea"/>
              </a:rPr>
              <a:t>search.py</a:t>
            </a:r>
            <a:r>
              <a:rPr lang="en-US" altLang="zh-CN" sz="1500" dirty="0">
                <a:solidFill>
                  <a:schemeClr val="bg1">
                    <a:lumMod val="50000"/>
                  </a:schemeClr>
                </a:solidFill>
                <a:latin typeface="+mn-ea"/>
              </a:rPr>
              <a:t> </a:t>
            </a:r>
            <a:r>
              <a:rPr lang="zh-CN" altLang="en-US" sz="1500" dirty="0">
                <a:solidFill>
                  <a:schemeClr val="bg1">
                    <a:lumMod val="50000"/>
                  </a:schemeClr>
                </a:solidFill>
                <a:latin typeface="+mn-ea"/>
              </a:rPr>
              <a:t>主脚本中创建请求函数 </a:t>
            </a:r>
            <a:r>
              <a:rPr lang="en-US" altLang="zh-CN" sz="1500" b="1" dirty="0">
                <a:solidFill>
                  <a:schemeClr val="bg1">
                    <a:lumMod val="50000"/>
                  </a:schemeClr>
                </a:solidFill>
                <a:latin typeface="+mn-ea"/>
              </a:rPr>
              <a:t>search(</a:t>
            </a:r>
            <a:r>
              <a:rPr lang="en-US" altLang="zh-CN" sz="1500" dirty="0">
                <a:solidFill>
                  <a:schemeClr val="bg1">
                    <a:lumMod val="50000"/>
                  </a:schemeClr>
                </a:solidFill>
                <a:latin typeface="+mn-ea"/>
              </a:rPr>
              <a:t>)</a:t>
            </a:r>
            <a:r>
              <a:rPr lang="zh-CN" altLang="en-US" sz="1500" dirty="0">
                <a:solidFill>
                  <a:schemeClr val="bg1">
                    <a:lumMod val="50000"/>
                  </a:schemeClr>
                </a:solidFill>
                <a:latin typeface="+mn-ea"/>
              </a:rPr>
              <a:t>，并设置</a:t>
            </a:r>
            <a:r>
              <a:rPr lang="en-US" altLang="zh-CN" sz="1500" dirty="0" err="1">
                <a:solidFill>
                  <a:schemeClr val="bg1">
                    <a:lumMod val="50000"/>
                  </a:schemeClr>
                </a:solidFill>
                <a:latin typeface="+mn-ea"/>
              </a:rPr>
              <a:t>Urls</a:t>
            </a:r>
            <a:r>
              <a:rPr lang="zh-CN" altLang="en-US" sz="1500" dirty="0">
                <a:solidFill>
                  <a:schemeClr val="bg1">
                    <a:lumMod val="50000"/>
                  </a:schemeClr>
                </a:solidFill>
                <a:latin typeface="+mn-ea"/>
              </a:rPr>
              <a:t>地址为 </a:t>
            </a:r>
            <a:r>
              <a:rPr lang="en-US" altLang="zh-CN" sz="1500" b="1" dirty="0">
                <a:solidFill>
                  <a:schemeClr val="bg1">
                    <a:lumMod val="50000"/>
                  </a:schemeClr>
                </a:solidFill>
                <a:latin typeface="+mn-ea"/>
              </a:rPr>
              <a:t>/search</a:t>
            </a:r>
          </a:p>
        </p:txBody>
      </p:sp>
      <p:sp>
        <p:nvSpPr>
          <p:cNvPr id="11" name="矩形 10"/>
          <p:cNvSpPr/>
          <p:nvPr/>
        </p:nvSpPr>
        <p:spPr>
          <a:xfrm>
            <a:off x="997618" y="2618109"/>
            <a:ext cx="2355645"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search.py </a:t>
            </a:r>
            <a:r>
              <a:rPr lang="zh-CN" altLang="en-US" sz="1500" i="1" dirty="0">
                <a:solidFill>
                  <a:schemeClr val="tx1">
                    <a:lumMod val="50000"/>
                    <a:lumOff val="50000"/>
                  </a:schemeClr>
                </a:solidFill>
                <a:latin typeface="微软雅黑" panose="020B0503020204020204" pitchFamily="34" charset="-122"/>
                <a:ea typeface="微软雅黑" panose="020B0503020204020204" pitchFamily="34" charset="-122"/>
              </a:rPr>
              <a:t>脚本</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代码：</a:t>
            </a:r>
            <a:endParaRPr lang="zh-CN" altLang="en-US" sz="1500" dirty="0">
              <a:latin typeface="微软雅黑" panose="020B0503020204020204" pitchFamily="34" charset="-122"/>
              <a:ea typeface="微软雅黑" panose="020B0503020204020204" pitchFamily="34" charset="-122"/>
            </a:endParaRPr>
          </a:p>
        </p:txBody>
      </p:sp>
      <p:sp>
        <p:nvSpPr>
          <p:cNvPr id="17" name="泪滴形 16"/>
          <p:cNvSpPr/>
          <p:nvPr/>
        </p:nvSpPr>
        <p:spPr>
          <a:xfrm>
            <a:off x="5596532" y="2812485"/>
            <a:ext cx="259308" cy="264116"/>
          </a:xfrm>
          <a:prstGeom prst="teardrop">
            <a:avLst/>
          </a:prstGeom>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p:cNvSpPr/>
          <p:nvPr/>
        </p:nvSpPr>
        <p:spPr>
          <a:xfrm>
            <a:off x="5855840" y="2779691"/>
            <a:ext cx="954107" cy="323165"/>
          </a:xfrm>
          <a:prstGeom prst="rect">
            <a:avLst/>
          </a:prstGeom>
        </p:spPr>
        <p:txBody>
          <a:bodyPr wrap="none">
            <a:spAutoFit/>
          </a:bodyPr>
          <a:lstStyle/>
          <a:p>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代码说明</a:t>
            </a:r>
          </a:p>
        </p:txBody>
      </p:sp>
      <p:sp>
        <p:nvSpPr>
          <p:cNvPr id="25" name="内容占位符 2"/>
          <p:cNvSpPr txBox="1">
            <a:spLocks/>
          </p:cNvSpPr>
          <p:nvPr/>
        </p:nvSpPr>
        <p:spPr>
          <a:xfrm>
            <a:off x="5657117" y="3134996"/>
            <a:ext cx="6178830" cy="2078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500" dirty="0">
                <a:latin typeface="+mn-ea"/>
                <a:ea typeface="+mn-ea"/>
              </a:rPr>
              <a:t>导入 </a:t>
            </a:r>
            <a:r>
              <a:rPr lang="en-US" altLang="zh-CN" sz="1500" b="1" dirty="0" err="1">
                <a:latin typeface="+mn-ea"/>
                <a:ea typeface="+mn-ea"/>
              </a:rPr>
              <a:t>render_template</a:t>
            </a:r>
            <a:r>
              <a:rPr lang="en-US" altLang="zh-CN" sz="1500" dirty="0">
                <a:latin typeface="+mn-ea"/>
                <a:ea typeface="+mn-ea"/>
              </a:rPr>
              <a:t> </a:t>
            </a:r>
            <a:r>
              <a:rPr lang="zh-CN" altLang="en-US" sz="1500" dirty="0">
                <a:latin typeface="+mn-ea"/>
                <a:ea typeface="+mn-ea"/>
              </a:rPr>
              <a:t>对象，为了实现请求转发跳转</a:t>
            </a:r>
            <a:endParaRPr lang="en-US" altLang="zh-CN" sz="1500" dirty="0">
              <a:latin typeface="+mn-ea"/>
              <a:ea typeface="+mn-ea"/>
            </a:endParaRPr>
          </a:p>
          <a:p>
            <a:pPr>
              <a:lnSpc>
                <a:spcPct val="150000"/>
              </a:lnSpc>
            </a:pPr>
            <a:endParaRPr lang="en-US" altLang="zh-CN" sz="1500" b="1" dirty="0">
              <a:latin typeface="+mn-ea"/>
              <a:ea typeface="+mn-ea"/>
            </a:endParaRPr>
          </a:p>
          <a:p>
            <a:pPr>
              <a:lnSpc>
                <a:spcPct val="150000"/>
              </a:lnSpc>
            </a:pPr>
            <a:endParaRPr lang="en-US" altLang="zh-CN" sz="1500" b="1" dirty="0">
              <a:latin typeface="+mn-ea"/>
              <a:ea typeface="+mn-ea"/>
            </a:endParaRPr>
          </a:p>
          <a:p>
            <a:pPr>
              <a:lnSpc>
                <a:spcPct val="150000"/>
              </a:lnSpc>
            </a:pPr>
            <a:r>
              <a:rPr lang="en-US" altLang="zh-CN" sz="1500" b="1" dirty="0">
                <a:latin typeface="+mn-ea"/>
                <a:ea typeface="+mn-ea"/>
              </a:rPr>
              <a:t>search</a:t>
            </a:r>
            <a:r>
              <a:rPr lang="zh-CN" altLang="en-US" sz="1500" dirty="0">
                <a:latin typeface="+mn-ea"/>
                <a:ea typeface="+mn-ea"/>
              </a:rPr>
              <a:t>（）请求处理函数的作用是跳转至 </a:t>
            </a:r>
            <a:r>
              <a:rPr lang="en-US" altLang="zh-CN" sz="1500" b="1" dirty="0">
                <a:latin typeface="+mn-ea"/>
                <a:ea typeface="+mn-ea"/>
              </a:rPr>
              <a:t>search.html</a:t>
            </a:r>
            <a:r>
              <a:rPr lang="en-US" altLang="zh-CN" sz="1500" dirty="0">
                <a:latin typeface="+mn-ea"/>
                <a:ea typeface="+mn-ea"/>
              </a:rPr>
              <a:t> </a:t>
            </a:r>
            <a:r>
              <a:rPr lang="zh-CN" altLang="en-US" sz="1500" dirty="0">
                <a:latin typeface="+mn-ea"/>
                <a:ea typeface="+mn-ea"/>
              </a:rPr>
              <a:t>页面</a:t>
            </a:r>
            <a:endParaRPr lang="en-US" altLang="zh-CN" sz="1500" dirty="0">
              <a:latin typeface="+mn-ea"/>
              <a:ea typeface="+mn-ea"/>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654" y="3025596"/>
            <a:ext cx="3297951" cy="432000"/>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655" y="3792253"/>
            <a:ext cx="3999207" cy="1080000"/>
          </a:xfrm>
          <a:prstGeom prst="rect">
            <a:avLst/>
          </a:prstGeom>
          <a:ln>
            <a:noFill/>
          </a:ln>
          <a:effectLst>
            <a:outerShdw blurRad="292100" dist="139700" dir="2700000" algn="tl" rotWithShape="0">
              <a:srgbClr val="333333">
                <a:alpha val="65000"/>
              </a:srgbClr>
            </a:outerShdw>
          </a:effectLst>
        </p:spPr>
      </p:pic>
      <p:graphicFrame>
        <p:nvGraphicFramePr>
          <p:cNvPr id="14" name="表格 13"/>
          <p:cNvGraphicFramePr>
            <a:graphicFrameLocks noGrp="1"/>
          </p:cNvGraphicFramePr>
          <p:nvPr>
            <p:extLst>
              <p:ext uri="{D42A27DB-BD31-4B8C-83A1-F6EECF244321}">
                <p14:modId xmlns:p14="http://schemas.microsoft.com/office/powerpoint/2010/main" val="2715484460"/>
              </p:ext>
            </p:extLst>
          </p:nvPr>
        </p:nvGraphicFramePr>
        <p:xfrm>
          <a:off x="5855840" y="3587831"/>
          <a:ext cx="5262799" cy="736854"/>
        </p:xfrm>
        <a:graphic>
          <a:graphicData uri="http://schemas.openxmlformats.org/drawingml/2006/table">
            <a:tbl>
              <a:tblPr firstRow="1" bandRow="1">
                <a:tableStyleId>{5C22544A-7EE6-4342-B048-85BDC9FD1C3A}</a:tableStyleId>
              </a:tblPr>
              <a:tblGrid>
                <a:gridCol w="5262799">
                  <a:extLst>
                    <a:ext uri="{9D8B030D-6E8A-4147-A177-3AD203B41FA5}">
                      <a16:colId xmlns:a16="http://schemas.microsoft.com/office/drawing/2014/main" val="20000"/>
                    </a:ext>
                  </a:extLst>
                </a:gridCol>
              </a:tblGrid>
              <a:tr h="426747">
                <a:tc>
                  <a:txBody>
                    <a:bodyPr/>
                    <a:lstStyle/>
                    <a:p>
                      <a:pPr>
                        <a:lnSpc>
                          <a:spcPct val="150000"/>
                        </a:lnSpc>
                      </a:pPr>
                      <a:r>
                        <a:rPr lang="zh-CN" altLang="en-US" sz="1500" b="1" kern="1200" dirty="0">
                          <a:solidFill>
                            <a:schemeClr val="bg1">
                              <a:lumMod val="50000"/>
                            </a:schemeClr>
                          </a:solidFill>
                          <a:latin typeface="微软雅黑" panose="020B0503020204020204" pitchFamily="34" charset="-122"/>
                          <a:ea typeface="微软雅黑" panose="020B0503020204020204" pitchFamily="34" charset="-122"/>
                          <a:cs typeface="+mn-cs"/>
                        </a:rPr>
                        <a:t>语法：</a:t>
                      </a:r>
                      <a:endParaRPr lang="en-US" altLang="zh-CN" sz="1500" b="1" kern="1200" dirty="0">
                        <a:solidFill>
                          <a:schemeClr val="bg1">
                            <a:lumMod val="50000"/>
                          </a:schemeClr>
                        </a:solidFill>
                        <a:latin typeface="微软雅黑" panose="020B0503020204020204" pitchFamily="34" charset="-122"/>
                        <a:ea typeface="微软雅黑" panose="020B0503020204020204" pitchFamily="34" charset="-122"/>
                        <a:cs typeface="+mn-cs"/>
                      </a:endParaRPr>
                    </a:p>
                    <a:p>
                      <a:pPr>
                        <a:lnSpc>
                          <a:spcPct val="150000"/>
                        </a:lnSpc>
                      </a:pPr>
                      <a:r>
                        <a:rPr lang="en-US" altLang="zh-CN" sz="1500" b="1" kern="1200" dirty="0" err="1">
                          <a:solidFill>
                            <a:schemeClr val="accent2"/>
                          </a:solidFill>
                          <a:effectLst/>
                          <a:latin typeface="微软雅黑" panose="020B0503020204020204" pitchFamily="34" charset="-122"/>
                          <a:ea typeface="微软雅黑" panose="020B0503020204020204" pitchFamily="34" charset="-122"/>
                          <a:cs typeface="+mn-cs"/>
                        </a:rPr>
                        <a:t>render_template</a:t>
                      </a:r>
                      <a:r>
                        <a:rPr lang="en-US" altLang="zh-CN" sz="1500" b="0" kern="1200" dirty="0">
                          <a:solidFill>
                            <a:schemeClr val="accent2"/>
                          </a:solidFill>
                          <a:effectLst/>
                          <a:latin typeface="微软雅黑" panose="020B0503020204020204" pitchFamily="34" charset="-122"/>
                          <a:ea typeface="微软雅黑" panose="020B0503020204020204" pitchFamily="34" charset="-122"/>
                          <a:cs typeface="+mn-cs"/>
                        </a:rPr>
                        <a:t>( ‘</a:t>
                      </a:r>
                      <a:r>
                        <a:rPr lang="zh-CN" altLang="en-US" sz="1500" b="0" kern="1200" dirty="0">
                          <a:solidFill>
                            <a:schemeClr val="accent2"/>
                          </a:solidFill>
                          <a:effectLst/>
                          <a:latin typeface="微软雅黑" panose="020B0503020204020204" pitchFamily="34" charset="-122"/>
                          <a:ea typeface="微软雅黑" panose="020B0503020204020204" pitchFamily="34" charset="-122"/>
                          <a:cs typeface="+mn-cs"/>
                        </a:rPr>
                        <a:t>静态网页名称</a:t>
                      </a:r>
                      <a:r>
                        <a:rPr lang="en-US" altLang="zh-CN" sz="1500" b="0" kern="1200" dirty="0">
                          <a:solidFill>
                            <a:schemeClr val="accent2"/>
                          </a:solidFill>
                          <a:effectLst/>
                          <a:latin typeface="微软雅黑" panose="020B0503020204020204" pitchFamily="34" charset="-122"/>
                          <a:ea typeface="微软雅黑" panose="020B0503020204020204" pitchFamily="34" charset="-122"/>
                          <a:cs typeface="+mn-cs"/>
                        </a:rPr>
                        <a:t>' </a:t>
                      </a:r>
                      <a:r>
                        <a:rPr lang="zh-CN" altLang="en-US" sz="1500" b="0" kern="1200" dirty="0">
                          <a:solidFill>
                            <a:schemeClr val="accent2"/>
                          </a:solidFill>
                          <a:effectLst/>
                          <a:latin typeface="微软雅黑" panose="020B0503020204020204" pitchFamily="34" charset="-122"/>
                          <a:ea typeface="微软雅黑" panose="020B0503020204020204" pitchFamily="34" charset="-122"/>
                          <a:cs typeface="+mn-cs"/>
                        </a:rPr>
                        <a:t>，</a:t>
                      </a:r>
                      <a:r>
                        <a:rPr lang="en-US" altLang="zh-CN" sz="1500" b="0" kern="1200" dirty="0">
                          <a:solidFill>
                            <a:schemeClr val="accent2"/>
                          </a:solidFill>
                          <a:effectLst/>
                          <a:latin typeface="微软雅黑" panose="020B0503020204020204" pitchFamily="34" charset="-122"/>
                          <a:ea typeface="微软雅黑" panose="020B0503020204020204" pitchFamily="34" charset="-122"/>
                          <a:cs typeface="+mn-cs"/>
                        </a:rPr>
                        <a:t>[</a:t>
                      </a:r>
                      <a:r>
                        <a:rPr lang="zh-CN" altLang="en-US" sz="1500" b="0" kern="1200" dirty="0">
                          <a:solidFill>
                            <a:schemeClr val="accent2"/>
                          </a:solidFill>
                          <a:effectLst/>
                          <a:latin typeface="微软雅黑" panose="020B0503020204020204" pitchFamily="34" charset="-122"/>
                          <a:ea typeface="微软雅黑" panose="020B0503020204020204" pitchFamily="34" charset="-122"/>
                          <a:cs typeface="+mn-cs"/>
                        </a:rPr>
                        <a:t>跳转携带的参数 </a:t>
                      </a:r>
                      <a:r>
                        <a:rPr lang="en-US" altLang="zh-CN" sz="1500" b="0" kern="1200" dirty="0">
                          <a:solidFill>
                            <a:schemeClr val="accent2"/>
                          </a:solidFill>
                          <a:effectLst/>
                          <a:latin typeface="微软雅黑" panose="020B0503020204020204" pitchFamily="34" charset="-122"/>
                          <a:ea typeface="微软雅黑" panose="020B0503020204020204" pitchFamily="34" charset="-122"/>
                          <a:cs typeface="+mn-cs"/>
                        </a:rPr>
                        <a:t>] )</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矩形 15"/>
          <p:cNvSpPr/>
          <p:nvPr/>
        </p:nvSpPr>
        <p:spPr>
          <a:xfrm>
            <a:off x="987833" y="5086473"/>
            <a:ext cx="1632538" cy="323165"/>
          </a:xfrm>
          <a:prstGeom prst="rect">
            <a:avLst/>
          </a:prstGeom>
        </p:spPr>
        <p:txBody>
          <a:bodyPr wrap="square">
            <a:spAutoFit/>
          </a:bodyPr>
          <a:lstStyle/>
          <a:p>
            <a:r>
              <a:rPr lang="zh-CN" altLang="en-US" sz="1500" b="1" dirty="0">
                <a:solidFill>
                  <a:schemeClr val="tx1">
                    <a:lumMod val="85000"/>
                    <a:lumOff val="15000"/>
                  </a:schemeClr>
                </a:solidFill>
                <a:latin typeface="Arial" panose="020B0604020202020204" pitchFamily="34" charset="0"/>
              </a:rPr>
              <a:t>运行结果</a:t>
            </a:r>
            <a:endParaRPr lang="en-US" altLang="zh-CN" sz="1500" dirty="0">
              <a:solidFill>
                <a:schemeClr val="tx1">
                  <a:lumMod val="85000"/>
                  <a:lumOff val="15000"/>
                </a:schemeClr>
              </a:solidFill>
              <a:latin typeface="Arial" panose="020B0604020202020204" pitchFamily="34"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618" y="5467468"/>
            <a:ext cx="3288462" cy="90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3677217"/>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9342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570208"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21. </a:t>
            </a:r>
            <a:r>
              <a:rPr lang="zh-CN" altLang="en-US" b="1" dirty="0">
                <a:solidFill>
                  <a:schemeClr val="bg1">
                    <a:lumMod val="95000"/>
                  </a:schemeClr>
                </a:solidFill>
                <a:latin typeface="微软雅黑" panose="020B0503020204020204" pitchFamily="34" charset="-122"/>
                <a:ea typeface="微软雅黑" panose="020B0503020204020204" pitchFamily="34" charset="-122"/>
              </a:rPr>
              <a:t>模板 </a:t>
            </a:r>
            <a:r>
              <a:rPr lang="en-US" altLang="zh-CN" b="1" dirty="0">
                <a:solidFill>
                  <a:schemeClr val="bg1">
                    <a:lumMod val="95000"/>
                  </a:schemeClr>
                </a:solidFill>
                <a:latin typeface="微软雅黑" panose="020B0503020204020204" pitchFamily="34" charset="-122"/>
                <a:ea typeface="微软雅黑" panose="020B0503020204020204" pitchFamily="34" charset="-122"/>
              </a:rPr>
              <a:t>– POST</a:t>
            </a:r>
            <a:r>
              <a:rPr lang="zh-CN" altLang="en-US" b="1" dirty="0">
                <a:solidFill>
                  <a:schemeClr val="bg1">
                    <a:lumMod val="95000"/>
                  </a:schemeClr>
                </a:solidFill>
                <a:latin typeface="微软雅黑" panose="020B0503020204020204" pitchFamily="34" charset="-122"/>
                <a:ea typeface="微软雅黑" panose="020B0503020204020204" pitchFamily="34" charset="-122"/>
              </a:rPr>
              <a:t>提交并处理数据</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请求处理函数处理</a:t>
            </a:r>
            <a:r>
              <a:rPr lang="en-US" altLang="zh-CN" sz="2000" dirty="0"/>
              <a:t>POST</a:t>
            </a:r>
            <a:r>
              <a:rPr lang="zh-CN" altLang="en-US" sz="2000" dirty="0"/>
              <a:t>提交数据</a:t>
            </a:r>
            <a:endParaRPr lang="en-US" altLang="zh-CN" sz="2000" dirty="0"/>
          </a:p>
        </p:txBody>
      </p:sp>
      <p:sp>
        <p:nvSpPr>
          <p:cNvPr id="21" name="矩形 20"/>
          <p:cNvSpPr/>
          <p:nvPr/>
        </p:nvSpPr>
        <p:spPr>
          <a:xfrm>
            <a:off x="1233535" y="2002098"/>
            <a:ext cx="10349593" cy="438582"/>
          </a:xfrm>
          <a:prstGeom prst="rect">
            <a:avLst/>
          </a:prstGeom>
        </p:spPr>
        <p:txBody>
          <a:bodyPr wrap="square">
            <a:spAutoFit/>
          </a:bodyPr>
          <a:lstStyle/>
          <a:p>
            <a:pPr>
              <a:lnSpc>
                <a:spcPct val="150000"/>
              </a:lnSpc>
            </a:pPr>
            <a:r>
              <a:rPr lang="zh-CN" altLang="en-US" sz="1500" dirty="0">
                <a:solidFill>
                  <a:schemeClr val="bg1">
                    <a:lumMod val="50000"/>
                  </a:schemeClr>
                </a:solidFill>
                <a:latin typeface="+mn-ea"/>
              </a:rPr>
              <a:t>在开发中，我们希望</a:t>
            </a:r>
            <a:r>
              <a:rPr lang="zh-CN" altLang="en-US" sz="1500" b="1" dirty="0">
                <a:solidFill>
                  <a:schemeClr val="bg1">
                    <a:lumMod val="50000"/>
                  </a:schemeClr>
                </a:solidFill>
                <a:latin typeface="+mn-ea"/>
              </a:rPr>
              <a:t>访问搜索页面</a:t>
            </a:r>
            <a:r>
              <a:rPr lang="zh-CN" altLang="en-US" sz="1500" dirty="0">
                <a:solidFill>
                  <a:schemeClr val="bg1">
                    <a:lumMod val="50000"/>
                  </a:schemeClr>
                </a:solidFill>
                <a:latin typeface="+mn-ea"/>
              </a:rPr>
              <a:t>和</a:t>
            </a:r>
            <a:r>
              <a:rPr lang="zh-CN" altLang="en-US" sz="1500" b="1" dirty="0">
                <a:solidFill>
                  <a:schemeClr val="bg1">
                    <a:lumMod val="50000"/>
                  </a:schemeClr>
                </a:solidFill>
                <a:latin typeface="+mn-ea"/>
              </a:rPr>
              <a:t>搜索请求处理</a:t>
            </a:r>
            <a:r>
              <a:rPr lang="zh-CN" altLang="en-US" sz="1500" dirty="0">
                <a:solidFill>
                  <a:schemeClr val="bg1">
                    <a:lumMod val="50000"/>
                  </a:schemeClr>
                </a:solidFill>
                <a:latin typeface="+mn-ea"/>
              </a:rPr>
              <a:t>都使用</a:t>
            </a:r>
            <a:r>
              <a:rPr lang="zh-CN" altLang="en-US" sz="1500" b="1" dirty="0">
                <a:solidFill>
                  <a:schemeClr val="accent2">
                    <a:lumMod val="75000"/>
                  </a:schemeClr>
                </a:solidFill>
                <a:latin typeface="+mn-ea"/>
              </a:rPr>
              <a:t>一个 </a:t>
            </a:r>
            <a:r>
              <a:rPr lang="en-US" altLang="zh-CN" sz="1500" b="1" dirty="0" err="1">
                <a:solidFill>
                  <a:schemeClr val="accent2">
                    <a:lumMod val="75000"/>
                  </a:schemeClr>
                </a:solidFill>
                <a:latin typeface="+mn-ea"/>
              </a:rPr>
              <a:t>Urls</a:t>
            </a:r>
            <a:r>
              <a:rPr lang="zh-CN" altLang="en-US" sz="1500" b="1" dirty="0">
                <a:solidFill>
                  <a:schemeClr val="accent2">
                    <a:lumMod val="75000"/>
                  </a:schemeClr>
                </a:solidFill>
                <a:latin typeface="+mn-ea"/>
              </a:rPr>
              <a:t>地址</a:t>
            </a:r>
            <a:r>
              <a:rPr lang="zh-CN" altLang="en-US" sz="1500" dirty="0">
                <a:solidFill>
                  <a:schemeClr val="bg1">
                    <a:lumMod val="50000"/>
                  </a:schemeClr>
                </a:solidFill>
                <a:latin typeface="+mn-ea"/>
              </a:rPr>
              <a:t>（便于记录），需要通过</a:t>
            </a:r>
            <a:r>
              <a:rPr lang="zh-CN" altLang="en-US" sz="1500" dirty="0">
                <a:solidFill>
                  <a:schemeClr val="accent2">
                    <a:lumMod val="75000"/>
                  </a:schemeClr>
                </a:solidFill>
                <a:latin typeface="+mn-ea"/>
              </a:rPr>
              <a:t>不同请求方式加以区分</a:t>
            </a:r>
            <a:r>
              <a:rPr lang="zh-CN" altLang="en-US" sz="1500" dirty="0">
                <a:solidFill>
                  <a:schemeClr val="bg1">
                    <a:lumMod val="50000"/>
                  </a:schemeClr>
                </a:solidFill>
                <a:latin typeface="+mn-ea"/>
              </a:rPr>
              <a:t>。</a:t>
            </a:r>
            <a:endParaRPr lang="en-US" altLang="zh-CN" sz="1500" b="1" dirty="0">
              <a:solidFill>
                <a:schemeClr val="bg1">
                  <a:lumMod val="50000"/>
                </a:schemeClr>
              </a:solidFill>
              <a:latin typeface="+mn-ea"/>
            </a:endParaRPr>
          </a:p>
        </p:txBody>
      </p:sp>
      <p:sp>
        <p:nvSpPr>
          <p:cNvPr id="11" name="矩形 10"/>
          <p:cNvSpPr/>
          <p:nvPr/>
        </p:nvSpPr>
        <p:spPr>
          <a:xfrm>
            <a:off x="997618" y="2618109"/>
            <a:ext cx="2798074" cy="323165"/>
          </a:xfrm>
          <a:prstGeom prst="rect">
            <a:avLst/>
          </a:prstGeom>
        </p:spPr>
        <p:txBody>
          <a:bodyPr wrap="none">
            <a:spAutoFit/>
          </a:bodyPr>
          <a:lstStyle/>
          <a:p>
            <a:pPr marL="285750" indent="-285750">
              <a:buFont typeface="Arial" panose="020B0604020202020204" pitchFamily="34" charset="0"/>
              <a:buChar char="•"/>
            </a:pP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更新</a:t>
            </a:r>
            <a:r>
              <a:rPr lang="zh-CN" altLang="en-US" sz="1500" i="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search.py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a:t>
            </a:r>
            <a:endParaRPr lang="zh-CN" altLang="en-US" sz="1500" dirty="0">
              <a:latin typeface="微软雅黑" panose="020B0503020204020204" pitchFamily="34" charset="-122"/>
              <a:ea typeface="微软雅黑" panose="020B0503020204020204" pitchFamily="34" charset="-122"/>
            </a:endParaRPr>
          </a:p>
        </p:txBody>
      </p:sp>
      <p:sp>
        <p:nvSpPr>
          <p:cNvPr id="17" name="泪滴形 16"/>
          <p:cNvSpPr/>
          <p:nvPr/>
        </p:nvSpPr>
        <p:spPr>
          <a:xfrm>
            <a:off x="6347162" y="2812485"/>
            <a:ext cx="259308" cy="264116"/>
          </a:xfrm>
          <a:prstGeom prst="teardrop">
            <a:avLst/>
          </a:prstGeom>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p:cNvSpPr/>
          <p:nvPr/>
        </p:nvSpPr>
        <p:spPr>
          <a:xfrm>
            <a:off x="6606470" y="2779691"/>
            <a:ext cx="954107" cy="323165"/>
          </a:xfrm>
          <a:prstGeom prst="rect">
            <a:avLst/>
          </a:prstGeom>
        </p:spPr>
        <p:txBody>
          <a:bodyPr wrap="none">
            <a:spAutoFit/>
          </a:bodyPr>
          <a:lstStyle/>
          <a:p>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代码说明</a:t>
            </a:r>
          </a:p>
        </p:txBody>
      </p:sp>
      <p:sp>
        <p:nvSpPr>
          <p:cNvPr id="25" name="内容占位符 2"/>
          <p:cNvSpPr txBox="1">
            <a:spLocks/>
          </p:cNvSpPr>
          <p:nvPr/>
        </p:nvSpPr>
        <p:spPr>
          <a:xfrm>
            <a:off x="6407747" y="3134996"/>
            <a:ext cx="5656874" cy="2078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US" altLang="zh-CN" sz="1500" b="1" dirty="0">
                <a:latin typeface="+mn-ea"/>
                <a:ea typeface="+mn-ea"/>
              </a:rPr>
              <a:t>17</a:t>
            </a:r>
            <a:r>
              <a:rPr lang="zh-CN" altLang="en-US" sz="1500" b="1" dirty="0">
                <a:latin typeface="+mn-ea"/>
                <a:ea typeface="+mn-ea"/>
              </a:rPr>
              <a:t>行</a:t>
            </a:r>
            <a:r>
              <a:rPr lang="zh-CN" altLang="en-US" sz="1500" dirty="0">
                <a:latin typeface="+mn-ea"/>
                <a:ea typeface="+mn-ea"/>
              </a:rPr>
              <a:t>：新增 </a:t>
            </a:r>
            <a:r>
              <a:rPr lang="en-US" altLang="zh-CN" sz="1500" dirty="0">
                <a:latin typeface="+mn-ea"/>
                <a:ea typeface="+mn-ea"/>
              </a:rPr>
              <a:t>request </a:t>
            </a:r>
            <a:r>
              <a:rPr lang="zh-CN" altLang="en-US" sz="1500" dirty="0">
                <a:latin typeface="+mn-ea"/>
                <a:ea typeface="+mn-ea"/>
              </a:rPr>
              <a:t>对象的导入，处理接受客户端请求数据；</a:t>
            </a:r>
            <a:endParaRPr lang="en-US" altLang="zh-CN" sz="1500" dirty="0">
              <a:latin typeface="+mn-ea"/>
              <a:ea typeface="+mn-ea"/>
            </a:endParaRPr>
          </a:p>
          <a:p>
            <a:pPr>
              <a:lnSpc>
                <a:spcPts val="2000"/>
              </a:lnSpc>
            </a:pPr>
            <a:r>
              <a:rPr lang="en-US" altLang="zh-CN" sz="1500" b="1" dirty="0">
                <a:latin typeface="+mn-ea"/>
                <a:ea typeface="+mn-ea"/>
              </a:rPr>
              <a:t>24</a:t>
            </a:r>
            <a:r>
              <a:rPr lang="zh-CN" altLang="en-US" sz="1500" b="1" dirty="0">
                <a:latin typeface="+mn-ea"/>
                <a:ea typeface="+mn-ea"/>
              </a:rPr>
              <a:t>行</a:t>
            </a:r>
            <a:r>
              <a:rPr lang="zh-CN" altLang="en-US" sz="1500" dirty="0">
                <a:latin typeface="+mn-ea"/>
                <a:ea typeface="+mn-ea"/>
              </a:rPr>
              <a:t>：</a:t>
            </a:r>
            <a:r>
              <a:rPr lang="en-US" altLang="zh-CN" sz="1500" dirty="0">
                <a:latin typeface="+mn-ea"/>
                <a:ea typeface="+mn-ea"/>
              </a:rPr>
              <a:t>@</a:t>
            </a:r>
            <a:r>
              <a:rPr lang="en-US" altLang="zh-CN" sz="1500" dirty="0" err="1">
                <a:latin typeface="+mn-ea"/>
                <a:ea typeface="+mn-ea"/>
              </a:rPr>
              <a:t>app.route</a:t>
            </a:r>
            <a:r>
              <a:rPr lang="en-US" altLang="zh-CN" sz="1500" dirty="0">
                <a:latin typeface="+mn-ea"/>
                <a:ea typeface="+mn-ea"/>
              </a:rPr>
              <a:t>() </a:t>
            </a:r>
            <a:r>
              <a:rPr lang="zh-CN" altLang="en-US" sz="1500" dirty="0">
                <a:latin typeface="+mn-ea"/>
                <a:ea typeface="+mn-ea"/>
              </a:rPr>
              <a:t>新增 </a:t>
            </a:r>
            <a:r>
              <a:rPr lang="en-US" altLang="zh-CN" sz="1500" dirty="0">
                <a:latin typeface="+mn-ea"/>
                <a:ea typeface="+mn-ea"/>
              </a:rPr>
              <a:t>methods</a:t>
            </a:r>
            <a:r>
              <a:rPr lang="zh-CN" altLang="en-US" sz="1500" dirty="0">
                <a:latin typeface="+mn-ea"/>
                <a:ea typeface="+mn-ea"/>
              </a:rPr>
              <a:t>属性，让该</a:t>
            </a:r>
            <a:r>
              <a:rPr lang="en-US" altLang="zh-CN" sz="1500" dirty="0" err="1">
                <a:latin typeface="+mn-ea"/>
                <a:ea typeface="+mn-ea"/>
              </a:rPr>
              <a:t>Urls</a:t>
            </a:r>
            <a:r>
              <a:rPr lang="zh-CN" altLang="en-US" sz="1500" dirty="0">
                <a:latin typeface="+mn-ea"/>
                <a:ea typeface="+mn-ea"/>
              </a:rPr>
              <a:t>可以接受</a:t>
            </a:r>
            <a:r>
              <a:rPr lang="en-US" altLang="zh-CN" sz="1500" dirty="0">
                <a:latin typeface="+mn-ea"/>
                <a:ea typeface="+mn-ea"/>
              </a:rPr>
              <a:t>GET</a:t>
            </a:r>
            <a:r>
              <a:rPr lang="zh-CN" altLang="en-US" sz="1500" dirty="0">
                <a:latin typeface="+mn-ea"/>
                <a:ea typeface="+mn-ea"/>
              </a:rPr>
              <a:t>和</a:t>
            </a:r>
            <a:r>
              <a:rPr lang="en-US" altLang="zh-CN" sz="1500" dirty="0">
                <a:latin typeface="+mn-ea"/>
                <a:ea typeface="+mn-ea"/>
              </a:rPr>
              <a:t>POST</a:t>
            </a:r>
            <a:r>
              <a:rPr lang="zh-CN" altLang="en-US" sz="1500" dirty="0">
                <a:latin typeface="+mn-ea"/>
                <a:ea typeface="+mn-ea"/>
              </a:rPr>
              <a:t>两种请求方式；</a:t>
            </a:r>
            <a:endParaRPr lang="en-US" altLang="zh-CN" sz="1500" dirty="0">
              <a:latin typeface="+mn-ea"/>
              <a:ea typeface="+mn-ea"/>
            </a:endParaRPr>
          </a:p>
          <a:p>
            <a:pPr>
              <a:lnSpc>
                <a:spcPts val="2000"/>
              </a:lnSpc>
            </a:pPr>
            <a:r>
              <a:rPr lang="en-US" altLang="zh-CN" sz="1500" b="1" dirty="0">
                <a:latin typeface="+mn-ea"/>
                <a:ea typeface="+mn-ea"/>
              </a:rPr>
              <a:t>27</a:t>
            </a:r>
            <a:r>
              <a:rPr lang="zh-CN" altLang="en-US" sz="1500" b="1" dirty="0">
                <a:latin typeface="+mn-ea"/>
                <a:ea typeface="+mn-ea"/>
              </a:rPr>
              <a:t>行</a:t>
            </a:r>
            <a:r>
              <a:rPr lang="zh-CN" altLang="en-US" sz="1500" dirty="0">
                <a:latin typeface="+mn-ea"/>
                <a:ea typeface="+mn-ea"/>
              </a:rPr>
              <a:t>：使用 </a:t>
            </a:r>
            <a:r>
              <a:rPr lang="en-US" altLang="zh-CN" sz="1500" dirty="0" err="1">
                <a:latin typeface="+mn-ea"/>
                <a:ea typeface="+mn-ea"/>
              </a:rPr>
              <a:t>request.method</a:t>
            </a:r>
            <a:r>
              <a:rPr lang="en-US" altLang="zh-CN" sz="1500" dirty="0">
                <a:latin typeface="+mn-ea"/>
                <a:ea typeface="+mn-ea"/>
              </a:rPr>
              <a:t> </a:t>
            </a:r>
            <a:r>
              <a:rPr lang="zh-CN" altLang="en-US" sz="1500" dirty="0">
                <a:latin typeface="+mn-ea"/>
                <a:ea typeface="+mn-ea"/>
              </a:rPr>
              <a:t>判断请求方式是</a:t>
            </a:r>
            <a:r>
              <a:rPr lang="en-US" altLang="zh-CN" sz="1500" dirty="0">
                <a:latin typeface="+mn-ea"/>
                <a:ea typeface="+mn-ea"/>
              </a:rPr>
              <a:t>GET? </a:t>
            </a:r>
            <a:r>
              <a:rPr lang="zh-CN" altLang="en-US" sz="1500" dirty="0">
                <a:latin typeface="+mn-ea"/>
                <a:ea typeface="+mn-ea"/>
              </a:rPr>
              <a:t>还是</a:t>
            </a:r>
            <a:r>
              <a:rPr lang="en-US" altLang="zh-CN" sz="1500" dirty="0">
                <a:latin typeface="+mn-ea"/>
                <a:ea typeface="+mn-ea"/>
              </a:rPr>
              <a:t>POST?</a:t>
            </a:r>
          </a:p>
          <a:p>
            <a:pPr>
              <a:lnSpc>
                <a:spcPts val="2000"/>
              </a:lnSpc>
            </a:pPr>
            <a:r>
              <a:rPr lang="en-US" altLang="zh-CN" sz="1500" b="1" dirty="0">
                <a:latin typeface="+mn-ea"/>
                <a:ea typeface="+mn-ea"/>
              </a:rPr>
              <a:t>28</a:t>
            </a:r>
            <a:r>
              <a:rPr lang="zh-CN" altLang="en-US" sz="1500" b="1" dirty="0">
                <a:latin typeface="+mn-ea"/>
                <a:ea typeface="+mn-ea"/>
              </a:rPr>
              <a:t>行</a:t>
            </a:r>
            <a:r>
              <a:rPr lang="zh-CN" altLang="en-US" sz="1500" dirty="0">
                <a:latin typeface="+mn-ea"/>
                <a:ea typeface="+mn-ea"/>
              </a:rPr>
              <a:t>：若为</a:t>
            </a:r>
            <a:r>
              <a:rPr lang="en-US" altLang="zh-CN" sz="1500" dirty="0">
                <a:latin typeface="+mn-ea"/>
                <a:ea typeface="+mn-ea"/>
              </a:rPr>
              <a:t>POST</a:t>
            </a:r>
            <a:r>
              <a:rPr lang="zh-CN" altLang="en-US" sz="1500" dirty="0">
                <a:latin typeface="+mn-ea"/>
                <a:ea typeface="+mn-ea"/>
              </a:rPr>
              <a:t>方式请求，则使用 </a:t>
            </a:r>
            <a:r>
              <a:rPr lang="en-US" altLang="zh-CN" sz="1500" dirty="0" err="1">
                <a:latin typeface="+mn-ea"/>
                <a:ea typeface="+mn-ea"/>
              </a:rPr>
              <a:t>request.form</a:t>
            </a:r>
            <a:r>
              <a:rPr lang="en-US" altLang="zh-CN" sz="1500" dirty="0">
                <a:latin typeface="+mn-ea"/>
                <a:ea typeface="+mn-ea"/>
              </a:rPr>
              <a:t>[</a:t>
            </a:r>
            <a:r>
              <a:rPr lang="zh-CN" altLang="en-US" sz="1500" dirty="0">
                <a:latin typeface="+mn-ea"/>
                <a:ea typeface="+mn-ea"/>
              </a:rPr>
              <a:t>表单元素</a:t>
            </a:r>
            <a:r>
              <a:rPr lang="en-US" altLang="zh-CN" sz="1500" dirty="0">
                <a:latin typeface="+mn-ea"/>
                <a:ea typeface="+mn-ea"/>
              </a:rPr>
              <a:t>]</a:t>
            </a:r>
            <a:r>
              <a:rPr lang="zh-CN" altLang="en-US" sz="1500" dirty="0">
                <a:latin typeface="+mn-ea"/>
                <a:ea typeface="+mn-ea"/>
              </a:rPr>
              <a:t>接受参数；</a:t>
            </a:r>
            <a:endParaRPr lang="en-US" altLang="zh-CN" sz="1500" dirty="0">
              <a:latin typeface="+mn-ea"/>
              <a:ea typeface="+mn-ea"/>
            </a:endParaRPr>
          </a:p>
          <a:p>
            <a:pPr>
              <a:lnSpc>
                <a:spcPts val="2000"/>
              </a:lnSpc>
            </a:pPr>
            <a:r>
              <a:rPr lang="en-US" altLang="zh-CN" sz="1500" b="1" dirty="0">
                <a:latin typeface="+mn-ea"/>
                <a:ea typeface="+mn-ea"/>
              </a:rPr>
              <a:t>31</a:t>
            </a:r>
            <a:r>
              <a:rPr lang="zh-CN" altLang="en-US" sz="1500" b="1" dirty="0">
                <a:latin typeface="+mn-ea"/>
                <a:ea typeface="+mn-ea"/>
              </a:rPr>
              <a:t>行</a:t>
            </a:r>
            <a:r>
              <a:rPr lang="zh-CN" altLang="en-US" sz="1500" dirty="0">
                <a:latin typeface="+mn-ea"/>
                <a:ea typeface="+mn-ea"/>
              </a:rPr>
              <a:t>：若为</a:t>
            </a:r>
            <a:r>
              <a:rPr lang="en-US" altLang="zh-CN" sz="1500" dirty="0">
                <a:latin typeface="+mn-ea"/>
                <a:ea typeface="+mn-ea"/>
              </a:rPr>
              <a:t>GET</a:t>
            </a:r>
            <a:r>
              <a:rPr lang="zh-CN" altLang="en-US" sz="1500" dirty="0">
                <a:latin typeface="+mn-ea"/>
                <a:ea typeface="+mn-ea"/>
              </a:rPr>
              <a:t>请求方式，则跳转至静态网页模板</a:t>
            </a:r>
            <a:endParaRPr lang="en-US" altLang="zh-CN" sz="1500" dirty="0">
              <a:latin typeface="+mn-ea"/>
              <a:ea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58" y="3012104"/>
            <a:ext cx="3398048" cy="360000"/>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618" y="3635590"/>
            <a:ext cx="5034057" cy="198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4661949"/>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9342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570208"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21. </a:t>
            </a:r>
            <a:r>
              <a:rPr lang="zh-CN" altLang="en-US" b="1" dirty="0">
                <a:solidFill>
                  <a:schemeClr val="bg1">
                    <a:lumMod val="95000"/>
                  </a:schemeClr>
                </a:solidFill>
                <a:latin typeface="微软雅黑" panose="020B0503020204020204" pitchFamily="34" charset="-122"/>
                <a:ea typeface="微软雅黑" panose="020B0503020204020204" pitchFamily="34" charset="-122"/>
              </a:rPr>
              <a:t>模板 </a:t>
            </a:r>
            <a:r>
              <a:rPr lang="en-US" altLang="zh-CN" b="1" dirty="0">
                <a:solidFill>
                  <a:schemeClr val="bg1">
                    <a:lumMod val="95000"/>
                  </a:schemeClr>
                </a:solidFill>
                <a:latin typeface="微软雅黑" panose="020B0503020204020204" pitchFamily="34" charset="-122"/>
                <a:ea typeface="微软雅黑" panose="020B0503020204020204" pitchFamily="34" charset="-122"/>
              </a:rPr>
              <a:t>– POST</a:t>
            </a:r>
            <a:r>
              <a:rPr lang="zh-CN" altLang="en-US" b="1" dirty="0">
                <a:solidFill>
                  <a:schemeClr val="bg1">
                    <a:lumMod val="95000"/>
                  </a:schemeClr>
                </a:solidFill>
                <a:latin typeface="微软雅黑" panose="020B0503020204020204" pitchFamily="34" charset="-122"/>
                <a:ea typeface="微软雅黑" panose="020B0503020204020204" pitchFamily="34" charset="-122"/>
              </a:rPr>
              <a:t>提交并处理数据</a:t>
            </a:r>
          </a:p>
        </p:txBody>
      </p:sp>
      <p:sp>
        <p:nvSpPr>
          <p:cNvPr id="14" name="矩形 13"/>
          <p:cNvSpPr/>
          <p:nvPr/>
        </p:nvSpPr>
        <p:spPr>
          <a:xfrm>
            <a:off x="1151606" y="1592646"/>
            <a:ext cx="1632538" cy="323165"/>
          </a:xfrm>
          <a:prstGeom prst="rect">
            <a:avLst/>
          </a:prstGeom>
        </p:spPr>
        <p:txBody>
          <a:bodyPr wrap="square">
            <a:spAutoFit/>
          </a:bodyPr>
          <a:lstStyle/>
          <a:p>
            <a:r>
              <a:rPr lang="zh-CN" altLang="en-US" sz="1500" b="1" dirty="0">
                <a:solidFill>
                  <a:schemeClr val="tx1">
                    <a:lumMod val="85000"/>
                    <a:lumOff val="15000"/>
                  </a:schemeClr>
                </a:solidFill>
                <a:latin typeface="Arial" panose="020B0604020202020204" pitchFamily="34" charset="0"/>
              </a:rPr>
              <a:t>运行结果</a:t>
            </a:r>
            <a:endParaRPr lang="en-US" altLang="zh-CN" sz="1500" dirty="0">
              <a:solidFill>
                <a:schemeClr val="tx1">
                  <a:lumMod val="85000"/>
                  <a:lumOff val="15000"/>
                </a:schemeClr>
              </a:solidFill>
              <a:latin typeface="Arial" panose="020B0604020202020204" pitchFamily="34" charset="0"/>
            </a:endParaRPr>
          </a:p>
        </p:txBody>
      </p:sp>
      <p:sp>
        <p:nvSpPr>
          <p:cNvPr id="4" name="矩形 3"/>
          <p:cNvSpPr/>
          <p:nvPr/>
        </p:nvSpPr>
        <p:spPr>
          <a:xfrm>
            <a:off x="4140410" y="2275344"/>
            <a:ext cx="6131807" cy="369332"/>
          </a:xfrm>
          <a:prstGeom prst="rect">
            <a:avLst/>
          </a:prstGeom>
        </p:spPr>
        <p:txBody>
          <a:bodyPr wrap="none">
            <a:spAutoFit/>
          </a:bodyPr>
          <a:lstStyle/>
          <a:p>
            <a:r>
              <a:rPr lang="zh-CN" altLang="en-US" b="1" dirty="0">
                <a:solidFill>
                  <a:schemeClr val="accent2">
                    <a:lumMod val="75000"/>
                  </a:schemeClr>
                </a:solidFill>
                <a:latin typeface="Arial" panose="020B0604020202020204" pitchFamily="34" charset="0"/>
              </a:rPr>
              <a:t>在地址连输入</a:t>
            </a:r>
            <a:r>
              <a:rPr lang="en-US" altLang="zh-CN" b="1" dirty="0" err="1">
                <a:solidFill>
                  <a:schemeClr val="accent2">
                    <a:lumMod val="75000"/>
                  </a:schemeClr>
                </a:solidFill>
                <a:latin typeface="Arial" panose="020B0604020202020204" pitchFamily="34" charset="0"/>
              </a:rPr>
              <a:t>Urls</a:t>
            </a:r>
            <a:r>
              <a:rPr lang="zh-CN" altLang="en-US" b="1" dirty="0">
                <a:solidFill>
                  <a:schemeClr val="accent2">
                    <a:lumMod val="75000"/>
                  </a:schemeClr>
                </a:solidFill>
                <a:latin typeface="Arial" panose="020B0604020202020204" pitchFamily="34" charset="0"/>
              </a:rPr>
              <a:t>地址为</a:t>
            </a:r>
            <a:r>
              <a:rPr lang="en-US" altLang="zh-CN" b="1" dirty="0">
                <a:solidFill>
                  <a:schemeClr val="accent2">
                    <a:lumMod val="75000"/>
                  </a:schemeClr>
                </a:solidFill>
                <a:latin typeface="Arial" panose="020B0604020202020204" pitchFamily="34" charset="0"/>
              </a:rPr>
              <a:t>Get</a:t>
            </a:r>
            <a:r>
              <a:rPr lang="zh-CN" altLang="en-US" b="1" dirty="0">
                <a:solidFill>
                  <a:schemeClr val="accent2">
                    <a:lumMod val="75000"/>
                  </a:schemeClr>
                </a:solidFill>
                <a:latin typeface="Arial" panose="020B0604020202020204" pitchFamily="34" charset="0"/>
              </a:rPr>
              <a:t>请求模式，返回搜索表单页面</a:t>
            </a:r>
            <a:endParaRPr lang="en-US" altLang="zh-CN" dirty="0">
              <a:solidFill>
                <a:schemeClr val="accent2">
                  <a:lumMod val="75000"/>
                </a:schemeClr>
              </a:solidFill>
              <a:latin typeface="Arial" panose="020B0604020202020204" pitchFamily="34" charset="0"/>
            </a:endParaRPr>
          </a:p>
        </p:txBody>
      </p:sp>
      <p:sp>
        <p:nvSpPr>
          <p:cNvPr id="16" name="矩形 15"/>
          <p:cNvSpPr/>
          <p:nvPr/>
        </p:nvSpPr>
        <p:spPr>
          <a:xfrm>
            <a:off x="4140410" y="3096181"/>
            <a:ext cx="5694188" cy="369332"/>
          </a:xfrm>
          <a:prstGeom prst="rect">
            <a:avLst/>
          </a:prstGeom>
        </p:spPr>
        <p:txBody>
          <a:bodyPr wrap="none">
            <a:spAutoFit/>
          </a:bodyPr>
          <a:lstStyle/>
          <a:p>
            <a:r>
              <a:rPr lang="zh-CN" altLang="en-US" b="1" dirty="0">
                <a:solidFill>
                  <a:schemeClr val="accent2">
                    <a:lumMod val="75000"/>
                  </a:schemeClr>
                </a:solidFill>
                <a:latin typeface="Arial" panose="020B0604020202020204" pitchFamily="34" charset="0"/>
              </a:rPr>
              <a:t>点击</a:t>
            </a:r>
            <a:r>
              <a:rPr lang="en-US" altLang="zh-CN" b="1" dirty="0">
                <a:solidFill>
                  <a:schemeClr val="accent2">
                    <a:lumMod val="75000"/>
                  </a:schemeClr>
                </a:solidFill>
                <a:latin typeface="Arial" panose="020B0604020202020204" pitchFamily="34" charset="0"/>
              </a:rPr>
              <a:t>【</a:t>
            </a:r>
            <a:r>
              <a:rPr lang="zh-CN" altLang="en-US" b="1" dirty="0">
                <a:solidFill>
                  <a:schemeClr val="accent2">
                    <a:lumMod val="75000"/>
                  </a:schemeClr>
                </a:solidFill>
                <a:latin typeface="Arial" panose="020B0604020202020204" pitchFamily="34" charset="0"/>
              </a:rPr>
              <a:t>搜索</a:t>
            </a:r>
            <a:r>
              <a:rPr lang="en-US" altLang="zh-CN" b="1" dirty="0">
                <a:solidFill>
                  <a:schemeClr val="accent2">
                    <a:lumMod val="75000"/>
                  </a:schemeClr>
                </a:solidFill>
                <a:latin typeface="Arial" panose="020B0604020202020204" pitchFamily="34" charset="0"/>
              </a:rPr>
              <a:t>】</a:t>
            </a:r>
            <a:r>
              <a:rPr lang="zh-CN" altLang="en-US" b="1" dirty="0">
                <a:solidFill>
                  <a:schemeClr val="accent2">
                    <a:lumMod val="75000"/>
                  </a:schemeClr>
                </a:solidFill>
                <a:latin typeface="Arial" panose="020B0604020202020204" pitchFamily="34" charset="0"/>
              </a:rPr>
              <a:t>按钮，表单</a:t>
            </a:r>
            <a:r>
              <a:rPr lang="en-US" altLang="zh-CN" b="1" dirty="0">
                <a:solidFill>
                  <a:schemeClr val="accent2">
                    <a:lumMod val="75000"/>
                  </a:schemeClr>
                </a:solidFill>
                <a:latin typeface="Arial" panose="020B0604020202020204" pitchFamily="34" charset="0"/>
              </a:rPr>
              <a:t>POST</a:t>
            </a:r>
            <a:r>
              <a:rPr lang="zh-CN" altLang="en-US" b="1" dirty="0">
                <a:solidFill>
                  <a:schemeClr val="accent2">
                    <a:lumMod val="75000"/>
                  </a:schemeClr>
                </a:solidFill>
                <a:latin typeface="Arial" panose="020B0604020202020204" pitchFamily="34" charset="0"/>
              </a:rPr>
              <a:t>提交，则进行业务处理</a:t>
            </a:r>
            <a:endParaRPr lang="en-US" altLang="zh-CN" dirty="0">
              <a:solidFill>
                <a:schemeClr val="accent2">
                  <a:lumMod val="75000"/>
                </a:schemeClr>
              </a:solidFill>
              <a:latin typeface="Arial" panose="020B0604020202020204" pitchFamily="34" charset="0"/>
            </a:endParaRPr>
          </a:p>
        </p:txBody>
      </p:sp>
      <p:sp>
        <p:nvSpPr>
          <p:cNvPr id="18" name="内容占位符 2"/>
          <p:cNvSpPr txBox="1">
            <a:spLocks/>
          </p:cNvSpPr>
          <p:nvPr/>
        </p:nvSpPr>
        <p:spPr>
          <a:xfrm>
            <a:off x="1151606" y="4795344"/>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从而我们可以看出，无论是页面访问还是请求动作处理，最终访问的</a:t>
            </a:r>
            <a:r>
              <a:rPr lang="en-US" altLang="zh-CN" sz="2000" dirty="0" err="1"/>
              <a:t>Urls</a:t>
            </a:r>
            <a:r>
              <a:rPr lang="zh-CN" altLang="en-US" sz="2000" dirty="0"/>
              <a:t>地址都为 </a:t>
            </a:r>
            <a:r>
              <a:rPr lang="en-US" altLang="zh-CN" sz="2000" dirty="0"/>
              <a:t>/search </a:t>
            </a:r>
          </a:p>
        </p:txBody>
      </p:sp>
    </p:spTree>
    <p:extLst>
      <p:ext uri="{BB962C8B-B14F-4D97-AF65-F5344CB8AC3E}">
        <p14:creationId xmlns:p14="http://schemas.microsoft.com/office/powerpoint/2010/main" val="1180317879"/>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904592"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809056"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22. </a:t>
            </a:r>
            <a:r>
              <a:rPr lang="zh-CN" altLang="en-US" b="1" dirty="0">
                <a:solidFill>
                  <a:schemeClr val="bg1">
                    <a:lumMod val="95000"/>
                  </a:schemeClr>
                </a:solidFill>
                <a:latin typeface="微软雅黑" panose="020B0503020204020204" pitchFamily="34" charset="-122"/>
                <a:ea typeface="微软雅黑" panose="020B0503020204020204" pitchFamily="34" charset="-122"/>
              </a:rPr>
              <a:t>如何访问静态文件资源（</a:t>
            </a:r>
            <a:r>
              <a:rPr lang="en-US" altLang="zh-CN" b="1" dirty="0">
                <a:solidFill>
                  <a:schemeClr val="bg1">
                    <a:lumMod val="95000"/>
                  </a:schemeClr>
                </a:solidFill>
                <a:latin typeface="微软雅黑" panose="020B0503020204020204" pitchFamily="34" charset="-122"/>
                <a:ea typeface="微软雅黑" panose="020B0503020204020204" pitchFamily="34" charset="-122"/>
              </a:rPr>
              <a:t>CSS</a:t>
            </a:r>
            <a:r>
              <a:rPr lang="zh-CN" altLang="en-US" b="1" dirty="0">
                <a:solidFill>
                  <a:schemeClr val="bg1">
                    <a:lumMod val="95000"/>
                  </a:schemeClr>
                </a:solidFill>
                <a:latin typeface="微软雅黑" panose="020B0503020204020204" pitchFamily="34" charset="-122"/>
                <a:ea typeface="微软雅黑" panose="020B0503020204020204" pitchFamily="34" charset="-122"/>
              </a:rPr>
              <a:t>）</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模板页面访问</a:t>
            </a:r>
            <a:r>
              <a:rPr lang="en-US" altLang="zh-CN" sz="2000" dirty="0"/>
              <a:t>CSS</a:t>
            </a:r>
            <a:r>
              <a:rPr lang="zh-CN" altLang="en-US" sz="2000" dirty="0"/>
              <a:t>样式表静态资源</a:t>
            </a:r>
            <a:endParaRPr lang="en-US" altLang="zh-CN" sz="2000" dirty="0"/>
          </a:p>
        </p:txBody>
      </p:sp>
      <p:sp>
        <p:nvSpPr>
          <p:cNvPr id="21" name="矩形 20"/>
          <p:cNvSpPr/>
          <p:nvPr/>
        </p:nvSpPr>
        <p:spPr>
          <a:xfrm>
            <a:off x="1233535" y="2070338"/>
            <a:ext cx="10349593" cy="730713"/>
          </a:xfrm>
          <a:prstGeom prst="rect">
            <a:avLst/>
          </a:prstGeom>
        </p:spPr>
        <p:txBody>
          <a:bodyPr wrap="square">
            <a:spAutoFit/>
          </a:bodyPr>
          <a:lstStyle/>
          <a:p>
            <a:pPr>
              <a:lnSpc>
                <a:spcPct val="150000"/>
              </a:lnSpc>
            </a:pPr>
            <a:r>
              <a:rPr lang="zh-CN" altLang="en-US" sz="1500" dirty="0">
                <a:solidFill>
                  <a:schemeClr val="bg1">
                    <a:lumMod val="50000"/>
                  </a:schemeClr>
                </a:solidFill>
                <a:latin typeface="+mn-ea"/>
              </a:rPr>
              <a:t>在工程文件夹根目录下创建的 </a:t>
            </a:r>
            <a:r>
              <a:rPr lang="en-US" altLang="zh-CN" sz="1500" b="1" dirty="0">
                <a:solidFill>
                  <a:schemeClr val="bg1">
                    <a:lumMod val="50000"/>
                  </a:schemeClr>
                </a:solidFill>
                <a:latin typeface="+mn-ea"/>
              </a:rPr>
              <a:t>static</a:t>
            </a:r>
            <a:r>
              <a:rPr lang="en-US" altLang="zh-CN" sz="1500" dirty="0">
                <a:solidFill>
                  <a:schemeClr val="bg1">
                    <a:lumMod val="50000"/>
                  </a:schemeClr>
                </a:solidFill>
                <a:latin typeface="+mn-ea"/>
              </a:rPr>
              <a:t> </a:t>
            </a:r>
            <a:r>
              <a:rPr lang="zh-CN" altLang="en-US" sz="1500" dirty="0">
                <a:solidFill>
                  <a:schemeClr val="bg1">
                    <a:lumMod val="50000"/>
                  </a:schemeClr>
                </a:solidFill>
                <a:latin typeface="+mn-ea"/>
              </a:rPr>
              <a:t>文件夹下创建样式表 </a:t>
            </a:r>
            <a:r>
              <a:rPr lang="en-US" altLang="zh-CN" sz="1500" b="1" dirty="0" err="1">
                <a:solidFill>
                  <a:schemeClr val="bg1">
                    <a:lumMod val="50000"/>
                  </a:schemeClr>
                </a:solidFill>
                <a:latin typeface="+mn-ea"/>
              </a:rPr>
              <a:t>css</a:t>
            </a:r>
            <a:r>
              <a:rPr lang="en-US" altLang="zh-CN" sz="1500" b="1" dirty="0">
                <a:solidFill>
                  <a:schemeClr val="bg1">
                    <a:lumMod val="50000"/>
                  </a:schemeClr>
                </a:solidFill>
                <a:latin typeface="+mn-ea"/>
              </a:rPr>
              <a:t>/style.css</a:t>
            </a:r>
          </a:p>
          <a:p>
            <a:pPr>
              <a:lnSpc>
                <a:spcPct val="150000"/>
              </a:lnSpc>
            </a:pPr>
            <a:r>
              <a:rPr lang="zh-CN" altLang="en-US" sz="1500" dirty="0">
                <a:solidFill>
                  <a:schemeClr val="bg1">
                    <a:lumMod val="50000"/>
                  </a:schemeClr>
                </a:solidFill>
                <a:latin typeface="+mn-ea"/>
              </a:rPr>
              <a:t>在静态文件（</a:t>
            </a:r>
            <a:r>
              <a:rPr lang="en-US" altLang="zh-CN" sz="1500" dirty="0">
                <a:solidFill>
                  <a:schemeClr val="bg1">
                    <a:lumMod val="50000"/>
                  </a:schemeClr>
                </a:solidFill>
                <a:latin typeface="+mn-ea"/>
              </a:rPr>
              <a:t>html</a:t>
            </a:r>
            <a:r>
              <a:rPr lang="zh-CN" altLang="en-US" sz="1500" dirty="0">
                <a:solidFill>
                  <a:schemeClr val="bg1">
                    <a:lumMod val="50000"/>
                  </a:schemeClr>
                </a:solidFill>
                <a:latin typeface="+mn-ea"/>
              </a:rPr>
              <a:t>）中使用 </a:t>
            </a:r>
            <a:r>
              <a:rPr lang="en-US" altLang="zh-CN" sz="1500" b="1" dirty="0" err="1">
                <a:solidFill>
                  <a:schemeClr val="bg1">
                    <a:lumMod val="50000"/>
                  </a:schemeClr>
                </a:solidFill>
                <a:latin typeface="+mn-ea"/>
              </a:rPr>
              <a:t>url_for</a:t>
            </a:r>
            <a:r>
              <a:rPr lang="en-US" altLang="zh-CN" sz="1500" dirty="0">
                <a:solidFill>
                  <a:schemeClr val="bg1">
                    <a:lumMod val="50000"/>
                  </a:schemeClr>
                </a:solidFill>
                <a:latin typeface="+mn-ea"/>
              </a:rPr>
              <a:t> </a:t>
            </a:r>
            <a:r>
              <a:rPr lang="zh-CN" altLang="en-US" sz="1500" dirty="0">
                <a:solidFill>
                  <a:schemeClr val="bg1">
                    <a:lumMod val="50000"/>
                  </a:schemeClr>
                </a:solidFill>
                <a:latin typeface="+mn-ea"/>
              </a:rPr>
              <a:t>引用外部静态样式表文件。</a:t>
            </a:r>
            <a:endParaRPr lang="en-US" altLang="zh-CN" sz="1500" dirty="0">
              <a:solidFill>
                <a:schemeClr val="bg1">
                  <a:lumMod val="50000"/>
                </a:schemeClr>
              </a:solidFill>
              <a:latin typeface="+mn-ea"/>
            </a:endParaRPr>
          </a:p>
        </p:txBody>
      </p:sp>
      <p:graphicFrame>
        <p:nvGraphicFramePr>
          <p:cNvPr id="11" name="表格 10"/>
          <p:cNvGraphicFramePr>
            <a:graphicFrameLocks noGrp="1"/>
          </p:cNvGraphicFramePr>
          <p:nvPr>
            <p:extLst>
              <p:ext uri="{D42A27DB-BD31-4B8C-83A1-F6EECF244321}">
                <p14:modId xmlns:p14="http://schemas.microsoft.com/office/powerpoint/2010/main" val="3151352275"/>
              </p:ext>
            </p:extLst>
          </p:nvPr>
        </p:nvGraphicFramePr>
        <p:xfrm>
          <a:off x="1233535" y="2977533"/>
          <a:ext cx="8858914" cy="898431"/>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898431">
                <a:tc>
                  <a:txBody>
                    <a:bodyPr/>
                    <a:lstStyle/>
                    <a:p>
                      <a:pPr>
                        <a:lnSpc>
                          <a:spcPct val="150000"/>
                        </a:lnSpc>
                      </a:pPr>
                      <a:r>
                        <a:rPr lang="en-US" altLang="zh-CN" sz="1500" b="0" kern="1200" dirty="0">
                          <a:solidFill>
                            <a:schemeClr val="bg1">
                              <a:lumMod val="50000"/>
                            </a:schemeClr>
                          </a:solidFill>
                          <a:latin typeface="微软雅黑" panose="020B0503020204020204" pitchFamily="34" charset="-122"/>
                          <a:ea typeface="微软雅黑" panose="020B0503020204020204" pitchFamily="34" charset="-122"/>
                          <a:cs typeface="+mn-cs"/>
                        </a:rPr>
                        <a:t># html</a:t>
                      </a:r>
                      <a:r>
                        <a:rPr lang="zh-CN" altLang="en-US" sz="1500" b="0" kern="1200" dirty="0">
                          <a:solidFill>
                            <a:schemeClr val="bg1">
                              <a:lumMod val="50000"/>
                            </a:schemeClr>
                          </a:solidFill>
                          <a:latin typeface="微软雅黑" panose="020B0503020204020204" pitchFamily="34" charset="-122"/>
                          <a:ea typeface="微软雅黑" panose="020B0503020204020204" pitchFamily="34" charset="-122"/>
                          <a:cs typeface="+mn-cs"/>
                        </a:rPr>
                        <a:t>静态页面应用外部</a:t>
                      </a:r>
                      <a:r>
                        <a:rPr lang="en-US" altLang="zh-CN" sz="1500" b="0" kern="1200" dirty="0">
                          <a:solidFill>
                            <a:schemeClr val="bg1">
                              <a:lumMod val="50000"/>
                            </a:schemeClr>
                          </a:solidFill>
                          <a:latin typeface="微软雅黑" panose="020B0503020204020204" pitchFamily="34" charset="-122"/>
                          <a:ea typeface="微软雅黑" panose="020B0503020204020204" pitchFamily="34" charset="-122"/>
                          <a:cs typeface="+mn-cs"/>
                        </a:rPr>
                        <a:t>CSS</a:t>
                      </a:r>
                      <a:r>
                        <a:rPr lang="zh-CN" altLang="en-US" sz="1500" b="0" kern="1200" dirty="0">
                          <a:solidFill>
                            <a:schemeClr val="bg1">
                              <a:lumMod val="50000"/>
                            </a:schemeClr>
                          </a:solidFill>
                          <a:latin typeface="微软雅黑" panose="020B0503020204020204" pitchFamily="34" charset="-122"/>
                          <a:ea typeface="微软雅黑" panose="020B0503020204020204" pitchFamily="34" charset="-122"/>
                          <a:cs typeface="+mn-cs"/>
                        </a:rPr>
                        <a:t>样式表</a:t>
                      </a:r>
                      <a:endParaRPr lang="en-US" altLang="zh-CN" sz="1500" b="0" kern="1200" dirty="0">
                        <a:solidFill>
                          <a:schemeClr val="bg1">
                            <a:lumMod val="50000"/>
                          </a:schemeClr>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800" b="0" kern="1200" dirty="0">
                          <a:solidFill>
                            <a:schemeClr val="tx1"/>
                          </a:solidFill>
                          <a:effectLst/>
                          <a:latin typeface="+mn-lt"/>
                          <a:ea typeface="+mn-ea"/>
                          <a:cs typeface="+mn-cs"/>
                        </a:rPr>
                        <a:t>&lt;link </a:t>
                      </a:r>
                      <a:r>
                        <a:rPr lang="en-US" altLang="zh-CN" sz="1800" b="0" kern="1200" dirty="0" err="1">
                          <a:solidFill>
                            <a:schemeClr val="tx1"/>
                          </a:solidFill>
                          <a:effectLst/>
                          <a:latin typeface="+mn-lt"/>
                          <a:ea typeface="+mn-ea"/>
                          <a:cs typeface="+mn-cs"/>
                        </a:rPr>
                        <a:t>rel</a:t>
                      </a:r>
                      <a:r>
                        <a:rPr lang="en-US" altLang="zh-CN" sz="1800" b="0" kern="1200" dirty="0">
                          <a:solidFill>
                            <a:schemeClr val="tx1"/>
                          </a:solidFill>
                          <a:effectLst/>
                          <a:latin typeface="+mn-lt"/>
                          <a:ea typeface="+mn-ea"/>
                          <a:cs typeface="+mn-cs"/>
                        </a:rPr>
                        <a:t>="stylesheet" </a:t>
                      </a:r>
                      <a:r>
                        <a:rPr lang="en-US" altLang="zh-CN" sz="1800" b="0" kern="1200" dirty="0" err="1">
                          <a:solidFill>
                            <a:schemeClr val="tx1"/>
                          </a:solidFill>
                          <a:effectLst/>
                          <a:latin typeface="+mn-lt"/>
                          <a:ea typeface="+mn-ea"/>
                          <a:cs typeface="+mn-cs"/>
                        </a:rPr>
                        <a:t>href</a:t>
                      </a:r>
                      <a:r>
                        <a:rPr lang="en-US" altLang="zh-CN" sz="1800" b="0" kern="1200" dirty="0">
                          <a:solidFill>
                            <a:schemeClr val="tx1"/>
                          </a:solidFill>
                          <a:effectLst/>
                          <a:latin typeface="+mn-lt"/>
                          <a:ea typeface="+mn-ea"/>
                          <a:cs typeface="+mn-cs"/>
                        </a:rPr>
                        <a:t>=" {{ </a:t>
                      </a:r>
                      <a:r>
                        <a:rPr lang="en-US" altLang="zh-CN" sz="1800" b="1" kern="1200" dirty="0" err="1">
                          <a:solidFill>
                            <a:schemeClr val="accent2">
                              <a:lumMod val="75000"/>
                            </a:schemeClr>
                          </a:solidFill>
                          <a:effectLst/>
                          <a:latin typeface="+mn-lt"/>
                          <a:ea typeface="+mn-ea"/>
                          <a:cs typeface="+mn-cs"/>
                        </a:rPr>
                        <a:t>url_for</a:t>
                      </a:r>
                      <a:r>
                        <a:rPr lang="en-US" altLang="zh-CN" sz="1800" b="0" kern="1200" dirty="0">
                          <a:solidFill>
                            <a:schemeClr val="accent2">
                              <a:lumMod val="75000"/>
                            </a:schemeClr>
                          </a:solidFill>
                          <a:effectLst/>
                          <a:latin typeface="+mn-lt"/>
                          <a:ea typeface="+mn-ea"/>
                          <a:cs typeface="+mn-cs"/>
                        </a:rPr>
                        <a:t>('static', filename='</a:t>
                      </a:r>
                      <a:r>
                        <a:rPr lang="en-US" altLang="zh-CN" sz="1800" b="0" kern="1200" dirty="0" err="1">
                          <a:solidFill>
                            <a:schemeClr val="accent2">
                              <a:lumMod val="75000"/>
                            </a:schemeClr>
                          </a:solidFill>
                          <a:effectLst/>
                          <a:latin typeface="+mn-lt"/>
                          <a:ea typeface="+mn-ea"/>
                          <a:cs typeface="+mn-cs"/>
                        </a:rPr>
                        <a:t>css</a:t>
                      </a:r>
                      <a:r>
                        <a:rPr lang="en-US" altLang="zh-CN" sz="1800" b="0" kern="1200" dirty="0">
                          <a:solidFill>
                            <a:schemeClr val="accent2">
                              <a:lumMod val="75000"/>
                            </a:schemeClr>
                          </a:solidFill>
                          <a:effectLst/>
                          <a:latin typeface="+mn-lt"/>
                          <a:ea typeface="+mn-ea"/>
                          <a:cs typeface="+mn-cs"/>
                        </a:rPr>
                        <a:t>/style.css', _external=True) </a:t>
                      </a:r>
                      <a:r>
                        <a:rPr lang="en-US" altLang="zh-CN" sz="1800" b="0" kern="1200" dirty="0">
                          <a:solidFill>
                            <a:schemeClr val="tx1"/>
                          </a:solidFill>
                          <a:effectLst/>
                          <a:latin typeface="+mn-lt"/>
                          <a:ea typeface="+mn-ea"/>
                          <a:cs typeface="+mn-cs"/>
                        </a:rPr>
                        <a:t>}} "/&gt;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矩形 7"/>
          <p:cNvSpPr/>
          <p:nvPr/>
        </p:nvSpPr>
        <p:spPr>
          <a:xfrm>
            <a:off x="1144694" y="4107976"/>
            <a:ext cx="9902611" cy="1187355"/>
          </a:xfrm>
          <a:prstGeom prst="rect">
            <a:avLst/>
          </a:prstGeom>
          <a:solidFill>
            <a:schemeClr val="accent4">
              <a:lumMod val="60000"/>
              <a:lumOff val="40000"/>
            </a:schemeClr>
          </a:solidFill>
          <a:ln>
            <a:noFill/>
          </a:ln>
          <a:effectLst>
            <a:outerShdw blurRad="889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b="1" dirty="0">
                <a:solidFill>
                  <a:srgbClr val="AC8300"/>
                </a:solidFill>
                <a:latin typeface="微软雅黑" panose="020B0503020204020204" pitchFamily="34" charset="-122"/>
                <a:ea typeface="微软雅黑" panose="020B0503020204020204" pitchFamily="34" charset="-122"/>
              </a:rPr>
              <a:t>_external=True </a:t>
            </a:r>
            <a:r>
              <a:rPr lang="zh-CN" altLang="en-US" sz="1400" dirty="0">
                <a:solidFill>
                  <a:srgbClr val="AC8300"/>
                </a:solidFill>
                <a:latin typeface="微软雅黑" panose="020B0503020204020204" pitchFamily="34" charset="-122"/>
                <a:ea typeface="微软雅黑" panose="020B0503020204020204" pitchFamily="34" charset="-122"/>
              </a:rPr>
              <a:t>参数为可选参数，其作用是引用方式的不同：</a:t>
            </a:r>
            <a:endParaRPr lang="en-US" altLang="zh-CN" sz="1400" dirty="0">
              <a:solidFill>
                <a:srgbClr val="AC83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solidFill>
                  <a:srgbClr val="AC8300"/>
                </a:solidFill>
                <a:latin typeface="微软雅黑" panose="020B0503020204020204" pitchFamily="34" charset="-122"/>
                <a:ea typeface="微软雅黑" panose="020B0503020204020204" pitchFamily="34" charset="-122"/>
              </a:rPr>
              <a:t> </a:t>
            </a:r>
            <a:r>
              <a:rPr lang="en-US" altLang="zh-CN" sz="1400" dirty="0">
                <a:solidFill>
                  <a:srgbClr val="AC8300"/>
                </a:solidFill>
                <a:latin typeface="微软雅黑" panose="020B0503020204020204" pitchFamily="34" charset="-122"/>
                <a:ea typeface="微软雅黑" panose="020B0503020204020204" pitchFamily="34" charset="-122"/>
              </a:rPr>
              <a:t>_external </a:t>
            </a:r>
            <a:r>
              <a:rPr lang="zh-CN" altLang="en-US" sz="1400" dirty="0">
                <a:solidFill>
                  <a:srgbClr val="AC8300"/>
                </a:solidFill>
                <a:latin typeface="微软雅黑" panose="020B0503020204020204" pitchFamily="34" charset="-122"/>
                <a:ea typeface="微软雅黑" panose="020B0503020204020204" pitchFamily="34" charset="-122"/>
              </a:rPr>
              <a:t>参数为</a:t>
            </a:r>
            <a:r>
              <a:rPr lang="en-US" altLang="zh-CN" sz="1400" dirty="0">
                <a:solidFill>
                  <a:srgbClr val="AC8300"/>
                </a:solidFill>
                <a:latin typeface="微软雅黑" panose="020B0503020204020204" pitchFamily="34" charset="-122"/>
                <a:ea typeface="微软雅黑" panose="020B0503020204020204" pitchFamily="34" charset="-122"/>
              </a:rPr>
              <a:t>True</a:t>
            </a:r>
            <a:r>
              <a:rPr lang="zh-CN" altLang="en-US" sz="1400" dirty="0">
                <a:solidFill>
                  <a:srgbClr val="AC8300"/>
                </a:solidFill>
                <a:latin typeface="微软雅黑" panose="020B0503020204020204" pitchFamily="34" charset="-122"/>
                <a:ea typeface="微软雅黑" panose="020B0503020204020204" pitchFamily="34" charset="-122"/>
              </a:rPr>
              <a:t>，引用地址为：</a:t>
            </a:r>
            <a:r>
              <a:rPr lang="en-US" altLang="zh-CN" sz="1400" dirty="0">
                <a:solidFill>
                  <a:srgbClr val="AC8300"/>
                </a:solidFill>
                <a:latin typeface="微软雅黑" panose="020B0503020204020204" pitchFamily="34" charset="-122"/>
                <a:ea typeface="微软雅黑" panose="020B0503020204020204" pitchFamily="34" charset="-122"/>
              </a:rPr>
              <a:t>http://localhost:5000/static/css/style.css</a:t>
            </a:r>
          </a:p>
          <a:p>
            <a:pPr marL="285750" indent="-285750">
              <a:lnSpc>
                <a:spcPct val="150000"/>
              </a:lnSpc>
              <a:buFont typeface="Arial" panose="020B0604020202020204" pitchFamily="34" charset="0"/>
              <a:buChar char="•"/>
            </a:pPr>
            <a:r>
              <a:rPr lang="zh-CN" altLang="en-US" sz="1400" dirty="0">
                <a:solidFill>
                  <a:srgbClr val="AC8300"/>
                </a:solidFill>
                <a:latin typeface="微软雅黑" panose="020B0503020204020204" pitchFamily="34" charset="-122"/>
                <a:ea typeface="微软雅黑" panose="020B0503020204020204" pitchFamily="34" charset="-122"/>
              </a:rPr>
              <a:t> </a:t>
            </a:r>
            <a:r>
              <a:rPr lang="en-US" altLang="zh-CN" sz="1400" dirty="0">
                <a:solidFill>
                  <a:srgbClr val="AC8300"/>
                </a:solidFill>
                <a:latin typeface="微软雅黑" panose="020B0503020204020204" pitchFamily="34" charset="-122"/>
                <a:ea typeface="微软雅黑" panose="020B0503020204020204" pitchFamily="34" charset="-122"/>
              </a:rPr>
              <a:t>_</a:t>
            </a:r>
            <a:r>
              <a:rPr lang="en-US" altLang="zh-CN" sz="1400" dirty="0" err="1">
                <a:solidFill>
                  <a:srgbClr val="AC8300"/>
                </a:solidFill>
                <a:latin typeface="微软雅黑" panose="020B0503020204020204" pitchFamily="34" charset="-122"/>
                <a:ea typeface="微软雅黑" panose="020B0503020204020204" pitchFamily="34" charset="-122"/>
              </a:rPr>
              <a:t>exernal</a:t>
            </a:r>
            <a:r>
              <a:rPr lang="en-US" altLang="zh-CN" sz="1400" dirty="0">
                <a:solidFill>
                  <a:srgbClr val="AC8300"/>
                </a:solidFill>
                <a:latin typeface="微软雅黑" panose="020B0503020204020204" pitchFamily="34" charset="-122"/>
                <a:ea typeface="微软雅黑" panose="020B0503020204020204" pitchFamily="34" charset="-122"/>
              </a:rPr>
              <a:t> </a:t>
            </a:r>
            <a:r>
              <a:rPr lang="zh-CN" altLang="en-US" sz="1400" dirty="0">
                <a:solidFill>
                  <a:srgbClr val="AC8300"/>
                </a:solidFill>
                <a:latin typeface="微软雅黑" panose="020B0503020204020204" pitchFamily="34" charset="-122"/>
                <a:ea typeface="微软雅黑" panose="020B0503020204020204" pitchFamily="34" charset="-122"/>
              </a:rPr>
              <a:t>参数为</a:t>
            </a:r>
            <a:r>
              <a:rPr lang="en-US" altLang="zh-CN" sz="1400" dirty="0">
                <a:solidFill>
                  <a:srgbClr val="AC8300"/>
                </a:solidFill>
                <a:latin typeface="微软雅黑" panose="020B0503020204020204" pitchFamily="34" charset="-122"/>
                <a:ea typeface="微软雅黑" panose="020B0503020204020204" pitchFamily="34" charset="-122"/>
              </a:rPr>
              <a:t>False</a:t>
            </a:r>
            <a:r>
              <a:rPr lang="zh-CN" altLang="en-US" sz="1400" dirty="0">
                <a:solidFill>
                  <a:srgbClr val="AC8300"/>
                </a:solidFill>
                <a:latin typeface="微软雅黑" panose="020B0503020204020204" pitchFamily="34" charset="-122"/>
                <a:ea typeface="微软雅黑" panose="020B0503020204020204" pitchFamily="34" charset="-122"/>
              </a:rPr>
              <a:t>，引用地址为：</a:t>
            </a:r>
            <a:r>
              <a:rPr lang="en-US" altLang="zh-CN" sz="1400" dirty="0">
                <a:solidFill>
                  <a:srgbClr val="AC8300"/>
                </a:solidFill>
                <a:latin typeface="微软雅黑" panose="020B0503020204020204" pitchFamily="34" charset="-122"/>
                <a:ea typeface="微软雅黑" panose="020B0503020204020204" pitchFamily="34" charset="-122"/>
              </a:rPr>
              <a:t>/</a:t>
            </a:r>
            <a:r>
              <a:rPr lang="en-US" altLang="zh-CN" sz="1400" dirty="0" err="1">
                <a:solidFill>
                  <a:srgbClr val="AC8300"/>
                </a:solidFill>
                <a:latin typeface="微软雅黑" panose="020B0503020204020204" pitchFamily="34" charset="-122"/>
                <a:ea typeface="微软雅黑" panose="020B0503020204020204" pitchFamily="34" charset="-122"/>
              </a:rPr>
              <a:t>css</a:t>
            </a:r>
            <a:r>
              <a:rPr lang="en-US" altLang="zh-CN" sz="1400" dirty="0">
                <a:solidFill>
                  <a:srgbClr val="AC8300"/>
                </a:solidFill>
                <a:latin typeface="微软雅黑" panose="020B0503020204020204" pitchFamily="34" charset="-122"/>
                <a:ea typeface="微软雅黑" panose="020B0503020204020204" pitchFamily="34" charset="-122"/>
              </a:rPr>
              <a:t>/style.css (</a:t>
            </a:r>
            <a:r>
              <a:rPr lang="zh-CN" altLang="en-US" sz="1400" dirty="0">
                <a:solidFill>
                  <a:srgbClr val="AC8300"/>
                </a:solidFill>
                <a:latin typeface="微软雅黑" panose="020B0503020204020204" pitchFamily="34" charset="-122"/>
                <a:ea typeface="微软雅黑" panose="020B0503020204020204" pitchFamily="34" charset="-122"/>
              </a:rPr>
              <a:t>不使用该参数，默认为</a:t>
            </a:r>
            <a:r>
              <a:rPr lang="en-US" altLang="zh-CN" sz="1400" dirty="0">
                <a:solidFill>
                  <a:srgbClr val="AC8300"/>
                </a:solidFill>
                <a:latin typeface="微软雅黑" panose="020B0503020204020204" pitchFamily="34" charset="-122"/>
                <a:ea typeface="微软雅黑" panose="020B0503020204020204" pitchFamily="34" charset="-122"/>
              </a:rPr>
              <a:t>False)</a:t>
            </a:r>
          </a:p>
        </p:txBody>
      </p:sp>
    </p:spTree>
    <p:extLst>
      <p:ext uri="{BB962C8B-B14F-4D97-AF65-F5344CB8AC3E}">
        <p14:creationId xmlns:p14="http://schemas.microsoft.com/office/powerpoint/2010/main" val="301519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904592"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220480"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23. </a:t>
            </a:r>
            <a:r>
              <a:rPr lang="zh-CN" altLang="en-US" b="1" dirty="0">
                <a:solidFill>
                  <a:schemeClr val="bg1">
                    <a:lumMod val="95000"/>
                  </a:schemeClr>
                </a:solidFill>
                <a:latin typeface="微软雅黑" panose="020B0503020204020204" pitchFamily="34" charset="-122"/>
                <a:ea typeface="微软雅黑" panose="020B0503020204020204" pitchFamily="34" charset="-122"/>
              </a:rPr>
              <a:t>模板中的表达式</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模板中可以使用表达式动态处理各种数据参数</a:t>
            </a:r>
            <a:endParaRPr lang="en-US" altLang="zh-CN" sz="2000" dirty="0"/>
          </a:p>
        </p:txBody>
      </p:sp>
      <p:sp>
        <p:nvSpPr>
          <p:cNvPr id="21" name="矩形 20"/>
          <p:cNvSpPr/>
          <p:nvPr/>
        </p:nvSpPr>
        <p:spPr>
          <a:xfrm>
            <a:off x="1233535" y="2070338"/>
            <a:ext cx="10349593" cy="784830"/>
          </a:xfrm>
          <a:prstGeom prst="rect">
            <a:avLst/>
          </a:prstGeom>
        </p:spPr>
        <p:txBody>
          <a:bodyPr wrap="square">
            <a:spAutoFit/>
          </a:bodyPr>
          <a:lstStyle/>
          <a:p>
            <a:pPr>
              <a:lnSpc>
                <a:spcPct val="150000"/>
              </a:lnSpc>
            </a:pPr>
            <a:r>
              <a:rPr lang="zh-CN" altLang="en-US" sz="1500" dirty="0">
                <a:solidFill>
                  <a:schemeClr val="bg1">
                    <a:lumMod val="50000"/>
                  </a:schemeClr>
                </a:solidFill>
                <a:latin typeface="+mn-ea"/>
              </a:rPr>
              <a:t>在</a:t>
            </a:r>
            <a:r>
              <a:rPr lang="en-US" altLang="zh-CN" sz="1500" dirty="0">
                <a:solidFill>
                  <a:schemeClr val="bg1">
                    <a:lumMod val="50000"/>
                  </a:schemeClr>
                </a:solidFill>
                <a:latin typeface="+mn-ea"/>
              </a:rPr>
              <a:t>Flask</a:t>
            </a:r>
            <a:r>
              <a:rPr lang="zh-CN" altLang="en-US" sz="1500" dirty="0">
                <a:solidFill>
                  <a:schemeClr val="bg1">
                    <a:lumMod val="50000"/>
                  </a:schemeClr>
                </a:solidFill>
                <a:latin typeface="+mn-ea"/>
              </a:rPr>
              <a:t>框架模板（即工程中的</a:t>
            </a:r>
            <a:r>
              <a:rPr lang="en-US" altLang="zh-CN" sz="1500" dirty="0">
                <a:solidFill>
                  <a:schemeClr val="bg1">
                    <a:lumMod val="50000"/>
                  </a:schemeClr>
                </a:solidFill>
                <a:latin typeface="+mn-ea"/>
              </a:rPr>
              <a:t>HTML</a:t>
            </a:r>
            <a:r>
              <a:rPr lang="zh-CN" altLang="en-US" sz="1500" dirty="0">
                <a:solidFill>
                  <a:schemeClr val="bg1">
                    <a:lumMod val="50000"/>
                  </a:schemeClr>
                </a:solidFill>
                <a:latin typeface="+mn-ea"/>
              </a:rPr>
              <a:t>页面）中，可以使用 </a:t>
            </a:r>
            <a:r>
              <a:rPr lang="en-US" altLang="zh-CN" sz="1500" dirty="0">
                <a:solidFill>
                  <a:schemeClr val="bg1">
                    <a:lumMod val="50000"/>
                  </a:schemeClr>
                </a:solidFill>
                <a:latin typeface="+mn-ea"/>
              </a:rPr>
              <a:t>{{ variable }} </a:t>
            </a:r>
            <a:r>
              <a:rPr lang="zh-CN" altLang="en-US" sz="1500" dirty="0">
                <a:solidFill>
                  <a:schemeClr val="bg1">
                    <a:lumMod val="50000"/>
                  </a:schemeClr>
                </a:solidFill>
                <a:latin typeface="+mn-ea"/>
              </a:rPr>
              <a:t>双括号输出动态变量值。</a:t>
            </a:r>
            <a:endParaRPr lang="en-US" altLang="zh-CN" sz="1500" dirty="0">
              <a:solidFill>
                <a:schemeClr val="bg1">
                  <a:lumMod val="50000"/>
                </a:schemeClr>
              </a:solidFill>
              <a:latin typeface="+mn-ea"/>
            </a:endParaRPr>
          </a:p>
          <a:p>
            <a:pPr>
              <a:lnSpc>
                <a:spcPct val="150000"/>
              </a:lnSpc>
            </a:pPr>
            <a:r>
              <a:rPr lang="zh-CN" altLang="en-US" sz="1500" dirty="0">
                <a:solidFill>
                  <a:schemeClr val="bg1">
                    <a:lumMod val="50000"/>
                  </a:schemeClr>
                </a:solidFill>
                <a:latin typeface="+mn-ea"/>
              </a:rPr>
              <a:t>变量可以是网页内临时声明的变量，更多情况下是传递到页面的参数变量（字符串、数字、字典等等）。</a:t>
            </a:r>
            <a:r>
              <a:rPr lang="en-US" altLang="zh-CN" sz="1500" dirty="0">
                <a:solidFill>
                  <a:schemeClr val="bg1">
                    <a:lumMod val="50000"/>
                  </a:schemeClr>
                </a:solidFill>
                <a:latin typeface="+mn-ea"/>
              </a:rPr>
              <a:t> </a:t>
            </a:r>
          </a:p>
        </p:txBody>
      </p:sp>
      <p:graphicFrame>
        <p:nvGraphicFramePr>
          <p:cNvPr id="11" name="表格 10"/>
          <p:cNvGraphicFramePr>
            <a:graphicFrameLocks noGrp="1"/>
          </p:cNvGraphicFramePr>
          <p:nvPr>
            <p:extLst>
              <p:ext uri="{D42A27DB-BD31-4B8C-83A1-F6EECF244321}">
                <p14:modId xmlns:p14="http://schemas.microsoft.com/office/powerpoint/2010/main" val="57869222"/>
              </p:ext>
            </p:extLst>
          </p:nvPr>
        </p:nvGraphicFramePr>
        <p:xfrm>
          <a:off x="1233535" y="2977533"/>
          <a:ext cx="8858914" cy="736854"/>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693715">
                <a:tc>
                  <a:txBody>
                    <a:bodyPr/>
                    <a:lstStyle/>
                    <a:p>
                      <a:pPr>
                        <a:lnSpc>
                          <a:spcPct val="150000"/>
                        </a:lnSpc>
                      </a:pP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&lt;!--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输出</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name</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的值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--&gt;</a:t>
                      </a:r>
                      <a:endPar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endParaRPr>
                    </a:p>
                    <a:p>
                      <a:pPr>
                        <a:lnSpc>
                          <a:spcPct val="150000"/>
                        </a:lnSpc>
                      </a:pPr>
                      <a:r>
                        <a:rPr lang="en-US" altLang="zh-CN" sz="1500" b="0" kern="1200" dirty="0">
                          <a:solidFill>
                            <a:schemeClr val="tx1"/>
                          </a:solidFill>
                          <a:effectLst/>
                          <a:latin typeface="微软雅黑" panose="020B0503020204020204" pitchFamily="34" charset="-122"/>
                          <a:ea typeface="微软雅黑" panose="020B0503020204020204" pitchFamily="34" charset="-122"/>
                          <a:cs typeface="+mn-cs"/>
                        </a:rPr>
                        <a:t>&lt;h1&gt;</a:t>
                      </a:r>
                      <a:r>
                        <a:rPr lang="zh-CN" altLang="en-US" sz="1500" b="0" kern="1200" dirty="0">
                          <a:solidFill>
                            <a:schemeClr val="tx1"/>
                          </a:solidFill>
                          <a:effectLst/>
                          <a:latin typeface="微软雅黑" panose="020B0503020204020204" pitchFamily="34" charset="-122"/>
                          <a:ea typeface="微软雅黑" panose="020B0503020204020204" pitchFamily="34" charset="-122"/>
                          <a:cs typeface="+mn-cs"/>
                        </a:rPr>
                        <a:t>你好 </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 </a:t>
                      </a:r>
                      <a:r>
                        <a:rPr lang="en-US" altLang="zh-CN" sz="1500" b="0" i="1"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name</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 }}</a:t>
                      </a:r>
                      <a:r>
                        <a:rPr lang="en-US" altLang="zh-CN" sz="1500" b="0" kern="1200" dirty="0">
                          <a:solidFill>
                            <a:schemeClr val="tx1"/>
                          </a:solidFill>
                          <a:effectLst/>
                          <a:latin typeface="微软雅黑" panose="020B0503020204020204" pitchFamily="34" charset="-122"/>
                          <a:ea typeface="微软雅黑" panose="020B0503020204020204" pitchFamily="34" charset="-122"/>
                          <a:cs typeface="+mn-cs"/>
                        </a:rPr>
                        <a:t>&lt;/h1&gt;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9" name="矩形 8"/>
          <p:cNvSpPr/>
          <p:nvPr/>
        </p:nvSpPr>
        <p:spPr>
          <a:xfrm>
            <a:off x="1233536" y="3833170"/>
            <a:ext cx="8858914" cy="438582"/>
          </a:xfrm>
          <a:prstGeom prst="rect">
            <a:avLst/>
          </a:prstGeom>
        </p:spPr>
        <p:txBody>
          <a:bodyPr wrap="square">
            <a:spAutoFit/>
          </a:bodyPr>
          <a:lstStyle/>
          <a:p>
            <a:pPr>
              <a:lnSpc>
                <a:spcPct val="150000"/>
              </a:lnSpc>
            </a:pPr>
            <a:r>
              <a:rPr lang="zh-CN" altLang="en-US" sz="1500" dirty="0">
                <a:solidFill>
                  <a:schemeClr val="bg1">
                    <a:lumMod val="50000"/>
                  </a:schemeClr>
                </a:solidFill>
                <a:latin typeface="+mn-ea"/>
              </a:rPr>
              <a:t>同样也可以使用 </a:t>
            </a:r>
            <a:r>
              <a:rPr lang="en-US" altLang="zh-CN" sz="1500" dirty="0">
                <a:solidFill>
                  <a:schemeClr val="bg1">
                    <a:lumMod val="50000"/>
                  </a:schemeClr>
                </a:solidFill>
                <a:latin typeface="+mn-ea"/>
              </a:rPr>
              <a:t>{% </a:t>
            </a:r>
            <a:r>
              <a:rPr lang="zh-CN" altLang="en-US" sz="1500" dirty="0">
                <a:solidFill>
                  <a:schemeClr val="bg1">
                    <a:lumMod val="50000"/>
                  </a:schemeClr>
                </a:solidFill>
                <a:latin typeface="+mn-ea"/>
              </a:rPr>
              <a:t>结构化表达式</a:t>
            </a:r>
            <a:r>
              <a:rPr lang="en-US" altLang="zh-CN" sz="1500" dirty="0">
                <a:solidFill>
                  <a:schemeClr val="bg1">
                    <a:lumMod val="50000"/>
                  </a:schemeClr>
                </a:solidFill>
                <a:latin typeface="+mn-ea"/>
              </a:rPr>
              <a:t> %} </a:t>
            </a:r>
            <a:r>
              <a:rPr lang="zh-CN" altLang="en-US" sz="1500" dirty="0">
                <a:solidFill>
                  <a:schemeClr val="bg1">
                    <a:lumMod val="50000"/>
                  </a:schemeClr>
                </a:solidFill>
                <a:latin typeface="+mn-ea"/>
              </a:rPr>
              <a:t>表示各结构化语句（判断、循环等）。</a:t>
            </a:r>
            <a:endParaRPr lang="en-US" altLang="zh-CN" sz="1500" dirty="0">
              <a:solidFill>
                <a:schemeClr val="bg1">
                  <a:lumMod val="50000"/>
                </a:schemeClr>
              </a:solidFill>
              <a:latin typeface="+mn-ea"/>
            </a:endParaRPr>
          </a:p>
        </p:txBody>
      </p:sp>
      <p:graphicFrame>
        <p:nvGraphicFramePr>
          <p:cNvPr id="10" name="表格 9"/>
          <p:cNvGraphicFramePr>
            <a:graphicFrameLocks noGrp="1"/>
          </p:cNvGraphicFramePr>
          <p:nvPr>
            <p:extLst>
              <p:ext uri="{D42A27DB-BD31-4B8C-83A1-F6EECF244321}">
                <p14:modId xmlns:p14="http://schemas.microsoft.com/office/powerpoint/2010/main" val="2720954994"/>
              </p:ext>
            </p:extLst>
          </p:nvPr>
        </p:nvGraphicFramePr>
        <p:xfrm>
          <a:off x="1233535" y="4344573"/>
          <a:ext cx="8858914" cy="1920240"/>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898431">
                <a:tc>
                  <a:txBody>
                    <a:bodyPr/>
                    <a:lstStyle/>
                    <a:p>
                      <a:pPr>
                        <a:lnSpc>
                          <a:spcPct val="100000"/>
                        </a:lnSpc>
                      </a:pP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&lt;!--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判断</a:t>
                      </a:r>
                      <a:r>
                        <a:rPr lang="zh-CN" altLang="en-US" sz="1500" b="0" kern="1200" baseline="0" dirty="0">
                          <a:solidFill>
                            <a:schemeClr val="bg1">
                              <a:lumMod val="50000"/>
                            </a:schemeClr>
                          </a:solidFill>
                          <a:effectLst/>
                          <a:latin typeface="微软雅黑" panose="020B0503020204020204" pitchFamily="34" charset="-122"/>
                          <a:ea typeface="微软雅黑" panose="020B0503020204020204" pitchFamily="34" charset="-122"/>
                          <a:cs typeface="+mn-cs"/>
                        </a:rPr>
                        <a:t>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--&gt;</a:t>
                      </a:r>
                      <a:endPar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endParaRPr>
                    </a:p>
                    <a:p>
                      <a:pPr>
                        <a:lnSpc>
                          <a:spcPct val="100000"/>
                        </a:lnSpc>
                      </a:pPr>
                      <a:r>
                        <a:rPr lang="en-US" altLang="zh-CN" sz="1500" b="0" kern="1200" dirty="0">
                          <a:solidFill>
                            <a:schemeClr val="tx1"/>
                          </a:solidFill>
                          <a:effectLst/>
                          <a:latin typeface="微软雅黑" panose="020B0503020204020204" pitchFamily="34" charset="-122"/>
                          <a:ea typeface="微软雅黑" panose="020B0503020204020204" pitchFamily="34" charset="-122"/>
                          <a:cs typeface="+mn-cs"/>
                        </a:rPr>
                        <a:t>{% </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if</a:t>
                      </a:r>
                      <a:r>
                        <a:rPr lang="en-US" altLang="zh-CN" sz="1500" b="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500" b="0" kern="1200" dirty="0">
                          <a:solidFill>
                            <a:schemeClr val="tx1"/>
                          </a:solidFill>
                          <a:effectLst/>
                          <a:latin typeface="微软雅黑" panose="020B0503020204020204" pitchFamily="34" charset="-122"/>
                          <a:ea typeface="微软雅黑" panose="020B0503020204020204" pitchFamily="34" charset="-122"/>
                          <a:cs typeface="+mn-cs"/>
                        </a:rPr>
                        <a:t>表达式</a:t>
                      </a:r>
                      <a:r>
                        <a:rPr lang="en-US" altLang="zh-CN" sz="1500" b="0" kern="1200" dirty="0">
                          <a:solidFill>
                            <a:schemeClr val="tx1"/>
                          </a:solidFill>
                          <a:effectLst/>
                          <a:latin typeface="微软雅黑" panose="020B0503020204020204" pitchFamily="34" charset="-122"/>
                          <a:ea typeface="微软雅黑" panose="020B0503020204020204" pitchFamily="34" charset="-122"/>
                          <a:cs typeface="+mn-cs"/>
                        </a:rPr>
                        <a:t> %}</a:t>
                      </a:r>
                    </a:p>
                    <a:p>
                      <a:pPr>
                        <a:lnSpc>
                          <a:spcPct val="100000"/>
                        </a:lnSpc>
                      </a:pPr>
                      <a:r>
                        <a:rPr lang="en-US" altLang="zh-CN" sz="1500" b="0" kern="1200" dirty="0">
                          <a:solidFill>
                            <a:schemeClr val="tx1"/>
                          </a:solidFill>
                          <a:effectLst/>
                          <a:latin typeface="微软雅黑" panose="020B0503020204020204" pitchFamily="34" charset="-122"/>
                          <a:ea typeface="微软雅黑" panose="020B0503020204020204" pitchFamily="34" charset="-122"/>
                          <a:cs typeface="+mn-cs"/>
                        </a:rPr>
                        <a:t>……</a:t>
                      </a:r>
                    </a:p>
                    <a:p>
                      <a:pPr>
                        <a:lnSpc>
                          <a:spcPct val="100000"/>
                        </a:lnSpc>
                      </a:pP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&lt;!--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否则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--&gt;</a:t>
                      </a:r>
                      <a:endPar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endParaRPr>
                    </a:p>
                    <a:p>
                      <a:pPr>
                        <a:lnSpc>
                          <a:spcPct val="100000"/>
                        </a:lnSpc>
                      </a:pPr>
                      <a:r>
                        <a:rPr lang="en-US" altLang="zh-CN" sz="1500" b="0" kern="1200" dirty="0">
                          <a:solidFill>
                            <a:schemeClr val="tx1"/>
                          </a:solidFill>
                          <a:effectLst/>
                          <a:latin typeface="微软雅黑" panose="020B0503020204020204" pitchFamily="34" charset="-122"/>
                          <a:ea typeface="微软雅黑" panose="020B0503020204020204" pitchFamily="34" charset="-122"/>
                          <a:cs typeface="+mn-cs"/>
                        </a:rPr>
                        <a:t>{% </a:t>
                      </a:r>
                      <a:r>
                        <a:rPr lang="en-US" altLang="zh-CN" sz="1500" b="0" kern="1200" dirty="0">
                          <a:solidFill>
                            <a:schemeClr val="accent2">
                              <a:lumMod val="75000"/>
                            </a:schemeClr>
                          </a:solidFill>
                          <a:effectLst/>
                          <a:latin typeface="微软雅黑" panose="020B0503020204020204" pitchFamily="34" charset="-122"/>
                          <a:ea typeface="微软雅黑" panose="020B0503020204020204" pitchFamily="34" charset="-122"/>
                          <a:cs typeface="+mn-cs"/>
                        </a:rPr>
                        <a:t>else</a:t>
                      </a:r>
                      <a:r>
                        <a:rPr lang="en-US" altLang="zh-CN" sz="1500" b="0" kern="1200" dirty="0">
                          <a:solidFill>
                            <a:schemeClr val="tx1"/>
                          </a:solidFill>
                          <a:effectLst/>
                          <a:latin typeface="微软雅黑" panose="020B0503020204020204" pitchFamily="34" charset="-122"/>
                          <a:ea typeface="微软雅黑" panose="020B0503020204020204" pitchFamily="34" charset="-122"/>
                          <a:cs typeface="+mn-cs"/>
                        </a:rPr>
                        <a:t> %}</a:t>
                      </a:r>
                    </a:p>
                    <a:p>
                      <a:pPr>
                        <a:lnSpc>
                          <a:spcPct val="100000"/>
                        </a:lnSpc>
                      </a:pPr>
                      <a:r>
                        <a:rPr lang="en-US" altLang="zh-CN" sz="1500" b="0" kern="1200" dirty="0">
                          <a:solidFill>
                            <a:schemeClr val="tx1"/>
                          </a:solidFill>
                          <a:effectLst/>
                          <a:latin typeface="微软雅黑" panose="020B0503020204020204" pitchFamily="34" charset="-122"/>
                          <a:ea typeface="微软雅黑" panose="020B0503020204020204" pitchFamily="34" charset="-122"/>
                          <a:cs typeface="+mn-cs"/>
                        </a:rPr>
                        <a:t>……</a:t>
                      </a:r>
                    </a:p>
                    <a:p>
                      <a:pPr>
                        <a:lnSpc>
                          <a:spcPct val="100000"/>
                        </a:lnSpc>
                      </a:pP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&lt;!-- </a:t>
                      </a:r>
                      <a:r>
                        <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结束判断 </a:t>
                      </a:r>
                      <a:r>
                        <a:rPr lang="en-US" altLang="zh-CN"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rPr>
                        <a:t>--&gt;</a:t>
                      </a:r>
                      <a:endParaRPr lang="zh-CN" altLang="en-US" sz="1500" b="0" kern="1200" dirty="0">
                        <a:solidFill>
                          <a:schemeClr val="bg1">
                            <a:lumMod val="50000"/>
                          </a:schemeClr>
                        </a:solidFill>
                        <a:effectLst/>
                        <a:latin typeface="微软雅黑" panose="020B0503020204020204" pitchFamily="34" charset="-122"/>
                        <a:ea typeface="微软雅黑" panose="020B0503020204020204" pitchFamily="34" charset="-122"/>
                        <a:cs typeface="+mn-cs"/>
                      </a:endParaRPr>
                    </a:p>
                    <a:p>
                      <a:pPr>
                        <a:lnSpc>
                          <a:spcPct val="100000"/>
                        </a:lnSpc>
                      </a:pPr>
                      <a:r>
                        <a:rPr lang="en-US" altLang="zh-CN" sz="1500" b="0" kern="1200" dirty="0">
                          <a:solidFill>
                            <a:schemeClr val="tx1"/>
                          </a:solidFill>
                          <a:effectLst/>
                          <a:latin typeface="微软雅黑" panose="020B0503020204020204" pitchFamily="34" charset="-122"/>
                          <a:ea typeface="微软雅黑" panose="020B0503020204020204" pitchFamily="34" charset="-122"/>
                          <a:cs typeface="+mn-cs"/>
                        </a:rPr>
                        <a:t>{% </a:t>
                      </a:r>
                      <a:r>
                        <a:rPr lang="en-US" altLang="zh-CN" sz="1500" b="0" kern="1200" dirty="0" err="1">
                          <a:solidFill>
                            <a:schemeClr val="accent2">
                              <a:lumMod val="75000"/>
                            </a:schemeClr>
                          </a:solidFill>
                          <a:effectLst/>
                          <a:latin typeface="微软雅黑" panose="020B0503020204020204" pitchFamily="34" charset="-122"/>
                          <a:ea typeface="微软雅黑" panose="020B0503020204020204" pitchFamily="34" charset="-122"/>
                          <a:cs typeface="+mn-cs"/>
                        </a:rPr>
                        <a:t>endif</a:t>
                      </a:r>
                      <a:r>
                        <a:rPr lang="en-US" altLang="zh-CN" sz="1500" b="0" kern="1200" dirty="0">
                          <a:solidFill>
                            <a:schemeClr val="tx1"/>
                          </a:solidFill>
                          <a:effectLst/>
                          <a:latin typeface="微软雅黑" panose="020B0503020204020204" pitchFamily="34" charset="-122"/>
                          <a:ea typeface="微软雅黑" panose="020B0503020204020204" pitchFamily="34" charset="-122"/>
                          <a:cs typeface="+mn-cs"/>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6602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5"/>
            <a:ext cx="10838329" cy="2790567"/>
          </a:xfrm>
        </p:spPr>
        <p:txBody>
          <a:bodyPr>
            <a:normAutofit/>
          </a:bodyPr>
          <a:lstStyle/>
          <a:p>
            <a:pPr>
              <a:lnSpc>
                <a:spcPct val="150000"/>
              </a:lnSpc>
            </a:pPr>
            <a:r>
              <a:rPr lang="en-US" altLang="zh-CN" sz="2000" dirty="0"/>
              <a:t>Flask</a:t>
            </a:r>
            <a:r>
              <a:rPr lang="zh-CN" altLang="en-US" sz="2000" dirty="0"/>
              <a:t> 是一个</a:t>
            </a:r>
            <a:r>
              <a:rPr lang="zh-CN" altLang="en-US" sz="2000" dirty="0">
                <a:solidFill>
                  <a:schemeClr val="accent2">
                    <a:lumMod val="75000"/>
                  </a:schemeClr>
                </a:solidFill>
              </a:rPr>
              <a:t>微框架</a:t>
            </a:r>
            <a:r>
              <a:rPr lang="zh-CN" altLang="en-US" sz="2000" dirty="0"/>
              <a:t>，主要面向需求简单的小应用。</a:t>
            </a:r>
            <a:endParaRPr lang="en-US" altLang="zh-CN" sz="2000" dirty="0"/>
          </a:p>
        </p:txBody>
      </p:sp>
      <p:sp>
        <p:nvSpPr>
          <p:cNvPr id="12" name="矩形 11"/>
          <p:cNvSpPr/>
          <p:nvPr/>
        </p:nvSpPr>
        <p:spPr>
          <a:xfrm>
            <a:off x="447370" y="648372"/>
            <a:ext cx="2871299"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01. 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框架的今生前世</a:t>
            </a:r>
          </a:p>
        </p:txBody>
      </p:sp>
      <p:sp>
        <p:nvSpPr>
          <p:cNvPr id="35" name="矩形 34"/>
          <p:cNvSpPr/>
          <p:nvPr/>
        </p:nvSpPr>
        <p:spPr>
          <a:xfrm>
            <a:off x="1169117" y="2021578"/>
            <a:ext cx="10349593" cy="323165"/>
          </a:xfrm>
          <a:prstGeom prst="rect">
            <a:avLst/>
          </a:prstGeom>
        </p:spPr>
        <p:txBody>
          <a:bodyPr wrap="square">
            <a:spAutoFit/>
          </a:bodyPr>
          <a:lstStyle/>
          <a:p>
            <a:r>
              <a:rPr lang="zh-CN" altLang="en-US" sz="1500" i="1" dirty="0">
                <a:solidFill>
                  <a:schemeClr val="tx1">
                    <a:lumMod val="50000"/>
                    <a:lumOff val="50000"/>
                  </a:schemeClr>
                </a:solidFill>
                <a:latin typeface="Arial" panose="020B0604020202020204" pitchFamily="34" charset="0"/>
              </a:rPr>
              <a:t>小应用指的是只有简单的</a:t>
            </a:r>
            <a:r>
              <a:rPr lang="en-US" altLang="zh-CN" sz="1500" i="1" dirty="0">
                <a:solidFill>
                  <a:schemeClr val="tx1">
                    <a:lumMod val="50000"/>
                    <a:lumOff val="50000"/>
                  </a:schemeClr>
                </a:solidFill>
                <a:latin typeface="Arial" panose="020B0604020202020204" pitchFamily="34" charset="0"/>
              </a:rPr>
              <a:t>2~3</a:t>
            </a:r>
            <a:r>
              <a:rPr lang="zh-CN" altLang="en-US" sz="1500" i="1" dirty="0">
                <a:solidFill>
                  <a:schemeClr val="tx1">
                    <a:lumMod val="50000"/>
                    <a:lumOff val="50000"/>
                  </a:schemeClr>
                </a:solidFill>
                <a:latin typeface="Arial" panose="020B0604020202020204" pitchFamily="34" charset="0"/>
              </a:rPr>
              <a:t>个功能的网络应用等</a:t>
            </a:r>
            <a:r>
              <a:rPr lang="en-US" altLang="zh-CN" sz="1500" i="1" dirty="0">
                <a:solidFill>
                  <a:schemeClr val="tx1">
                    <a:lumMod val="50000"/>
                    <a:lumOff val="50000"/>
                  </a:schemeClr>
                </a:solidFill>
                <a:latin typeface="Arial" panose="020B0604020202020204" pitchFamily="34" charset="0"/>
              </a:rPr>
              <a:t>……</a:t>
            </a:r>
            <a:r>
              <a:rPr lang="zh-CN" altLang="en-US" sz="1500" i="1" dirty="0">
                <a:solidFill>
                  <a:schemeClr val="tx1">
                    <a:lumMod val="50000"/>
                    <a:lumOff val="50000"/>
                  </a:schemeClr>
                </a:solidFill>
                <a:latin typeface="Arial" panose="020B0604020202020204" pitchFamily="34" charset="0"/>
              </a:rPr>
              <a:t>而 </a:t>
            </a:r>
            <a:r>
              <a:rPr lang="en-US" altLang="zh-CN" sz="1500" i="1" dirty="0">
                <a:solidFill>
                  <a:schemeClr val="tx1">
                    <a:lumMod val="50000"/>
                    <a:lumOff val="50000"/>
                  </a:schemeClr>
                </a:solidFill>
                <a:latin typeface="Arial" panose="020B0604020202020204" pitchFamily="34" charset="0"/>
              </a:rPr>
              <a:t>Django</a:t>
            </a:r>
            <a:r>
              <a:rPr lang="zh-CN" altLang="en-US" sz="1500" i="1" dirty="0">
                <a:solidFill>
                  <a:schemeClr val="tx1">
                    <a:lumMod val="50000"/>
                    <a:lumOff val="50000"/>
                  </a:schemeClr>
                </a:solidFill>
                <a:latin typeface="Arial" panose="020B0604020202020204" pitchFamily="34" charset="0"/>
              </a:rPr>
              <a:t>更加适合于大型综合的项目，并为其提供一站式开发服务。</a:t>
            </a:r>
            <a:endParaRPr lang="zh-CN" altLang="en-US" sz="1500" i="1" dirty="0">
              <a:solidFill>
                <a:schemeClr val="tx1">
                  <a:lumMod val="50000"/>
                  <a:lumOff val="50000"/>
                </a:schemeClr>
              </a:solidFill>
            </a:endParaRPr>
          </a:p>
        </p:txBody>
      </p:sp>
      <p:sp>
        <p:nvSpPr>
          <p:cNvPr id="16" name="内容占位符 2"/>
          <p:cNvSpPr txBox="1">
            <a:spLocks/>
          </p:cNvSpPr>
          <p:nvPr/>
        </p:nvSpPr>
        <p:spPr>
          <a:xfrm>
            <a:off x="999893" y="2400634"/>
            <a:ext cx="10838329" cy="2790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a:t>Flask</a:t>
            </a:r>
            <a:r>
              <a:rPr lang="zh-CN" altLang="en-US" sz="2000" dirty="0"/>
              <a:t> 让开发者来抉择如何存储数据等操作，随意性更强。</a:t>
            </a:r>
            <a:endParaRPr lang="en-US" altLang="zh-CN" sz="2000" dirty="0"/>
          </a:p>
        </p:txBody>
      </p:sp>
      <p:sp>
        <p:nvSpPr>
          <p:cNvPr id="17" name="矩形 16"/>
          <p:cNvSpPr/>
          <p:nvPr/>
        </p:nvSpPr>
        <p:spPr>
          <a:xfrm>
            <a:off x="1171392" y="2924607"/>
            <a:ext cx="9623987" cy="784830"/>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针对非</a:t>
            </a:r>
            <a:r>
              <a:rPr lang="en-US" altLang="zh-CN" sz="1500" i="1" dirty="0">
                <a:solidFill>
                  <a:schemeClr val="tx1">
                    <a:lumMod val="50000"/>
                    <a:lumOff val="50000"/>
                  </a:schemeClr>
                </a:solidFill>
                <a:latin typeface="Arial" panose="020B0604020202020204" pitchFamily="34" charset="0"/>
              </a:rPr>
              <a:t>Django</a:t>
            </a:r>
            <a:r>
              <a:rPr lang="zh-CN" altLang="en-US" sz="1500" i="1" dirty="0">
                <a:solidFill>
                  <a:schemeClr val="tx1">
                    <a:lumMod val="50000"/>
                    <a:lumOff val="50000"/>
                  </a:schemeClr>
                </a:solidFill>
                <a:latin typeface="Arial" panose="020B0604020202020204" pitchFamily="34" charset="0"/>
              </a:rPr>
              <a:t>框架的最流行的</a:t>
            </a:r>
            <a:r>
              <a:rPr lang="en-US" altLang="zh-CN" sz="1500" i="1" dirty="0">
                <a:solidFill>
                  <a:schemeClr val="tx1">
                    <a:lumMod val="50000"/>
                    <a:lumOff val="50000"/>
                  </a:schemeClr>
                </a:solidFill>
                <a:latin typeface="Arial" panose="020B0604020202020204" pitchFamily="34" charset="0"/>
              </a:rPr>
              <a:t>ORM</a:t>
            </a:r>
            <a:r>
              <a:rPr lang="zh-CN" altLang="en-US" sz="1500" i="1" dirty="0">
                <a:solidFill>
                  <a:schemeClr val="tx1">
                    <a:lumMod val="50000"/>
                    <a:lumOff val="50000"/>
                  </a:schemeClr>
                </a:solidFill>
                <a:latin typeface="Arial" panose="020B0604020202020204" pitchFamily="34" charset="0"/>
              </a:rPr>
              <a:t>，</a:t>
            </a:r>
            <a:r>
              <a:rPr lang="en-US" altLang="zh-CN" sz="1500" i="1" dirty="0">
                <a:solidFill>
                  <a:schemeClr val="tx1">
                    <a:lumMod val="50000"/>
                    <a:lumOff val="50000"/>
                  </a:schemeClr>
                </a:solidFill>
                <a:latin typeface="Arial" panose="020B0604020202020204" pitchFamily="34" charset="0"/>
              </a:rPr>
              <a:t>Flask</a:t>
            </a:r>
            <a:r>
              <a:rPr lang="zh-CN" altLang="en-US" sz="1500" i="1" dirty="0">
                <a:solidFill>
                  <a:schemeClr val="tx1">
                    <a:lumMod val="50000"/>
                    <a:lumOff val="50000"/>
                  </a:schemeClr>
                </a:solidFill>
                <a:latin typeface="Arial" panose="020B0604020202020204" pitchFamily="34" charset="0"/>
              </a:rPr>
              <a:t>目前在数据库存储方面采用的是 </a:t>
            </a:r>
            <a:r>
              <a:rPr lang="en-US" altLang="zh-CN" sz="1500" i="1" dirty="0" err="1">
                <a:solidFill>
                  <a:schemeClr val="tx1">
                    <a:lumMod val="50000"/>
                    <a:lumOff val="50000"/>
                  </a:schemeClr>
                </a:solidFill>
                <a:latin typeface="Arial" panose="020B0604020202020204" pitchFamily="34" charset="0"/>
              </a:rPr>
              <a:t>SQLAlchemy</a:t>
            </a:r>
            <a:r>
              <a:rPr lang="zh-CN" altLang="en-US" sz="1500" i="1" dirty="0">
                <a:solidFill>
                  <a:schemeClr val="tx1">
                    <a:lumMod val="50000"/>
                    <a:lumOff val="50000"/>
                  </a:schemeClr>
                </a:solidFill>
                <a:latin typeface="Arial" panose="020B0604020202020204" pitchFamily="34" charset="0"/>
              </a:rPr>
              <a:t>，当然也有很多其他的选择，比如 </a:t>
            </a:r>
            <a:r>
              <a:rPr lang="en-US" altLang="zh-CN" sz="1500" i="1" dirty="0" err="1">
                <a:solidFill>
                  <a:schemeClr val="tx1">
                    <a:lumMod val="50000"/>
                    <a:lumOff val="50000"/>
                  </a:schemeClr>
                </a:solidFill>
                <a:latin typeface="Arial" panose="020B0604020202020204" pitchFamily="34" charset="0"/>
              </a:rPr>
              <a:t>DynamoDB</a:t>
            </a:r>
            <a:r>
              <a:rPr lang="zh-CN" altLang="en-US" sz="1500" i="1" dirty="0">
                <a:solidFill>
                  <a:schemeClr val="tx1">
                    <a:lumMod val="50000"/>
                    <a:lumOff val="50000"/>
                  </a:schemeClr>
                </a:solidFill>
                <a:latin typeface="Arial" panose="020B0604020202020204" pitchFamily="34" charset="0"/>
              </a:rPr>
              <a:t>和 </a:t>
            </a:r>
            <a:r>
              <a:rPr lang="en-US" altLang="zh-CN" sz="1500" i="1" dirty="0">
                <a:solidFill>
                  <a:schemeClr val="tx1">
                    <a:lumMod val="50000"/>
                    <a:lumOff val="50000"/>
                  </a:schemeClr>
                </a:solidFill>
                <a:latin typeface="Arial" panose="020B0604020202020204" pitchFamily="34" charset="0"/>
              </a:rPr>
              <a:t>MongoDB</a:t>
            </a:r>
            <a:r>
              <a:rPr lang="zh-CN" altLang="en-US" sz="1500" i="1" dirty="0">
                <a:solidFill>
                  <a:schemeClr val="tx1">
                    <a:lumMod val="50000"/>
                    <a:lumOff val="50000"/>
                  </a:schemeClr>
                </a:solidFill>
                <a:latin typeface="Arial" panose="020B0604020202020204" pitchFamily="34" charset="0"/>
              </a:rPr>
              <a:t>，亦或是像 </a:t>
            </a:r>
            <a:r>
              <a:rPr lang="en-US" altLang="zh-CN" sz="1500" i="1" dirty="0" err="1">
                <a:solidFill>
                  <a:schemeClr val="tx1">
                    <a:lumMod val="50000"/>
                    <a:lumOff val="50000"/>
                  </a:schemeClr>
                </a:solidFill>
                <a:latin typeface="Arial" panose="020B0604020202020204" pitchFamily="34" charset="0"/>
              </a:rPr>
              <a:t>LevelDB</a:t>
            </a:r>
            <a:r>
              <a:rPr lang="zh-CN" altLang="en-US" sz="1500" i="1" dirty="0">
                <a:solidFill>
                  <a:schemeClr val="tx1">
                    <a:lumMod val="50000"/>
                    <a:lumOff val="50000"/>
                  </a:schemeClr>
                </a:solidFill>
                <a:latin typeface="Arial" panose="020B0604020202020204" pitchFamily="34" charset="0"/>
              </a:rPr>
              <a:t>和 </a:t>
            </a:r>
            <a:r>
              <a:rPr lang="en-US" altLang="zh-CN" sz="1500" i="1" dirty="0">
                <a:solidFill>
                  <a:schemeClr val="tx1">
                    <a:lumMod val="50000"/>
                    <a:lumOff val="50000"/>
                  </a:schemeClr>
                </a:solidFill>
                <a:latin typeface="Arial" panose="020B0604020202020204" pitchFamily="34" charset="0"/>
              </a:rPr>
              <a:t>SQLite</a:t>
            </a:r>
            <a:r>
              <a:rPr lang="zh-CN" altLang="en-US" sz="1500" i="1" dirty="0">
                <a:solidFill>
                  <a:schemeClr val="tx1">
                    <a:lumMod val="50000"/>
                    <a:lumOff val="50000"/>
                  </a:schemeClr>
                </a:solidFill>
                <a:latin typeface="Arial" panose="020B0604020202020204" pitchFamily="34" charset="0"/>
              </a:rPr>
              <a:t>这样的简单本地持久化。</a:t>
            </a:r>
          </a:p>
        </p:txBody>
      </p:sp>
      <p:sp>
        <p:nvSpPr>
          <p:cNvPr id="19" name="内容占位符 2"/>
          <p:cNvSpPr txBox="1">
            <a:spLocks/>
          </p:cNvSpPr>
          <p:nvPr/>
        </p:nvSpPr>
        <p:spPr>
          <a:xfrm>
            <a:off x="1002166" y="3726746"/>
            <a:ext cx="9465668" cy="2790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a:t>Flask</a:t>
            </a:r>
            <a:r>
              <a:rPr lang="zh-CN" altLang="en-US" sz="2000" dirty="0"/>
              <a:t> 创始与</a:t>
            </a:r>
            <a:r>
              <a:rPr lang="en-US" altLang="zh-CN" sz="2000" dirty="0"/>
              <a:t>2010</a:t>
            </a:r>
            <a:r>
              <a:rPr lang="zh-CN" altLang="en-US" sz="2000" dirty="0"/>
              <a:t>年年中，尽管</a:t>
            </a:r>
            <a:r>
              <a:rPr lang="en-US" altLang="zh-CN" sz="2000" dirty="0"/>
              <a:t>Flask</a:t>
            </a:r>
            <a:r>
              <a:rPr lang="zh-CN" altLang="en-US" sz="2000" dirty="0"/>
              <a:t>的历史较短，但它能够从以前的框架学到一些东西并且将它的目标设定在了小型项目上。</a:t>
            </a:r>
            <a:endParaRPr lang="en-US" altLang="zh-CN" sz="2000" dirty="0"/>
          </a:p>
        </p:txBody>
      </p:sp>
      <p:sp>
        <p:nvSpPr>
          <p:cNvPr id="3" name="矩形 2"/>
          <p:cNvSpPr/>
          <p:nvPr/>
        </p:nvSpPr>
        <p:spPr>
          <a:xfrm>
            <a:off x="1169117" y="4729614"/>
            <a:ext cx="9421546" cy="784830"/>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它在一些仅有一两个功能的小型项目上得到了大量应用。比如 </a:t>
            </a:r>
            <a:r>
              <a:rPr lang="en-US" altLang="zh-CN" sz="1500" i="1" dirty="0" err="1">
                <a:solidFill>
                  <a:schemeClr val="tx1">
                    <a:lumMod val="50000"/>
                    <a:lumOff val="50000"/>
                  </a:schemeClr>
                </a:solidFill>
                <a:latin typeface="Arial" panose="020B0604020202020204" pitchFamily="34" charset="0"/>
              </a:rPr>
              <a:t>httpbin</a:t>
            </a:r>
            <a:r>
              <a:rPr lang="zh-CN" altLang="en-US" sz="1500" i="1" dirty="0">
                <a:solidFill>
                  <a:schemeClr val="tx1">
                    <a:lumMod val="50000"/>
                    <a:lumOff val="50000"/>
                  </a:schemeClr>
                </a:solidFill>
                <a:latin typeface="Arial" panose="020B0604020202020204" pitchFamily="34" charset="0"/>
              </a:rPr>
              <a:t>这样的项目，简单但非常强大，是一个帮助 </a:t>
            </a:r>
            <a:r>
              <a:rPr lang="en-US" altLang="zh-CN" sz="1500" i="1" dirty="0">
                <a:solidFill>
                  <a:schemeClr val="tx1">
                    <a:lumMod val="50000"/>
                    <a:lumOff val="50000"/>
                  </a:schemeClr>
                </a:solidFill>
                <a:latin typeface="Arial" panose="020B0604020202020204" pitchFamily="34" charset="0"/>
              </a:rPr>
              <a:t>debug</a:t>
            </a:r>
            <a:r>
              <a:rPr lang="zh-CN" altLang="en-US" sz="1500" i="1" dirty="0">
                <a:solidFill>
                  <a:schemeClr val="tx1">
                    <a:lumMod val="50000"/>
                    <a:lumOff val="50000"/>
                  </a:schemeClr>
                </a:solidFill>
                <a:latin typeface="Arial" panose="020B0604020202020204" pitchFamily="34" charset="0"/>
              </a:rPr>
              <a:t>和测试 </a:t>
            </a:r>
            <a:r>
              <a:rPr lang="en-US" altLang="zh-CN" sz="1500" i="1" dirty="0">
                <a:solidFill>
                  <a:schemeClr val="tx1">
                    <a:lumMod val="50000"/>
                    <a:lumOff val="50000"/>
                  </a:schemeClr>
                </a:solidFill>
                <a:latin typeface="Arial" panose="020B0604020202020204" pitchFamily="34" charset="0"/>
              </a:rPr>
              <a:t>HTTP</a:t>
            </a:r>
            <a:r>
              <a:rPr lang="zh-CN" altLang="en-US" sz="1500" i="1" dirty="0">
                <a:solidFill>
                  <a:schemeClr val="tx1">
                    <a:lumMod val="50000"/>
                    <a:lumOff val="50000"/>
                  </a:schemeClr>
                </a:solidFill>
                <a:latin typeface="Arial" panose="020B0604020202020204" pitchFamily="34" charset="0"/>
              </a:rPr>
              <a:t>的库。</a:t>
            </a:r>
          </a:p>
        </p:txBody>
      </p:sp>
    </p:spTree>
    <p:extLst>
      <p:ext uri="{BB962C8B-B14F-4D97-AF65-F5344CB8AC3E}">
        <p14:creationId xmlns:p14="http://schemas.microsoft.com/office/powerpoint/2010/main" val="4060745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714205"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23. </a:t>
            </a:r>
            <a:r>
              <a:rPr lang="zh-CN" altLang="en-US" b="1" dirty="0">
                <a:solidFill>
                  <a:schemeClr val="bg1">
                    <a:lumMod val="95000"/>
                  </a:schemeClr>
                </a:solidFill>
                <a:latin typeface="微软雅黑" panose="020B0503020204020204" pitchFamily="34" charset="-122"/>
                <a:ea typeface="微软雅黑" panose="020B0503020204020204" pitchFamily="34" charset="-122"/>
              </a:rPr>
              <a:t>示例 </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携带参数跳转</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Step1</a:t>
            </a:r>
            <a:r>
              <a:rPr lang="zh-CN" altLang="en-US" sz="2000" dirty="0"/>
              <a:t>：在</a:t>
            </a:r>
            <a:r>
              <a:rPr lang="en-US" altLang="zh-CN" sz="2000" dirty="0"/>
              <a:t>templates</a:t>
            </a:r>
            <a:r>
              <a:rPr lang="zh-CN" altLang="en-US" sz="2000" dirty="0"/>
              <a:t>文件夹下创建 </a:t>
            </a:r>
            <a:r>
              <a:rPr lang="en-US" altLang="zh-CN" sz="2000" dirty="0"/>
              <a:t>helloFlask.html </a:t>
            </a:r>
            <a:r>
              <a:rPr lang="zh-CN" altLang="en-US" sz="2000" dirty="0"/>
              <a:t>静态文件。</a:t>
            </a:r>
            <a:endParaRPr lang="en-US" altLang="zh-CN" sz="2000" dirty="0"/>
          </a:p>
        </p:txBody>
      </p:sp>
      <p:sp>
        <p:nvSpPr>
          <p:cNvPr id="21" name="矩形 20"/>
          <p:cNvSpPr/>
          <p:nvPr/>
        </p:nvSpPr>
        <p:spPr>
          <a:xfrm>
            <a:off x="1233535" y="2070338"/>
            <a:ext cx="10602412" cy="438582"/>
          </a:xfrm>
          <a:prstGeom prst="rect">
            <a:avLst/>
          </a:prstGeom>
        </p:spPr>
        <p:txBody>
          <a:bodyPr wrap="square">
            <a:spAutoFit/>
          </a:bodyPr>
          <a:lstStyle/>
          <a:p>
            <a:pPr marL="342900" indent="-342900">
              <a:lnSpc>
                <a:spcPct val="150000"/>
              </a:lnSpc>
              <a:buFont typeface="+mj-ea"/>
              <a:buAutoNum type="circleNumDbPlain"/>
            </a:pPr>
            <a:r>
              <a:rPr lang="zh-CN" altLang="en-US" sz="1500" dirty="0">
                <a:solidFill>
                  <a:schemeClr val="bg1">
                    <a:lumMod val="50000"/>
                  </a:schemeClr>
                </a:solidFill>
                <a:latin typeface="+mn-ea"/>
              </a:rPr>
              <a:t>在工程文件夹中创建 </a:t>
            </a:r>
            <a:r>
              <a:rPr lang="en-US" altLang="zh-CN" sz="1500" b="1" dirty="0">
                <a:solidFill>
                  <a:schemeClr val="bg1">
                    <a:lumMod val="50000"/>
                  </a:schemeClr>
                </a:solidFill>
                <a:latin typeface="+mn-ea"/>
              </a:rPr>
              <a:t>static</a:t>
            </a:r>
            <a:r>
              <a:rPr lang="en-US" altLang="zh-CN" sz="1500" dirty="0">
                <a:solidFill>
                  <a:schemeClr val="bg1">
                    <a:lumMod val="50000"/>
                  </a:schemeClr>
                </a:solidFill>
                <a:latin typeface="+mn-ea"/>
              </a:rPr>
              <a:t> </a:t>
            </a:r>
            <a:r>
              <a:rPr lang="zh-CN" altLang="en-US" sz="1500" dirty="0">
                <a:solidFill>
                  <a:schemeClr val="bg1">
                    <a:lumMod val="50000"/>
                  </a:schemeClr>
                </a:solidFill>
                <a:latin typeface="+mn-ea"/>
              </a:rPr>
              <a:t>文件夹，并创建 </a:t>
            </a:r>
            <a:r>
              <a:rPr lang="en-US" altLang="zh-CN" sz="1500" b="1" dirty="0" err="1">
                <a:solidFill>
                  <a:schemeClr val="bg1">
                    <a:lumMod val="50000"/>
                  </a:schemeClr>
                </a:solidFill>
                <a:latin typeface="+mn-ea"/>
              </a:rPr>
              <a:t>css</a:t>
            </a:r>
            <a:r>
              <a:rPr lang="en-US" altLang="zh-CN" sz="1500" b="1" dirty="0">
                <a:solidFill>
                  <a:schemeClr val="bg1">
                    <a:lumMod val="50000"/>
                  </a:schemeClr>
                </a:solidFill>
                <a:latin typeface="+mn-ea"/>
              </a:rPr>
              <a:t>/style.css</a:t>
            </a:r>
            <a:r>
              <a:rPr lang="zh-CN" altLang="en-US" sz="1500" dirty="0">
                <a:solidFill>
                  <a:schemeClr val="bg1">
                    <a:lumMod val="50000"/>
                  </a:schemeClr>
                </a:solidFill>
                <a:latin typeface="+mn-ea"/>
              </a:rPr>
              <a:t>。在 </a:t>
            </a:r>
            <a:r>
              <a:rPr lang="en-US" altLang="zh-CN" sz="1500" b="1" dirty="0">
                <a:solidFill>
                  <a:schemeClr val="bg1">
                    <a:lumMod val="50000"/>
                  </a:schemeClr>
                </a:solidFill>
                <a:latin typeface="+mn-ea"/>
              </a:rPr>
              <a:t>helloFlask.html</a:t>
            </a:r>
            <a:r>
              <a:rPr lang="zh-CN" altLang="en-US" sz="1500" dirty="0">
                <a:solidFill>
                  <a:schemeClr val="bg1">
                    <a:lumMod val="50000"/>
                  </a:schemeClr>
                </a:solidFill>
                <a:latin typeface="+mn-ea"/>
              </a:rPr>
              <a:t>中引用外部 </a:t>
            </a:r>
            <a:r>
              <a:rPr lang="en-US" altLang="zh-CN" sz="1500" b="1" dirty="0">
                <a:solidFill>
                  <a:schemeClr val="bg1">
                    <a:lumMod val="50000"/>
                  </a:schemeClr>
                </a:solidFill>
                <a:latin typeface="+mn-ea"/>
              </a:rPr>
              <a:t>style.css</a:t>
            </a:r>
            <a:r>
              <a:rPr lang="en-US" altLang="zh-CN" sz="1500" dirty="0">
                <a:solidFill>
                  <a:schemeClr val="bg1">
                    <a:lumMod val="50000"/>
                  </a:schemeClr>
                </a:solidFill>
                <a:latin typeface="+mn-ea"/>
              </a:rPr>
              <a:t> </a:t>
            </a:r>
            <a:r>
              <a:rPr lang="zh-CN" altLang="en-US" sz="1500" dirty="0">
                <a:solidFill>
                  <a:schemeClr val="bg1">
                    <a:lumMod val="50000"/>
                  </a:schemeClr>
                </a:solidFill>
                <a:latin typeface="+mn-ea"/>
              </a:rPr>
              <a:t>样式表文件。</a:t>
            </a:r>
            <a:endParaRPr lang="en-US" altLang="zh-CN" sz="1500" dirty="0">
              <a:solidFill>
                <a:schemeClr val="bg1">
                  <a:lumMod val="50000"/>
                </a:schemeClr>
              </a:solidFill>
              <a:latin typeface="+mn-ea"/>
            </a:endParaRPr>
          </a:p>
        </p:txBody>
      </p:sp>
      <p:sp>
        <p:nvSpPr>
          <p:cNvPr id="8" name="矩形 7"/>
          <p:cNvSpPr/>
          <p:nvPr/>
        </p:nvSpPr>
        <p:spPr>
          <a:xfrm>
            <a:off x="1065856" y="2715434"/>
            <a:ext cx="3884140"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templates/helloFlask.html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静态页面：</a:t>
            </a:r>
            <a:endParaRPr lang="zh-CN" altLang="en-US" sz="15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56" y="3113531"/>
            <a:ext cx="8043160" cy="1800000"/>
          </a:xfrm>
          <a:prstGeom prst="rect">
            <a:avLst/>
          </a:prstGeom>
          <a:ln>
            <a:noFill/>
          </a:ln>
          <a:effectLst>
            <a:outerShdw blurRad="292100" dist="139700" dir="2700000" algn="tl" rotWithShape="0">
              <a:srgbClr val="333333">
                <a:alpha val="65000"/>
              </a:srgbClr>
            </a:outerShdw>
          </a:effectLst>
        </p:spPr>
      </p:pic>
      <p:sp>
        <p:nvSpPr>
          <p:cNvPr id="15" name="矩形 14"/>
          <p:cNvSpPr/>
          <p:nvPr/>
        </p:nvSpPr>
        <p:spPr>
          <a:xfrm>
            <a:off x="1569494" y="4353636"/>
            <a:ext cx="7410734" cy="39578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5087436" y="5189999"/>
            <a:ext cx="2148599" cy="455109"/>
          </a:xfrm>
          <a:prstGeom prst="wedgeRoundRectCallout">
            <a:avLst>
              <a:gd name="adj1" fmla="val -48220"/>
              <a:gd name="adj2" fmla="val -132762"/>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b="1" dirty="0">
                <a:solidFill>
                  <a:srgbClr val="AC8300"/>
                </a:solidFill>
                <a:latin typeface="微软雅黑" panose="020B0503020204020204" pitchFamily="34" charset="-122"/>
                <a:ea typeface="微软雅黑" panose="020B0503020204020204" pitchFamily="34" charset="-122"/>
              </a:rPr>
              <a:t>引用外部 </a:t>
            </a:r>
            <a:r>
              <a:rPr lang="en-US" altLang="zh-CN" sz="1200" b="1" dirty="0">
                <a:solidFill>
                  <a:srgbClr val="AC8300"/>
                </a:solidFill>
                <a:latin typeface="微软雅黑" panose="020B0503020204020204" pitchFamily="34" charset="-122"/>
                <a:ea typeface="微软雅黑" panose="020B0503020204020204" pitchFamily="34" charset="-122"/>
              </a:rPr>
              <a:t>CSS </a:t>
            </a:r>
            <a:r>
              <a:rPr lang="zh-CN" altLang="en-US" sz="1200" b="1" dirty="0">
                <a:solidFill>
                  <a:srgbClr val="AC8300"/>
                </a:solidFill>
                <a:latin typeface="微软雅黑" panose="020B0503020204020204" pitchFamily="34" charset="-122"/>
                <a:ea typeface="微软雅黑" panose="020B0503020204020204" pitchFamily="34" charset="-122"/>
              </a:rPr>
              <a:t>样式表</a:t>
            </a:r>
            <a:endParaRPr lang="en-US" altLang="zh-CN" sz="1200" dirty="0">
              <a:solidFill>
                <a:srgbClr val="AC8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67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anim calcmode="lin" valueType="num">
                                      <p:cBhvr>
                                        <p:cTn id="12" dur="250" fill="hold"/>
                                        <p:tgtEl>
                                          <p:spTgt spid="2"/>
                                        </p:tgtEl>
                                        <p:attrNameLst>
                                          <p:attrName>ppt_x</p:attrName>
                                        </p:attrNameLst>
                                      </p:cBhvr>
                                      <p:tavLst>
                                        <p:tav tm="0">
                                          <p:val>
                                            <p:strVal val="#ppt_x"/>
                                          </p:val>
                                        </p:tav>
                                        <p:tav tm="100000">
                                          <p:val>
                                            <p:strVal val="#ppt_x"/>
                                          </p:val>
                                        </p:tav>
                                      </p:tavLst>
                                    </p:anim>
                                    <p:anim calcmode="lin" valueType="num">
                                      <p:cBhvr>
                                        <p:cTn id="13" dur="25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50"/>
                                        <p:tgtEl>
                                          <p:spTgt spid="15"/>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714205"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23. </a:t>
            </a:r>
            <a:r>
              <a:rPr lang="zh-CN" altLang="en-US" b="1" dirty="0">
                <a:solidFill>
                  <a:schemeClr val="bg1">
                    <a:lumMod val="95000"/>
                  </a:schemeClr>
                </a:solidFill>
                <a:latin typeface="微软雅黑" panose="020B0503020204020204" pitchFamily="34" charset="-122"/>
                <a:ea typeface="微软雅黑" panose="020B0503020204020204" pitchFamily="34" charset="-122"/>
              </a:rPr>
              <a:t>示例 </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携带参数跳转</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Step1</a:t>
            </a:r>
            <a:r>
              <a:rPr lang="zh-CN" altLang="en-US" sz="2000" dirty="0"/>
              <a:t>：在</a:t>
            </a:r>
            <a:r>
              <a:rPr lang="en-US" altLang="zh-CN" sz="2000" dirty="0"/>
              <a:t>templates</a:t>
            </a:r>
            <a:r>
              <a:rPr lang="zh-CN" altLang="en-US" sz="2000" dirty="0"/>
              <a:t>文件夹下创建 </a:t>
            </a:r>
            <a:r>
              <a:rPr lang="en-US" altLang="zh-CN" sz="2000" dirty="0"/>
              <a:t>home.html </a:t>
            </a:r>
            <a:r>
              <a:rPr lang="zh-CN" altLang="en-US" sz="2000" dirty="0"/>
              <a:t>静态文件。</a:t>
            </a:r>
            <a:endParaRPr lang="en-US" altLang="zh-CN" sz="2000" dirty="0"/>
          </a:p>
        </p:txBody>
      </p:sp>
      <p:sp>
        <p:nvSpPr>
          <p:cNvPr id="21" name="矩形 20"/>
          <p:cNvSpPr/>
          <p:nvPr/>
        </p:nvSpPr>
        <p:spPr>
          <a:xfrm>
            <a:off x="1233535" y="2070338"/>
            <a:ext cx="10349593" cy="438582"/>
          </a:xfrm>
          <a:prstGeom prst="rect">
            <a:avLst/>
          </a:prstGeom>
        </p:spPr>
        <p:txBody>
          <a:bodyPr wrap="square">
            <a:spAutoFit/>
          </a:bodyPr>
          <a:lstStyle/>
          <a:p>
            <a:pPr marL="342900" indent="-342900">
              <a:lnSpc>
                <a:spcPct val="150000"/>
              </a:lnSpc>
              <a:buFont typeface="+mj-ea"/>
              <a:buAutoNum type="circleNumDbPlain"/>
            </a:pPr>
            <a:r>
              <a:rPr lang="zh-CN" altLang="en-US" sz="1500" dirty="0">
                <a:solidFill>
                  <a:schemeClr val="bg1">
                    <a:lumMod val="50000"/>
                  </a:schemeClr>
                </a:solidFill>
                <a:latin typeface="+mn-ea"/>
              </a:rPr>
              <a:t>根据参数 </a:t>
            </a:r>
            <a:r>
              <a:rPr lang="en-US" altLang="zh-CN" sz="1500" dirty="0">
                <a:solidFill>
                  <a:schemeClr val="bg1">
                    <a:lumMod val="50000"/>
                  </a:schemeClr>
                </a:solidFill>
                <a:latin typeface="+mn-ea"/>
              </a:rPr>
              <a:t>name </a:t>
            </a:r>
            <a:r>
              <a:rPr lang="zh-CN" altLang="en-US" sz="1500" dirty="0">
                <a:solidFill>
                  <a:schemeClr val="bg1">
                    <a:lumMod val="50000"/>
                  </a:schemeClr>
                </a:solidFill>
                <a:latin typeface="+mn-ea"/>
              </a:rPr>
              <a:t>是否存在显示不同的页面结果。</a:t>
            </a:r>
            <a:endParaRPr lang="en-US" altLang="zh-CN" sz="1500" dirty="0">
              <a:solidFill>
                <a:schemeClr val="bg1">
                  <a:lumMod val="50000"/>
                </a:schemeClr>
              </a:solidFill>
              <a:latin typeface="+mn-ea"/>
            </a:endParaRPr>
          </a:p>
        </p:txBody>
      </p:sp>
      <p:sp>
        <p:nvSpPr>
          <p:cNvPr id="8" name="矩形 7"/>
          <p:cNvSpPr/>
          <p:nvPr/>
        </p:nvSpPr>
        <p:spPr>
          <a:xfrm>
            <a:off x="1065856" y="2619894"/>
            <a:ext cx="3468898"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templates/home.html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静态页面：</a:t>
            </a:r>
            <a:endParaRPr lang="zh-CN" altLang="en-US" sz="15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56" y="3081652"/>
            <a:ext cx="4369355" cy="2520000"/>
          </a:xfrm>
          <a:prstGeom prst="rect">
            <a:avLst/>
          </a:prstGeom>
          <a:ln>
            <a:noFill/>
          </a:ln>
          <a:effectLst>
            <a:outerShdw blurRad="292100" dist="139700" dir="2700000" algn="tl" rotWithShape="0">
              <a:srgbClr val="333333">
                <a:alpha val="65000"/>
              </a:srgbClr>
            </a:outerShdw>
          </a:effectLst>
        </p:spPr>
      </p:pic>
      <p:sp>
        <p:nvSpPr>
          <p:cNvPr id="9" name="圆角矩形标注 8"/>
          <p:cNvSpPr/>
          <p:nvPr/>
        </p:nvSpPr>
        <p:spPr>
          <a:xfrm>
            <a:off x="5728881" y="3886543"/>
            <a:ext cx="2841913" cy="794639"/>
          </a:xfrm>
          <a:prstGeom prst="wedgeRoundRectCallout">
            <a:avLst>
              <a:gd name="adj1" fmla="val -67429"/>
              <a:gd name="adj2" fmla="val 9789"/>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dirty="0">
                <a:solidFill>
                  <a:srgbClr val="AC8300"/>
                </a:solidFill>
                <a:latin typeface="微软雅黑" panose="020B0503020204020204" pitchFamily="34" charset="-122"/>
                <a:ea typeface="微软雅黑" panose="020B0503020204020204" pitchFamily="34" charset="-122"/>
              </a:rPr>
              <a:t>如果 </a:t>
            </a:r>
            <a:r>
              <a:rPr lang="en-US" altLang="zh-CN" sz="1200" dirty="0">
                <a:solidFill>
                  <a:srgbClr val="AC8300"/>
                </a:solidFill>
                <a:latin typeface="微软雅黑" panose="020B0503020204020204" pitchFamily="34" charset="-122"/>
                <a:ea typeface="微软雅黑" panose="020B0503020204020204" pitchFamily="34" charset="-122"/>
              </a:rPr>
              <a:t>name </a:t>
            </a:r>
            <a:r>
              <a:rPr lang="zh-CN" altLang="en-US" sz="1200" dirty="0">
                <a:solidFill>
                  <a:srgbClr val="AC8300"/>
                </a:solidFill>
                <a:latin typeface="微软雅黑" panose="020B0503020204020204" pitchFamily="34" charset="-122"/>
                <a:ea typeface="微软雅黑" panose="020B0503020204020204" pitchFamily="34" charset="-122"/>
              </a:rPr>
              <a:t>值存在则显示“你好，</a:t>
            </a:r>
            <a:r>
              <a:rPr lang="en-US" altLang="zh-CN" sz="1200" dirty="0">
                <a:solidFill>
                  <a:srgbClr val="AC8300"/>
                </a:solidFill>
                <a:latin typeface="微软雅黑" panose="020B0503020204020204" pitchFamily="34" charset="-122"/>
                <a:ea typeface="微软雅黑" panose="020B0503020204020204" pitchFamily="34" charset="-122"/>
              </a:rPr>
              <a:t>xxx</a:t>
            </a:r>
            <a:r>
              <a:rPr lang="zh-CN" altLang="en-US" sz="1200" dirty="0">
                <a:solidFill>
                  <a:srgbClr val="AC8300"/>
                </a:solidFill>
                <a:latin typeface="微软雅黑" panose="020B0503020204020204" pitchFamily="34" charset="-122"/>
                <a:ea typeface="微软雅黑" panose="020B0503020204020204" pitchFamily="34" charset="-122"/>
              </a:rPr>
              <a:t>”，否则显示“你好，</a:t>
            </a:r>
            <a:r>
              <a:rPr lang="en-US" altLang="zh-CN" sz="1200" dirty="0">
                <a:solidFill>
                  <a:srgbClr val="AC8300"/>
                </a:solidFill>
                <a:latin typeface="微软雅黑" panose="020B0503020204020204" pitchFamily="34" charset="-122"/>
                <a:ea typeface="微软雅黑" panose="020B0503020204020204" pitchFamily="34" charset="-122"/>
              </a:rPr>
              <a:t>Flask!</a:t>
            </a:r>
            <a:r>
              <a:rPr lang="zh-CN" altLang="en-US" sz="1200" dirty="0">
                <a:solidFill>
                  <a:srgbClr val="AC8300"/>
                </a:solidFill>
                <a:latin typeface="微软雅黑" panose="020B0503020204020204" pitchFamily="34" charset="-122"/>
                <a:ea typeface="微软雅黑" panose="020B0503020204020204" pitchFamily="34" charset="-122"/>
              </a:rPr>
              <a:t>”</a:t>
            </a:r>
            <a:endParaRPr lang="en-US" altLang="zh-CN" sz="1200" dirty="0">
              <a:solidFill>
                <a:srgbClr val="AC8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93797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anim calcmode="lin" valueType="num">
                                      <p:cBhvr>
                                        <p:cTn id="12" dur="250" fill="hold"/>
                                        <p:tgtEl>
                                          <p:spTgt spid="3"/>
                                        </p:tgtEl>
                                        <p:attrNameLst>
                                          <p:attrName>ppt_x</p:attrName>
                                        </p:attrNameLst>
                                      </p:cBhvr>
                                      <p:tavLst>
                                        <p:tav tm="0">
                                          <p:val>
                                            <p:strVal val="#ppt_x"/>
                                          </p:val>
                                        </p:tav>
                                        <p:tav tm="100000">
                                          <p:val>
                                            <p:strVal val="#ppt_x"/>
                                          </p:val>
                                        </p:tav>
                                      </p:tavLst>
                                    </p:anim>
                                    <p:anim calcmode="lin" valueType="num">
                                      <p:cBhvr>
                                        <p:cTn id="13" dur="25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714205"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24. </a:t>
            </a:r>
            <a:r>
              <a:rPr lang="zh-CN" altLang="en-US" b="1" dirty="0">
                <a:solidFill>
                  <a:schemeClr val="bg1">
                    <a:lumMod val="95000"/>
                  </a:schemeClr>
                </a:solidFill>
                <a:latin typeface="微软雅黑" panose="020B0503020204020204" pitchFamily="34" charset="-122"/>
                <a:ea typeface="微软雅黑" panose="020B0503020204020204" pitchFamily="34" charset="-122"/>
              </a:rPr>
              <a:t>示例 </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携带参数跳转</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Step2</a:t>
            </a:r>
            <a:r>
              <a:rPr lang="zh-CN" altLang="en-US" sz="2000" dirty="0"/>
              <a:t>：在工程文件夹下创建 </a:t>
            </a:r>
            <a:r>
              <a:rPr lang="en-US" altLang="zh-CN" sz="2000" dirty="0"/>
              <a:t>staticfile.py </a:t>
            </a:r>
            <a:r>
              <a:rPr lang="zh-CN" altLang="en-US" sz="2000" dirty="0"/>
              <a:t>脚本。</a:t>
            </a:r>
            <a:endParaRPr lang="en-US" altLang="zh-CN" sz="2000" dirty="0"/>
          </a:p>
        </p:txBody>
      </p:sp>
      <p:sp>
        <p:nvSpPr>
          <p:cNvPr id="21" name="矩形 20"/>
          <p:cNvSpPr/>
          <p:nvPr/>
        </p:nvSpPr>
        <p:spPr>
          <a:xfrm>
            <a:off x="1233535" y="2070338"/>
            <a:ext cx="10349593" cy="384464"/>
          </a:xfrm>
          <a:prstGeom prst="rect">
            <a:avLst/>
          </a:prstGeom>
        </p:spPr>
        <p:txBody>
          <a:bodyPr wrap="square">
            <a:spAutoFit/>
          </a:bodyPr>
          <a:lstStyle/>
          <a:p>
            <a:pPr marL="342900" indent="-342900">
              <a:lnSpc>
                <a:spcPct val="150000"/>
              </a:lnSpc>
              <a:buFont typeface="+mj-ea"/>
              <a:buAutoNum type="circleNumDbPlain"/>
            </a:pPr>
            <a:r>
              <a:rPr lang="zh-CN" altLang="en-US" sz="1500" dirty="0">
                <a:solidFill>
                  <a:schemeClr val="bg1">
                    <a:lumMod val="50000"/>
                  </a:schemeClr>
                </a:solidFill>
                <a:latin typeface="+mn-ea"/>
              </a:rPr>
              <a:t>分别使用 </a:t>
            </a:r>
            <a:r>
              <a:rPr lang="en-US" altLang="zh-CN" sz="1500" b="1" dirty="0">
                <a:solidFill>
                  <a:schemeClr val="bg1">
                    <a:lumMod val="50000"/>
                  </a:schemeClr>
                </a:solidFill>
                <a:latin typeface="+mn-ea"/>
              </a:rPr>
              <a:t>http://localhost:5000/hello </a:t>
            </a:r>
            <a:r>
              <a:rPr lang="zh-CN" altLang="en-US" sz="1500" dirty="0">
                <a:solidFill>
                  <a:schemeClr val="bg1">
                    <a:lumMod val="50000"/>
                  </a:schemeClr>
                </a:solidFill>
                <a:latin typeface="+mn-ea"/>
              </a:rPr>
              <a:t>和 </a:t>
            </a:r>
            <a:r>
              <a:rPr lang="en-US" altLang="zh-CN" sz="1500" b="1" dirty="0">
                <a:solidFill>
                  <a:schemeClr val="bg1">
                    <a:lumMod val="50000"/>
                  </a:schemeClr>
                </a:solidFill>
                <a:latin typeface="+mn-ea"/>
              </a:rPr>
              <a:t>http://localhost:5000/hello/</a:t>
            </a:r>
            <a:r>
              <a:rPr lang="zh-CN" altLang="en-US" sz="1500" b="1" dirty="0">
                <a:solidFill>
                  <a:schemeClr val="bg1">
                    <a:lumMod val="50000"/>
                  </a:schemeClr>
                </a:solidFill>
                <a:latin typeface="+mn-ea"/>
              </a:rPr>
              <a:t>张</a:t>
            </a:r>
            <a:r>
              <a:rPr lang="zh-CN" altLang="en-US" sz="1500" b="1" dirty="0">
                <a:solidFill>
                  <a:schemeClr val="bg1">
                    <a:lumMod val="50000"/>
                  </a:schemeClr>
                </a:solidFill>
                <a:latin typeface="+mn-ea"/>
                <a:hlinkClick r:id="rId2"/>
              </a:rPr>
              <a:t>三</a:t>
            </a:r>
            <a:r>
              <a:rPr lang="zh-CN" altLang="en-US" sz="1500" b="1" dirty="0">
                <a:solidFill>
                  <a:schemeClr val="bg1">
                    <a:lumMod val="50000"/>
                  </a:schemeClr>
                </a:solidFill>
                <a:latin typeface="+mn-ea"/>
              </a:rPr>
              <a:t> </a:t>
            </a:r>
            <a:r>
              <a:rPr lang="zh-CN" altLang="en-US" sz="1500" dirty="0">
                <a:solidFill>
                  <a:schemeClr val="bg1">
                    <a:lumMod val="50000"/>
                  </a:schemeClr>
                </a:solidFill>
                <a:latin typeface="+mn-ea"/>
              </a:rPr>
              <a:t>进行测试。</a:t>
            </a:r>
            <a:endParaRPr lang="en-US" altLang="zh-CN" sz="1500" dirty="0">
              <a:solidFill>
                <a:schemeClr val="bg1">
                  <a:lumMod val="50000"/>
                </a:schemeClr>
              </a:solidFill>
              <a:latin typeface="+mn-ea"/>
            </a:endParaRPr>
          </a:p>
        </p:txBody>
      </p:sp>
      <p:sp>
        <p:nvSpPr>
          <p:cNvPr id="8" name="矩形 7"/>
          <p:cNvSpPr/>
          <p:nvPr/>
        </p:nvSpPr>
        <p:spPr>
          <a:xfrm>
            <a:off x="1065856" y="3027534"/>
            <a:ext cx="2252540"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static.py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脚本文件：</a:t>
            </a:r>
            <a:endParaRPr lang="zh-CN" altLang="en-US" sz="15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56" y="3429000"/>
            <a:ext cx="4691146" cy="468000"/>
          </a:xfrm>
          <a:prstGeom prst="rect">
            <a:avLst/>
          </a:prstGeom>
          <a:ln>
            <a:noFill/>
          </a:ln>
          <a:effectLst>
            <a:outerShdw blurRad="292100" dist="139700" dir="2700000" algn="tl" rotWithShape="0">
              <a:srgbClr val="333333">
                <a:alpha val="65000"/>
              </a:srgbClr>
            </a:outerShdw>
          </a:effectLst>
        </p:spPr>
      </p:pic>
      <p:sp>
        <p:nvSpPr>
          <p:cNvPr id="9" name="圆角矩形标注 8"/>
          <p:cNvSpPr/>
          <p:nvPr/>
        </p:nvSpPr>
        <p:spPr>
          <a:xfrm>
            <a:off x="6096000" y="3431535"/>
            <a:ext cx="2841913" cy="465465"/>
          </a:xfrm>
          <a:prstGeom prst="wedgeRoundRectCallout">
            <a:avLst>
              <a:gd name="adj1" fmla="val -67429"/>
              <a:gd name="adj2" fmla="val 9789"/>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dirty="0">
                <a:solidFill>
                  <a:srgbClr val="AC8300"/>
                </a:solidFill>
                <a:latin typeface="微软雅黑" panose="020B0503020204020204" pitchFamily="34" charset="-122"/>
                <a:ea typeface="微软雅黑" panose="020B0503020204020204" pitchFamily="34" charset="-122"/>
              </a:rPr>
              <a:t>首先，导入 </a:t>
            </a:r>
            <a:r>
              <a:rPr lang="en-US" altLang="zh-CN" sz="1200" dirty="0" err="1">
                <a:solidFill>
                  <a:srgbClr val="AC8300"/>
                </a:solidFill>
                <a:latin typeface="微软雅黑" panose="020B0503020204020204" pitchFamily="34" charset="-122"/>
                <a:ea typeface="微软雅黑" panose="020B0503020204020204" pitchFamily="34" charset="-122"/>
              </a:rPr>
              <a:t>render_template</a:t>
            </a:r>
            <a:r>
              <a:rPr lang="en-US" altLang="zh-CN" sz="1200" dirty="0">
                <a:solidFill>
                  <a:srgbClr val="AC8300"/>
                </a:solidFill>
                <a:latin typeface="微软雅黑" panose="020B0503020204020204" pitchFamily="34" charset="-122"/>
                <a:ea typeface="微软雅黑" panose="020B0503020204020204" pitchFamily="34" charset="-122"/>
              </a:rPr>
              <a:t> </a:t>
            </a:r>
            <a:r>
              <a:rPr lang="zh-CN" altLang="en-US" sz="1200" dirty="0">
                <a:solidFill>
                  <a:srgbClr val="AC8300"/>
                </a:solidFill>
                <a:latin typeface="微软雅黑" panose="020B0503020204020204" pitchFamily="34" charset="-122"/>
                <a:ea typeface="微软雅黑" panose="020B0503020204020204" pitchFamily="34" charset="-122"/>
              </a:rPr>
              <a:t>对象</a:t>
            </a:r>
            <a:endParaRPr lang="en-US" altLang="zh-CN" sz="1200" dirty="0">
              <a:solidFill>
                <a:srgbClr val="AC83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856" y="4274325"/>
            <a:ext cx="4958872" cy="1440000"/>
          </a:xfrm>
          <a:prstGeom prst="rect">
            <a:avLst/>
          </a:prstGeom>
          <a:ln>
            <a:noFill/>
          </a:ln>
          <a:effectLst>
            <a:outerShdw blurRad="292100" dist="139700" dir="2700000" algn="tl" rotWithShape="0">
              <a:srgbClr val="333333">
                <a:alpha val="65000"/>
              </a:srgbClr>
            </a:outerShdw>
          </a:effectLst>
        </p:spPr>
      </p:pic>
      <p:sp>
        <p:nvSpPr>
          <p:cNvPr id="11" name="圆角矩形标注 10"/>
          <p:cNvSpPr/>
          <p:nvPr/>
        </p:nvSpPr>
        <p:spPr>
          <a:xfrm>
            <a:off x="6412174" y="4473367"/>
            <a:ext cx="3223146" cy="952733"/>
          </a:xfrm>
          <a:prstGeom prst="wedgeRoundRectCallout">
            <a:avLst>
              <a:gd name="adj1" fmla="val -67429"/>
              <a:gd name="adj2" fmla="val 9789"/>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rgbClr val="AC8300"/>
                </a:solidFill>
                <a:latin typeface="微软雅黑" panose="020B0503020204020204" pitchFamily="34" charset="-122"/>
                <a:ea typeface="微软雅黑" panose="020B0503020204020204" pitchFamily="34" charset="-122"/>
              </a:rPr>
              <a:t>设置两种路由</a:t>
            </a:r>
            <a:r>
              <a:rPr lang="en-US" altLang="zh-CN" sz="1200" dirty="0" err="1">
                <a:solidFill>
                  <a:srgbClr val="AC8300"/>
                </a:solidFill>
                <a:latin typeface="微软雅黑" panose="020B0503020204020204" pitchFamily="34" charset="-122"/>
                <a:ea typeface="微软雅黑" panose="020B0503020204020204" pitchFamily="34" charset="-122"/>
              </a:rPr>
              <a:t>Urls</a:t>
            </a:r>
            <a:r>
              <a:rPr lang="zh-CN" altLang="en-US" sz="1200" dirty="0">
                <a:solidFill>
                  <a:srgbClr val="AC8300"/>
                </a:solidFill>
                <a:latin typeface="微软雅黑" panose="020B0503020204020204" pitchFamily="34" charset="-122"/>
                <a:ea typeface="微软雅黑" panose="020B0503020204020204" pitchFamily="34" charset="-122"/>
              </a:rPr>
              <a:t>地址绑定一个</a:t>
            </a:r>
            <a:r>
              <a:rPr lang="en-US" altLang="zh-CN" sz="1200" dirty="0">
                <a:solidFill>
                  <a:srgbClr val="AC8300"/>
                </a:solidFill>
                <a:latin typeface="微软雅黑" panose="020B0503020204020204" pitchFamily="34" charset="-122"/>
                <a:ea typeface="微软雅黑" panose="020B0503020204020204" pitchFamily="34" charset="-122"/>
              </a:rPr>
              <a:t>route</a:t>
            </a:r>
            <a:r>
              <a:rPr lang="zh-CN" altLang="en-US" sz="1200" dirty="0">
                <a:solidFill>
                  <a:srgbClr val="AC8300"/>
                </a:solidFill>
                <a:latin typeface="微软雅黑" panose="020B0503020204020204" pitchFamily="34" charset="-122"/>
                <a:ea typeface="微软雅黑" panose="020B0503020204020204" pitchFamily="34" charset="-122"/>
              </a:rPr>
              <a:t>处理函数，并为函数设置关键字参数，最后使用 </a:t>
            </a:r>
            <a:r>
              <a:rPr lang="en-US" altLang="zh-CN" sz="1200" dirty="0" err="1">
                <a:solidFill>
                  <a:srgbClr val="AC8300"/>
                </a:solidFill>
                <a:latin typeface="微软雅黑" panose="020B0503020204020204" pitchFamily="34" charset="-122"/>
                <a:ea typeface="微软雅黑" panose="020B0503020204020204" pitchFamily="34" charset="-122"/>
              </a:rPr>
              <a:t>render_template</a:t>
            </a:r>
            <a:r>
              <a:rPr lang="zh-CN" altLang="en-US" sz="1200" dirty="0">
                <a:solidFill>
                  <a:srgbClr val="AC8300"/>
                </a:solidFill>
                <a:latin typeface="微软雅黑" panose="020B0503020204020204" pitchFamily="34" charset="-122"/>
                <a:ea typeface="微软雅黑" panose="020B0503020204020204" pitchFamily="34" charset="-122"/>
              </a:rPr>
              <a:t>实现跳转传值。</a:t>
            </a:r>
            <a:endParaRPr lang="en-US" altLang="zh-CN" sz="1200" dirty="0">
              <a:solidFill>
                <a:srgbClr val="AC8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679497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anim calcmode="lin" valueType="num">
                                      <p:cBhvr>
                                        <p:cTn id="12" dur="250" fill="hold"/>
                                        <p:tgtEl>
                                          <p:spTgt spid="2"/>
                                        </p:tgtEl>
                                        <p:attrNameLst>
                                          <p:attrName>ppt_x</p:attrName>
                                        </p:attrNameLst>
                                      </p:cBhvr>
                                      <p:tavLst>
                                        <p:tav tm="0">
                                          <p:val>
                                            <p:strVal val="#ppt_x"/>
                                          </p:val>
                                        </p:tav>
                                        <p:tav tm="100000">
                                          <p:val>
                                            <p:strVal val="#ppt_x"/>
                                          </p:val>
                                        </p:tav>
                                      </p:tavLst>
                                    </p:anim>
                                    <p:anim calcmode="lin" valueType="num">
                                      <p:cBhvr>
                                        <p:cTn id="13" dur="25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50"/>
                                        <p:tgtEl>
                                          <p:spTgt spid="4"/>
                                        </p:tgtEl>
                                      </p:cBhvr>
                                    </p:animEffect>
                                    <p:anim calcmode="lin" valueType="num">
                                      <p:cBhvr>
                                        <p:cTn id="23" dur="250" fill="hold"/>
                                        <p:tgtEl>
                                          <p:spTgt spid="4"/>
                                        </p:tgtEl>
                                        <p:attrNameLst>
                                          <p:attrName>ppt_x</p:attrName>
                                        </p:attrNameLst>
                                      </p:cBhvr>
                                      <p:tavLst>
                                        <p:tav tm="0">
                                          <p:val>
                                            <p:strVal val="#ppt_x"/>
                                          </p:val>
                                        </p:tav>
                                        <p:tav tm="100000">
                                          <p:val>
                                            <p:strVal val="#ppt_x"/>
                                          </p:val>
                                        </p:tav>
                                      </p:tavLst>
                                    </p:anim>
                                    <p:anim calcmode="lin" valueType="num">
                                      <p:cBhvr>
                                        <p:cTn id="24" dur="250" fill="hold"/>
                                        <p:tgtEl>
                                          <p:spTgt spid="4"/>
                                        </p:tgtEl>
                                        <p:attrNameLst>
                                          <p:attrName>ppt_y</p:attrName>
                                        </p:attrNameLst>
                                      </p:cBhvr>
                                      <p:tavLst>
                                        <p:tav tm="0">
                                          <p:val>
                                            <p:strVal val="#ppt_y+.1"/>
                                          </p:val>
                                        </p:tav>
                                        <p:tav tm="100000">
                                          <p:val>
                                            <p:strVal val="#ppt_y"/>
                                          </p:val>
                                        </p:tav>
                                      </p:tavLst>
                                    </p:anim>
                                  </p:childTnLst>
                                </p:cTn>
                              </p:par>
                            </p:childTnLst>
                          </p:cTn>
                        </p:par>
                        <p:par>
                          <p:cTn id="25" fill="hold">
                            <p:stCondLst>
                              <p:cond delay="25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714205"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23. </a:t>
            </a:r>
            <a:r>
              <a:rPr lang="zh-CN" altLang="en-US" b="1" dirty="0">
                <a:solidFill>
                  <a:schemeClr val="bg1">
                    <a:lumMod val="95000"/>
                  </a:schemeClr>
                </a:solidFill>
                <a:latin typeface="微软雅黑" panose="020B0503020204020204" pitchFamily="34" charset="-122"/>
                <a:ea typeface="微软雅黑" panose="020B0503020204020204" pitchFamily="34" charset="-122"/>
              </a:rPr>
              <a:t>示例 </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携带参数跳转</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Step3</a:t>
            </a:r>
            <a:r>
              <a:rPr lang="zh-CN" altLang="en-US" sz="2000" dirty="0"/>
              <a:t>：启动运行。</a:t>
            </a:r>
            <a:endParaRPr lang="en-US" altLang="zh-CN" sz="2000" dirty="0"/>
          </a:p>
        </p:txBody>
      </p:sp>
      <p:sp>
        <p:nvSpPr>
          <p:cNvPr id="21" name="矩形 20"/>
          <p:cNvSpPr/>
          <p:nvPr/>
        </p:nvSpPr>
        <p:spPr>
          <a:xfrm>
            <a:off x="1233535" y="2070338"/>
            <a:ext cx="10349593" cy="384464"/>
          </a:xfrm>
          <a:prstGeom prst="rect">
            <a:avLst/>
          </a:prstGeom>
        </p:spPr>
        <p:txBody>
          <a:bodyPr wrap="square">
            <a:spAutoFit/>
          </a:bodyPr>
          <a:lstStyle/>
          <a:p>
            <a:pPr>
              <a:lnSpc>
                <a:spcPct val="150000"/>
              </a:lnSpc>
            </a:pPr>
            <a:r>
              <a:rPr lang="zh-CN" altLang="en-US" sz="1500" dirty="0">
                <a:solidFill>
                  <a:schemeClr val="bg1">
                    <a:lumMod val="50000"/>
                  </a:schemeClr>
                </a:solidFill>
                <a:latin typeface="+mn-ea"/>
              </a:rPr>
              <a:t>在浏览器地址栏分别输入 </a:t>
            </a:r>
            <a:r>
              <a:rPr lang="en-US" altLang="zh-CN" sz="1500" b="1" dirty="0">
                <a:solidFill>
                  <a:schemeClr val="bg1">
                    <a:lumMod val="50000"/>
                  </a:schemeClr>
                </a:solidFill>
                <a:latin typeface="+mn-ea"/>
              </a:rPr>
              <a:t>localhost:5000/hello</a:t>
            </a:r>
            <a:r>
              <a:rPr lang="en-US" altLang="zh-CN" sz="1500" dirty="0">
                <a:solidFill>
                  <a:schemeClr val="bg1">
                    <a:lumMod val="50000"/>
                  </a:schemeClr>
                </a:solidFill>
                <a:latin typeface="+mn-ea"/>
              </a:rPr>
              <a:t> </a:t>
            </a:r>
            <a:r>
              <a:rPr lang="zh-CN" altLang="en-US" sz="1500" dirty="0">
                <a:solidFill>
                  <a:schemeClr val="bg1">
                    <a:lumMod val="50000"/>
                  </a:schemeClr>
                </a:solidFill>
                <a:latin typeface="+mn-ea"/>
              </a:rPr>
              <a:t>和 </a:t>
            </a:r>
            <a:r>
              <a:rPr lang="en-US" altLang="zh-CN" sz="1500" b="1" dirty="0">
                <a:solidFill>
                  <a:schemeClr val="bg1">
                    <a:lumMod val="50000"/>
                  </a:schemeClr>
                </a:solidFill>
                <a:latin typeface="+mn-ea"/>
              </a:rPr>
              <a:t>localhost:5000/hello/</a:t>
            </a:r>
            <a:r>
              <a:rPr lang="zh-CN" altLang="en-US" sz="1500" b="1" dirty="0">
                <a:solidFill>
                  <a:schemeClr val="bg1">
                    <a:lumMod val="50000"/>
                  </a:schemeClr>
                </a:solidFill>
                <a:latin typeface="+mn-ea"/>
              </a:rPr>
              <a:t>张三</a:t>
            </a:r>
            <a:r>
              <a:rPr lang="zh-CN" altLang="en-US" sz="1500" dirty="0">
                <a:solidFill>
                  <a:schemeClr val="bg1">
                    <a:lumMod val="50000"/>
                  </a:schemeClr>
                </a:solidFill>
                <a:latin typeface="+mn-ea"/>
              </a:rPr>
              <a:t> 测试结果。</a:t>
            </a:r>
            <a:endParaRPr lang="en-US" altLang="zh-CN" sz="1500" dirty="0">
              <a:solidFill>
                <a:schemeClr val="bg1">
                  <a:lumMod val="50000"/>
                </a:schemeClr>
              </a:solidFill>
              <a:latin typeface="+mn-ea"/>
            </a:endParaRPr>
          </a:p>
        </p:txBody>
      </p:sp>
      <p:sp>
        <p:nvSpPr>
          <p:cNvPr id="8" name="矩形 7"/>
          <p:cNvSpPr/>
          <p:nvPr/>
        </p:nvSpPr>
        <p:spPr>
          <a:xfrm>
            <a:off x="1065856" y="2756374"/>
            <a:ext cx="2204450" cy="323165"/>
          </a:xfrm>
          <a:prstGeom prst="rect">
            <a:avLst/>
          </a:prstGeom>
        </p:spPr>
        <p:txBody>
          <a:bodyPr wrap="none">
            <a:spAutoFit/>
          </a:bodyPr>
          <a:lstStyle/>
          <a:p>
            <a:pPr marL="285750" indent="-285750">
              <a:buFont typeface="Arial" panose="020B0604020202020204" pitchFamily="34" charset="0"/>
              <a:buChar char="•"/>
            </a:pP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浏览器执行效果图：</a:t>
            </a:r>
            <a:endParaRPr lang="zh-CN" altLang="en-US" sz="15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56" y="3149569"/>
            <a:ext cx="5571041" cy="216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64152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anim calcmode="lin" valueType="num">
                                      <p:cBhvr>
                                        <p:cTn id="12" dur="250" fill="hold"/>
                                        <p:tgtEl>
                                          <p:spTgt spid="2"/>
                                        </p:tgtEl>
                                        <p:attrNameLst>
                                          <p:attrName>ppt_x</p:attrName>
                                        </p:attrNameLst>
                                      </p:cBhvr>
                                      <p:tavLst>
                                        <p:tav tm="0">
                                          <p:val>
                                            <p:strVal val="#ppt_x"/>
                                          </p:val>
                                        </p:tav>
                                        <p:tav tm="100000">
                                          <p:val>
                                            <p:strVal val="#ppt_x"/>
                                          </p:val>
                                        </p:tav>
                                      </p:tavLst>
                                    </p:anim>
                                    <p:anim calcmode="lin" valueType="num">
                                      <p:cBhvr>
                                        <p:cTn id="13"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220480"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25. </a:t>
            </a:r>
            <a:r>
              <a:rPr lang="zh-CN" altLang="en-US" b="1" dirty="0">
                <a:solidFill>
                  <a:schemeClr val="bg1">
                    <a:lumMod val="95000"/>
                  </a:schemeClr>
                </a:solidFill>
                <a:latin typeface="微软雅黑" panose="020B0503020204020204" pitchFamily="34" charset="-122"/>
                <a:ea typeface="微软雅黑" panose="020B0503020204020204" pitchFamily="34" charset="-122"/>
              </a:rPr>
              <a:t>重定向跳转模式</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Step2</a:t>
            </a:r>
            <a:r>
              <a:rPr lang="zh-CN" altLang="en-US" sz="2000" dirty="0"/>
              <a:t>：在工程文件夹下创建 </a:t>
            </a:r>
            <a:r>
              <a:rPr lang="en-US" altLang="zh-CN" sz="2000" dirty="0"/>
              <a:t>static.py </a:t>
            </a:r>
            <a:r>
              <a:rPr lang="zh-CN" altLang="en-US" sz="2000" dirty="0"/>
              <a:t>脚本。</a:t>
            </a:r>
            <a:endParaRPr lang="en-US" altLang="zh-CN" sz="2000" dirty="0"/>
          </a:p>
        </p:txBody>
      </p:sp>
      <p:sp>
        <p:nvSpPr>
          <p:cNvPr id="21" name="矩形 20"/>
          <p:cNvSpPr/>
          <p:nvPr/>
        </p:nvSpPr>
        <p:spPr>
          <a:xfrm>
            <a:off x="1233535" y="2070338"/>
            <a:ext cx="10349593" cy="384464"/>
          </a:xfrm>
          <a:prstGeom prst="rect">
            <a:avLst/>
          </a:prstGeom>
        </p:spPr>
        <p:txBody>
          <a:bodyPr wrap="square">
            <a:spAutoFit/>
          </a:bodyPr>
          <a:lstStyle/>
          <a:p>
            <a:pPr marL="342900" indent="-342900">
              <a:lnSpc>
                <a:spcPct val="150000"/>
              </a:lnSpc>
              <a:buFont typeface="+mj-ea"/>
              <a:buAutoNum type="circleNumDbPlain"/>
            </a:pPr>
            <a:r>
              <a:rPr lang="zh-CN" altLang="en-US" sz="1500" dirty="0">
                <a:solidFill>
                  <a:schemeClr val="bg1">
                    <a:lumMod val="50000"/>
                  </a:schemeClr>
                </a:solidFill>
                <a:latin typeface="+mn-ea"/>
              </a:rPr>
              <a:t>分别使用 </a:t>
            </a:r>
            <a:r>
              <a:rPr lang="en-US" altLang="zh-CN" sz="1500" b="1" dirty="0">
                <a:solidFill>
                  <a:schemeClr val="bg1">
                    <a:lumMod val="50000"/>
                  </a:schemeClr>
                </a:solidFill>
                <a:latin typeface="+mn-ea"/>
              </a:rPr>
              <a:t>http://localhost:5000/hello </a:t>
            </a:r>
            <a:r>
              <a:rPr lang="zh-CN" altLang="en-US" sz="1500" dirty="0">
                <a:solidFill>
                  <a:schemeClr val="bg1">
                    <a:lumMod val="50000"/>
                  </a:schemeClr>
                </a:solidFill>
                <a:latin typeface="+mn-ea"/>
              </a:rPr>
              <a:t>和 </a:t>
            </a:r>
            <a:r>
              <a:rPr lang="en-US" altLang="zh-CN" sz="1500" b="1" dirty="0">
                <a:solidFill>
                  <a:schemeClr val="bg1">
                    <a:lumMod val="50000"/>
                  </a:schemeClr>
                </a:solidFill>
                <a:latin typeface="+mn-ea"/>
              </a:rPr>
              <a:t>http://localhost:5000/hello/</a:t>
            </a:r>
            <a:r>
              <a:rPr lang="zh-CN" altLang="en-US" sz="1500" b="1" dirty="0">
                <a:solidFill>
                  <a:schemeClr val="bg1">
                    <a:lumMod val="50000"/>
                  </a:schemeClr>
                </a:solidFill>
                <a:latin typeface="+mn-ea"/>
              </a:rPr>
              <a:t>张</a:t>
            </a:r>
            <a:r>
              <a:rPr lang="zh-CN" altLang="en-US" sz="1500" b="1" dirty="0">
                <a:solidFill>
                  <a:schemeClr val="bg1">
                    <a:lumMod val="50000"/>
                  </a:schemeClr>
                </a:solidFill>
                <a:latin typeface="+mn-ea"/>
                <a:hlinkClick r:id="rId2"/>
              </a:rPr>
              <a:t>三</a:t>
            </a:r>
            <a:r>
              <a:rPr lang="zh-CN" altLang="en-US" sz="1500" b="1" dirty="0">
                <a:solidFill>
                  <a:schemeClr val="bg1">
                    <a:lumMod val="50000"/>
                  </a:schemeClr>
                </a:solidFill>
                <a:latin typeface="+mn-ea"/>
              </a:rPr>
              <a:t> </a:t>
            </a:r>
            <a:r>
              <a:rPr lang="zh-CN" altLang="en-US" sz="1500" dirty="0">
                <a:solidFill>
                  <a:schemeClr val="bg1">
                    <a:lumMod val="50000"/>
                  </a:schemeClr>
                </a:solidFill>
                <a:latin typeface="+mn-ea"/>
              </a:rPr>
              <a:t>进行测试。</a:t>
            </a:r>
            <a:endParaRPr lang="en-US" altLang="zh-CN" sz="1500" dirty="0">
              <a:solidFill>
                <a:schemeClr val="bg1">
                  <a:lumMod val="50000"/>
                </a:schemeClr>
              </a:solidFill>
              <a:latin typeface="+mn-ea"/>
            </a:endParaRPr>
          </a:p>
        </p:txBody>
      </p:sp>
      <p:sp>
        <p:nvSpPr>
          <p:cNvPr id="8" name="矩形 7"/>
          <p:cNvSpPr/>
          <p:nvPr/>
        </p:nvSpPr>
        <p:spPr>
          <a:xfrm>
            <a:off x="1065856" y="3027534"/>
            <a:ext cx="2252540"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static.py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脚本文件：</a:t>
            </a:r>
            <a:endParaRPr lang="zh-CN" altLang="en-US" sz="15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56" y="3429000"/>
            <a:ext cx="4691146" cy="468000"/>
          </a:xfrm>
          <a:prstGeom prst="rect">
            <a:avLst/>
          </a:prstGeom>
          <a:ln>
            <a:noFill/>
          </a:ln>
          <a:effectLst>
            <a:outerShdw blurRad="292100" dist="139700" dir="2700000" algn="tl" rotWithShape="0">
              <a:srgbClr val="333333">
                <a:alpha val="65000"/>
              </a:srgbClr>
            </a:outerShdw>
          </a:effectLst>
        </p:spPr>
      </p:pic>
      <p:sp>
        <p:nvSpPr>
          <p:cNvPr id="9" name="圆角矩形标注 8"/>
          <p:cNvSpPr/>
          <p:nvPr/>
        </p:nvSpPr>
        <p:spPr>
          <a:xfrm>
            <a:off x="6096000" y="3431535"/>
            <a:ext cx="2841913" cy="465465"/>
          </a:xfrm>
          <a:prstGeom prst="wedgeRoundRectCallout">
            <a:avLst>
              <a:gd name="adj1" fmla="val -67429"/>
              <a:gd name="adj2" fmla="val 9789"/>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200" dirty="0">
                <a:solidFill>
                  <a:srgbClr val="AC8300"/>
                </a:solidFill>
                <a:latin typeface="微软雅黑" panose="020B0503020204020204" pitchFamily="34" charset="-122"/>
                <a:ea typeface="微软雅黑" panose="020B0503020204020204" pitchFamily="34" charset="-122"/>
              </a:rPr>
              <a:t>首先，导入 </a:t>
            </a:r>
            <a:r>
              <a:rPr lang="en-US" altLang="zh-CN" sz="1200" dirty="0" err="1">
                <a:solidFill>
                  <a:srgbClr val="AC8300"/>
                </a:solidFill>
                <a:latin typeface="微软雅黑" panose="020B0503020204020204" pitchFamily="34" charset="-122"/>
                <a:ea typeface="微软雅黑" panose="020B0503020204020204" pitchFamily="34" charset="-122"/>
              </a:rPr>
              <a:t>render_template</a:t>
            </a:r>
            <a:r>
              <a:rPr lang="en-US" altLang="zh-CN" sz="1200" dirty="0">
                <a:solidFill>
                  <a:srgbClr val="AC8300"/>
                </a:solidFill>
                <a:latin typeface="微软雅黑" panose="020B0503020204020204" pitchFamily="34" charset="-122"/>
                <a:ea typeface="微软雅黑" panose="020B0503020204020204" pitchFamily="34" charset="-122"/>
              </a:rPr>
              <a:t> </a:t>
            </a:r>
            <a:r>
              <a:rPr lang="zh-CN" altLang="en-US" sz="1200" dirty="0">
                <a:solidFill>
                  <a:srgbClr val="AC8300"/>
                </a:solidFill>
                <a:latin typeface="微软雅黑" panose="020B0503020204020204" pitchFamily="34" charset="-122"/>
                <a:ea typeface="微软雅黑" panose="020B0503020204020204" pitchFamily="34" charset="-122"/>
              </a:rPr>
              <a:t>对象</a:t>
            </a:r>
            <a:endParaRPr lang="en-US" altLang="zh-CN" sz="1200" dirty="0">
              <a:solidFill>
                <a:srgbClr val="AC83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856" y="4274325"/>
            <a:ext cx="4958872" cy="1440000"/>
          </a:xfrm>
          <a:prstGeom prst="rect">
            <a:avLst/>
          </a:prstGeom>
          <a:ln>
            <a:noFill/>
          </a:ln>
          <a:effectLst>
            <a:outerShdw blurRad="292100" dist="139700" dir="2700000" algn="tl" rotWithShape="0">
              <a:srgbClr val="333333">
                <a:alpha val="65000"/>
              </a:srgbClr>
            </a:outerShdw>
          </a:effectLst>
        </p:spPr>
      </p:pic>
      <p:sp>
        <p:nvSpPr>
          <p:cNvPr id="11" name="圆角矩形标注 10"/>
          <p:cNvSpPr/>
          <p:nvPr/>
        </p:nvSpPr>
        <p:spPr>
          <a:xfrm>
            <a:off x="6412174" y="4473367"/>
            <a:ext cx="3223146" cy="952733"/>
          </a:xfrm>
          <a:prstGeom prst="wedgeRoundRectCallout">
            <a:avLst>
              <a:gd name="adj1" fmla="val -67429"/>
              <a:gd name="adj2" fmla="val 9789"/>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dirty="0">
                <a:solidFill>
                  <a:srgbClr val="AC8300"/>
                </a:solidFill>
                <a:latin typeface="微软雅黑" panose="020B0503020204020204" pitchFamily="34" charset="-122"/>
                <a:ea typeface="微软雅黑" panose="020B0503020204020204" pitchFamily="34" charset="-122"/>
              </a:rPr>
              <a:t>设置两种路由</a:t>
            </a:r>
            <a:r>
              <a:rPr lang="en-US" altLang="zh-CN" sz="1200" dirty="0" err="1">
                <a:solidFill>
                  <a:srgbClr val="AC8300"/>
                </a:solidFill>
                <a:latin typeface="微软雅黑" panose="020B0503020204020204" pitchFamily="34" charset="-122"/>
                <a:ea typeface="微软雅黑" panose="020B0503020204020204" pitchFamily="34" charset="-122"/>
              </a:rPr>
              <a:t>Urls</a:t>
            </a:r>
            <a:r>
              <a:rPr lang="zh-CN" altLang="en-US" sz="1200" dirty="0">
                <a:solidFill>
                  <a:srgbClr val="AC8300"/>
                </a:solidFill>
                <a:latin typeface="微软雅黑" panose="020B0503020204020204" pitchFamily="34" charset="-122"/>
                <a:ea typeface="微软雅黑" panose="020B0503020204020204" pitchFamily="34" charset="-122"/>
              </a:rPr>
              <a:t>地址绑定一个</a:t>
            </a:r>
            <a:r>
              <a:rPr lang="en-US" altLang="zh-CN" sz="1200" dirty="0">
                <a:solidFill>
                  <a:srgbClr val="AC8300"/>
                </a:solidFill>
                <a:latin typeface="微软雅黑" panose="020B0503020204020204" pitchFamily="34" charset="-122"/>
                <a:ea typeface="微软雅黑" panose="020B0503020204020204" pitchFamily="34" charset="-122"/>
              </a:rPr>
              <a:t>route</a:t>
            </a:r>
            <a:r>
              <a:rPr lang="zh-CN" altLang="en-US" sz="1200" dirty="0">
                <a:solidFill>
                  <a:srgbClr val="AC8300"/>
                </a:solidFill>
                <a:latin typeface="微软雅黑" panose="020B0503020204020204" pitchFamily="34" charset="-122"/>
                <a:ea typeface="微软雅黑" panose="020B0503020204020204" pitchFamily="34" charset="-122"/>
              </a:rPr>
              <a:t>处理函数，并为函数设置关键字参数，最后使用 </a:t>
            </a:r>
            <a:r>
              <a:rPr lang="en-US" altLang="zh-CN" sz="1200" dirty="0" err="1">
                <a:solidFill>
                  <a:srgbClr val="AC8300"/>
                </a:solidFill>
                <a:latin typeface="微软雅黑" panose="020B0503020204020204" pitchFamily="34" charset="-122"/>
                <a:ea typeface="微软雅黑" panose="020B0503020204020204" pitchFamily="34" charset="-122"/>
              </a:rPr>
              <a:t>render_template</a:t>
            </a:r>
            <a:r>
              <a:rPr lang="zh-CN" altLang="en-US" sz="1200" dirty="0">
                <a:solidFill>
                  <a:srgbClr val="AC8300"/>
                </a:solidFill>
                <a:latin typeface="微软雅黑" panose="020B0503020204020204" pitchFamily="34" charset="-122"/>
                <a:ea typeface="微软雅黑" panose="020B0503020204020204" pitchFamily="34" charset="-122"/>
              </a:rPr>
              <a:t>实现跳转传值。</a:t>
            </a:r>
            <a:endParaRPr lang="en-US" altLang="zh-CN" sz="1200" dirty="0">
              <a:solidFill>
                <a:srgbClr val="AC8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58738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anim calcmode="lin" valueType="num">
                                      <p:cBhvr>
                                        <p:cTn id="12" dur="250" fill="hold"/>
                                        <p:tgtEl>
                                          <p:spTgt spid="2"/>
                                        </p:tgtEl>
                                        <p:attrNameLst>
                                          <p:attrName>ppt_x</p:attrName>
                                        </p:attrNameLst>
                                      </p:cBhvr>
                                      <p:tavLst>
                                        <p:tav tm="0">
                                          <p:val>
                                            <p:strVal val="#ppt_x"/>
                                          </p:val>
                                        </p:tav>
                                        <p:tav tm="100000">
                                          <p:val>
                                            <p:strVal val="#ppt_x"/>
                                          </p:val>
                                        </p:tav>
                                      </p:tavLst>
                                    </p:anim>
                                    <p:anim calcmode="lin" valueType="num">
                                      <p:cBhvr>
                                        <p:cTn id="13" dur="25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50"/>
                                        <p:tgtEl>
                                          <p:spTgt spid="4"/>
                                        </p:tgtEl>
                                      </p:cBhvr>
                                    </p:animEffect>
                                    <p:anim calcmode="lin" valueType="num">
                                      <p:cBhvr>
                                        <p:cTn id="23" dur="250" fill="hold"/>
                                        <p:tgtEl>
                                          <p:spTgt spid="4"/>
                                        </p:tgtEl>
                                        <p:attrNameLst>
                                          <p:attrName>ppt_x</p:attrName>
                                        </p:attrNameLst>
                                      </p:cBhvr>
                                      <p:tavLst>
                                        <p:tav tm="0">
                                          <p:val>
                                            <p:strVal val="#ppt_x"/>
                                          </p:val>
                                        </p:tav>
                                        <p:tav tm="100000">
                                          <p:val>
                                            <p:strVal val="#ppt_x"/>
                                          </p:val>
                                        </p:tav>
                                      </p:tavLst>
                                    </p:anim>
                                    <p:anim calcmode="lin" valueType="num">
                                      <p:cBhvr>
                                        <p:cTn id="24" dur="250" fill="hold"/>
                                        <p:tgtEl>
                                          <p:spTgt spid="4"/>
                                        </p:tgtEl>
                                        <p:attrNameLst>
                                          <p:attrName>ppt_y</p:attrName>
                                        </p:attrNameLst>
                                      </p:cBhvr>
                                      <p:tavLst>
                                        <p:tav tm="0">
                                          <p:val>
                                            <p:strVal val="#ppt_y+.1"/>
                                          </p:val>
                                        </p:tav>
                                        <p:tav tm="100000">
                                          <p:val>
                                            <p:strVal val="#ppt_y"/>
                                          </p:val>
                                        </p:tav>
                                      </p:tavLst>
                                    </p:anim>
                                  </p:childTnLst>
                                </p:cTn>
                              </p:par>
                            </p:childTnLst>
                          </p:cTn>
                        </p:par>
                        <p:par>
                          <p:cTn id="25" fill="hold">
                            <p:stCondLst>
                              <p:cond delay="25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24000" y="2009471"/>
            <a:ext cx="9144000" cy="2320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500" b="1" dirty="0">
                <a:solidFill>
                  <a:schemeClr val="accent2">
                    <a:lumMod val="75000"/>
                  </a:schemeClr>
                </a:solidFill>
              </a:rPr>
              <a:t>补充</a:t>
            </a:r>
            <a:r>
              <a:rPr lang="en-US" altLang="zh-CN" sz="2500" b="1" dirty="0">
                <a:solidFill>
                  <a:srgbClr val="C00000"/>
                </a:solidFill>
              </a:rPr>
              <a:t>.</a:t>
            </a:r>
            <a:r>
              <a:rPr lang="en-US" altLang="zh-CN" sz="3500" dirty="0"/>
              <a:t> URL</a:t>
            </a:r>
            <a:r>
              <a:rPr lang="zh-CN" altLang="en-US" sz="3500" dirty="0"/>
              <a:t>构建访问</a:t>
            </a:r>
          </a:p>
        </p:txBody>
      </p:sp>
      <p:sp>
        <p:nvSpPr>
          <p:cNvPr id="5" name="副标题 2"/>
          <p:cNvSpPr txBox="1">
            <a:spLocks/>
          </p:cNvSpPr>
          <p:nvPr/>
        </p:nvSpPr>
        <p:spPr>
          <a:xfrm>
            <a:off x="2825087" y="3587182"/>
            <a:ext cx="6414448"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1500" dirty="0">
              <a:solidFill>
                <a:schemeClr val="bg1">
                  <a:lumMod val="50000"/>
                </a:schemeClr>
              </a:solidFill>
            </a:endParaRPr>
          </a:p>
        </p:txBody>
      </p:sp>
      <p:sp>
        <p:nvSpPr>
          <p:cNvPr id="6" name="矩形 5"/>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490355" y="655101"/>
            <a:ext cx="351628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Chapter I</a:t>
            </a:r>
            <a:r>
              <a:rPr lang="zh-CN" altLang="en-US" b="1" dirty="0">
                <a:solidFill>
                  <a:schemeClr val="bg1">
                    <a:lumMod val="95000"/>
                  </a:schemeClr>
                </a:solidFill>
                <a:latin typeface="微软雅黑" panose="020B0503020204020204" pitchFamily="34" charset="-122"/>
                <a:ea typeface="微软雅黑" panose="020B0503020204020204" pitchFamily="34" charset="-122"/>
              </a:rPr>
              <a:t>：</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框架快速入门</a:t>
            </a:r>
          </a:p>
        </p:txBody>
      </p:sp>
    </p:spTree>
    <p:extLst>
      <p:ext uri="{BB962C8B-B14F-4D97-AF65-F5344CB8AC3E}">
        <p14:creationId xmlns:p14="http://schemas.microsoft.com/office/powerpoint/2010/main" val="507031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1996059"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17. URL</a:t>
            </a:r>
            <a:r>
              <a:rPr lang="zh-CN" altLang="en-US" b="1" dirty="0">
                <a:solidFill>
                  <a:schemeClr val="bg1">
                    <a:lumMod val="95000"/>
                  </a:schemeClr>
                </a:solidFill>
                <a:latin typeface="微软雅黑" panose="020B0503020204020204" pitchFamily="34" charset="-122"/>
                <a:ea typeface="微软雅黑" panose="020B0503020204020204" pitchFamily="34" charset="-122"/>
              </a:rPr>
              <a:t>构建访问</a:t>
            </a:r>
          </a:p>
        </p:txBody>
      </p:sp>
      <p:sp>
        <p:nvSpPr>
          <p:cNvPr id="19" name="内容占位符 2"/>
          <p:cNvSpPr txBox="1">
            <a:spLocks/>
          </p:cNvSpPr>
          <p:nvPr/>
        </p:nvSpPr>
        <p:spPr>
          <a:xfrm>
            <a:off x="997618" y="164274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Flask</a:t>
            </a:r>
            <a:r>
              <a:rPr lang="zh-CN" altLang="en-US" sz="2000" dirty="0"/>
              <a:t>框架支持在主脚本的请求处理函数之间互相调用，但是官方推荐处理函数之间通过绑定的</a:t>
            </a:r>
            <a:r>
              <a:rPr lang="en-US" altLang="zh-CN" sz="2000" dirty="0" err="1"/>
              <a:t>Urls</a:t>
            </a:r>
            <a:r>
              <a:rPr lang="zh-CN" altLang="en-US" sz="2000" dirty="0"/>
              <a:t>地址调用，而不是函数建调用。</a:t>
            </a:r>
          </a:p>
        </p:txBody>
      </p:sp>
      <p:sp>
        <p:nvSpPr>
          <p:cNvPr id="21" name="矩形 20"/>
          <p:cNvSpPr/>
          <p:nvPr/>
        </p:nvSpPr>
        <p:spPr>
          <a:xfrm>
            <a:off x="1233535" y="2340455"/>
            <a:ext cx="10602412" cy="323165"/>
          </a:xfrm>
          <a:prstGeom prst="rect">
            <a:avLst/>
          </a:prstGeom>
        </p:spPr>
        <p:txBody>
          <a:bodyPr wrap="square">
            <a:spAutoFit/>
          </a:bodyPr>
          <a:lstStyle/>
          <a:p>
            <a:r>
              <a:rPr lang="zh-CN" altLang="en-US" sz="1500" dirty="0">
                <a:solidFill>
                  <a:schemeClr val="tx1">
                    <a:lumMod val="50000"/>
                    <a:lumOff val="50000"/>
                  </a:schemeClr>
                </a:solidFill>
                <a:latin typeface="Arial" panose="020B0604020202020204" pitchFamily="34" charset="0"/>
              </a:rPr>
              <a:t>但项目一旦做大，</a:t>
            </a:r>
          </a:p>
        </p:txBody>
      </p:sp>
      <p:sp>
        <p:nvSpPr>
          <p:cNvPr id="11" name="内容占位符 2"/>
          <p:cNvSpPr txBox="1">
            <a:spLocks/>
          </p:cNvSpPr>
          <p:nvPr/>
        </p:nvSpPr>
        <p:spPr>
          <a:xfrm>
            <a:off x="990927" y="2798509"/>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为什么要使用</a:t>
            </a:r>
            <a:r>
              <a:rPr lang="en-US" altLang="zh-CN" sz="2000" dirty="0"/>
              <a:t>URL</a:t>
            </a:r>
            <a:r>
              <a:rPr lang="zh-CN" altLang="en-US" sz="2000" dirty="0"/>
              <a:t>反向函数</a:t>
            </a:r>
            <a:r>
              <a:rPr lang="en-US" altLang="zh-CN" sz="2000" dirty="0" err="1"/>
              <a:t>url_for</a:t>
            </a:r>
            <a:r>
              <a:rPr lang="en-US" altLang="zh-CN" sz="2000" dirty="0"/>
              <a:t>()</a:t>
            </a:r>
            <a:r>
              <a:rPr lang="zh-CN" altLang="en-US" sz="2000" dirty="0"/>
              <a:t>来构建</a:t>
            </a:r>
            <a:r>
              <a:rPr lang="en-US" altLang="zh-CN" sz="2000" dirty="0"/>
              <a:t>URL</a:t>
            </a:r>
            <a:r>
              <a:rPr lang="zh-CN" altLang="en-US" sz="2000" dirty="0"/>
              <a:t>呢？把它们硬编码到你的模板中</a:t>
            </a:r>
            <a:r>
              <a:rPr lang="en-US" altLang="zh-CN" sz="2000" dirty="0"/>
              <a:t>?</a:t>
            </a:r>
          </a:p>
          <a:p>
            <a:pPr marL="0" indent="0">
              <a:buNone/>
            </a:pPr>
            <a:r>
              <a:rPr lang="en-US" altLang="zh-CN" sz="2000" dirty="0"/>
              <a:t>   </a:t>
            </a:r>
            <a:r>
              <a:rPr lang="zh-CN" altLang="en-US" sz="2000" dirty="0"/>
              <a:t>有三个很好的理由</a:t>
            </a:r>
            <a:r>
              <a:rPr lang="en-US" altLang="zh-CN" sz="2000" dirty="0"/>
              <a:t>:</a:t>
            </a:r>
          </a:p>
        </p:txBody>
      </p:sp>
      <p:sp>
        <p:nvSpPr>
          <p:cNvPr id="4" name="矩形 3"/>
          <p:cNvSpPr/>
          <p:nvPr/>
        </p:nvSpPr>
        <p:spPr>
          <a:xfrm>
            <a:off x="1233535" y="3683226"/>
            <a:ext cx="9535886" cy="1477328"/>
          </a:xfrm>
          <a:prstGeom prst="rect">
            <a:avLst/>
          </a:prstGeom>
        </p:spPr>
        <p:txBody>
          <a:bodyPr wrap="square">
            <a:spAutoFit/>
          </a:bodyPr>
          <a:lstStyle/>
          <a:p>
            <a:pPr marL="342900" indent="-342900">
              <a:lnSpc>
                <a:spcPct val="150000"/>
              </a:lnSpc>
              <a:buFont typeface="+mj-ea"/>
              <a:buAutoNum type="circleNumDbPlain"/>
            </a:pPr>
            <a:r>
              <a:rPr lang="zh-CN" altLang="en-US" sz="1500" dirty="0">
                <a:solidFill>
                  <a:schemeClr val="tx1">
                    <a:lumMod val="50000"/>
                    <a:lumOff val="50000"/>
                  </a:schemeClr>
                </a:solidFill>
                <a:latin typeface="Arial" panose="020B0604020202020204" pitchFamily="34" charset="0"/>
              </a:rPr>
              <a:t>反向通常比硬编码</a:t>
            </a:r>
            <a:r>
              <a:rPr lang="en-US" altLang="zh-CN" sz="1500" dirty="0" err="1">
                <a:solidFill>
                  <a:schemeClr val="tx1">
                    <a:lumMod val="50000"/>
                    <a:lumOff val="50000"/>
                  </a:schemeClr>
                </a:solidFill>
                <a:latin typeface="Arial" panose="020B0604020202020204" pitchFamily="34" charset="0"/>
              </a:rPr>
              <a:t>url</a:t>
            </a:r>
            <a:r>
              <a:rPr lang="zh-CN" altLang="en-US" sz="1500" dirty="0">
                <a:solidFill>
                  <a:schemeClr val="tx1">
                    <a:lumMod val="50000"/>
                    <a:lumOff val="50000"/>
                  </a:schemeClr>
                </a:solidFill>
                <a:latin typeface="Arial" panose="020B0604020202020204" pitchFamily="34" charset="0"/>
              </a:rPr>
              <a:t>更具描述性。更重要的是它允许您在不需要记住的情况下随时随处更改</a:t>
            </a:r>
            <a:r>
              <a:rPr lang="en-US" altLang="zh-CN" sz="1500" dirty="0" err="1">
                <a:solidFill>
                  <a:schemeClr val="tx1">
                    <a:lumMod val="50000"/>
                    <a:lumOff val="50000"/>
                  </a:schemeClr>
                </a:solidFill>
                <a:latin typeface="Arial" panose="020B0604020202020204" pitchFamily="34" charset="0"/>
              </a:rPr>
              <a:t>url</a:t>
            </a:r>
            <a:r>
              <a:rPr lang="zh-CN" altLang="en-US" sz="1500" dirty="0">
                <a:solidFill>
                  <a:schemeClr val="tx1">
                    <a:lumMod val="50000"/>
                    <a:lumOff val="50000"/>
                  </a:schemeClr>
                </a:solidFill>
                <a:latin typeface="Arial" panose="020B0604020202020204" pitchFamily="34" charset="0"/>
              </a:rPr>
              <a:t>。</a:t>
            </a:r>
          </a:p>
          <a:p>
            <a:pPr marL="342900" indent="-342900">
              <a:lnSpc>
                <a:spcPct val="150000"/>
              </a:lnSpc>
              <a:buFont typeface="+mj-ea"/>
              <a:buAutoNum type="circleNumDbPlain"/>
            </a:pPr>
            <a:r>
              <a:rPr lang="en-US" altLang="zh-CN" sz="1500" dirty="0">
                <a:solidFill>
                  <a:schemeClr val="tx1">
                    <a:lumMod val="50000"/>
                    <a:lumOff val="50000"/>
                  </a:schemeClr>
                </a:solidFill>
                <a:latin typeface="Arial" panose="020B0604020202020204" pitchFamily="34" charset="0"/>
              </a:rPr>
              <a:t>URL</a:t>
            </a:r>
            <a:r>
              <a:rPr lang="zh-CN" altLang="en-US" sz="1500" dirty="0">
                <a:solidFill>
                  <a:schemeClr val="tx1">
                    <a:lumMod val="50000"/>
                    <a:lumOff val="50000"/>
                  </a:schemeClr>
                </a:solidFill>
                <a:latin typeface="Arial" panose="020B0604020202020204" pitchFamily="34" charset="0"/>
              </a:rPr>
              <a:t>构建将更加透明地处理特殊字符和</a:t>
            </a:r>
            <a:r>
              <a:rPr lang="en-US" altLang="zh-CN" sz="1500" dirty="0">
                <a:solidFill>
                  <a:schemeClr val="tx1">
                    <a:lumMod val="50000"/>
                    <a:lumOff val="50000"/>
                  </a:schemeClr>
                </a:solidFill>
                <a:latin typeface="Arial" panose="020B0604020202020204" pitchFamily="34" charset="0"/>
              </a:rPr>
              <a:t>Unicode</a:t>
            </a:r>
            <a:r>
              <a:rPr lang="zh-CN" altLang="en-US" sz="1500" dirty="0">
                <a:solidFill>
                  <a:schemeClr val="tx1">
                    <a:lumMod val="50000"/>
                    <a:lumOff val="50000"/>
                  </a:schemeClr>
                </a:solidFill>
                <a:latin typeface="Arial" panose="020B0604020202020204" pitchFamily="34" charset="0"/>
              </a:rPr>
              <a:t>数据的转义对你来说，你不需要和他们打交道。</a:t>
            </a:r>
          </a:p>
          <a:p>
            <a:pPr marL="342900" indent="-342900">
              <a:lnSpc>
                <a:spcPct val="150000"/>
              </a:lnSpc>
              <a:buFont typeface="+mj-ea"/>
              <a:buAutoNum type="circleNumDbPlain"/>
            </a:pPr>
            <a:r>
              <a:rPr lang="zh-CN" altLang="en-US" sz="1500" dirty="0">
                <a:solidFill>
                  <a:schemeClr val="tx1">
                    <a:lumMod val="50000"/>
                    <a:lumOff val="50000"/>
                  </a:schemeClr>
                </a:solidFill>
                <a:latin typeface="Arial" panose="020B0604020202020204" pitchFamily="34" charset="0"/>
              </a:rPr>
              <a:t>作为产品，如果应用程序被放置在</a:t>
            </a:r>
            <a:r>
              <a:rPr lang="en-US" altLang="zh-CN" sz="1500" dirty="0">
                <a:solidFill>
                  <a:schemeClr val="tx1">
                    <a:lumMod val="50000"/>
                    <a:lumOff val="50000"/>
                  </a:schemeClr>
                </a:solidFill>
                <a:latin typeface="Arial" panose="020B0604020202020204" pitchFamily="34" charset="0"/>
              </a:rPr>
              <a:t>URL</a:t>
            </a:r>
            <a:r>
              <a:rPr lang="zh-CN" altLang="en-US" sz="1500" dirty="0">
                <a:solidFill>
                  <a:schemeClr val="tx1">
                    <a:lumMod val="50000"/>
                    <a:lumOff val="50000"/>
                  </a:schemeClr>
                </a:solidFill>
                <a:latin typeface="Arial" panose="020B0604020202020204" pitchFamily="34" charset="0"/>
              </a:rPr>
              <a:t>根目录之外</a:t>
            </a:r>
            <a:r>
              <a:rPr lang="en-US" altLang="zh-CN" sz="1500" dirty="0">
                <a:solidFill>
                  <a:schemeClr val="tx1">
                    <a:lumMod val="50000"/>
                    <a:lumOff val="50000"/>
                  </a:schemeClr>
                </a:solidFill>
                <a:latin typeface="Arial" panose="020B0604020202020204" pitchFamily="34" charset="0"/>
              </a:rPr>
              <a:t>—</a:t>
            </a:r>
            <a:r>
              <a:rPr lang="zh-CN" altLang="en-US" sz="1500" dirty="0">
                <a:solidFill>
                  <a:schemeClr val="tx1">
                    <a:lumMod val="50000"/>
                    <a:lumOff val="50000"/>
                  </a:schemeClr>
                </a:solidFill>
                <a:latin typeface="Arial" panose="020B0604020202020204" pitchFamily="34" charset="0"/>
              </a:rPr>
              <a:t>比如，在</a:t>
            </a:r>
            <a:r>
              <a:rPr lang="en-US" altLang="zh-CN" sz="1500" dirty="0">
                <a:solidFill>
                  <a:schemeClr val="tx1">
                    <a:lumMod val="50000"/>
                    <a:lumOff val="50000"/>
                  </a:schemeClr>
                </a:solidFill>
                <a:latin typeface="Arial" panose="020B0604020202020204" pitchFamily="34" charset="0"/>
              </a:rPr>
              <a:t>/ </a:t>
            </a:r>
            <a:r>
              <a:rPr lang="en-US" altLang="zh-CN" sz="1500" dirty="0" err="1">
                <a:solidFill>
                  <a:schemeClr val="tx1">
                    <a:lumMod val="50000"/>
                    <a:lumOff val="50000"/>
                  </a:schemeClr>
                </a:solidFill>
                <a:latin typeface="Arial" panose="020B0604020202020204" pitchFamily="34" charset="0"/>
              </a:rPr>
              <a:t>myapplication</a:t>
            </a:r>
            <a:r>
              <a:rPr lang="zh-CN" altLang="en-US" sz="1500" dirty="0">
                <a:solidFill>
                  <a:schemeClr val="tx1">
                    <a:lumMod val="50000"/>
                    <a:lumOff val="50000"/>
                  </a:schemeClr>
                </a:solidFill>
                <a:latin typeface="Arial" panose="020B0604020202020204" pitchFamily="34" charset="0"/>
              </a:rPr>
              <a:t>中</a:t>
            </a:r>
            <a:r>
              <a:rPr lang="en-US" altLang="zh-CN" sz="1500" dirty="0" err="1">
                <a:solidFill>
                  <a:schemeClr val="tx1">
                    <a:lumMod val="50000"/>
                    <a:lumOff val="50000"/>
                  </a:schemeClr>
                </a:solidFill>
                <a:latin typeface="Arial" panose="020B0604020202020204" pitchFamily="34" charset="0"/>
              </a:rPr>
              <a:t>url_for</a:t>
            </a:r>
            <a:r>
              <a:rPr lang="en-US" altLang="zh-CN" sz="1500" dirty="0">
                <a:solidFill>
                  <a:schemeClr val="tx1">
                    <a:lumMod val="50000"/>
                    <a:lumOff val="50000"/>
                  </a:schemeClr>
                </a:solidFill>
                <a:latin typeface="Arial" panose="020B0604020202020204" pitchFamily="34" charset="0"/>
              </a:rPr>
              <a:t>()</a:t>
            </a:r>
            <a:r>
              <a:rPr lang="zh-CN" altLang="en-US" sz="1500" dirty="0">
                <a:solidFill>
                  <a:schemeClr val="tx1">
                    <a:lumMod val="50000"/>
                    <a:lumOff val="50000"/>
                  </a:schemeClr>
                </a:solidFill>
                <a:latin typeface="Arial" panose="020B0604020202020204" pitchFamily="34" charset="0"/>
              </a:rPr>
              <a:t>将为您正确处理，我们无需操心。</a:t>
            </a:r>
          </a:p>
        </p:txBody>
      </p:sp>
    </p:spTree>
    <p:extLst>
      <p:ext uri="{BB962C8B-B14F-4D97-AF65-F5344CB8AC3E}">
        <p14:creationId xmlns:p14="http://schemas.microsoft.com/office/powerpoint/2010/main" val="2480953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720617"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17. URL</a:t>
            </a:r>
            <a:r>
              <a:rPr lang="zh-CN" altLang="en-US" b="1" dirty="0">
                <a:solidFill>
                  <a:schemeClr val="bg1">
                    <a:lumMod val="95000"/>
                  </a:schemeClr>
                </a:solidFill>
                <a:latin typeface="微软雅黑" panose="020B0503020204020204" pitchFamily="34" charset="-122"/>
                <a:ea typeface="微软雅黑" panose="020B0503020204020204" pitchFamily="34" charset="-122"/>
              </a:rPr>
              <a:t>构建 </a:t>
            </a:r>
            <a:r>
              <a:rPr lang="en-US" altLang="zh-CN" b="1" dirty="0">
                <a:solidFill>
                  <a:schemeClr val="bg1">
                    <a:lumMod val="95000"/>
                  </a:schemeClr>
                </a:solidFill>
                <a:latin typeface="微软雅黑" panose="020B0503020204020204" pitchFamily="34" charset="-122"/>
                <a:ea typeface="微软雅黑" panose="020B0503020204020204" pitchFamily="34" charset="-122"/>
              </a:rPr>
              <a:t>– </a:t>
            </a:r>
            <a:r>
              <a:rPr lang="zh-CN" altLang="en-US" b="1" dirty="0">
                <a:solidFill>
                  <a:schemeClr val="bg1">
                    <a:lumMod val="95000"/>
                  </a:schemeClr>
                </a:solidFill>
                <a:latin typeface="微软雅黑" panose="020B0503020204020204" pitchFamily="34" charset="-122"/>
                <a:ea typeface="微软雅黑" panose="020B0503020204020204" pitchFamily="34" charset="-122"/>
              </a:rPr>
              <a:t>使用方法</a:t>
            </a:r>
          </a:p>
        </p:txBody>
      </p:sp>
      <p:sp>
        <p:nvSpPr>
          <p:cNvPr id="19" name="内容占位符 2"/>
          <p:cNvSpPr txBox="1">
            <a:spLocks/>
          </p:cNvSpPr>
          <p:nvPr/>
        </p:nvSpPr>
        <p:spPr>
          <a:xfrm>
            <a:off x="997618" y="149760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我们在主脚本中即通过请求处理函数绑定的</a:t>
            </a:r>
            <a:r>
              <a:rPr lang="en-US" altLang="zh-CN" sz="2000" dirty="0" err="1"/>
              <a:t>Urls</a:t>
            </a:r>
            <a:r>
              <a:rPr lang="zh-CN" altLang="en-US" sz="2000" dirty="0"/>
              <a:t>地址访问处理函数，也可以使用呢</a:t>
            </a:r>
            <a:r>
              <a:rPr lang="en-US" altLang="zh-CN" sz="2000" dirty="0" err="1"/>
              <a:t>url_for</a:t>
            </a:r>
            <a:r>
              <a:rPr lang="zh-CN" altLang="en-US" sz="2000" dirty="0"/>
              <a:t>中直接写入处理函数名称进行访问。</a:t>
            </a:r>
            <a:endParaRPr lang="en-US" altLang="zh-CN" sz="2000" dirty="0"/>
          </a:p>
        </p:txBody>
      </p:sp>
      <p:sp>
        <p:nvSpPr>
          <p:cNvPr id="21" name="矩形 20"/>
          <p:cNvSpPr/>
          <p:nvPr/>
        </p:nvSpPr>
        <p:spPr>
          <a:xfrm>
            <a:off x="1241985" y="2363546"/>
            <a:ext cx="10349593" cy="784830"/>
          </a:xfrm>
          <a:prstGeom prst="rect">
            <a:avLst/>
          </a:prstGeom>
        </p:spPr>
        <p:txBody>
          <a:bodyPr wrap="square">
            <a:spAutoFit/>
          </a:bodyPr>
          <a:lstStyle/>
          <a:p>
            <a:pPr>
              <a:lnSpc>
                <a:spcPct val="150000"/>
              </a:lnSpc>
            </a:pPr>
            <a:r>
              <a:rPr lang="zh-CN" altLang="en-US" sz="1500" dirty="0">
                <a:solidFill>
                  <a:schemeClr val="bg1">
                    <a:lumMod val="50000"/>
                  </a:schemeClr>
                </a:solidFill>
                <a:latin typeface="+mn-ea"/>
              </a:rPr>
              <a:t>当然可以。建立一个网址对于特定的函数，可以使用</a:t>
            </a:r>
            <a:r>
              <a:rPr lang="en-US" altLang="zh-CN" sz="1500" b="1" dirty="0" err="1">
                <a:solidFill>
                  <a:schemeClr val="bg1">
                    <a:lumMod val="50000"/>
                  </a:schemeClr>
                </a:solidFill>
                <a:latin typeface="+mn-ea"/>
              </a:rPr>
              <a:t>url_for</a:t>
            </a:r>
            <a:r>
              <a:rPr lang="en-US" altLang="zh-CN" sz="1500" b="1" dirty="0">
                <a:solidFill>
                  <a:schemeClr val="bg1">
                    <a:lumMod val="50000"/>
                  </a:schemeClr>
                </a:solidFill>
                <a:latin typeface="+mn-ea"/>
              </a:rPr>
              <a:t>()</a:t>
            </a:r>
            <a:r>
              <a:rPr lang="zh-CN" altLang="en-US" sz="1500" dirty="0">
                <a:solidFill>
                  <a:schemeClr val="bg1">
                    <a:lumMod val="50000"/>
                  </a:schemeClr>
                </a:solidFill>
                <a:latin typeface="+mn-ea"/>
              </a:rPr>
              <a:t>函数。它接受名称函数作为第一个参数和一些关键字参数，每个对应到</a:t>
            </a:r>
            <a:r>
              <a:rPr lang="en-US" altLang="zh-CN" sz="1500" dirty="0">
                <a:solidFill>
                  <a:schemeClr val="bg1">
                    <a:lumMod val="50000"/>
                  </a:schemeClr>
                </a:solidFill>
                <a:latin typeface="+mn-ea"/>
              </a:rPr>
              <a:t>URL</a:t>
            </a:r>
            <a:r>
              <a:rPr lang="zh-CN" altLang="en-US" sz="1500" dirty="0">
                <a:solidFill>
                  <a:schemeClr val="bg1">
                    <a:lumMod val="50000"/>
                  </a:schemeClr>
                </a:solidFill>
                <a:latin typeface="+mn-ea"/>
              </a:rPr>
              <a:t>规则的可变部分。未知的可变部分附加到</a:t>
            </a:r>
            <a:r>
              <a:rPr lang="en-US" altLang="zh-CN" sz="1500" dirty="0">
                <a:solidFill>
                  <a:schemeClr val="bg1">
                    <a:lumMod val="50000"/>
                  </a:schemeClr>
                </a:solidFill>
                <a:latin typeface="+mn-ea"/>
              </a:rPr>
              <a:t>URL</a:t>
            </a:r>
            <a:r>
              <a:rPr lang="zh-CN" altLang="en-US" sz="1500" dirty="0">
                <a:solidFill>
                  <a:schemeClr val="bg1">
                    <a:lumMod val="50000"/>
                  </a:schemeClr>
                </a:solidFill>
                <a:latin typeface="+mn-ea"/>
              </a:rPr>
              <a:t>作为查询参数。下面是一些例子</a:t>
            </a:r>
            <a:r>
              <a:rPr lang="en-US" altLang="zh-CN" sz="1500" dirty="0">
                <a:solidFill>
                  <a:schemeClr val="bg1">
                    <a:lumMod val="50000"/>
                  </a:schemeClr>
                </a:solidFill>
                <a:latin typeface="+mn-ea"/>
              </a:rPr>
              <a:t>:</a:t>
            </a:r>
          </a:p>
        </p:txBody>
      </p:sp>
      <p:sp>
        <p:nvSpPr>
          <p:cNvPr id="10" name="矩形 9"/>
          <p:cNvSpPr/>
          <p:nvPr/>
        </p:nvSpPr>
        <p:spPr>
          <a:xfrm>
            <a:off x="997618" y="3029336"/>
            <a:ext cx="2865913" cy="323165"/>
          </a:xfrm>
          <a:prstGeom prst="rect">
            <a:avLst/>
          </a:prstGeom>
        </p:spPr>
        <p:txBody>
          <a:bodyPr wrap="none">
            <a:spAutoFit/>
          </a:bodyPr>
          <a:lstStyle/>
          <a:p>
            <a:pPr marL="285750" indent="-285750">
              <a:buFont typeface="Arial" panose="020B0604020202020204" pitchFamily="34" charset="0"/>
              <a:buChar char="•"/>
            </a:pPr>
            <a:r>
              <a:rPr lang="en-US" altLang="zh-CN" sz="1500" i="1" dirty="0">
                <a:solidFill>
                  <a:schemeClr val="tx1">
                    <a:lumMod val="50000"/>
                    <a:lumOff val="50000"/>
                  </a:schemeClr>
                </a:solidFill>
                <a:latin typeface="微软雅黑" panose="020B0503020204020204" pitchFamily="34" charset="-122"/>
                <a:ea typeface="微软雅黑" panose="020B0503020204020204" pitchFamily="34" charset="-122"/>
              </a:rPr>
              <a:t>route_direct.py</a:t>
            </a:r>
            <a:r>
              <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脚本代码：</a:t>
            </a:r>
            <a:endParaRPr lang="zh-CN" altLang="en-US" sz="15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618" y="3376207"/>
            <a:ext cx="4413379" cy="2880000"/>
          </a:xfrm>
          <a:prstGeom prst="rect">
            <a:avLst/>
          </a:prstGeom>
          <a:ln>
            <a:noFill/>
          </a:ln>
          <a:effectLst>
            <a:outerShdw blurRad="292100" dist="139700" dir="2700000" algn="tl" rotWithShape="0">
              <a:srgbClr val="333333">
                <a:alpha val="65000"/>
              </a:srgbClr>
            </a:outerShdw>
          </a:effectLst>
        </p:spPr>
      </p:pic>
      <p:sp>
        <p:nvSpPr>
          <p:cNvPr id="14" name="圆角矩形标注 13"/>
          <p:cNvSpPr/>
          <p:nvPr/>
        </p:nvSpPr>
        <p:spPr>
          <a:xfrm>
            <a:off x="5657920" y="2898710"/>
            <a:ext cx="3732823" cy="2174614"/>
          </a:xfrm>
          <a:prstGeom prst="wedgeRoundRectCallout">
            <a:avLst>
              <a:gd name="adj1" fmla="val -104649"/>
              <a:gd name="adj2" fmla="val 72470"/>
              <a:gd name="adj3" fmla="val 16667"/>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b="1" dirty="0">
                <a:solidFill>
                  <a:srgbClr val="AC8300"/>
                </a:solidFill>
                <a:latin typeface="微软雅黑" panose="020B0503020204020204" pitchFamily="34" charset="-122"/>
                <a:ea typeface="微软雅黑" panose="020B0503020204020204" pitchFamily="34" charset="-122"/>
              </a:rPr>
              <a:t>相当于执行了一下代码：</a:t>
            </a:r>
            <a:endParaRPr lang="en-US" altLang="zh-CN" sz="1200" b="1" dirty="0">
              <a:solidFill>
                <a:srgbClr val="AC8300"/>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rgbClr val="AC8300"/>
                </a:solidFill>
                <a:latin typeface="微软雅黑" panose="020B0503020204020204" pitchFamily="34" charset="-122"/>
                <a:ea typeface="微软雅黑" panose="020B0503020204020204" pitchFamily="34" charset="-122"/>
              </a:rPr>
              <a:t>context = </a:t>
            </a:r>
            <a:r>
              <a:rPr lang="en-US" altLang="zh-CN" sz="1200" dirty="0" err="1">
                <a:solidFill>
                  <a:srgbClr val="AC8300"/>
                </a:solidFill>
                <a:latin typeface="微软雅黑" panose="020B0503020204020204" pitchFamily="34" charset="-122"/>
                <a:ea typeface="微软雅黑" panose="020B0503020204020204" pitchFamily="34" charset="-122"/>
              </a:rPr>
              <a:t>app.</a:t>
            </a:r>
            <a:r>
              <a:rPr lang="en-US" altLang="zh-CN" sz="1200" b="1" dirty="0" err="1">
                <a:solidFill>
                  <a:srgbClr val="AC8300"/>
                </a:solidFill>
                <a:latin typeface="微软雅黑" panose="020B0503020204020204" pitchFamily="34" charset="-122"/>
                <a:ea typeface="微软雅黑" panose="020B0503020204020204" pitchFamily="34" charset="-122"/>
              </a:rPr>
              <a:t>test_request_context</a:t>
            </a:r>
            <a:r>
              <a:rPr lang="en-US" altLang="zh-CN" sz="1200" dirty="0">
                <a:solidFill>
                  <a:srgbClr val="AC8300"/>
                </a:solidFill>
                <a:latin typeface="微软雅黑" panose="020B0503020204020204" pitchFamily="34" charset="-122"/>
                <a:ea typeface="微软雅黑" panose="020B0503020204020204" pitchFamily="34" charset="-122"/>
              </a:rPr>
              <a:t>()</a:t>
            </a:r>
          </a:p>
          <a:p>
            <a:pPr>
              <a:lnSpc>
                <a:spcPct val="150000"/>
              </a:lnSpc>
            </a:pPr>
            <a:r>
              <a:rPr lang="en-US" altLang="zh-CN" sz="1200" dirty="0" err="1">
                <a:solidFill>
                  <a:srgbClr val="AC8300"/>
                </a:solidFill>
                <a:latin typeface="微软雅黑" panose="020B0503020204020204" pitchFamily="34" charset="-122"/>
                <a:ea typeface="微软雅黑" panose="020B0503020204020204" pitchFamily="34" charset="-122"/>
              </a:rPr>
              <a:t>context</a:t>
            </a:r>
            <a:r>
              <a:rPr lang="en-US" altLang="zh-CN" sz="1200" b="1" dirty="0" err="1">
                <a:solidFill>
                  <a:srgbClr val="AC8300"/>
                </a:solidFill>
                <a:latin typeface="微软雅黑" panose="020B0503020204020204" pitchFamily="34" charset="-122"/>
                <a:ea typeface="微软雅黑" panose="020B0503020204020204" pitchFamily="34" charset="-122"/>
              </a:rPr>
              <a:t>.__enter</a:t>
            </a:r>
            <a:r>
              <a:rPr lang="en-US" altLang="zh-CN" sz="1200" b="1" dirty="0">
                <a:solidFill>
                  <a:srgbClr val="AC8300"/>
                </a:solidFill>
                <a:latin typeface="微软雅黑" panose="020B0503020204020204" pitchFamily="34" charset="-122"/>
                <a:ea typeface="微软雅黑" panose="020B0503020204020204" pitchFamily="34" charset="-122"/>
              </a:rPr>
              <a:t>__</a:t>
            </a:r>
            <a:r>
              <a:rPr lang="en-US" altLang="zh-CN" sz="1200" dirty="0">
                <a:solidFill>
                  <a:srgbClr val="AC8300"/>
                </a:solidFill>
                <a:latin typeface="微软雅黑" panose="020B0503020204020204" pitchFamily="34" charset="-122"/>
                <a:ea typeface="微软雅黑" panose="020B0503020204020204" pitchFamily="34" charset="-122"/>
              </a:rPr>
              <a:t>()</a:t>
            </a:r>
          </a:p>
          <a:p>
            <a:pPr>
              <a:lnSpc>
                <a:spcPct val="150000"/>
              </a:lnSpc>
            </a:pPr>
            <a:r>
              <a:rPr lang="en-US" altLang="zh-CN" sz="1200" dirty="0">
                <a:solidFill>
                  <a:srgbClr val="AC8300"/>
                </a:solidFill>
                <a:latin typeface="微软雅黑" panose="020B0503020204020204" pitchFamily="34" charset="-122"/>
                <a:ea typeface="微软雅黑" panose="020B0503020204020204" pitchFamily="34" charset="-122"/>
              </a:rPr>
              <a:t>print(</a:t>
            </a:r>
            <a:r>
              <a:rPr lang="en-US" altLang="zh-CN" sz="1200" b="1" dirty="0" err="1">
                <a:solidFill>
                  <a:srgbClr val="AC8300"/>
                </a:solidFill>
                <a:latin typeface="微软雅黑" panose="020B0503020204020204" pitchFamily="34" charset="-122"/>
                <a:ea typeface="微软雅黑" panose="020B0503020204020204" pitchFamily="34" charset="-122"/>
              </a:rPr>
              <a:t>url_for</a:t>
            </a:r>
            <a:r>
              <a:rPr lang="en-US" altLang="zh-CN" sz="1200" dirty="0">
                <a:solidFill>
                  <a:srgbClr val="AC8300"/>
                </a:solidFill>
                <a:latin typeface="微软雅黑" panose="020B0503020204020204" pitchFamily="34" charset="-122"/>
                <a:ea typeface="微软雅黑" panose="020B0503020204020204" pitchFamily="34" charset="-122"/>
              </a:rPr>
              <a:t>('index'))</a:t>
            </a:r>
          </a:p>
          <a:p>
            <a:pPr>
              <a:lnSpc>
                <a:spcPct val="150000"/>
              </a:lnSpc>
            </a:pPr>
            <a:r>
              <a:rPr lang="en-US" altLang="zh-CN" sz="1200" dirty="0" err="1">
                <a:solidFill>
                  <a:srgbClr val="AC8300"/>
                </a:solidFill>
                <a:latin typeface="微软雅黑" panose="020B0503020204020204" pitchFamily="34" charset="-122"/>
                <a:ea typeface="微软雅黑" panose="020B0503020204020204" pitchFamily="34" charset="-122"/>
              </a:rPr>
              <a:t>context</a:t>
            </a:r>
            <a:r>
              <a:rPr lang="en-US" altLang="zh-CN" sz="1200" b="1" dirty="0" err="1">
                <a:solidFill>
                  <a:srgbClr val="AC8300"/>
                </a:solidFill>
                <a:latin typeface="微软雅黑" panose="020B0503020204020204" pitchFamily="34" charset="-122"/>
                <a:ea typeface="微软雅黑" panose="020B0503020204020204" pitchFamily="34" charset="-122"/>
              </a:rPr>
              <a:t>.__exit</a:t>
            </a:r>
            <a:r>
              <a:rPr lang="en-US" altLang="zh-CN" sz="1200" b="1" dirty="0">
                <a:solidFill>
                  <a:srgbClr val="AC8300"/>
                </a:solidFill>
                <a:latin typeface="微软雅黑" panose="020B0503020204020204" pitchFamily="34" charset="-122"/>
                <a:ea typeface="微软雅黑" panose="020B0503020204020204" pitchFamily="34" charset="-122"/>
              </a:rPr>
              <a:t>__</a:t>
            </a:r>
            <a:r>
              <a:rPr lang="en-US" altLang="zh-CN" sz="1200" dirty="0">
                <a:solidFill>
                  <a:srgbClr val="AC8300"/>
                </a:solidFill>
                <a:latin typeface="微软雅黑" panose="020B0503020204020204" pitchFamily="34" charset="-122"/>
                <a:ea typeface="微软雅黑" panose="020B0503020204020204" pitchFamily="34" charset="-122"/>
              </a:rPr>
              <a:t>(</a:t>
            </a:r>
            <a:r>
              <a:rPr lang="zh-CN" altLang="en-US" sz="1200" dirty="0">
                <a:solidFill>
                  <a:srgbClr val="AC8300"/>
                </a:solidFill>
                <a:latin typeface="微软雅黑" panose="020B0503020204020204" pitchFamily="34" charset="-122"/>
                <a:ea typeface="微软雅黑" panose="020B0503020204020204" pitchFamily="34" charset="-122"/>
              </a:rPr>
              <a:t>参数</a:t>
            </a:r>
            <a:r>
              <a:rPr lang="en-US" altLang="zh-CN" sz="1200" dirty="0">
                <a:solidFill>
                  <a:srgbClr val="AC8300"/>
                </a:solidFill>
                <a:latin typeface="微软雅黑" panose="020B0503020204020204" pitchFamily="34" charset="-122"/>
                <a:ea typeface="微软雅黑" panose="020B0503020204020204" pitchFamily="34" charset="-122"/>
              </a:rPr>
              <a:t>1,</a:t>
            </a:r>
            <a:r>
              <a:rPr lang="zh-CN" altLang="en-US" sz="1200" dirty="0">
                <a:solidFill>
                  <a:srgbClr val="AC8300"/>
                </a:solidFill>
                <a:latin typeface="微软雅黑" panose="020B0503020204020204" pitchFamily="34" charset="-122"/>
                <a:ea typeface="微软雅黑" panose="020B0503020204020204" pitchFamily="34" charset="-122"/>
              </a:rPr>
              <a:t>参数</a:t>
            </a:r>
            <a:r>
              <a:rPr lang="en-US" altLang="zh-CN" sz="1200" dirty="0">
                <a:solidFill>
                  <a:srgbClr val="AC8300"/>
                </a:solidFill>
                <a:latin typeface="微软雅黑" panose="020B0503020204020204" pitchFamily="34" charset="-122"/>
                <a:ea typeface="微软雅黑" panose="020B0503020204020204" pitchFamily="34" charset="-122"/>
              </a:rPr>
              <a:t>2,</a:t>
            </a:r>
            <a:r>
              <a:rPr lang="zh-CN" altLang="en-US" sz="1200" dirty="0">
                <a:solidFill>
                  <a:srgbClr val="AC8300"/>
                </a:solidFill>
                <a:latin typeface="微软雅黑" panose="020B0503020204020204" pitchFamily="34" charset="-122"/>
                <a:ea typeface="微软雅黑" panose="020B0503020204020204" pitchFamily="34" charset="-122"/>
              </a:rPr>
              <a:t>参数</a:t>
            </a:r>
            <a:r>
              <a:rPr lang="en-US" altLang="zh-CN" sz="1200" dirty="0">
                <a:solidFill>
                  <a:srgbClr val="AC8300"/>
                </a:solidFill>
                <a:latin typeface="微软雅黑" panose="020B0503020204020204" pitchFamily="34" charset="-122"/>
                <a:ea typeface="微软雅黑" panose="020B0503020204020204" pitchFamily="34" charset="-122"/>
              </a:rPr>
              <a:t>3)</a:t>
            </a:r>
          </a:p>
          <a:p>
            <a:pPr>
              <a:lnSpc>
                <a:spcPct val="150000"/>
              </a:lnSpc>
            </a:pPr>
            <a:r>
              <a:rPr lang="zh-CN" altLang="en-US" sz="1200" b="1" dirty="0">
                <a:solidFill>
                  <a:srgbClr val="AC8300"/>
                </a:solidFill>
                <a:latin typeface="微软雅黑" panose="020B0503020204020204" pitchFamily="34" charset="-122"/>
                <a:ea typeface="微软雅黑" panose="020B0503020204020204" pitchFamily="34" charset="-122"/>
              </a:rPr>
              <a:t>这里可以理解为 为</a:t>
            </a:r>
            <a:r>
              <a:rPr lang="en-US" altLang="zh-CN" sz="1200" b="1" dirty="0">
                <a:solidFill>
                  <a:srgbClr val="AC8300"/>
                </a:solidFill>
                <a:latin typeface="微软雅黑" panose="020B0503020204020204" pitchFamily="34" charset="-122"/>
                <a:ea typeface="微软雅黑" panose="020B0503020204020204" pitchFamily="34" charset="-122"/>
              </a:rPr>
              <a:t>print(</a:t>
            </a:r>
            <a:r>
              <a:rPr lang="en-US" altLang="zh-CN" sz="1200" b="1" dirty="0" err="1">
                <a:solidFill>
                  <a:srgbClr val="AC8300"/>
                </a:solidFill>
                <a:latin typeface="微软雅黑" panose="020B0503020204020204" pitchFamily="34" charset="-122"/>
                <a:ea typeface="微软雅黑" panose="020B0503020204020204" pitchFamily="34" charset="-122"/>
              </a:rPr>
              <a:t>url_for</a:t>
            </a:r>
            <a:r>
              <a:rPr lang="en-US" altLang="zh-CN" sz="1200" b="1" dirty="0">
                <a:solidFill>
                  <a:srgbClr val="AC8300"/>
                </a:solidFill>
                <a:latin typeface="微软雅黑" panose="020B0503020204020204" pitchFamily="34" charset="-122"/>
                <a:ea typeface="微软雅黑" panose="020B0503020204020204" pitchFamily="34" charset="-122"/>
              </a:rPr>
              <a:t>('index'))</a:t>
            </a:r>
            <a:r>
              <a:rPr lang="zh-CN" altLang="en-US" sz="1200" b="1" dirty="0">
                <a:solidFill>
                  <a:srgbClr val="AC8300"/>
                </a:solidFill>
                <a:latin typeface="微软雅黑" panose="020B0503020204020204" pitchFamily="34" charset="-122"/>
                <a:ea typeface="微软雅黑" panose="020B0503020204020204" pitchFamily="34" charset="-122"/>
              </a:rPr>
              <a:t>创造一个环境，执行完后清理环境</a:t>
            </a:r>
            <a:endParaRPr lang="en-US" altLang="zh-CN" sz="1200" b="1" dirty="0">
              <a:solidFill>
                <a:srgbClr val="AC83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428" y="5189436"/>
            <a:ext cx="4070400" cy="144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071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24000" y="2009471"/>
            <a:ext cx="9144000" cy="2320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en-US" altLang="zh-CN" sz="2500" b="1" dirty="0">
                <a:solidFill>
                  <a:schemeClr val="accent2">
                    <a:lumMod val="75000"/>
                  </a:schemeClr>
                </a:solidFill>
              </a:rPr>
              <a:t>Section 06</a:t>
            </a:r>
            <a:r>
              <a:rPr lang="en-US" altLang="zh-CN" sz="2500" b="1" dirty="0">
                <a:solidFill>
                  <a:srgbClr val="C00000"/>
                </a:solidFill>
              </a:rPr>
              <a:t>.</a:t>
            </a:r>
            <a:r>
              <a:rPr lang="en-US" altLang="zh-CN" sz="3500" dirty="0"/>
              <a:t> Cookie</a:t>
            </a:r>
            <a:endParaRPr lang="zh-CN" altLang="en-US" sz="3500" dirty="0"/>
          </a:p>
        </p:txBody>
      </p:sp>
      <p:sp>
        <p:nvSpPr>
          <p:cNvPr id="6" name="矩形 5"/>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490355" y="655101"/>
            <a:ext cx="2528256"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I</a:t>
            </a:r>
            <a:r>
              <a:rPr lang="zh-CN" altLang="en-US" b="1" dirty="0">
                <a:solidFill>
                  <a:schemeClr val="bg1">
                    <a:lumMod val="95000"/>
                  </a:schemeClr>
                </a:solidFill>
                <a:latin typeface="微软雅黑" panose="020B0503020204020204" pitchFamily="34" charset="-122"/>
                <a:ea typeface="微软雅黑" panose="020B0503020204020204" pitchFamily="34" charset="-122"/>
              </a:rPr>
              <a:t>：</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框架快速入门</a:t>
            </a:r>
          </a:p>
        </p:txBody>
      </p:sp>
    </p:spTree>
    <p:extLst>
      <p:ext uri="{BB962C8B-B14F-4D97-AF65-F5344CB8AC3E}">
        <p14:creationId xmlns:p14="http://schemas.microsoft.com/office/powerpoint/2010/main" val="2564013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140615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18. Cookie</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内容占位符 2"/>
          <p:cNvSpPr txBox="1">
            <a:spLocks/>
          </p:cNvSpPr>
          <p:nvPr/>
        </p:nvSpPr>
        <p:spPr>
          <a:xfrm>
            <a:off x="997618" y="164274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a:t>cookie</a:t>
            </a:r>
            <a:r>
              <a:rPr lang="zh-CN" altLang="en-US" sz="2000" dirty="0"/>
              <a:t>存储的数据量有限，不同的浏览器有不同的存储大小，但一般不超过</a:t>
            </a:r>
            <a:r>
              <a:rPr lang="en-US" altLang="zh-CN" sz="2000" dirty="0"/>
              <a:t>4KB</a:t>
            </a:r>
            <a:r>
              <a:rPr lang="zh-CN" altLang="en-US" sz="2000" dirty="0"/>
              <a:t>。因此使用</a:t>
            </a:r>
            <a:r>
              <a:rPr lang="en-US" altLang="zh-CN" sz="2000" dirty="0"/>
              <a:t>cookie</a:t>
            </a:r>
            <a:r>
              <a:rPr lang="zh-CN" altLang="en-US" sz="2000" dirty="0"/>
              <a:t>只能存储一些小量的数据。</a:t>
            </a:r>
          </a:p>
        </p:txBody>
      </p:sp>
      <p:sp>
        <p:nvSpPr>
          <p:cNvPr id="4" name="矩形 3"/>
          <p:cNvSpPr/>
          <p:nvPr/>
        </p:nvSpPr>
        <p:spPr>
          <a:xfrm>
            <a:off x="1328057" y="2768826"/>
            <a:ext cx="9535886" cy="1158138"/>
          </a:xfrm>
          <a:prstGeom prst="rect">
            <a:avLst/>
          </a:prstGeom>
        </p:spPr>
        <p:txBody>
          <a:bodyPr wrap="square">
            <a:spAutoFit/>
          </a:bodyPr>
          <a:lstStyle/>
          <a:p>
            <a:pPr>
              <a:lnSpc>
                <a:spcPct val="150000"/>
              </a:lnSpc>
            </a:pPr>
            <a:r>
              <a:rPr lang="en-US" altLang="zh-CN" sz="1600" dirty="0"/>
              <a:t>1. cookie</a:t>
            </a:r>
            <a:r>
              <a:rPr lang="zh-CN" altLang="en-US" sz="1600" dirty="0"/>
              <a:t>有有效期：服务器可以设置</a:t>
            </a:r>
            <a:r>
              <a:rPr lang="en-US" altLang="zh-CN" sz="1600" dirty="0"/>
              <a:t>cookie</a:t>
            </a:r>
            <a:r>
              <a:rPr lang="zh-CN" altLang="en-US" sz="1600" dirty="0"/>
              <a:t>的有效期，以后浏览器会自动的清除过期的</a:t>
            </a:r>
            <a:r>
              <a:rPr lang="en-US" altLang="zh-CN" sz="1600" dirty="0"/>
              <a:t>cookie</a:t>
            </a:r>
            <a:r>
              <a:rPr lang="zh-CN" altLang="en-US" sz="1600" dirty="0"/>
              <a:t>。</a:t>
            </a:r>
            <a:br>
              <a:rPr lang="zh-CN" altLang="en-US" sz="1600" dirty="0"/>
            </a:br>
            <a:r>
              <a:rPr lang="en-US" altLang="zh-CN" sz="1600" dirty="0"/>
              <a:t>2. cookie</a:t>
            </a:r>
            <a:r>
              <a:rPr lang="zh-CN" altLang="en-US" sz="1600" dirty="0"/>
              <a:t>有域名的概念：只有访问同一个域名，才会把之前相同域名返回的</a:t>
            </a:r>
            <a:r>
              <a:rPr lang="en-US" altLang="zh-CN" sz="1600" dirty="0"/>
              <a:t>cookie</a:t>
            </a:r>
            <a:r>
              <a:rPr lang="zh-CN" altLang="en-US" sz="1600" dirty="0"/>
              <a:t>携带给服务器。也就是说，访问谷歌的时候，不会把百度的</a:t>
            </a:r>
            <a:r>
              <a:rPr lang="en-US" altLang="zh-CN" sz="1600" dirty="0"/>
              <a:t>cookie</a:t>
            </a:r>
            <a:r>
              <a:rPr lang="zh-CN" altLang="en-US" sz="1600" dirty="0"/>
              <a:t>发送给谷歌</a:t>
            </a:r>
            <a:endParaRPr lang="zh-CN" altLang="en-US" sz="1500" dirty="0">
              <a:solidFill>
                <a:schemeClr val="tx1">
                  <a:lumMod val="50000"/>
                  <a:lumOff val="50000"/>
                </a:schemeClr>
              </a:solidFill>
              <a:latin typeface="Arial" panose="020B0604020202020204" pitchFamily="34" charset="0"/>
            </a:endParaRPr>
          </a:p>
        </p:txBody>
      </p:sp>
    </p:spTree>
    <p:extLst>
      <p:ext uri="{BB962C8B-B14F-4D97-AF65-F5344CB8AC3E}">
        <p14:creationId xmlns:p14="http://schemas.microsoft.com/office/powerpoint/2010/main" val="1253864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5"/>
            <a:ext cx="10838329" cy="2790567"/>
          </a:xfrm>
        </p:spPr>
        <p:txBody>
          <a:bodyPr>
            <a:normAutofit/>
          </a:bodyPr>
          <a:lstStyle/>
          <a:p>
            <a:pPr>
              <a:lnSpc>
                <a:spcPct val="150000"/>
              </a:lnSpc>
            </a:pPr>
            <a:r>
              <a:rPr lang="en-US" altLang="zh-CN" sz="2000" dirty="0"/>
              <a:t>Flask</a:t>
            </a:r>
            <a:r>
              <a:rPr lang="zh-CN" altLang="en-US" sz="2000" dirty="0"/>
              <a:t> 是一个基于</a:t>
            </a:r>
            <a:r>
              <a:rPr lang="en-US" altLang="zh-CN" sz="2000" i="1" dirty="0" err="1">
                <a:solidFill>
                  <a:schemeClr val="accent1">
                    <a:lumMod val="75000"/>
                  </a:schemeClr>
                </a:solidFill>
              </a:rPr>
              <a:t>Werkzeug</a:t>
            </a:r>
            <a:r>
              <a:rPr lang="en-US" altLang="zh-CN" sz="2000" dirty="0"/>
              <a:t>, </a:t>
            </a:r>
            <a:r>
              <a:rPr lang="en-US" altLang="zh-CN" sz="2000" i="1" dirty="0" err="1">
                <a:solidFill>
                  <a:schemeClr val="accent1">
                    <a:lumMod val="75000"/>
                  </a:schemeClr>
                </a:solidFill>
              </a:rPr>
              <a:t>Jinja</a:t>
            </a:r>
            <a:r>
              <a:rPr lang="en-US" altLang="zh-CN" sz="2000" i="1" dirty="0">
                <a:solidFill>
                  <a:schemeClr val="accent1">
                    <a:lumMod val="75000"/>
                  </a:schemeClr>
                </a:solidFill>
              </a:rPr>
              <a:t> 2</a:t>
            </a:r>
            <a:r>
              <a:rPr lang="en-US" altLang="zh-CN" sz="2000" i="1" dirty="0"/>
              <a:t> </a:t>
            </a:r>
            <a:r>
              <a:rPr lang="zh-CN" altLang="en-US" sz="2000" dirty="0"/>
              <a:t>以及美好意愿构想的 </a:t>
            </a:r>
            <a:r>
              <a:rPr lang="en-US" altLang="zh-CN" sz="2000" dirty="0"/>
              <a:t>Python </a:t>
            </a:r>
            <a:r>
              <a:rPr lang="zh-CN" altLang="en-US" sz="2000" dirty="0">
                <a:solidFill>
                  <a:schemeClr val="accent2">
                    <a:lumMod val="75000"/>
                  </a:schemeClr>
                </a:solidFill>
              </a:rPr>
              <a:t>微框架</a:t>
            </a:r>
            <a:r>
              <a:rPr lang="zh-CN" altLang="en-US" sz="2000" dirty="0"/>
              <a:t>。</a:t>
            </a:r>
            <a:endParaRPr lang="en-US" altLang="zh-CN" sz="2000" dirty="0"/>
          </a:p>
        </p:txBody>
      </p:sp>
      <p:sp>
        <p:nvSpPr>
          <p:cNvPr id="12" name="矩形 11"/>
          <p:cNvSpPr/>
          <p:nvPr/>
        </p:nvSpPr>
        <p:spPr>
          <a:xfrm>
            <a:off x="447370" y="648372"/>
            <a:ext cx="2871299"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02. 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框架的技术分析</a:t>
            </a:r>
          </a:p>
        </p:txBody>
      </p:sp>
      <p:sp>
        <p:nvSpPr>
          <p:cNvPr id="4" name="圆角矩形 3"/>
          <p:cNvSpPr/>
          <p:nvPr/>
        </p:nvSpPr>
        <p:spPr>
          <a:xfrm>
            <a:off x="4867620" y="2757655"/>
            <a:ext cx="2456759" cy="671345"/>
          </a:xfrm>
          <a:prstGeom prst="roundRect">
            <a:avLst/>
          </a:prstGeom>
          <a:solidFill>
            <a:schemeClr val="accent2">
              <a:lumMod val="75000"/>
            </a:schemeClr>
          </a:solidFill>
          <a:ln w="127000" cmpd="dbl">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Flask</a:t>
            </a:r>
            <a:endParaRPr lang="zh-CN" altLang="en-US" sz="2000" dirty="0">
              <a:latin typeface="微软雅黑" panose="020B0503020204020204" pitchFamily="34" charset="-122"/>
              <a:ea typeface="微软雅黑" panose="020B0503020204020204" pitchFamily="34" charset="-122"/>
            </a:endParaRPr>
          </a:p>
        </p:txBody>
      </p:sp>
      <p:sp>
        <p:nvSpPr>
          <p:cNvPr id="14" name="圆角矩形 13"/>
          <p:cNvSpPr/>
          <p:nvPr/>
        </p:nvSpPr>
        <p:spPr>
          <a:xfrm>
            <a:off x="3440336" y="4472351"/>
            <a:ext cx="2126776" cy="519053"/>
          </a:xfrm>
          <a:prstGeom prst="roundRect">
            <a:avLst/>
          </a:prstGeom>
          <a:solidFill>
            <a:schemeClr val="bg1">
              <a:lumMod val="85000"/>
            </a:schemeClr>
          </a:solidFill>
          <a:ln w="25400" cmpd="sng">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Werkzeug</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6652638" y="4469713"/>
            <a:ext cx="2126776" cy="521691"/>
          </a:xfrm>
          <a:prstGeom prst="roundRect">
            <a:avLst/>
          </a:prstGeom>
          <a:solidFill>
            <a:schemeClr val="bg1">
              <a:lumMod val="85000"/>
            </a:schemeClr>
          </a:solidFill>
          <a:ln w="25400" cmpd="sng">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Jinja</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2</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1" name="肘形连接符 20"/>
          <p:cNvCxnSpPr/>
          <p:nvPr/>
        </p:nvCxnSpPr>
        <p:spPr>
          <a:xfrm rot="5400000" flipH="1" flipV="1">
            <a:off x="4641707" y="3181834"/>
            <a:ext cx="1016055" cy="1592276"/>
          </a:xfrm>
          <a:prstGeom prst="bentConnector3">
            <a:avLst/>
          </a:prstGeom>
          <a:ln w="2540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rot="16200000" flipV="1">
            <a:off x="6566979" y="3176389"/>
            <a:ext cx="1032915" cy="1620026"/>
          </a:xfrm>
          <a:prstGeom prst="bentConnector3">
            <a:avLst>
              <a:gd name="adj1" fmla="val 50000"/>
            </a:avLst>
          </a:prstGeom>
          <a:ln w="2540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468441" y="5268540"/>
            <a:ext cx="4463530" cy="323165"/>
          </a:xfrm>
          <a:prstGeom prst="rect">
            <a:avLst/>
          </a:prstGeom>
        </p:spPr>
        <p:txBody>
          <a:bodyPr wrap="none">
            <a:spAutoFit/>
          </a:bodyPr>
          <a:lstStyle/>
          <a:p>
            <a:r>
              <a:rPr lang="en-US" altLang="zh-CN" sz="1500" b="1" dirty="0" err="1">
                <a:solidFill>
                  <a:srgbClr val="666666"/>
                </a:solidFill>
                <a:latin typeface="微软雅黑" panose="020B0503020204020204" pitchFamily="34" charset="-122"/>
                <a:ea typeface="微软雅黑" panose="020B0503020204020204" pitchFamily="34" charset="-122"/>
              </a:rPr>
              <a:t>Werkzeug</a:t>
            </a:r>
            <a:r>
              <a:rPr lang="en-US" altLang="zh-CN" sz="1500" b="1" dirty="0">
                <a:solidFill>
                  <a:srgbClr val="666666"/>
                </a:solidFill>
                <a:latin typeface="微软雅黑" panose="020B0503020204020204" pitchFamily="34" charset="-122"/>
                <a:ea typeface="微软雅黑" panose="020B0503020204020204" pitchFamily="34" charset="-122"/>
              </a:rPr>
              <a:t> </a:t>
            </a:r>
            <a:r>
              <a:rPr lang="zh-CN" altLang="en-US" sz="1500" dirty="0">
                <a:solidFill>
                  <a:srgbClr val="666666"/>
                </a:solidFill>
                <a:latin typeface="微软雅黑" panose="020B0503020204020204" pitchFamily="34" charset="-122"/>
                <a:ea typeface="微软雅黑" panose="020B0503020204020204" pitchFamily="34" charset="-122"/>
              </a:rPr>
              <a:t>是</a:t>
            </a:r>
            <a:r>
              <a:rPr lang="en-US" altLang="zh-CN" sz="1500" dirty="0">
                <a:solidFill>
                  <a:srgbClr val="666666"/>
                </a:solidFill>
                <a:latin typeface="微软雅黑" panose="020B0503020204020204" pitchFamily="34" charset="-122"/>
                <a:ea typeface="微软雅黑" panose="020B0503020204020204" pitchFamily="34" charset="-122"/>
              </a:rPr>
              <a:t>Python HTTP</a:t>
            </a:r>
            <a:r>
              <a:rPr lang="zh-CN" altLang="en-US" sz="1500" dirty="0">
                <a:solidFill>
                  <a:srgbClr val="666666"/>
                </a:solidFill>
                <a:latin typeface="微软雅黑" panose="020B0503020204020204" pitchFamily="34" charset="-122"/>
                <a:ea typeface="微软雅黑" panose="020B0503020204020204" pitchFamily="34" charset="-122"/>
              </a:rPr>
              <a:t>和</a:t>
            </a:r>
            <a:r>
              <a:rPr lang="en-US" altLang="zh-CN" sz="1500" dirty="0">
                <a:solidFill>
                  <a:srgbClr val="666666"/>
                </a:solidFill>
                <a:latin typeface="微软雅黑" panose="020B0503020204020204" pitchFamily="34" charset="-122"/>
                <a:ea typeface="微软雅黑" panose="020B0503020204020204" pitchFamily="34" charset="-122"/>
              </a:rPr>
              <a:t>WSGI</a:t>
            </a:r>
            <a:r>
              <a:rPr lang="zh-CN" altLang="en-US" sz="1500" dirty="0">
                <a:solidFill>
                  <a:srgbClr val="666666"/>
                </a:solidFill>
                <a:latin typeface="微软雅黑" panose="020B0503020204020204" pitchFamily="34" charset="-122"/>
                <a:ea typeface="微软雅黑" panose="020B0503020204020204" pitchFamily="34" charset="-122"/>
              </a:rPr>
              <a:t>实用程序库。</a:t>
            </a:r>
            <a:endParaRPr lang="zh-CN" altLang="en-US" sz="1500" dirty="0">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1828" y="4469713"/>
            <a:ext cx="499094" cy="469735"/>
          </a:xfrm>
          <a:prstGeom prst="rect">
            <a:avLst/>
          </a:prstGeom>
        </p:spPr>
      </p:pic>
      <p:sp>
        <p:nvSpPr>
          <p:cNvPr id="30" name="矩形 29"/>
          <p:cNvSpPr/>
          <p:nvPr/>
        </p:nvSpPr>
        <p:spPr>
          <a:xfrm>
            <a:off x="6652638" y="5279013"/>
            <a:ext cx="3184462" cy="323165"/>
          </a:xfrm>
          <a:prstGeom prst="rect">
            <a:avLst/>
          </a:prstGeom>
        </p:spPr>
        <p:txBody>
          <a:bodyPr wrap="none">
            <a:spAutoFit/>
          </a:bodyPr>
          <a:lstStyle/>
          <a:p>
            <a:r>
              <a:rPr lang="en-US" altLang="zh-CN" sz="1500" b="1" dirty="0">
                <a:solidFill>
                  <a:srgbClr val="666666"/>
                </a:solidFill>
                <a:latin typeface="微软雅黑" panose="020B0503020204020204" pitchFamily="34" charset="-122"/>
                <a:ea typeface="微软雅黑" panose="020B0503020204020204" pitchFamily="34" charset="-122"/>
              </a:rPr>
              <a:t>Jinja2 </a:t>
            </a:r>
            <a:r>
              <a:rPr lang="zh-CN" altLang="en-US" sz="1500" dirty="0">
                <a:solidFill>
                  <a:srgbClr val="666666"/>
                </a:solidFill>
                <a:latin typeface="微软雅黑" panose="020B0503020204020204" pitchFamily="34" charset="-122"/>
                <a:ea typeface="微软雅黑" panose="020B0503020204020204" pitchFamily="34" charset="-122"/>
              </a:rPr>
              <a:t>是</a:t>
            </a:r>
            <a:r>
              <a:rPr lang="en-US" altLang="zh-CN" sz="1500" dirty="0">
                <a:solidFill>
                  <a:srgbClr val="666666"/>
                </a:solidFill>
                <a:latin typeface="微软雅黑" panose="020B0503020204020204" pitchFamily="34" charset="-122"/>
                <a:ea typeface="微软雅黑" panose="020B0503020204020204" pitchFamily="34" charset="-122"/>
              </a:rPr>
              <a:t>Python</a:t>
            </a:r>
            <a:r>
              <a:rPr lang="zh-CN" altLang="en-US" sz="1500" dirty="0">
                <a:solidFill>
                  <a:srgbClr val="666666"/>
                </a:solidFill>
                <a:latin typeface="微软雅黑" panose="020B0503020204020204" pitchFamily="34" charset="-122"/>
                <a:ea typeface="微软雅黑" panose="020B0503020204020204" pitchFamily="34" charset="-122"/>
              </a:rPr>
              <a:t>的一个模板引擎。</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357" y="4514256"/>
            <a:ext cx="422158" cy="407003"/>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758" y="2840164"/>
            <a:ext cx="506708" cy="456037"/>
          </a:xfrm>
          <a:prstGeom prst="rect">
            <a:avLst/>
          </a:prstGeom>
        </p:spPr>
      </p:pic>
      <p:sp>
        <p:nvSpPr>
          <p:cNvPr id="35" name="矩形 34"/>
          <p:cNvSpPr/>
          <p:nvPr/>
        </p:nvSpPr>
        <p:spPr>
          <a:xfrm>
            <a:off x="1169117" y="2021578"/>
            <a:ext cx="9025759" cy="323165"/>
          </a:xfrm>
          <a:prstGeom prst="rect">
            <a:avLst/>
          </a:prstGeom>
        </p:spPr>
        <p:txBody>
          <a:bodyPr wrap="square">
            <a:spAutoFit/>
          </a:bodyPr>
          <a:lstStyle/>
          <a:p>
            <a:r>
              <a:rPr lang="zh-CN" altLang="en-US" sz="1500" i="1" dirty="0">
                <a:solidFill>
                  <a:schemeClr val="tx1">
                    <a:lumMod val="50000"/>
                    <a:lumOff val="50000"/>
                  </a:schemeClr>
                </a:solidFill>
                <a:latin typeface="Arial" panose="020B0604020202020204" pitchFamily="34" charset="0"/>
              </a:rPr>
              <a:t>官方原文：</a:t>
            </a:r>
            <a:r>
              <a:rPr lang="en-US" altLang="zh-CN" sz="1500" i="1" dirty="0">
                <a:solidFill>
                  <a:schemeClr val="tx1">
                    <a:lumMod val="50000"/>
                    <a:lumOff val="50000"/>
                  </a:schemeClr>
                </a:solidFill>
                <a:latin typeface="Arial" panose="020B0604020202020204" pitchFamily="34" charset="0"/>
              </a:rPr>
              <a:t>Flask is a </a:t>
            </a:r>
            <a:r>
              <a:rPr lang="en-US" altLang="zh-CN" sz="1500" i="1" dirty="0" err="1">
                <a:solidFill>
                  <a:schemeClr val="tx1">
                    <a:lumMod val="50000"/>
                    <a:lumOff val="50000"/>
                  </a:schemeClr>
                </a:solidFill>
                <a:latin typeface="Arial" panose="020B0604020202020204" pitchFamily="34" charset="0"/>
              </a:rPr>
              <a:t>microframework</a:t>
            </a:r>
            <a:r>
              <a:rPr lang="en-US" altLang="zh-CN" sz="1500" i="1" dirty="0">
                <a:solidFill>
                  <a:schemeClr val="tx1">
                    <a:lumMod val="50000"/>
                    <a:lumOff val="50000"/>
                  </a:schemeClr>
                </a:solidFill>
                <a:latin typeface="Arial" panose="020B0604020202020204" pitchFamily="34" charset="0"/>
              </a:rPr>
              <a:t> for Python based on </a:t>
            </a:r>
            <a:r>
              <a:rPr lang="en-US" altLang="zh-CN" sz="1500" i="1" dirty="0" err="1">
                <a:solidFill>
                  <a:schemeClr val="tx1">
                    <a:lumMod val="50000"/>
                    <a:lumOff val="50000"/>
                  </a:schemeClr>
                </a:solidFill>
                <a:latin typeface="Arial" panose="020B0604020202020204" pitchFamily="34" charset="0"/>
              </a:rPr>
              <a:t>Werkzeug</a:t>
            </a:r>
            <a:r>
              <a:rPr lang="en-US" altLang="zh-CN" sz="1500" i="1" dirty="0">
                <a:solidFill>
                  <a:schemeClr val="tx1">
                    <a:lumMod val="50000"/>
                    <a:lumOff val="50000"/>
                  </a:schemeClr>
                </a:solidFill>
                <a:latin typeface="Arial" panose="020B0604020202020204" pitchFamily="34" charset="0"/>
              </a:rPr>
              <a:t>, </a:t>
            </a:r>
            <a:r>
              <a:rPr lang="en-US" altLang="zh-CN" sz="1500" i="1" dirty="0" err="1">
                <a:solidFill>
                  <a:schemeClr val="tx1">
                    <a:lumMod val="50000"/>
                    <a:lumOff val="50000"/>
                  </a:schemeClr>
                </a:solidFill>
                <a:latin typeface="Arial" panose="020B0604020202020204" pitchFamily="34" charset="0"/>
              </a:rPr>
              <a:t>Jinja</a:t>
            </a:r>
            <a:r>
              <a:rPr lang="en-US" altLang="zh-CN" sz="1500" i="1" dirty="0">
                <a:solidFill>
                  <a:schemeClr val="tx1">
                    <a:lumMod val="50000"/>
                    <a:lumOff val="50000"/>
                  </a:schemeClr>
                </a:solidFill>
                <a:latin typeface="Arial" panose="020B0604020202020204" pitchFamily="34" charset="0"/>
              </a:rPr>
              <a:t> 2 and good intentions. </a:t>
            </a:r>
            <a:endParaRPr lang="zh-CN" altLang="en-US" sz="1500" i="1" dirty="0">
              <a:solidFill>
                <a:schemeClr val="tx1">
                  <a:lumMod val="50000"/>
                  <a:lumOff val="50000"/>
                </a:schemeClr>
              </a:solidFill>
            </a:endParaRPr>
          </a:p>
        </p:txBody>
      </p:sp>
      <p:sp>
        <p:nvSpPr>
          <p:cNvPr id="16" name="内容占位符 2"/>
          <p:cNvSpPr txBox="1">
            <a:spLocks/>
          </p:cNvSpPr>
          <p:nvPr/>
        </p:nvSpPr>
        <p:spPr>
          <a:xfrm>
            <a:off x="997618" y="6064692"/>
            <a:ext cx="10838329" cy="619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1600" dirty="0"/>
              <a:t>Flask</a:t>
            </a:r>
            <a:r>
              <a:rPr lang="zh-CN" altLang="en-US" sz="1600" dirty="0"/>
              <a:t> 官方网站： </a:t>
            </a:r>
            <a:r>
              <a:rPr lang="en-US" altLang="zh-CN" sz="1600" dirty="0">
                <a:hlinkClick r:id="rId5"/>
              </a:rPr>
              <a:t>http://flask.pocoo.org/</a:t>
            </a:r>
            <a:r>
              <a:rPr lang="en-US" altLang="zh-CN" sz="1600" dirty="0"/>
              <a:t>    </a:t>
            </a:r>
            <a:r>
              <a:rPr lang="zh-CN" altLang="en-US" sz="1600" dirty="0"/>
              <a:t>官方文档：</a:t>
            </a:r>
            <a:r>
              <a:rPr lang="en-US" altLang="zh-CN" sz="1600" dirty="0">
                <a:hlinkClick r:id="rId6"/>
              </a:rPr>
              <a:t>http://flask.pocoo.org/docs/1.0/</a:t>
            </a:r>
            <a:endParaRPr lang="en-US" altLang="zh-CN" sz="1600" dirty="0"/>
          </a:p>
        </p:txBody>
      </p:sp>
    </p:spTree>
    <p:extLst>
      <p:ext uri="{BB962C8B-B14F-4D97-AF65-F5344CB8AC3E}">
        <p14:creationId xmlns:p14="http://schemas.microsoft.com/office/powerpoint/2010/main" val="4021482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107967"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19. Cookie</a:t>
            </a:r>
            <a:r>
              <a:rPr lang="zh-CN" altLang="en-US" b="1" dirty="0">
                <a:solidFill>
                  <a:schemeClr val="bg1">
                    <a:lumMod val="95000"/>
                  </a:schemeClr>
                </a:solidFill>
                <a:latin typeface="微软雅黑" panose="020B0503020204020204" pitchFamily="34" charset="-122"/>
                <a:ea typeface="微软雅黑" panose="020B0503020204020204" pitchFamily="34" charset="-122"/>
              </a:rPr>
              <a:t>在</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a:t>
            </a:r>
            <a:r>
              <a:rPr lang="zh-CN" altLang="en-US" b="1" dirty="0">
                <a:solidFill>
                  <a:schemeClr val="bg1">
                    <a:lumMod val="95000"/>
                  </a:schemeClr>
                </a:solidFill>
                <a:latin typeface="微软雅黑" panose="020B0503020204020204" pitchFamily="34" charset="-122"/>
                <a:ea typeface="微软雅黑" panose="020B0503020204020204" pitchFamily="34" charset="-122"/>
              </a:rPr>
              <a:t>中的应用</a:t>
            </a:r>
          </a:p>
        </p:txBody>
      </p:sp>
      <p:sp>
        <p:nvSpPr>
          <p:cNvPr id="19" name="内容占位符 2"/>
          <p:cNvSpPr txBox="1">
            <a:spLocks/>
          </p:cNvSpPr>
          <p:nvPr/>
        </p:nvSpPr>
        <p:spPr>
          <a:xfrm>
            <a:off x="997618" y="1642746"/>
            <a:ext cx="10838329" cy="74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solidFill>
                  <a:schemeClr val="tx1">
                    <a:lumMod val="85000"/>
                    <a:lumOff val="15000"/>
                  </a:schemeClr>
                </a:solidFill>
              </a:rPr>
              <a:t>1. </a:t>
            </a:r>
            <a:r>
              <a:rPr lang="zh-CN" altLang="en-US" sz="2000" dirty="0">
                <a:solidFill>
                  <a:schemeClr val="tx1">
                    <a:lumMod val="85000"/>
                    <a:lumOff val="15000"/>
                  </a:schemeClr>
                </a:solidFill>
              </a:rPr>
              <a:t>设置</a:t>
            </a:r>
            <a:r>
              <a:rPr lang="en-US" altLang="zh-CN" sz="2000" dirty="0">
                <a:solidFill>
                  <a:schemeClr val="tx1">
                    <a:lumMod val="85000"/>
                    <a:lumOff val="15000"/>
                  </a:schemeClr>
                </a:solidFill>
              </a:rPr>
              <a:t>cookie</a:t>
            </a:r>
            <a:r>
              <a:rPr lang="zh-CN" altLang="en-US" sz="2000" dirty="0">
                <a:solidFill>
                  <a:schemeClr val="tx1">
                    <a:lumMod val="85000"/>
                    <a:lumOff val="15000"/>
                  </a:schemeClr>
                </a:solidFill>
              </a:rPr>
              <a:t>：设置</a:t>
            </a:r>
            <a:r>
              <a:rPr lang="en-US" altLang="zh-CN" sz="2000" dirty="0">
                <a:solidFill>
                  <a:schemeClr val="tx1">
                    <a:lumMod val="85000"/>
                    <a:lumOff val="15000"/>
                  </a:schemeClr>
                </a:solidFill>
              </a:rPr>
              <a:t>cookie</a:t>
            </a:r>
            <a:r>
              <a:rPr lang="zh-CN" altLang="en-US" sz="2000" dirty="0">
                <a:solidFill>
                  <a:schemeClr val="tx1">
                    <a:lumMod val="85000"/>
                    <a:lumOff val="15000"/>
                  </a:schemeClr>
                </a:solidFill>
              </a:rPr>
              <a:t>是应该在</a:t>
            </a:r>
            <a:r>
              <a:rPr lang="en-US" altLang="zh-CN" sz="2000" dirty="0">
                <a:solidFill>
                  <a:schemeClr val="tx1">
                    <a:lumMod val="85000"/>
                    <a:lumOff val="15000"/>
                  </a:schemeClr>
                </a:solidFill>
              </a:rPr>
              <a:t>Response</a:t>
            </a:r>
            <a:r>
              <a:rPr lang="zh-CN" altLang="en-US" sz="2000" dirty="0">
                <a:solidFill>
                  <a:schemeClr val="tx1">
                    <a:lumMod val="85000"/>
                    <a:lumOff val="15000"/>
                  </a:schemeClr>
                </a:solidFill>
              </a:rPr>
              <a:t>的对象上设置。</a:t>
            </a:r>
            <a:r>
              <a:rPr lang="en-US" altLang="zh-CN" sz="2000" dirty="0">
                <a:solidFill>
                  <a:schemeClr val="tx1">
                    <a:lumMod val="85000"/>
                    <a:lumOff val="15000"/>
                  </a:schemeClr>
                </a:solidFill>
              </a:rPr>
              <a:t>`</a:t>
            </a:r>
            <a:r>
              <a:rPr lang="en-US" altLang="zh-CN" sz="2000" dirty="0" err="1">
                <a:solidFill>
                  <a:schemeClr val="tx1">
                    <a:lumMod val="85000"/>
                    <a:lumOff val="15000"/>
                  </a:schemeClr>
                </a:solidFill>
              </a:rPr>
              <a:t>flask.Response</a:t>
            </a:r>
            <a:r>
              <a:rPr lang="en-US" altLang="zh-CN" sz="2000" dirty="0">
                <a:solidFill>
                  <a:schemeClr val="tx1">
                    <a:lumMod val="85000"/>
                    <a:lumOff val="15000"/>
                  </a:schemeClr>
                </a:solidFill>
              </a:rPr>
              <a:t>`</a:t>
            </a:r>
            <a:r>
              <a:rPr lang="zh-CN" altLang="en-US" sz="2000" dirty="0">
                <a:solidFill>
                  <a:schemeClr val="tx1">
                    <a:lumMod val="85000"/>
                    <a:lumOff val="15000"/>
                  </a:schemeClr>
                </a:solidFill>
              </a:rPr>
              <a:t>对象有一个</a:t>
            </a:r>
            <a:r>
              <a:rPr lang="en-US" altLang="zh-CN" sz="2000" dirty="0">
                <a:solidFill>
                  <a:schemeClr val="tx1">
                    <a:lumMod val="85000"/>
                    <a:lumOff val="15000"/>
                  </a:schemeClr>
                </a:solidFill>
              </a:rPr>
              <a:t>`</a:t>
            </a:r>
            <a:r>
              <a:rPr lang="en-US" altLang="zh-CN" sz="2000" dirty="0" err="1">
                <a:solidFill>
                  <a:schemeClr val="tx1">
                    <a:lumMod val="85000"/>
                    <a:lumOff val="15000"/>
                  </a:schemeClr>
                </a:solidFill>
              </a:rPr>
              <a:t>set_cookie</a:t>
            </a:r>
            <a:r>
              <a:rPr lang="en-US" altLang="zh-CN" sz="2000" dirty="0">
                <a:solidFill>
                  <a:schemeClr val="tx1">
                    <a:lumMod val="85000"/>
                    <a:lumOff val="15000"/>
                  </a:schemeClr>
                </a:solidFill>
              </a:rPr>
              <a:t>`</a:t>
            </a:r>
            <a:r>
              <a:rPr lang="zh-CN" altLang="en-US" sz="2000" dirty="0">
                <a:solidFill>
                  <a:schemeClr val="tx1">
                    <a:lumMod val="85000"/>
                    <a:lumOff val="15000"/>
                  </a:schemeClr>
                </a:solidFill>
              </a:rPr>
              <a:t>方法，可以通过这个方法来设置</a:t>
            </a:r>
            <a:r>
              <a:rPr lang="en-US" altLang="zh-CN" sz="2000" dirty="0">
                <a:solidFill>
                  <a:schemeClr val="tx1">
                    <a:lumMod val="85000"/>
                    <a:lumOff val="15000"/>
                  </a:schemeClr>
                </a:solidFill>
              </a:rPr>
              <a:t>`cookie`</a:t>
            </a:r>
            <a:r>
              <a:rPr lang="zh-CN" altLang="en-US" sz="2000" dirty="0">
                <a:solidFill>
                  <a:schemeClr val="tx1">
                    <a:lumMod val="85000"/>
                    <a:lumOff val="15000"/>
                  </a:schemeClr>
                </a:solidFill>
              </a:rPr>
              <a:t>信息。</a:t>
            </a:r>
          </a:p>
        </p:txBody>
      </p:sp>
      <p:sp>
        <p:nvSpPr>
          <p:cNvPr id="7" name="矩形 6"/>
          <p:cNvSpPr/>
          <p:nvPr/>
        </p:nvSpPr>
        <p:spPr>
          <a:xfrm>
            <a:off x="1596788" y="2842265"/>
            <a:ext cx="9859560" cy="1246495"/>
          </a:xfrm>
          <a:prstGeom prst="rect">
            <a:avLst/>
          </a:prstGeom>
        </p:spPr>
        <p:txBody>
          <a:bodyPr wrap="square">
            <a:spAutoFit/>
          </a:bodyPr>
          <a:lstStyle/>
          <a:p>
            <a:pPr>
              <a:lnSpc>
                <a:spcPct val="150000"/>
              </a:lnSpc>
            </a:pPr>
            <a:r>
              <a:rPr lang="en-US" altLang="zh-CN" sz="2500" dirty="0" err="1">
                <a:solidFill>
                  <a:schemeClr val="tx1">
                    <a:lumMod val="65000"/>
                    <a:lumOff val="35000"/>
                  </a:schemeClr>
                </a:solidFill>
                <a:latin typeface="微软雅黑" panose="020B0503020204020204" pitchFamily="34" charset="-122"/>
                <a:ea typeface="微软雅黑" panose="020B0503020204020204" pitchFamily="34" charset="-122"/>
              </a:rPr>
              <a:t>resp</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 = Response</a:t>
            </a: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2500" dirty="0" err="1">
                <a:solidFill>
                  <a:schemeClr val="tx1">
                    <a:lumMod val="65000"/>
                    <a:lumOff val="35000"/>
                  </a:schemeClr>
                </a:solidFill>
                <a:latin typeface="微软雅黑" panose="020B0503020204020204" pitchFamily="34" charset="-122"/>
                <a:ea typeface="微软雅黑" panose="020B0503020204020204" pitchFamily="34" charset="-122"/>
              </a:rPr>
              <a:t>resp</a:t>
            </a:r>
            <a:r>
              <a:rPr lang="en-US" altLang="zh-CN" sz="2500" dirty="0" err="1">
                <a:solidFill>
                  <a:schemeClr val="accent2"/>
                </a:solidFill>
                <a:latin typeface="微软雅黑" panose="020B0503020204020204" pitchFamily="34" charset="-122"/>
                <a:ea typeface="微软雅黑" panose="020B0503020204020204" pitchFamily="34" charset="-122"/>
              </a:rPr>
              <a:t>.set_cookie</a:t>
            </a: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key</a:t>
            </a: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value</a:t>
            </a: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pic>
        <p:nvPicPr>
          <p:cNvPr id="6" name="图片 5"/>
          <p:cNvPicPr>
            <a:picLocks noChangeAspect="1"/>
          </p:cNvPicPr>
          <p:nvPr/>
        </p:nvPicPr>
        <p:blipFill>
          <a:blip r:embed="rId2"/>
          <a:stretch>
            <a:fillRect/>
          </a:stretch>
        </p:blipFill>
        <p:spPr>
          <a:xfrm>
            <a:off x="6840371" y="4088760"/>
            <a:ext cx="3124200" cy="1343025"/>
          </a:xfrm>
          <a:prstGeom prst="rect">
            <a:avLst/>
          </a:prstGeom>
        </p:spPr>
      </p:pic>
    </p:spTree>
    <p:extLst>
      <p:ext uri="{BB962C8B-B14F-4D97-AF65-F5344CB8AC3E}">
        <p14:creationId xmlns:p14="http://schemas.microsoft.com/office/powerpoint/2010/main" val="2878500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107967"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20. Cookie</a:t>
            </a:r>
            <a:r>
              <a:rPr lang="zh-CN" altLang="en-US" b="1" dirty="0">
                <a:solidFill>
                  <a:schemeClr val="bg1">
                    <a:lumMod val="95000"/>
                  </a:schemeClr>
                </a:solidFill>
                <a:latin typeface="微软雅黑" panose="020B0503020204020204" pitchFamily="34" charset="-122"/>
                <a:ea typeface="微软雅黑" panose="020B0503020204020204" pitchFamily="34" charset="-122"/>
              </a:rPr>
              <a:t>在</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a:t>
            </a:r>
            <a:r>
              <a:rPr lang="zh-CN" altLang="en-US" b="1" dirty="0">
                <a:solidFill>
                  <a:schemeClr val="bg1">
                    <a:lumMod val="95000"/>
                  </a:schemeClr>
                </a:solidFill>
                <a:latin typeface="微软雅黑" panose="020B0503020204020204" pitchFamily="34" charset="-122"/>
                <a:ea typeface="微软雅黑" panose="020B0503020204020204" pitchFamily="34" charset="-122"/>
              </a:rPr>
              <a:t>中的应用</a:t>
            </a:r>
          </a:p>
        </p:txBody>
      </p:sp>
      <p:sp>
        <p:nvSpPr>
          <p:cNvPr id="2" name="矩形 1"/>
          <p:cNvSpPr/>
          <p:nvPr/>
        </p:nvSpPr>
        <p:spPr>
          <a:xfrm>
            <a:off x="997618" y="1707535"/>
            <a:ext cx="10458730" cy="400110"/>
          </a:xfrm>
          <a:prstGeom prst="rect">
            <a:avLst/>
          </a:prstGeom>
        </p:spPr>
        <p:txBody>
          <a:bodyPr wrap="square">
            <a:spAutoFit/>
          </a:bodyPr>
          <a:lstStyle/>
          <a:p>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获取</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cookie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：通过</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rPr>
              <a:t>request.cookies.get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，指定</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cookie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的</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key</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，就可以获取</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cookie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了。</a:t>
            </a:r>
          </a:p>
        </p:txBody>
      </p:sp>
      <p:sp>
        <p:nvSpPr>
          <p:cNvPr id="8" name="矩形 7"/>
          <p:cNvSpPr/>
          <p:nvPr/>
        </p:nvSpPr>
        <p:spPr>
          <a:xfrm>
            <a:off x="1596788" y="2331038"/>
            <a:ext cx="9859560" cy="601447"/>
          </a:xfrm>
          <a:prstGeom prst="rect">
            <a:avLst/>
          </a:prstGeom>
        </p:spPr>
        <p:txBody>
          <a:bodyPr wrap="square">
            <a:spAutoFit/>
          </a:bodyPr>
          <a:lstStyle/>
          <a:p>
            <a:pPr>
              <a:lnSpc>
                <a:spcPct val="150000"/>
              </a:lnSpc>
            </a:pPr>
            <a:r>
              <a:rPr lang="en-US" altLang="zh-CN" sz="2500" dirty="0" err="1">
                <a:solidFill>
                  <a:schemeClr val="tx1">
                    <a:lumMod val="65000"/>
                    <a:lumOff val="35000"/>
                  </a:schemeClr>
                </a:solidFill>
                <a:latin typeface="微软雅黑" panose="020B0503020204020204" pitchFamily="34" charset="-122"/>
                <a:ea typeface="微软雅黑" panose="020B0503020204020204" pitchFamily="34" charset="-122"/>
              </a:rPr>
              <a:t>request</a:t>
            </a:r>
            <a:r>
              <a:rPr lang="en-US" altLang="zh-CN" sz="2500" dirty="0" err="1">
                <a:solidFill>
                  <a:schemeClr val="accent2"/>
                </a:solidFill>
                <a:latin typeface="微软雅黑" panose="020B0503020204020204" pitchFamily="34" charset="-122"/>
                <a:ea typeface="微软雅黑" panose="020B0503020204020204" pitchFamily="34" charset="-122"/>
              </a:rPr>
              <a:t>.cookies.get</a:t>
            </a: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key</a:t>
            </a: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2"/>
          <a:stretch>
            <a:fillRect/>
          </a:stretch>
        </p:blipFill>
        <p:spPr>
          <a:xfrm>
            <a:off x="6526568" y="3759531"/>
            <a:ext cx="4067175" cy="1085850"/>
          </a:xfrm>
          <a:prstGeom prst="rect">
            <a:avLst/>
          </a:prstGeom>
        </p:spPr>
      </p:pic>
    </p:spTree>
    <p:extLst>
      <p:ext uri="{BB962C8B-B14F-4D97-AF65-F5344CB8AC3E}">
        <p14:creationId xmlns:p14="http://schemas.microsoft.com/office/powerpoint/2010/main" val="33602413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107967"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21. Cookie</a:t>
            </a:r>
            <a:r>
              <a:rPr lang="zh-CN" altLang="en-US" b="1" dirty="0">
                <a:solidFill>
                  <a:schemeClr val="bg1">
                    <a:lumMod val="95000"/>
                  </a:schemeClr>
                </a:solidFill>
                <a:latin typeface="微软雅黑" panose="020B0503020204020204" pitchFamily="34" charset="-122"/>
                <a:ea typeface="微软雅黑" panose="020B0503020204020204" pitchFamily="34" charset="-122"/>
              </a:rPr>
              <a:t>在</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a:t>
            </a:r>
            <a:r>
              <a:rPr lang="zh-CN" altLang="en-US" b="1" dirty="0">
                <a:solidFill>
                  <a:schemeClr val="bg1">
                    <a:lumMod val="95000"/>
                  </a:schemeClr>
                </a:solidFill>
                <a:latin typeface="微软雅黑" panose="020B0503020204020204" pitchFamily="34" charset="-122"/>
                <a:ea typeface="微软雅黑" panose="020B0503020204020204" pitchFamily="34" charset="-122"/>
              </a:rPr>
              <a:t>中的应用</a:t>
            </a:r>
          </a:p>
        </p:txBody>
      </p:sp>
      <p:sp>
        <p:nvSpPr>
          <p:cNvPr id="2" name="矩形 1"/>
          <p:cNvSpPr/>
          <p:nvPr/>
        </p:nvSpPr>
        <p:spPr>
          <a:xfrm>
            <a:off x="997618" y="1707535"/>
            <a:ext cx="10458730" cy="400110"/>
          </a:xfrm>
          <a:prstGeom prst="rect">
            <a:avLst/>
          </a:prstGeom>
        </p:spPr>
        <p:txBody>
          <a:bodyPr wrap="square">
            <a:spAutoFit/>
          </a:bodyPr>
          <a:lstStyle/>
          <a:p>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3.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删除</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cookie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：通过</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rPr>
              <a:t>Response.delete_cookie</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，指定</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cookie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的</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key</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，就可以删除</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cookie</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了。</a:t>
            </a:r>
          </a:p>
        </p:txBody>
      </p:sp>
      <p:sp>
        <p:nvSpPr>
          <p:cNvPr id="8" name="矩形 7"/>
          <p:cNvSpPr/>
          <p:nvPr/>
        </p:nvSpPr>
        <p:spPr>
          <a:xfrm>
            <a:off x="1596788" y="2157226"/>
            <a:ext cx="9859560" cy="1246495"/>
          </a:xfrm>
          <a:prstGeom prst="rect">
            <a:avLst/>
          </a:prstGeom>
        </p:spPr>
        <p:txBody>
          <a:bodyPr wrap="square">
            <a:spAutoFit/>
          </a:bodyPr>
          <a:lstStyle/>
          <a:p>
            <a:pPr>
              <a:lnSpc>
                <a:spcPct val="150000"/>
              </a:lnSpc>
            </a:pPr>
            <a:r>
              <a:rPr lang="en-US" altLang="zh-CN" sz="2500" dirty="0" err="1">
                <a:solidFill>
                  <a:schemeClr val="tx1">
                    <a:lumMod val="65000"/>
                    <a:lumOff val="35000"/>
                  </a:schemeClr>
                </a:solidFill>
                <a:latin typeface="微软雅黑" panose="020B0503020204020204" pitchFamily="34" charset="-122"/>
                <a:ea typeface="微软雅黑" panose="020B0503020204020204" pitchFamily="34" charset="-122"/>
              </a:rPr>
              <a:t>resp</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 = Response</a:t>
            </a: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2500" dirty="0" err="1">
                <a:solidFill>
                  <a:schemeClr val="tx1">
                    <a:lumMod val="65000"/>
                    <a:lumOff val="35000"/>
                  </a:schemeClr>
                </a:solidFill>
                <a:latin typeface="微软雅黑" panose="020B0503020204020204" pitchFamily="34" charset="-122"/>
                <a:ea typeface="微软雅黑" panose="020B0503020204020204" pitchFamily="34" charset="-122"/>
              </a:rPr>
              <a:t>resp</a:t>
            </a:r>
            <a:r>
              <a:rPr lang="en-US" altLang="zh-CN" sz="2500" dirty="0" err="1">
                <a:solidFill>
                  <a:schemeClr val="accent2"/>
                </a:solidFill>
                <a:latin typeface="微软雅黑" panose="020B0503020204020204" pitchFamily="34" charset="-122"/>
                <a:ea typeface="微软雅黑" panose="020B0503020204020204" pitchFamily="34" charset="-122"/>
              </a:rPr>
              <a:t>.delete_cookie</a:t>
            </a: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key</a:t>
            </a: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2"/>
          <a:stretch>
            <a:fillRect/>
          </a:stretch>
        </p:blipFill>
        <p:spPr>
          <a:xfrm>
            <a:off x="7015945" y="3882006"/>
            <a:ext cx="2800350" cy="1304925"/>
          </a:xfrm>
          <a:prstGeom prst="rect">
            <a:avLst/>
          </a:prstGeom>
        </p:spPr>
      </p:pic>
    </p:spTree>
    <p:extLst>
      <p:ext uri="{BB962C8B-B14F-4D97-AF65-F5344CB8AC3E}">
        <p14:creationId xmlns:p14="http://schemas.microsoft.com/office/powerpoint/2010/main" val="68422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560316"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22. </a:t>
            </a:r>
            <a:r>
              <a:rPr lang="zh-CN" altLang="en-US" b="1" dirty="0">
                <a:solidFill>
                  <a:schemeClr val="bg1">
                    <a:lumMod val="95000"/>
                  </a:schemeClr>
                </a:solidFill>
                <a:latin typeface="微软雅黑" panose="020B0503020204020204" pitchFamily="34" charset="-122"/>
                <a:ea typeface="微软雅黑" panose="020B0503020204020204" pitchFamily="34" charset="-122"/>
              </a:rPr>
              <a:t>设置</a:t>
            </a:r>
            <a:r>
              <a:rPr lang="en-US" altLang="zh-CN" b="1" dirty="0">
                <a:solidFill>
                  <a:schemeClr val="bg1">
                    <a:lumMod val="95000"/>
                  </a:schemeClr>
                </a:solidFill>
                <a:latin typeface="微软雅黑" panose="020B0503020204020204" pitchFamily="34" charset="-122"/>
                <a:ea typeface="微软雅黑" panose="020B0503020204020204" pitchFamily="34" charset="-122"/>
              </a:rPr>
              <a:t>Cookie</a:t>
            </a:r>
            <a:r>
              <a:rPr lang="zh-CN" altLang="en-US" b="1" dirty="0">
                <a:solidFill>
                  <a:schemeClr val="bg1">
                    <a:lumMod val="95000"/>
                  </a:schemeClr>
                </a:solidFill>
                <a:latin typeface="微软雅黑" panose="020B0503020204020204" pitchFamily="34" charset="-122"/>
                <a:ea typeface="微软雅黑" panose="020B0503020204020204" pitchFamily="34" charset="-122"/>
              </a:rPr>
              <a:t>有效期</a:t>
            </a:r>
          </a:p>
        </p:txBody>
      </p:sp>
      <p:sp>
        <p:nvSpPr>
          <p:cNvPr id="2" name="矩形 1"/>
          <p:cNvSpPr/>
          <p:nvPr/>
        </p:nvSpPr>
        <p:spPr>
          <a:xfrm>
            <a:off x="866635" y="1502819"/>
            <a:ext cx="10458730"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max_age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：以秒为单位，距离现在多少秒后</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cookie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会过期。</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expires</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datetime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类型。这个时间需要设置为格林尼治时间，也就是要距离北京少</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个小时的时间。</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如果</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max_age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expires</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都设置了，那么这时候以</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max_age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为标准。</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max_age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IE8</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以下的浏览器是不支持的。</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expires</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虽然在新版的</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HTTP</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协议中是被废弃了，但是到目前为止，所有的浏览器都还是能够支持，所以如果想要兼容</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IE8</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以下的浏览器，那么应该使</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expires</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，否则可以使用</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max_age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默认的过期时间：如果没有显示的指定过期时间，那么这个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cookie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将会在浏览器关闭后过期。</a:t>
            </a:r>
          </a:p>
        </p:txBody>
      </p:sp>
      <p:pic>
        <p:nvPicPr>
          <p:cNvPr id="3" name="图片 2"/>
          <p:cNvPicPr>
            <a:picLocks noChangeAspect="1"/>
          </p:cNvPicPr>
          <p:nvPr/>
        </p:nvPicPr>
        <p:blipFill>
          <a:blip r:embed="rId2"/>
          <a:stretch>
            <a:fillRect/>
          </a:stretch>
        </p:blipFill>
        <p:spPr>
          <a:xfrm>
            <a:off x="1215362" y="5051875"/>
            <a:ext cx="6267450" cy="1476375"/>
          </a:xfrm>
          <a:prstGeom prst="rect">
            <a:avLst/>
          </a:prstGeom>
        </p:spPr>
      </p:pic>
    </p:spTree>
    <p:extLst>
      <p:ext uri="{BB962C8B-B14F-4D97-AF65-F5344CB8AC3E}">
        <p14:creationId xmlns:p14="http://schemas.microsoft.com/office/powerpoint/2010/main" val="349302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026791" cy="369332"/>
          </a:xfrm>
          <a:prstGeom prst="rect">
            <a:avLst/>
          </a:prstGeom>
        </p:spPr>
        <p:txBody>
          <a:bodyPr wrap="none">
            <a:spAutoFit/>
          </a:bodyPr>
          <a:lstStyle/>
          <a:p>
            <a:r>
              <a:rPr lang="zh-CN" altLang="en-US" b="1" dirty="0">
                <a:solidFill>
                  <a:schemeClr val="bg1">
                    <a:lumMod val="95000"/>
                  </a:schemeClr>
                </a:solidFill>
                <a:latin typeface="微软雅黑" panose="020B0503020204020204" pitchFamily="34" charset="-122"/>
                <a:ea typeface="微软雅黑" panose="020B0503020204020204" pitchFamily="34" charset="-122"/>
              </a:rPr>
              <a:t>示例：登录账号存放</a:t>
            </a:r>
            <a:r>
              <a:rPr lang="en-US" altLang="zh-CN" b="1" dirty="0">
                <a:solidFill>
                  <a:schemeClr val="bg1">
                    <a:lumMod val="95000"/>
                  </a:schemeClr>
                </a:solidFill>
                <a:latin typeface="微软雅黑" panose="020B0503020204020204" pitchFamily="34" charset="-122"/>
                <a:ea typeface="微软雅黑" panose="020B0503020204020204" pitchFamily="34" charset="-122"/>
              </a:rPr>
              <a:t>cookie</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66635" y="1502819"/>
            <a:ext cx="10458730" cy="45890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登录成功后将登录账号填写到</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中，再次登录时实现账号回填。</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296737" y="2063726"/>
            <a:ext cx="5610225" cy="4695825"/>
          </a:xfrm>
          <a:prstGeom prst="rect">
            <a:avLst/>
          </a:prstGeom>
        </p:spPr>
      </p:pic>
    </p:spTree>
    <p:extLst>
      <p:ext uri="{BB962C8B-B14F-4D97-AF65-F5344CB8AC3E}">
        <p14:creationId xmlns:p14="http://schemas.microsoft.com/office/powerpoint/2010/main" val="24792234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24000" y="2009471"/>
            <a:ext cx="9144000" cy="2320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en-US" altLang="zh-CN" sz="2500" b="1" dirty="0">
                <a:solidFill>
                  <a:schemeClr val="accent2">
                    <a:lumMod val="75000"/>
                  </a:schemeClr>
                </a:solidFill>
              </a:rPr>
              <a:t>Section 07</a:t>
            </a:r>
            <a:r>
              <a:rPr lang="en-US" altLang="zh-CN" sz="2500" b="1" dirty="0">
                <a:solidFill>
                  <a:srgbClr val="C00000"/>
                </a:solidFill>
              </a:rPr>
              <a:t>.</a:t>
            </a:r>
            <a:r>
              <a:rPr lang="en-US" altLang="zh-CN" sz="3500" dirty="0"/>
              <a:t> Session</a:t>
            </a:r>
            <a:r>
              <a:rPr lang="zh-CN" altLang="en-US" sz="3500" dirty="0"/>
              <a:t>会话</a:t>
            </a:r>
          </a:p>
        </p:txBody>
      </p:sp>
      <p:sp>
        <p:nvSpPr>
          <p:cNvPr id="6" name="矩形 5"/>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490355" y="655101"/>
            <a:ext cx="351628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Chapter I</a:t>
            </a:r>
            <a:r>
              <a:rPr lang="zh-CN" altLang="en-US" b="1" dirty="0">
                <a:solidFill>
                  <a:schemeClr val="bg1">
                    <a:lumMod val="95000"/>
                  </a:schemeClr>
                </a:solidFill>
                <a:latin typeface="微软雅黑" panose="020B0503020204020204" pitchFamily="34" charset="-122"/>
                <a:ea typeface="微软雅黑" panose="020B0503020204020204" pitchFamily="34" charset="-122"/>
              </a:rPr>
              <a:t>：</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框架快速入门</a:t>
            </a:r>
          </a:p>
        </p:txBody>
      </p:sp>
    </p:spTree>
    <p:extLst>
      <p:ext uri="{BB962C8B-B14F-4D97-AF65-F5344CB8AC3E}">
        <p14:creationId xmlns:p14="http://schemas.microsoft.com/office/powerpoint/2010/main" val="3823101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216918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24. Session</a:t>
            </a:r>
            <a:r>
              <a:rPr lang="zh-CN" altLang="en-US" b="1" dirty="0">
                <a:solidFill>
                  <a:schemeClr val="bg1">
                    <a:lumMod val="95000"/>
                  </a:schemeClr>
                </a:solidFill>
                <a:latin typeface="微软雅黑" panose="020B0503020204020204" pitchFamily="34" charset="-122"/>
                <a:ea typeface="微软雅黑" panose="020B0503020204020204" pitchFamily="34" charset="-122"/>
              </a:rPr>
              <a:t>的删除</a:t>
            </a:r>
          </a:p>
        </p:txBody>
      </p:sp>
      <p:sp>
        <p:nvSpPr>
          <p:cNvPr id="2" name="矩形 1"/>
          <p:cNvSpPr/>
          <p:nvPr/>
        </p:nvSpPr>
        <p:spPr>
          <a:xfrm>
            <a:off x="997618" y="1707535"/>
            <a:ext cx="10458730" cy="1631216"/>
          </a:xfrm>
          <a:prstGeom prst="rect">
            <a:avLst/>
          </a:prstGeom>
        </p:spPr>
        <p:txBody>
          <a:bodyPr wrap="square">
            <a:spAutoFit/>
          </a:bodyPr>
          <a:lstStyle/>
          <a:p>
            <a:r>
              <a:rPr lang="zh-CN" altLang="en-US" sz="2000" dirty="0"/>
              <a:t>可以直接使用</a:t>
            </a:r>
            <a:r>
              <a:rPr lang="en-US" altLang="zh-CN" sz="2000" dirty="0" err="1"/>
              <a:t>session.pop</a:t>
            </a:r>
            <a:r>
              <a:rPr lang="en-US" altLang="zh-CN" sz="2000" dirty="0"/>
              <a:t>('</a:t>
            </a:r>
            <a:r>
              <a:rPr lang="en-US" altLang="zh-CN" sz="2000" dirty="0" err="1"/>
              <a:t>key',None</a:t>
            </a:r>
            <a:r>
              <a:rPr lang="en-US" altLang="zh-CN" sz="2000" dirty="0"/>
              <a:t>) </a:t>
            </a:r>
            <a:r>
              <a:rPr lang="zh-CN" altLang="en-US" sz="2000" dirty="0"/>
              <a:t>即：</a:t>
            </a:r>
            <a:br>
              <a:rPr lang="zh-CN" altLang="en-US" sz="2000" dirty="0"/>
            </a:br>
            <a:r>
              <a:rPr lang="en-US" altLang="zh-CN" sz="2000" dirty="0" err="1"/>
              <a:t>session.pop</a:t>
            </a:r>
            <a:r>
              <a:rPr lang="en-US" altLang="zh-CN" sz="2000" dirty="0"/>
              <a:t>('</a:t>
            </a:r>
            <a:r>
              <a:rPr lang="en-US" altLang="zh-CN" sz="2000" dirty="0" err="1"/>
              <a:t>name',None</a:t>
            </a:r>
            <a:r>
              <a:rPr lang="en-US" altLang="zh-CN" sz="2000" dirty="0"/>
              <a:t>)</a:t>
            </a:r>
            <a:br>
              <a:rPr lang="en-US" altLang="zh-CN" sz="2000" dirty="0"/>
            </a:br>
            <a:endParaRPr lang="en-US" altLang="zh-CN" sz="2000" dirty="0"/>
          </a:p>
          <a:p>
            <a:r>
              <a:rPr lang="zh-CN" altLang="en-US" sz="2000" dirty="0"/>
              <a:t>如果要删除</a:t>
            </a:r>
            <a:r>
              <a:rPr lang="en-US" altLang="zh-CN" sz="2000" dirty="0"/>
              <a:t>session</a:t>
            </a:r>
            <a:r>
              <a:rPr lang="zh-CN" altLang="en-US" sz="2000" dirty="0"/>
              <a:t>中所有数据使用：</a:t>
            </a:r>
            <a:r>
              <a:rPr lang="en-US" altLang="zh-CN" sz="2000" dirty="0"/>
              <a:t>clear()</a:t>
            </a:r>
            <a:r>
              <a:rPr lang="zh-CN" altLang="en-US" sz="2000" dirty="0"/>
              <a:t>即：</a:t>
            </a:r>
            <a:br>
              <a:rPr lang="zh-CN" altLang="en-US" sz="2000" dirty="0"/>
            </a:br>
            <a:r>
              <a:rPr lang="en-US" altLang="zh-CN" sz="2000" dirty="0" err="1"/>
              <a:t>session.clear</a:t>
            </a:r>
            <a:r>
              <a:rPr lang="en-US" altLang="zh-CN" sz="2000" dirty="0"/>
              <a:t>()</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1977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447370" y="648372"/>
            <a:ext cx="3178499"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23. Session</a:t>
            </a:r>
            <a:r>
              <a:rPr lang="zh-CN" altLang="en-US" b="1" dirty="0">
                <a:solidFill>
                  <a:schemeClr val="bg1">
                    <a:lumMod val="95000"/>
                  </a:schemeClr>
                </a:solidFill>
                <a:latin typeface="微软雅黑" panose="020B0503020204020204" pitchFamily="34" charset="-122"/>
                <a:ea typeface="微软雅黑" panose="020B0503020204020204" pitchFamily="34" charset="-122"/>
              </a:rPr>
              <a:t>在</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a:t>
            </a:r>
            <a:r>
              <a:rPr lang="zh-CN" altLang="en-US" b="1" dirty="0">
                <a:solidFill>
                  <a:schemeClr val="bg1">
                    <a:lumMod val="95000"/>
                  </a:schemeClr>
                </a:solidFill>
                <a:latin typeface="微软雅黑" panose="020B0503020204020204" pitchFamily="34" charset="-122"/>
                <a:ea typeface="微软雅黑" panose="020B0503020204020204" pitchFamily="34" charset="-122"/>
              </a:rPr>
              <a:t>中的应用</a:t>
            </a:r>
          </a:p>
        </p:txBody>
      </p:sp>
      <p:sp>
        <p:nvSpPr>
          <p:cNvPr id="2" name="矩形 1"/>
          <p:cNvSpPr/>
          <p:nvPr/>
        </p:nvSpPr>
        <p:spPr>
          <a:xfrm>
            <a:off x="997618" y="1707535"/>
            <a:ext cx="10458730" cy="400110"/>
          </a:xfrm>
          <a:prstGeom prst="rect">
            <a:avLst/>
          </a:prstGeom>
        </p:spPr>
        <p:txBody>
          <a:bodyPr wrap="square">
            <a:spAutoFit/>
          </a:bodyPr>
          <a:lstStyle/>
          <a:p>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导入</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session</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会话类</a:t>
            </a:r>
          </a:p>
        </p:txBody>
      </p:sp>
      <p:sp>
        <p:nvSpPr>
          <p:cNvPr id="8" name="矩形 7"/>
          <p:cNvSpPr/>
          <p:nvPr/>
        </p:nvSpPr>
        <p:spPr>
          <a:xfrm>
            <a:off x="1596788" y="2208208"/>
            <a:ext cx="9859560" cy="601447"/>
          </a:xfrm>
          <a:prstGeom prst="rect">
            <a:avLst/>
          </a:prstGeom>
        </p:spPr>
        <p:txBody>
          <a:bodyPr wrap="square">
            <a:spAutoFit/>
          </a:bodyPr>
          <a:lstStyle/>
          <a:p>
            <a:pPr>
              <a:lnSpc>
                <a:spcPct val="150000"/>
              </a:lnSpc>
            </a:pPr>
            <a:r>
              <a:rPr lang="en-US" altLang="zh-CN" sz="2500" dirty="0">
                <a:solidFill>
                  <a:schemeClr val="accent1">
                    <a:lumMod val="75000"/>
                  </a:schemeClr>
                </a:solidFill>
                <a:latin typeface="微软雅黑" panose="020B0503020204020204" pitchFamily="34" charset="-122"/>
                <a:ea typeface="微软雅黑" panose="020B0503020204020204" pitchFamily="34" charset="-122"/>
              </a:rPr>
              <a:t>from</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 flask </a:t>
            </a:r>
            <a:r>
              <a:rPr lang="en-US" altLang="zh-CN" sz="2500" dirty="0">
                <a:solidFill>
                  <a:schemeClr val="accent1">
                    <a:lumMod val="75000"/>
                  </a:schemeClr>
                </a:solidFill>
                <a:latin typeface="微软雅黑" panose="020B0503020204020204" pitchFamily="34" charset="-122"/>
                <a:ea typeface="微软雅黑" panose="020B0503020204020204" pitchFamily="34" charset="-122"/>
              </a:rPr>
              <a:t>import</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500" dirty="0">
                <a:solidFill>
                  <a:schemeClr val="accent2"/>
                </a:solidFill>
                <a:latin typeface="微软雅黑" panose="020B0503020204020204" pitchFamily="34" charset="-122"/>
                <a:ea typeface="微软雅黑" panose="020B0503020204020204" pitchFamily="34" charset="-122"/>
              </a:rPr>
              <a:t>session</a:t>
            </a:r>
            <a:endParaRPr lang="zh-CN" altLang="en-US" sz="2500" dirty="0">
              <a:solidFill>
                <a:schemeClr val="accent2"/>
              </a:solidFill>
              <a:latin typeface="微软雅黑" panose="020B0503020204020204" pitchFamily="34" charset="-122"/>
              <a:ea typeface="微软雅黑" panose="020B0503020204020204" pitchFamily="34" charset="-122"/>
            </a:endParaRPr>
          </a:p>
        </p:txBody>
      </p:sp>
      <p:sp>
        <p:nvSpPr>
          <p:cNvPr id="7" name="矩形 6"/>
          <p:cNvSpPr/>
          <p:nvPr/>
        </p:nvSpPr>
        <p:spPr>
          <a:xfrm>
            <a:off x="997618" y="3065403"/>
            <a:ext cx="10458730" cy="400110"/>
          </a:xfrm>
          <a:prstGeom prst="rect">
            <a:avLst/>
          </a:prstGeom>
        </p:spPr>
        <p:txBody>
          <a:bodyPr wrap="square">
            <a:spAutoFit/>
          </a:bodyPr>
          <a:lstStyle/>
          <a:p>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设置</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session</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会话类（很直接），在使用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session</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之前</a:t>
            </a:r>
            <a:r>
              <a:rPr lang="zh-CN" altLang="en-US" sz="2000" dirty="0">
                <a:solidFill>
                  <a:srgbClr val="C00000"/>
                </a:solidFill>
                <a:latin typeface="微软雅黑" panose="020B0503020204020204" pitchFamily="34" charset="-122"/>
                <a:ea typeface="微软雅黑" panose="020B0503020204020204" pitchFamily="34" charset="-122"/>
              </a:rPr>
              <a:t>需要设置 </a:t>
            </a:r>
            <a:r>
              <a:rPr lang="en-US" altLang="zh-CN" sz="2000" dirty="0" err="1">
                <a:solidFill>
                  <a:schemeClr val="accent2"/>
                </a:solidFill>
                <a:latin typeface="微软雅黑" panose="020B0503020204020204" pitchFamily="34" charset="-122"/>
                <a:ea typeface="微软雅黑" panose="020B0503020204020204" pitchFamily="34" charset="-122"/>
              </a:rPr>
              <a:t>secret_key</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592353" y="3571135"/>
            <a:ext cx="9859560" cy="1246495"/>
          </a:xfrm>
          <a:prstGeom prst="rect">
            <a:avLst/>
          </a:prstGeom>
        </p:spPr>
        <p:txBody>
          <a:bodyPr wrap="square">
            <a:spAutoFit/>
          </a:bodyPr>
          <a:lstStyle/>
          <a:p>
            <a:pPr>
              <a:lnSpc>
                <a:spcPct val="150000"/>
              </a:lnSpc>
            </a:pPr>
            <a:r>
              <a:rPr lang="en-US" altLang="zh-CN" sz="2500" dirty="0" err="1">
                <a:solidFill>
                  <a:schemeClr val="tx1">
                    <a:lumMod val="65000"/>
                    <a:lumOff val="35000"/>
                  </a:schemeClr>
                </a:solidFill>
                <a:latin typeface="微软雅黑" panose="020B0503020204020204" pitchFamily="34" charset="-122"/>
                <a:ea typeface="微软雅黑" panose="020B0503020204020204" pitchFamily="34" charset="-122"/>
              </a:rPr>
              <a:t>app</a:t>
            </a:r>
            <a:r>
              <a:rPr lang="en-US" altLang="zh-CN" sz="2500" dirty="0" err="1">
                <a:solidFill>
                  <a:schemeClr val="accent2"/>
                </a:solidFill>
                <a:latin typeface="微软雅黑" panose="020B0503020204020204" pitchFamily="34" charset="-122"/>
                <a:ea typeface="微软雅黑" panose="020B0503020204020204" pitchFamily="34" charset="-122"/>
              </a:rPr>
              <a:t>.secret_key</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500" dirty="0" err="1">
                <a:solidFill>
                  <a:schemeClr val="tx1">
                    <a:lumMod val="65000"/>
                    <a:lumOff val="35000"/>
                  </a:schemeClr>
                </a:solidFill>
                <a:latin typeface="微软雅黑" panose="020B0503020204020204" pitchFamily="34" charset="-122"/>
                <a:ea typeface="微软雅黑" panose="020B0503020204020204" pitchFamily="34" charset="-122"/>
              </a:rPr>
              <a:t>os.urandom</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(24)</a:t>
            </a:r>
          </a:p>
          <a:p>
            <a:pPr>
              <a:lnSpc>
                <a:spcPct val="150000"/>
              </a:lnSpc>
            </a:pPr>
            <a:r>
              <a:rPr lang="en-US" altLang="zh-CN" sz="2500" dirty="0">
                <a:solidFill>
                  <a:schemeClr val="accent2"/>
                </a:solidFill>
                <a:latin typeface="微软雅黑" panose="020B0503020204020204" pitchFamily="34" charset="-122"/>
                <a:ea typeface="微软雅黑" panose="020B0503020204020204" pitchFamily="34" charset="-122"/>
              </a:rPr>
              <a:t>session</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500" dirty="0">
                <a:solidFill>
                  <a:srgbClr val="C00000"/>
                </a:solidFill>
                <a:latin typeface="微软雅黑" panose="020B0503020204020204" pitchFamily="34" charset="-122"/>
                <a:ea typeface="微软雅黑" panose="020B0503020204020204" pitchFamily="34" charset="-122"/>
              </a:rPr>
              <a:t>key</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500" dirty="0">
                <a:solidFill>
                  <a:schemeClr val="accent2"/>
                </a:solidFill>
                <a:latin typeface="微软雅黑" panose="020B0503020204020204" pitchFamily="34" charset="-122"/>
                <a:ea typeface="微软雅黑" panose="020B0503020204020204" pitchFamily="34" charset="-122"/>
              </a:rPr>
              <a:t>= </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value</a:t>
            </a:r>
            <a:endPar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997618" y="4929638"/>
            <a:ext cx="10458730" cy="400110"/>
          </a:xfrm>
          <a:prstGeom prst="rect">
            <a:avLst/>
          </a:prstGeom>
        </p:spPr>
        <p:txBody>
          <a:bodyPr wrap="square">
            <a:spAutoFit/>
          </a:bodyPr>
          <a:lstStyle/>
          <a:p>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3.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获取</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session</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会话类（更直接）</a:t>
            </a:r>
          </a:p>
        </p:txBody>
      </p:sp>
      <p:sp>
        <p:nvSpPr>
          <p:cNvPr id="11" name="矩形 10"/>
          <p:cNvSpPr/>
          <p:nvPr/>
        </p:nvSpPr>
        <p:spPr>
          <a:xfrm>
            <a:off x="1592353" y="5435370"/>
            <a:ext cx="9859560" cy="669414"/>
          </a:xfrm>
          <a:prstGeom prst="rect">
            <a:avLst/>
          </a:prstGeom>
        </p:spPr>
        <p:txBody>
          <a:bodyPr wrap="square">
            <a:spAutoFit/>
          </a:bodyPr>
          <a:lstStyle/>
          <a:p>
            <a:pPr>
              <a:lnSpc>
                <a:spcPct val="150000"/>
              </a:lnSpc>
            </a:pPr>
            <a:r>
              <a:rPr lang="en-US" altLang="zh-CN" sz="2500" dirty="0" err="1">
                <a:solidFill>
                  <a:schemeClr val="accent2"/>
                </a:solidFill>
                <a:latin typeface="微软雅黑" panose="020B0503020204020204" pitchFamily="34" charset="-122"/>
                <a:ea typeface="微软雅黑" panose="020B0503020204020204" pitchFamily="34" charset="-122"/>
              </a:rPr>
              <a:t>session.get</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500" dirty="0">
                <a:solidFill>
                  <a:srgbClr val="C00000"/>
                </a:solidFill>
                <a:latin typeface="微软雅黑" panose="020B0503020204020204" pitchFamily="34" charset="-122"/>
                <a:ea typeface="微软雅黑" panose="020B0503020204020204" pitchFamily="34" charset="-122"/>
              </a:rPr>
              <a:t>key</a:t>
            </a:r>
            <a:r>
              <a:rPr lang="en-US" altLang="zh-CN" sz="25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8507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24000" y="2009471"/>
            <a:ext cx="9144000" cy="2320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500"/>
              <a:t>小结</a:t>
            </a:r>
            <a:endParaRPr lang="zh-CN" altLang="en-US" sz="3500" dirty="0"/>
          </a:p>
        </p:txBody>
      </p:sp>
      <p:sp>
        <p:nvSpPr>
          <p:cNvPr id="5" name="副标题 2"/>
          <p:cNvSpPr txBox="1">
            <a:spLocks/>
          </p:cNvSpPr>
          <p:nvPr/>
        </p:nvSpPr>
        <p:spPr>
          <a:xfrm>
            <a:off x="2825087" y="3587182"/>
            <a:ext cx="6414448"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altLang="en-US" sz="1500" dirty="0">
              <a:solidFill>
                <a:schemeClr val="bg1">
                  <a:lumMod val="50000"/>
                </a:schemeClr>
              </a:solidFill>
            </a:endParaRPr>
          </a:p>
        </p:txBody>
      </p:sp>
      <p:sp>
        <p:nvSpPr>
          <p:cNvPr id="6" name="矩形 5"/>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490355" y="655101"/>
            <a:ext cx="2528256"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I</a:t>
            </a:r>
            <a:r>
              <a:rPr lang="zh-CN" altLang="en-US" b="1" dirty="0">
                <a:solidFill>
                  <a:schemeClr val="bg1">
                    <a:lumMod val="95000"/>
                  </a:schemeClr>
                </a:solidFill>
                <a:latin typeface="微软雅黑" panose="020B0503020204020204" pitchFamily="34" charset="-122"/>
                <a:ea typeface="微软雅黑" panose="020B0503020204020204" pitchFamily="34" charset="-122"/>
              </a:rPr>
              <a:t>：</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框架快速入门</a:t>
            </a:r>
          </a:p>
        </p:txBody>
      </p:sp>
    </p:spTree>
    <p:extLst>
      <p:ext uri="{BB962C8B-B14F-4D97-AF65-F5344CB8AC3E}">
        <p14:creationId xmlns:p14="http://schemas.microsoft.com/office/powerpoint/2010/main" val="222945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2933011"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5"/>
            <a:ext cx="10838329" cy="2790567"/>
          </a:xfrm>
        </p:spPr>
        <p:txBody>
          <a:bodyPr>
            <a:normAutofit/>
          </a:bodyPr>
          <a:lstStyle/>
          <a:p>
            <a:pPr>
              <a:lnSpc>
                <a:spcPct val="150000"/>
              </a:lnSpc>
            </a:pPr>
            <a:r>
              <a:rPr lang="zh-CN" altLang="en-US" sz="2000" dirty="0">
                <a:solidFill>
                  <a:schemeClr val="accent2">
                    <a:lumMod val="75000"/>
                  </a:schemeClr>
                </a:solidFill>
              </a:rPr>
              <a:t>微服务架构 </a:t>
            </a:r>
            <a:r>
              <a:rPr lang="zh-CN" altLang="en-US" sz="2000" dirty="0"/>
              <a:t>（</a:t>
            </a:r>
            <a:r>
              <a:rPr lang="en-US" altLang="zh-CN" sz="1500" b="1" i="1" dirty="0" err="1">
                <a:solidFill>
                  <a:schemeClr val="bg1">
                    <a:lumMod val="50000"/>
                  </a:schemeClr>
                </a:solidFill>
              </a:rPr>
              <a:t>Micro</a:t>
            </a:r>
            <a:r>
              <a:rPr lang="en-US" altLang="zh-CN" sz="1500" i="1" dirty="0" err="1">
                <a:solidFill>
                  <a:schemeClr val="bg1">
                    <a:lumMod val="50000"/>
                  </a:schemeClr>
                </a:solidFill>
              </a:rPr>
              <a:t>service</a:t>
            </a:r>
            <a:r>
              <a:rPr lang="zh-CN" altLang="en-US" sz="2000" dirty="0"/>
              <a:t>）简单地说，就是将整个</a:t>
            </a:r>
            <a:r>
              <a:rPr lang="en-US" altLang="zh-CN" sz="2000" dirty="0"/>
              <a:t>Web</a:t>
            </a:r>
            <a:r>
              <a:rPr lang="zh-CN" altLang="en-US" sz="2000" dirty="0"/>
              <a:t>应用组织成为一系列小的</a:t>
            </a:r>
            <a:r>
              <a:rPr lang="en-US" altLang="zh-CN" sz="2000" dirty="0"/>
              <a:t>Web</a:t>
            </a:r>
            <a:r>
              <a:rPr lang="zh-CN" altLang="en-US" sz="2000" dirty="0"/>
              <a:t>服务。</a:t>
            </a:r>
            <a:endParaRPr lang="en-US" altLang="zh-CN" sz="2000" dirty="0"/>
          </a:p>
        </p:txBody>
      </p:sp>
      <p:sp>
        <p:nvSpPr>
          <p:cNvPr id="12" name="矩形 11"/>
          <p:cNvSpPr/>
          <p:nvPr/>
        </p:nvSpPr>
        <p:spPr>
          <a:xfrm>
            <a:off x="447370" y="648372"/>
            <a:ext cx="275107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03. </a:t>
            </a:r>
            <a:r>
              <a:rPr lang="zh-CN" altLang="en-US" b="1" dirty="0">
                <a:solidFill>
                  <a:schemeClr val="bg1">
                    <a:lumMod val="95000"/>
                  </a:schemeClr>
                </a:solidFill>
                <a:latin typeface="微软雅黑" panose="020B0503020204020204" pitchFamily="34" charset="-122"/>
                <a:ea typeface="微软雅黑" panose="020B0503020204020204" pitchFamily="34" charset="-122"/>
              </a:rPr>
              <a:t>什么是 “微服务”？</a:t>
            </a:r>
          </a:p>
        </p:txBody>
      </p:sp>
      <p:sp>
        <p:nvSpPr>
          <p:cNvPr id="16" name="矩形 15"/>
          <p:cNvSpPr/>
          <p:nvPr/>
        </p:nvSpPr>
        <p:spPr>
          <a:xfrm>
            <a:off x="1241985" y="2009154"/>
            <a:ext cx="10349593" cy="784830"/>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这些小的</a:t>
            </a:r>
            <a:r>
              <a:rPr lang="en-US" altLang="zh-CN" sz="1500" i="1" dirty="0">
                <a:solidFill>
                  <a:schemeClr val="tx1">
                    <a:lumMod val="50000"/>
                    <a:lumOff val="50000"/>
                  </a:schemeClr>
                </a:solidFill>
                <a:latin typeface="Arial" panose="020B0604020202020204" pitchFamily="34" charset="0"/>
              </a:rPr>
              <a:t>Web</a:t>
            </a:r>
            <a:r>
              <a:rPr lang="zh-CN" altLang="en-US" sz="1500" i="1" dirty="0">
                <a:solidFill>
                  <a:schemeClr val="tx1">
                    <a:lumMod val="50000"/>
                    <a:lumOff val="50000"/>
                  </a:schemeClr>
                </a:solidFill>
                <a:latin typeface="Arial" panose="020B0604020202020204" pitchFamily="34" charset="0"/>
              </a:rPr>
              <a:t>服务可以独立地编译及部署，并通过各自暴露的</a:t>
            </a:r>
            <a:r>
              <a:rPr lang="en-US" altLang="zh-CN" sz="1500" i="1" dirty="0">
                <a:solidFill>
                  <a:schemeClr val="tx1">
                    <a:lumMod val="50000"/>
                    <a:lumOff val="50000"/>
                  </a:schemeClr>
                </a:solidFill>
                <a:latin typeface="Arial" panose="020B0604020202020204" pitchFamily="34" charset="0"/>
              </a:rPr>
              <a:t>API</a:t>
            </a:r>
            <a:r>
              <a:rPr lang="zh-CN" altLang="en-US" sz="1500" i="1" dirty="0">
                <a:solidFill>
                  <a:schemeClr val="tx1">
                    <a:lumMod val="50000"/>
                    <a:lumOff val="50000"/>
                  </a:schemeClr>
                </a:solidFill>
                <a:latin typeface="Arial" panose="020B0604020202020204" pitchFamily="34" charset="0"/>
              </a:rPr>
              <a:t>接口相互通讯。它们彼此相互协作，并作为一个整体为用户提供功能，同时又可以独立地进行扩容。整个系统的耦合度大幅度降低，同时大大提升了性能及扩展、维护性。 </a:t>
            </a:r>
          </a:p>
        </p:txBody>
      </p:sp>
      <p:sp>
        <p:nvSpPr>
          <p:cNvPr id="39" name="矩形 38"/>
          <p:cNvSpPr/>
          <p:nvPr/>
        </p:nvSpPr>
        <p:spPr>
          <a:xfrm>
            <a:off x="666821" y="3138074"/>
            <a:ext cx="2618024" cy="323165"/>
          </a:xfrm>
          <a:prstGeom prst="rect">
            <a:avLst/>
          </a:prstGeom>
        </p:spPr>
        <p:txBody>
          <a:bodyPr wrap="none">
            <a:spAutoFit/>
          </a:bodyPr>
          <a:lstStyle/>
          <a:p>
            <a:r>
              <a:rPr lang="en-US" altLang="zh-CN" sz="1500" b="1" dirty="0">
                <a:latin typeface="微软雅黑" panose="020B0503020204020204" pitchFamily="34" charset="-122"/>
                <a:ea typeface="微软雅黑" panose="020B0503020204020204" pitchFamily="34" charset="-122"/>
              </a:rPr>
              <a:t>Monolith</a:t>
            </a:r>
            <a:r>
              <a:rPr lang="zh-CN" altLang="en-US" sz="1500" b="1" dirty="0">
                <a:latin typeface="微软雅黑" panose="020B0503020204020204" pitchFamily="34" charset="-122"/>
                <a:ea typeface="微软雅黑" panose="020B0503020204020204" pitchFamily="34" charset="-122"/>
              </a:rPr>
              <a:t>服务架构（传统）</a:t>
            </a:r>
          </a:p>
        </p:txBody>
      </p:sp>
      <p:sp>
        <p:nvSpPr>
          <p:cNvPr id="55" name="圆角矩形 54"/>
          <p:cNvSpPr/>
          <p:nvPr/>
        </p:nvSpPr>
        <p:spPr>
          <a:xfrm>
            <a:off x="4222825" y="3306193"/>
            <a:ext cx="1207765" cy="1361777"/>
          </a:xfrm>
          <a:prstGeom prst="roundRect">
            <a:avLst/>
          </a:prstGeom>
          <a:gradFill>
            <a:gsLst>
              <a:gs pos="100000">
                <a:schemeClr val="accent1">
                  <a:lumMod val="45000"/>
                  <a:lumOff val="55000"/>
                </a:schemeClr>
              </a:gs>
              <a:gs pos="11000">
                <a:schemeClr val="accent1">
                  <a:lumMod val="20000"/>
                  <a:lumOff val="80000"/>
                </a:schemeClr>
              </a:gs>
            </a:gsLst>
            <a:lin ang="5400000" scaled="1"/>
          </a:gradFill>
          <a:ln>
            <a:solidFill>
              <a:srgbClr val="6896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481276" y="3437670"/>
            <a:ext cx="527368" cy="237075"/>
          </a:xfrm>
          <a:prstGeom prst="rect">
            <a:avLst/>
          </a:prstGeom>
          <a:gradFill>
            <a:gsLst>
              <a:gs pos="0">
                <a:schemeClr val="accent6">
                  <a:lumMod val="20000"/>
                  <a:lumOff val="80000"/>
                </a:schemeClr>
              </a:gs>
              <a:gs pos="89000">
                <a:schemeClr val="accent6">
                  <a:lumMod val="60000"/>
                  <a:lumOff val="40000"/>
                </a:schemeClr>
              </a:gs>
            </a:gsLst>
            <a:lin ang="5400000" scaled="1"/>
          </a:gradFill>
          <a:ln>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008644" y="3786350"/>
            <a:ext cx="228147" cy="520732"/>
          </a:xfrm>
          <a:prstGeom prst="rect">
            <a:avLst/>
          </a:prstGeom>
          <a:gradFill>
            <a:gsLst>
              <a:gs pos="0">
                <a:schemeClr val="accent2">
                  <a:lumMod val="20000"/>
                  <a:lumOff val="80000"/>
                </a:schemeClr>
              </a:gs>
              <a:gs pos="89000">
                <a:schemeClr val="accent2">
                  <a:lumMod val="60000"/>
                  <a:lumOff val="40000"/>
                </a:schemeClr>
              </a:gs>
            </a:gsLst>
            <a:lin ang="5400000" scaled="1"/>
          </a:gra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410364" y="4315509"/>
            <a:ext cx="460875" cy="218024"/>
          </a:xfrm>
          <a:prstGeom prst="rect">
            <a:avLst/>
          </a:prstGeom>
          <a:gradFill>
            <a:gsLst>
              <a:gs pos="0">
                <a:srgbClr val="E1CCF0"/>
              </a:gs>
              <a:gs pos="89000">
                <a:srgbClr val="CC86E2"/>
              </a:gs>
            </a:gsLst>
            <a:lin ang="5400000" scaled="1"/>
          </a:gradFill>
          <a:ln>
            <a:solidFill>
              <a:srgbClr val="B686D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4344760" y="3816092"/>
            <a:ext cx="319052" cy="361959"/>
          </a:xfrm>
          <a:prstGeom prst="rect">
            <a:avLst/>
          </a:prstGeom>
          <a:gradFill>
            <a:gsLst>
              <a:gs pos="0">
                <a:srgbClr val="FFD1D1"/>
              </a:gs>
              <a:gs pos="89000">
                <a:srgbClr val="F88888"/>
              </a:gs>
            </a:gsLst>
            <a:lin ang="5400000" scaled="1"/>
          </a:gra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标注 59"/>
          <p:cNvSpPr/>
          <p:nvPr/>
        </p:nvSpPr>
        <p:spPr>
          <a:xfrm>
            <a:off x="4695901" y="2945808"/>
            <a:ext cx="468543" cy="259254"/>
          </a:xfrm>
          <a:prstGeom prst="wedgeRectCallout">
            <a:avLst>
              <a:gd name="adj1" fmla="val -38459"/>
              <a:gd name="adj2" fmla="val 120823"/>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1" name="矩形标注 60"/>
          <p:cNvSpPr/>
          <p:nvPr/>
        </p:nvSpPr>
        <p:spPr>
          <a:xfrm>
            <a:off x="3632160" y="3844556"/>
            <a:ext cx="468543" cy="259254"/>
          </a:xfrm>
          <a:prstGeom prst="wedgeRectCallout">
            <a:avLst>
              <a:gd name="adj1" fmla="val 85451"/>
              <a:gd name="adj2" fmla="val 8854"/>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矩形标注 61"/>
          <p:cNvSpPr/>
          <p:nvPr/>
        </p:nvSpPr>
        <p:spPr>
          <a:xfrm>
            <a:off x="3632161" y="4391865"/>
            <a:ext cx="514422" cy="259254"/>
          </a:xfrm>
          <a:prstGeom prst="wedgeRectCallout">
            <a:avLst>
              <a:gd name="adj1" fmla="val 82353"/>
              <a:gd name="adj2" fmla="val -24736"/>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7.5%</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矩形标注 63"/>
          <p:cNvSpPr/>
          <p:nvPr/>
        </p:nvSpPr>
        <p:spPr>
          <a:xfrm>
            <a:off x="5541150" y="3847223"/>
            <a:ext cx="468543" cy="259254"/>
          </a:xfrm>
          <a:prstGeom prst="wedgeRectCallout">
            <a:avLst>
              <a:gd name="adj1" fmla="val -91121"/>
              <a:gd name="adj2" fmla="val -2343"/>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45%</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圆角矩形 64"/>
          <p:cNvSpPr/>
          <p:nvPr/>
        </p:nvSpPr>
        <p:spPr>
          <a:xfrm>
            <a:off x="4222825" y="5214109"/>
            <a:ext cx="1207765" cy="1361777"/>
          </a:xfrm>
          <a:prstGeom prst="roundRect">
            <a:avLst/>
          </a:prstGeom>
          <a:gradFill>
            <a:gsLst>
              <a:gs pos="100000">
                <a:schemeClr val="accent1">
                  <a:lumMod val="45000"/>
                  <a:lumOff val="55000"/>
                </a:schemeClr>
              </a:gs>
              <a:gs pos="11000">
                <a:schemeClr val="accent1">
                  <a:lumMod val="20000"/>
                  <a:lumOff val="80000"/>
                </a:schemeClr>
              </a:gs>
            </a:gsLst>
            <a:lin ang="5400000" scaled="1"/>
          </a:gradFill>
          <a:ln>
            <a:solidFill>
              <a:srgbClr val="6896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481276" y="5345586"/>
            <a:ext cx="527368" cy="237075"/>
          </a:xfrm>
          <a:prstGeom prst="rect">
            <a:avLst/>
          </a:prstGeom>
          <a:gradFill>
            <a:gsLst>
              <a:gs pos="0">
                <a:schemeClr val="accent6">
                  <a:lumMod val="20000"/>
                  <a:lumOff val="80000"/>
                </a:schemeClr>
              </a:gs>
              <a:gs pos="89000">
                <a:schemeClr val="accent6">
                  <a:lumMod val="60000"/>
                  <a:lumOff val="40000"/>
                </a:schemeClr>
              </a:gs>
            </a:gsLst>
            <a:lin ang="5400000" scaled="1"/>
          </a:gradFill>
          <a:ln>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5008644" y="5694266"/>
            <a:ext cx="228147" cy="520732"/>
          </a:xfrm>
          <a:prstGeom prst="rect">
            <a:avLst/>
          </a:prstGeom>
          <a:gradFill>
            <a:gsLst>
              <a:gs pos="0">
                <a:schemeClr val="accent2">
                  <a:lumMod val="20000"/>
                  <a:lumOff val="80000"/>
                </a:schemeClr>
              </a:gs>
              <a:gs pos="89000">
                <a:schemeClr val="accent2">
                  <a:lumMod val="60000"/>
                  <a:lumOff val="40000"/>
                </a:schemeClr>
              </a:gs>
            </a:gsLst>
            <a:lin ang="5400000" scaled="1"/>
          </a:gra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410364" y="6223425"/>
            <a:ext cx="460875" cy="218024"/>
          </a:xfrm>
          <a:prstGeom prst="rect">
            <a:avLst/>
          </a:prstGeom>
          <a:gradFill>
            <a:gsLst>
              <a:gs pos="0">
                <a:srgbClr val="E1CCF0"/>
              </a:gs>
              <a:gs pos="89000">
                <a:srgbClr val="CC86E2"/>
              </a:gs>
            </a:gsLst>
            <a:lin ang="5400000" scaled="1"/>
          </a:gradFill>
          <a:ln>
            <a:solidFill>
              <a:srgbClr val="B686D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344760" y="5724008"/>
            <a:ext cx="319052" cy="361959"/>
          </a:xfrm>
          <a:prstGeom prst="rect">
            <a:avLst/>
          </a:prstGeom>
          <a:gradFill>
            <a:gsLst>
              <a:gs pos="0">
                <a:srgbClr val="FFD1D1"/>
              </a:gs>
              <a:gs pos="89000">
                <a:srgbClr val="F88888"/>
              </a:gs>
            </a:gsLst>
            <a:lin ang="5400000" scaled="1"/>
          </a:gra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标注 69"/>
          <p:cNvSpPr/>
          <p:nvPr/>
        </p:nvSpPr>
        <p:spPr>
          <a:xfrm>
            <a:off x="4695901" y="4853724"/>
            <a:ext cx="468543" cy="259254"/>
          </a:xfrm>
          <a:prstGeom prst="wedgeRectCallout">
            <a:avLst>
              <a:gd name="adj1" fmla="val -38459"/>
              <a:gd name="adj2" fmla="val 120823"/>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矩形标注 70"/>
          <p:cNvSpPr/>
          <p:nvPr/>
        </p:nvSpPr>
        <p:spPr>
          <a:xfrm>
            <a:off x="3632160" y="5752472"/>
            <a:ext cx="468543" cy="259254"/>
          </a:xfrm>
          <a:prstGeom prst="wedgeRectCallout">
            <a:avLst>
              <a:gd name="adj1" fmla="val 85451"/>
              <a:gd name="adj2" fmla="val 8854"/>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矩形标注 71"/>
          <p:cNvSpPr/>
          <p:nvPr/>
        </p:nvSpPr>
        <p:spPr>
          <a:xfrm>
            <a:off x="3632161" y="6299781"/>
            <a:ext cx="514422" cy="259254"/>
          </a:xfrm>
          <a:prstGeom prst="wedgeRectCallout">
            <a:avLst>
              <a:gd name="adj1" fmla="val 82353"/>
              <a:gd name="adj2" fmla="val -24736"/>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7.5%</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矩形标注 72"/>
          <p:cNvSpPr/>
          <p:nvPr/>
        </p:nvSpPr>
        <p:spPr>
          <a:xfrm>
            <a:off x="5541150" y="5755139"/>
            <a:ext cx="468543" cy="259254"/>
          </a:xfrm>
          <a:prstGeom prst="wedgeRectCallout">
            <a:avLst>
              <a:gd name="adj1" fmla="val -91121"/>
              <a:gd name="adj2" fmla="val -2343"/>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45%</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flipV="1">
            <a:off x="2861678" y="4441506"/>
            <a:ext cx="603503" cy="450402"/>
          </a:xfrm>
          <a:prstGeom prst="straightConnector1">
            <a:avLst/>
          </a:prstGeom>
          <a:ln w="285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861678" y="4891908"/>
            <a:ext cx="575104" cy="446744"/>
          </a:xfrm>
          <a:prstGeom prst="straightConnector1">
            <a:avLst/>
          </a:prstGeom>
          <a:ln w="285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25033" y="5742773"/>
            <a:ext cx="2944069" cy="923330"/>
          </a:xfrm>
          <a:prstGeom prst="rect">
            <a:avLst/>
          </a:prstGeom>
        </p:spPr>
        <p:txBody>
          <a:bodyPr wrap="square">
            <a:spAutoFit/>
          </a:bodyPr>
          <a:lstStyle/>
          <a:p>
            <a:pPr>
              <a:lnSpc>
                <a:spcPct val="150000"/>
              </a:lnSpc>
            </a:pP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这种扩展方式极大地浪费了资源。由于</a:t>
            </a:r>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Monolith</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服务中的各个组成是打包在同一个</a:t>
            </a:r>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WAR</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包中的</a:t>
            </a:r>
            <a:r>
              <a:rPr lang="zh-CN" altLang="en-US" sz="1200" dirty="0">
                <a:solidFill>
                  <a:srgbClr val="393939"/>
                </a:solidFill>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76" name="圆角矩形 75"/>
          <p:cNvSpPr/>
          <p:nvPr/>
        </p:nvSpPr>
        <p:spPr>
          <a:xfrm>
            <a:off x="8174505" y="4039822"/>
            <a:ext cx="746093" cy="332415"/>
          </a:xfrm>
          <a:prstGeom prst="roundRect">
            <a:avLst/>
          </a:prstGeom>
          <a:gradFill>
            <a:gsLst>
              <a:gs pos="100000">
                <a:schemeClr val="accent1">
                  <a:lumMod val="45000"/>
                  <a:lumOff val="55000"/>
                </a:schemeClr>
              </a:gs>
              <a:gs pos="11000">
                <a:schemeClr val="accent1">
                  <a:lumMod val="20000"/>
                  <a:lumOff val="80000"/>
                </a:schemeClr>
              </a:gs>
            </a:gsLst>
            <a:lin ang="5400000" scaled="1"/>
          </a:gradFill>
          <a:ln>
            <a:solidFill>
              <a:srgbClr val="6896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8276104" y="4100367"/>
            <a:ext cx="527368" cy="206883"/>
          </a:xfrm>
          <a:prstGeom prst="rect">
            <a:avLst/>
          </a:prstGeom>
          <a:gradFill>
            <a:gsLst>
              <a:gs pos="0">
                <a:schemeClr val="accent6">
                  <a:lumMod val="20000"/>
                  <a:lumOff val="80000"/>
                </a:schemeClr>
              </a:gs>
              <a:gs pos="89000">
                <a:schemeClr val="accent6">
                  <a:lumMod val="60000"/>
                  <a:lumOff val="40000"/>
                </a:schemeClr>
              </a:gs>
            </a:gsLst>
            <a:lin ang="5400000" scaled="1"/>
          </a:gradFill>
          <a:ln>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7944779" y="4505328"/>
            <a:ext cx="529790" cy="571167"/>
          </a:xfrm>
          <a:prstGeom prst="roundRect">
            <a:avLst/>
          </a:prstGeom>
          <a:gradFill>
            <a:gsLst>
              <a:gs pos="100000">
                <a:schemeClr val="accent1">
                  <a:lumMod val="45000"/>
                  <a:lumOff val="55000"/>
                </a:schemeClr>
              </a:gs>
              <a:gs pos="11000">
                <a:schemeClr val="accent1">
                  <a:lumMod val="20000"/>
                  <a:lumOff val="80000"/>
                </a:schemeClr>
              </a:gs>
            </a:gsLst>
            <a:lin ang="5400000" scaled="1"/>
          </a:gradFill>
          <a:ln>
            <a:solidFill>
              <a:srgbClr val="6896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8051398" y="4615693"/>
            <a:ext cx="319052" cy="361959"/>
          </a:xfrm>
          <a:prstGeom prst="rect">
            <a:avLst/>
          </a:prstGeom>
          <a:gradFill>
            <a:gsLst>
              <a:gs pos="0">
                <a:srgbClr val="FFD1D1"/>
              </a:gs>
              <a:gs pos="89000">
                <a:srgbClr val="F88888"/>
              </a:gs>
            </a:gsLst>
            <a:lin ang="5400000" scaled="1"/>
          </a:gra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8066087" y="5161017"/>
            <a:ext cx="669321" cy="394049"/>
          </a:xfrm>
          <a:prstGeom prst="roundRect">
            <a:avLst/>
          </a:prstGeom>
          <a:gradFill>
            <a:gsLst>
              <a:gs pos="100000">
                <a:schemeClr val="accent1">
                  <a:lumMod val="45000"/>
                  <a:lumOff val="55000"/>
                </a:schemeClr>
              </a:gs>
              <a:gs pos="11000">
                <a:schemeClr val="accent1">
                  <a:lumMod val="20000"/>
                  <a:lumOff val="80000"/>
                </a:schemeClr>
              </a:gs>
            </a:gsLst>
            <a:lin ang="5400000" scaled="1"/>
          </a:gradFill>
          <a:ln>
            <a:solidFill>
              <a:srgbClr val="6896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8174505" y="5244078"/>
            <a:ext cx="460875" cy="218024"/>
          </a:xfrm>
          <a:prstGeom prst="rect">
            <a:avLst/>
          </a:prstGeom>
          <a:gradFill>
            <a:gsLst>
              <a:gs pos="0">
                <a:srgbClr val="E1CCF0"/>
              </a:gs>
              <a:gs pos="89000">
                <a:srgbClr val="CC86E2"/>
              </a:gs>
            </a:gsLst>
            <a:lin ang="5400000" scaled="1"/>
          </a:gradFill>
          <a:ln>
            <a:solidFill>
              <a:srgbClr val="B686D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8807924" y="4497760"/>
            <a:ext cx="402902" cy="771623"/>
          </a:xfrm>
          <a:prstGeom prst="roundRect">
            <a:avLst/>
          </a:prstGeom>
          <a:gradFill>
            <a:gsLst>
              <a:gs pos="100000">
                <a:schemeClr val="accent1">
                  <a:lumMod val="45000"/>
                  <a:lumOff val="55000"/>
                </a:schemeClr>
              </a:gs>
              <a:gs pos="11000">
                <a:schemeClr val="accent1">
                  <a:lumMod val="20000"/>
                  <a:lumOff val="80000"/>
                </a:schemeClr>
              </a:gs>
            </a:gsLst>
            <a:lin ang="5400000" scaled="1"/>
          </a:gradFill>
          <a:ln>
            <a:solidFill>
              <a:srgbClr val="6896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8887314" y="4611914"/>
            <a:ext cx="228147" cy="520732"/>
          </a:xfrm>
          <a:prstGeom prst="rect">
            <a:avLst/>
          </a:prstGeom>
          <a:gradFill>
            <a:gsLst>
              <a:gs pos="0">
                <a:schemeClr val="accent2">
                  <a:lumMod val="20000"/>
                  <a:lumOff val="80000"/>
                </a:schemeClr>
              </a:gs>
              <a:gs pos="89000">
                <a:schemeClr val="accent2">
                  <a:lumMod val="60000"/>
                  <a:lumOff val="40000"/>
                </a:schemeClr>
              </a:gs>
            </a:gsLst>
            <a:lin ang="5400000" scaled="1"/>
          </a:gra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标注 84"/>
          <p:cNvSpPr/>
          <p:nvPr/>
        </p:nvSpPr>
        <p:spPr>
          <a:xfrm>
            <a:off x="8436529" y="3699544"/>
            <a:ext cx="468543" cy="259254"/>
          </a:xfrm>
          <a:prstGeom prst="wedgeRectCallout">
            <a:avLst>
              <a:gd name="adj1" fmla="val -29166"/>
              <a:gd name="adj2" fmla="val 87232"/>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6" name="矩形标注 85"/>
          <p:cNvSpPr/>
          <p:nvPr/>
        </p:nvSpPr>
        <p:spPr>
          <a:xfrm>
            <a:off x="7436541" y="4632085"/>
            <a:ext cx="468543" cy="259254"/>
          </a:xfrm>
          <a:prstGeom prst="wedgeRectCallout">
            <a:avLst>
              <a:gd name="adj1" fmla="val 73060"/>
              <a:gd name="adj2" fmla="val -2343"/>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7" name="矩形标注 86"/>
          <p:cNvSpPr/>
          <p:nvPr/>
        </p:nvSpPr>
        <p:spPr>
          <a:xfrm>
            <a:off x="7525028" y="5413187"/>
            <a:ext cx="468543" cy="259254"/>
          </a:xfrm>
          <a:prstGeom prst="wedgeRectCallout">
            <a:avLst>
              <a:gd name="adj1" fmla="val 76157"/>
              <a:gd name="adj2" fmla="val -52729"/>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15%</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8" name="矩形标注 87"/>
          <p:cNvSpPr/>
          <p:nvPr/>
        </p:nvSpPr>
        <p:spPr>
          <a:xfrm>
            <a:off x="9309909" y="4704469"/>
            <a:ext cx="468543" cy="259254"/>
          </a:xfrm>
          <a:prstGeom prst="wedgeRectCallout">
            <a:avLst>
              <a:gd name="adj1" fmla="val -75632"/>
              <a:gd name="adj2" fmla="val 14454"/>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latin typeface="微软雅黑" panose="020B0503020204020204" pitchFamily="34" charset="-122"/>
                <a:ea typeface="微软雅黑" panose="020B0503020204020204" pitchFamily="34" charset="-122"/>
              </a:rPr>
              <a:t>90%</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sp>
        <p:nvSpPr>
          <p:cNvPr id="101" name="矩形标注 100"/>
          <p:cNvSpPr/>
          <p:nvPr/>
        </p:nvSpPr>
        <p:spPr>
          <a:xfrm>
            <a:off x="9115461" y="4206155"/>
            <a:ext cx="468543" cy="259254"/>
          </a:xfrm>
          <a:prstGeom prst="wedgeRectCallout">
            <a:avLst>
              <a:gd name="adj1" fmla="val -44655"/>
              <a:gd name="adj2" fmla="val 87232"/>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45%</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 name="圆角矩形 101"/>
          <p:cNvSpPr/>
          <p:nvPr/>
        </p:nvSpPr>
        <p:spPr>
          <a:xfrm>
            <a:off x="9346568" y="4507948"/>
            <a:ext cx="402902" cy="771623"/>
          </a:xfrm>
          <a:prstGeom prst="roundRect">
            <a:avLst/>
          </a:prstGeom>
          <a:gradFill>
            <a:gsLst>
              <a:gs pos="100000">
                <a:schemeClr val="accent1">
                  <a:lumMod val="45000"/>
                  <a:lumOff val="55000"/>
                </a:schemeClr>
              </a:gs>
              <a:gs pos="11000">
                <a:schemeClr val="accent1">
                  <a:lumMod val="20000"/>
                  <a:lumOff val="80000"/>
                </a:schemeClr>
              </a:gs>
            </a:gsLst>
            <a:lin ang="5400000" scaled="1"/>
          </a:gradFill>
          <a:ln>
            <a:solidFill>
              <a:srgbClr val="6896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425958" y="4622102"/>
            <a:ext cx="228147" cy="520732"/>
          </a:xfrm>
          <a:prstGeom prst="rect">
            <a:avLst/>
          </a:prstGeom>
          <a:gradFill>
            <a:gsLst>
              <a:gs pos="0">
                <a:schemeClr val="accent2">
                  <a:lumMod val="20000"/>
                  <a:lumOff val="80000"/>
                </a:schemeClr>
              </a:gs>
              <a:gs pos="89000">
                <a:schemeClr val="accent2">
                  <a:lumMod val="60000"/>
                  <a:lumOff val="40000"/>
                </a:schemeClr>
              </a:gs>
            </a:gsLst>
            <a:lin ang="5400000" scaled="1"/>
          </a:gra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标注 103"/>
          <p:cNvSpPr/>
          <p:nvPr/>
        </p:nvSpPr>
        <p:spPr>
          <a:xfrm>
            <a:off x="9650267" y="4212025"/>
            <a:ext cx="468543" cy="253384"/>
          </a:xfrm>
          <a:prstGeom prst="wedgeRectCallout">
            <a:avLst>
              <a:gd name="adj1" fmla="val -44655"/>
              <a:gd name="adj2" fmla="val 87232"/>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45%</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5" name="矩形 104"/>
          <p:cNvSpPr/>
          <p:nvPr/>
        </p:nvSpPr>
        <p:spPr>
          <a:xfrm>
            <a:off x="7264609" y="3130327"/>
            <a:ext cx="3346685" cy="323165"/>
          </a:xfrm>
          <a:prstGeom prst="rect">
            <a:avLst/>
          </a:prstGeom>
        </p:spPr>
        <p:txBody>
          <a:bodyPr wrap="none">
            <a:spAutoFit/>
          </a:bodyPr>
          <a:lstStyle/>
          <a:p>
            <a:r>
              <a:rPr lang="en-US" altLang="zh-CN" sz="1500" b="1" dirty="0" err="1">
                <a:latin typeface="微软雅黑" panose="020B0503020204020204" pitchFamily="34" charset="-122"/>
                <a:ea typeface="微软雅黑" panose="020B0503020204020204" pitchFamily="34" charset="-122"/>
              </a:rPr>
              <a:t>Microservice</a:t>
            </a:r>
            <a:r>
              <a:rPr lang="zh-CN" altLang="en-US" sz="1500" b="1" dirty="0">
                <a:latin typeface="微软雅黑" panose="020B0503020204020204" pitchFamily="34" charset="-122"/>
                <a:ea typeface="微软雅黑" panose="020B0503020204020204" pitchFamily="34" charset="-122"/>
              </a:rPr>
              <a:t>服务架构（当前主流）</a:t>
            </a:r>
          </a:p>
        </p:txBody>
      </p:sp>
      <p:sp>
        <p:nvSpPr>
          <p:cNvPr id="107" name="圆角矩形 106"/>
          <p:cNvSpPr/>
          <p:nvPr/>
        </p:nvSpPr>
        <p:spPr>
          <a:xfrm>
            <a:off x="1035897" y="4185163"/>
            <a:ext cx="1207765" cy="1361777"/>
          </a:xfrm>
          <a:prstGeom prst="roundRect">
            <a:avLst/>
          </a:prstGeom>
          <a:gradFill>
            <a:gsLst>
              <a:gs pos="100000">
                <a:schemeClr val="accent1">
                  <a:lumMod val="45000"/>
                  <a:lumOff val="55000"/>
                </a:schemeClr>
              </a:gs>
              <a:gs pos="11000">
                <a:schemeClr val="accent1">
                  <a:lumMod val="20000"/>
                  <a:lumOff val="80000"/>
                </a:schemeClr>
              </a:gs>
            </a:gsLst>
            <a:lin ang="5400000" scaled="1"/>
          </a:gradFill>
          <a:ln>
            <a:solidFill>
              <a:srgbClr val="6896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1294348" y="4316640"/>
            <a:ext cx="527368" cy="237075"/>
          </a:xfrm>
          <a:prstGeom prst="rect">
            <a:avLst/>
          </a:prstGeom>
          <a:gradFill>
            <a:gsLst>
              <a:gs pos="0">
                <a:schemeClr val="accent6">
                  <a:lumMod val="20000"/>
                  <a:lumOff val="80000"/>
                </a:schemeClr>
              </a:gs>
              <a:gs pos="89000">
                <a:schemeClr val="accent6">
                  <a:lumMod val="60000"/>
                  <a:lumOff val="40000"/>
                </a:schemeClr>
              </a:gs>
            </a:gsLst>
            <a:lin ang="5400000" scaled="1"/>
          </a:gradFill>
          <a:ln>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1821716" y="4665320"/>
            <a:ext cx="228147" cy="520732"/>
          </a:xfrm>
          <a:prstGeom prst="rect">
            <a:avLst/>
          </a:prstGeom>
          <a:gradFill>
            <a:gsLst>
              <a:gs pos="0">
                <a:schemeClr val="accent2">
                  <a:lumMod val="20000"/>
                  <a:lumOff val="80000"/>
                </a:schemeClr>
              </a:gs>
              <a:gs pos="89000">
                <a:schemeClr val="accent2">
                  <a:lumMod val="60000"/>
                  <a:lumOff val="40000"/>
                </a:schemeClr>
              </a:gs>
            </a:gsLst>
            <a:lin ang="5400000" scaled="1"/>
          </a:gra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1223436" y="5194479"/>
            <a:ext cx="460875" cy="218024"/>
          </a:xfrm>
          <a:prstGeom prst="rect">
            <a:avLst/>
          </a:prstGeom>
          <a:gradFill>
            <a:gsLst>
              <a:gs pos="0">
                <a:srgbClr val="E1CCF0"/>
              </a:gs>
              <a:gs pos="89000">
                <a:srgbClr val="CC86E2"/>
              </a:gs>
            </a:gsLst>
            <a:lin ang="5400000" scaled="1"/>
          </a:gradFill>
          <a:ln>
            <a:solidFill>
              <a:srgbClr val="B686D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1157832" y="4695062"/>
            <a:ext cx="319052" cy="361959"/>
          </a:xfrm>
          <a:prstGeom prst="rect">
            <a:avLst/>
          </a:prstGeom>
          <a:gradFill>
            <a:gsLst>
              <a:gs pos="0">
                <a:srgbClr val="FFD1D1"/>
              </a:gs>
              <a:gs pos="89000">
                <a:srgbClr val="F88888"/>
              </a:gs>
            </a:gsLst>
            <a:lin ang="5400000" scaled="1"/>
          </a:gra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标注 111"/>
          <p:cNvSpPr/>
          <p:nvPr/>
        </p:nvSpPr>
        <p:spPr>
          <a:xfrm>
            <a:off x="1508973" y="3824778"/>
            <a:ext cx="468543" cy="259254"/>
          </a:xfrm>
          <a:prstGeom prst="wedgeRectCallout">
            <a:avLst>
              <a:gd name="adj1" fmla="val -38459"/>
              <a:gd name="adj2" fmla="val 120823"/>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3" name="矩形标注 112"/>
          <p:cNvSpPr/>
          <p:nvPr/>
        </p:nvSpPr>
        <p:spPr>
          <a:xfrm>
            <a:off x="445232" y="4723526"/>
            <a:ext cx="468543" cy="259254"/>
          </a:xfrm>
          <a:prstGeom prst="wedgeRectCallout">
            <a:avLst>
              <a:gd name="adj1" fmla="val 85451"/>
              <a:gd name="adj2" fmla="val 8854"/>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矩形标注 113"/>
          <p:cNvSpPr/>
          <p:nvPr/>
        </p:nvSpPr>
        <p:spPr>
          <a:xfrm>
            <a:off x="445233" y="5270835"/>
            <a:ext cx="514422" cy="259254"/>
          </a:xfrm>
          <a:prstGeom prst="wedgeRectCallout">
            <a:avLst>
              <a:gd name="adj1" fmla="val 82353"/>
              <a:gd name="adj2" fmla="val -24736"/>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15%</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矩形标注 114"/>
          <p:cNvSpPr/>
          <p:nvPr/>
        </p:nvSpPr>
        <p:spPr>
          <a:xfrm>
            <a:off x="2354222" y="4726193"/>
            <a:ext cx="468543" cy="259254"/>
          </a:xfrm>
          <a:prstGeom prst="wedgeRectCallout">
            <a:avLst>
              <a:gd name="adj1" fmla="val -91121"/>
              <a:gd name="adj2" fmla="val -2343"/>
            </a:avLst>
          </a:prstGeom>
          <a:solidFill>
            <a:schemeClr val="bg1">
              <a:lumMod val="95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latin typeface="微软雅黑" panose="020B0503020204020204" pitchFamily="34" charset="-122"/>
                <a:ea typeface="微软雅黑" panose="020B0503020204020204" pitchFamily="34" charset="-122"/>
              </a:rPr>
              <a:t>90%</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sp>
        <p:nvSpPr>
          <p:cNvPr id="120" name="矩形 119"/>
          <p:cNvSpPr/>
          <p:nvPr/>
        </p:nvSpPr>
        <p:spPr>
          <a:xfrm>
            <a:off x="6544708" y="5826816"/>
            <a:ext cx="4671687" cy="646331"/>
          </a:xfrm>
          <a:prstGeom prst="rect">
            <a:avLst/>
          </a:prstGeom>
        </p:spPr>
        <p:txBody>
          <a:bodyPr wrap="square">
            <a:spAutoFit/>
          </a:bodyPr>
          <a:lstStyle/>
          <a:p>
            <a:pPr>
              <a:lnSpc>
                <a:spcPct val="150000"/>
              </a:lnSpc>
            </a:pP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每一个服务是一个独立的</a:t>
            </a:r>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WAR</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，在某个服务负载达到临界值时，只需扩容独立的</a:t>
            </a:r>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WAR</a:t>
            </a:r>
            <a:r>
              <a:rPr lang="zh-CN" altLang="en-US" sz="1200" dirty="0">
                <a:solidFill>
                  <a:schemeClr val="accent2">
                    <a:lumMod val="75000"/>
                  </a:schemeClr>
                </a:solidFill>
                <a:latin typeface="微软雅黑" panose="020B0503020204020204" pitchFamily="34" charset="-122"/>
                <a:ea typeface="微软雅黑" panose="020B0503020204020204" pitchFamily="34" charset="-122"/>
              </a:rPr>
              <a:t>即可，无需调整其他服务。</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184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fade">
                                      <p:cBhvr>
                                        <p:cTn id="11" dur="500"/>
                                        <p:tgtEl>
                                          <p:spTgt spid="10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0"/>
                                        </p:tgtEl>
                                        <p:attrNameLst>
                                          <p:attrName>style.visibility</p:attrName>
                                        </p:attrNameLst>
                                      </p:cBhvr>
                                      <p:to>
                                        <p:strVal val="visible"/>
                                      </p:to>
                                    </p:set>
                                    <p:animEffect transition="in" filter="fade">
                                      <p:cBhvr>
                                        <p:cTn id="23" dur="500"/>
                                        <p:tgtEl>
                                          <p:spTgt spid="1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500"/>
                                        <p:tgtEl>
                                          <p:spTgt spid="1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fade">
                                      <p:cBhvr>
                                        <p:cTn id="31" dur="500"/>
                                        <p:tgtEl>
                                          <p:spTgt spid="11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fade">
                                      <p:cBhvr>
                                        <p:cTn id="35" dur="500"/>
                                        <p:tgtEl>
                                          <p:spTgt spid="11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fade">
                                      <p:cBhvr>
                                        <p:cTn id="43" dur="500"/>
                                        <p:tgtEl>
                                          <p:spTgt spid="1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500"/>
                                        <p:tgtEl>
                                          <p:spTgt spid="5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par>
                          <p:cTn id="72" fill="hold">
                            <p:stCondLst>
                              <p:cond delay="3000"/>
                            </p:stCondLst>
                            <p:childTnLst>
                              <p:par>
                                <p:cTn id="73" presetID="10" presetClass="entr" presetSubtype="0" fill="hold" grpId="0" nodeType="after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500"/>
                                        <p:tgtEl>
                                          <p:spTgt spid="60"/>
                                        </p:tgtEl>
                                      </p:cBhvr>
                                    </p:animEffect>
                                  </p:childTnLst>
                                </p:cTn>
                              </p:par>
                            </p:childTnLst>
                          </p:cTn>
                        </p:par>
                        <p:par>
                          <p:cTn id="76" fill="hold">
                            <p:stCondLst>
                              <p:cond delay="3500"/>
                            </p:stCondLst>
                            <p:childTnLst>
                              <p:par>
                                <p:cTn id="77" presetID="10" presetClass="entr" presetSubtype="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childTnLst>
                          </p:cTn>
                        </p:par>
                        <p:par>
                          <p:cTn id="80" fill="hold">
                            <p:stCondLst>
                              <p:cond delay="4000"/>
                            </p:stCondLst>
                            <p:childTnLst>
                              <p:par>
                                <p:cTn id="81" presetID="10" presetClass="entr" presetSubtype="0" fill="hold" grpId="0" nodeType="after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childTnLst>
                          </p:cTn>
                        </p:par>
                        <p:par>
                          <p:cTn id="84" fill="hold">
                            <p:stCondLst>
                              <p:cond delay="4500"/>
                            </p:stCondLst>
                            <p:childTnLst>
                              <p:par>
                                <p:cTn id="85" presetID="10" presetClass="entr" presetSubtype="0"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par>
                          <p:cTn id="88" fill="hold">
                            <p:stCondLst>
                              <p:cond delay="5000"/>
                            </p:stCondLst>
                            <p:childTnLst>
                              <p:par>
                                <p:cTn id="89" presetID="10" presetClass="entr" presetSubtype="0"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fade">
                                      <p:cBhvr>
                                        <p:cTn id="91" dur="500"/>
                                        <p:tgtEl>
                                          <p:spTgt spid="65"/>
                                        </p:tgtEl>
                                      </p:cBhvr>
                                    </p:animEffect>
                                  </p:childTnLst>
                                </p:cTn>
                              </p:par>
                            </p:childTnLst>
                          </p:cTn>
                        </p:par>
                        <p:par>
                          <p:cTn id="92" fill="hold">
                            <p:stCondLst>
                              <p:cond delay="5500"/>
                            </p:stCondLst>
                            <p:childTnLst>
                              <p:par>
                                <p:cTn id="93" presetID="10" presetClass="entr" presetSubtype="0" fill="hold" grpId="0" nodeType="after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fade">
                                      <p:cBhvr>
                                        <p:cTn id="95" dur="500"/>
                                        <p:tgtEl>
                                          <p:spTgt spid="66"/>
                                        </p:tgtEl>
                                      </p:cBhvr>
                                    </p:animEffect>
                                  </p:childTnLst>
                                </p:cTn>
                              </p:par>
                            </p:childTnLst>
                          </p:cTn>
                        </p:par>
                        <p:par>
                          <p:cTn id="96" fill="hold">
                            <p:stCondLst>
                              <p:cond delay="600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childTnLst>
                          </p:cTn>
                        </p:par>
                        <p:par>
                          <p:cTn id="100" fill="hold">
                            <p:stCondLst>
                              <p:cond delay="6500"/>
                            </p:stCondLst>
                            <p:childTnLst>
                              <p:par>
                                <p:cTn id="101" presetID="10" presetClass="entr" presetSubtype="0" fill="hold" grpId="0"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fade">
                                      <p:cBhvr>
                                        <p:cTn id="103" dur="500"/>
                                        <p:tgtEl>
                                          <p:spTgt spid="68"/>
                                        </p:tgtEl>
                                      </p:cBhvr>
                                    </p:animEffect>
                                  </p:childTnLst>
                                </p:cTn>
                              </p:par>
                            </p:childTnLst>
                          </p:cTn>
                        </p:par>
                        <p:par>
                          <p:cTn id="104" fill="hold">
                            <p:stCondLst>
                              <p:cond delay="7000"/>
                            </p:stCondLst>
                            <p:childTnLst>
                              <p:par>
                                <p:cTn id="105" presetID="10" presetClass="entr" presetSubtype="0" fill="hold" grpId="0" nodeType="after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fade">
                                      <p:cBhvr>
                                        <p:cTn id="107" dur="500"/>
                                        <p:tgtEl>
                                          <p:spTgt spid="69"/>
                                        </p:tgtEl>
                                      </p:cBhvr>
                                    </p:animEffect>
                                  </p:childTnLst>
                                </p:cTn>
                              </p:par>
                            </p:childTnLst>
                          </p:cTn>
                        </p:par>
                        <p:par>
                          <p:cTn id="108" fill="hold">
                            <p:stCondLst>
                              <p:cond delay="7500"/>
                            </p:stCondLst>
                            <p:childTnLst>
                              <p:par>
                                <p:cTn id="109" presetID="10" presetClass="entr" presetSubtype="0"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fade">
                                      <p:cBhvr>
                                        <p:cTn id="111" dur="500"/>
                                        <p:tgtEl>
                                          <p:spTgt spid="70"/>
                                        </p:tgtEl>
                                      </p:cBhvr>
                                    </p:animEffect>
                                  </p:childTnLst>
                                </p:cTn>
                              </p:par>
                            </p:childTnLst>
                          </p:cTn>
                        </p:par>
                        <p:par>
                          <p:cTn id="112" fill="hold">
                            <p:stCondLst>
                              <p:cond delay="8000"/>
                            </p:stCondLst>
                            <p:childTnLst>
                              <p:par>
                                <p:cTn id="113" presetID="10" presetClass="entr" presetSubtype="0" fill="hold" grpId="0" nodeType="after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fade">
                                      <p:cBhvr>
                                        <p:cTn id="115" dur="500"/>
                                        <p:tgtEl>
                                          <p:spTgt spid="71"/>
                                        </p:tgtEl>
                                      </p:cBhvr>
                                    </p:animEffect>
                                  </p:childTnLst>
                                </p:cTn>
                              </p:par>
                            </p:childTnLst>
                          </p:cTn>
                        </p:par>
                        <p:par>
                          <p:cTn id="116" fill="hold">
                            <p:stCondLst>
                              <p:cond delay="8500"/>
                            </p:stCondLst>
                            <p:childTnLst>
                              <p:par>
                                <p:cTn id="117" presetID="10" presetClass="entr" presetSubtype="0" fill="hold" grpId="0" nodeType="after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fade">
                                      <p:cBhvr>
                                        <p:cTn id="119" dur="500"/>
                                        <p:tgtEl>
                                          <p:spTgt spid="72"/>
                                        </p:tgtEl>
                                      </p:cBhvr>
                                    </p:animEffect>
                                  </p:childTnLst>
                                </p:cTn>
                              </p:par>
                            </p:childTnLst>
                          </p:cTn>
                        </p:par>
                        <p:par>
                          <p:cTn id="120" fill="hold">
                            <p:stCondLst>
                              <p:cond delay="9000"/>
                            </p:stCondLst>
                            <p:childTnLst>
                              <p:par>
                                <p:cTn id="121" presetID="10" presetClass="entr" presetSubtype="0" fill="hold" grpId="0" nodeType="afterEffect">
                                  <p:stCondLst>
                                    <p:cond delay="0"/>
                                  </p:stCondLst>
                                  <p:childTnLst>
                                    <p:set>
                                      <p:cBhvr>
                                        <p:cTn id="122" dur="1" fill="hold">
                                          <p:stCondLst>
                                            <p:cond delay="0"/>
                                          </p:stCondLst>
                                        </p:cTn>
                                        <p:tgtEl>
                                          <p:spTgt spid="73"/>
                                        </p:tgtEl>
                                        <p:attrNameLst>
                                          <p:attrName>style.visibility</p:attrName>
                                        </p:attrNameLst>
                                      </p:cBhvr>
                                      <p:to>
                                        <p:strVal val="visible"/>
                                      </p:to>
                                    </p:set>
                                    <p:animEffect transition="in" filter="fade">
                                      <p:cBhvr>
                                        <p:cTn id="123" dur="500"/>
                                        <p:tgtEl>
                                          <p:spTgt spid="73"/>
                                        </p:tgtEl>
                                      </p:cBhvr>
                                    </p:animEffect>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fade">
                                      <p:cBhvr>
                                        <p:cTn id="128" dur="250"/>
                                        <p:tgtEl>
                                          <p:spTgt spid="22"/>
                                        </p:tgtEl>
                                      </p:cBhvr>
                                    </p:animEffect>
                                    <p:anim calcmode="lin" valueType="num">
                                      <p:cBhvr>
                                        <p:cTn id="129" dur="250" fill="hold"/>
                                        <p:tgtEl>
                                          <p:spTgt spid="22"/>
                                        </p:tgtEl>
                                        <p:attrNameLst>
                                          <p:attrName>ppt_x</p:attrName>
                                        </p:attrNameLst>
                                      </p:cBhvr>
                                      <p:tavLst>
                                        <p:tav tm="0">
                                          <p:val>
                                            <p:strVal val="#ppt_x"/>
                                          </p:val>
                                        </p:tav>
                                        <p:tav tm="100000">
                                          <p:val>
                                            <p:strVal val="#ppt_x"/>
                                          </p:val>
                                        </p:tav>
                                      </p:tavLst>
                                    </p:anim>
                                    <p:anim calcmode="lin" valueType="num">
                                      <p:cBhvr>
                                        <p:cTn id="130" dur="2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05"/>
                                        </p:tgtEl>
                                        <p:attrNameLst>
                                          <p:attrName>style.visibility</p:attrName>
                                        </p:attrNameLst>
                                      </p:cBhvr>
                                      <p:to>
                                        <p:strVal val="visible"/>
                                      </p:to>
                                    </p:set>
                                    <p:animEffect transition="in" filter="fade">
                                      <p:cBhvr>
                                        <p:cTn id="135" dur="500"/>
                                        <p:tgtEl>
                                          <p:spTgt spid="105"/>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fade">
                                      <p:cBhvr>
                                        <p:cTn id="139" dur="500"/>
                                        <p:tgtEl>
                                          <p:spTgt spid="76"/>
                                        </p:tgtEl>
                                      </p:cBhvr>
                                    </p:animEffect>
                                  </p:childTnLst>
                                </p:cTn>
                              </p:par>
                            </p:childTnLst>
                          </p:cTn>
                        </p:par>
                        <p:par>
                          <p:cTn id="140" fill="hold">
                            <p:stCondLst>
                              <p:cond delay="1000"/>
                            </p:stCondLst>
                            <p:childTnLst>
                              <p:par>
                                <p:cTn id="141" presetID="10" presetClass="entr" presetSubtype="0" fill="hold" grpId="0" nodeType="after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500"/>
                                        <p:tgtEl>
                                          <p:spTgt spid="78"/>
                                        </p:tgtEl>
                                      </p:cBhvr>
                                    </p:animEffect>
                                  </p:childTnLst>
                                </p:cTn>
                              </p:par>
                            </p:childTnLst>
                          </p:cTn>
                        </p:par>
                        <p:par>
                          <p:cTn id="144" fill="hold">
                            <p:stCondLst>
                              <p:cond delay="1500"/>
                            </p:stCondLst>
                            <p:childTnLst>
                              <p:par>
                                <p:cTn id="145" presetID="10" presetClass="entr" presetSubtype="0" fill="hold" grpId="0" nodeType="afterEffect">
                                  <p:stCondLst>
                                    <p:cond delay="0"/>
                                  </p:stCondLst>
                                  <p:childTnLst>
                                    <p:set>
                                      <p:cBhvr>
                                        <p:cTn id="146" dur="1" fill="hold">
                                          <p:stCondLst>
                                            <p:cond delay="0"/>
                                          </p:stCondLst>
                                        </p:cTn>
                                        <p:tgtEl>
                                          <p:spTgt spid="79"/>
                                        </p:tgtEl>
                                        <p:attrNameLst>
                                          <p:attrName>style.visibility</p:attrName>
                                        </p:attrNameLst>
                                      </p:cBhvr>
                                      <p:to>
                                        <p:strVal val="visible"/>
                                      </p:to>
                                    </p:set>
                                    <p:animEffect transition="in" filter="fade">
                                      <p:cBhvr>
                                        <p:cTn id="147" dur="500"/>
                                        <p:tgtEl>
                                          <p:spTgt spid="79"/>
                                        </p:tgtEl>
                                      </p:cBhvr>
                                    </p:animEffect>
                                  </p:childTnLst>
                                </p:cTn>
                              </p:par>
                            </p:childTnLst>
                          </p:cTn>
                        </p:par>
                        <p:par>
                          <p:cTn id="148" fill="hold">
                            <p:stCondLst>
                              <p:cond delay="2000"/>
                            </p:stCondLst>
                            <p:childTnLst>
                              <p:par>
                                <p:cTn id="149" presetID="10" presetClass="entr" presetSubtype="0" fill="hold" grpId="0" nodeType="after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fade">
                                      <p:cBhvr>
                                        <p:cTn id="151" dur="500"/>
                                        <p:tgtEl>
                                          <p:spTgt spid="80"/>
                                        </p:tgtEl>
                                      </p:cBhvr>
                                    </p:animEffect>
                                  </p:childTnLst>
                                </p:cTn>
                              </p:par>
                            </p:childTnLst>
                          </p:cTn>
                        </p:par>
                        <p:par>
                          <p:cTn id="152" fill="hold">
                            <p:stCondLst>
                              <p:cond delay="2500"/>
                            </p:stCondLst>
                            <p:childTnLst>
                              <p:par>
                                <p:cTn id="153" presetID="10" presetClass="entr" presetSubtype="0" fill="hold" grpId="0" nodeType="afterEffect">
                                  <p:stCondLst>
                                    <p:cond delay="0"/>
                                  </p:stCondLst>
                                  <p:childTnLst>
                                    <p:set>
                                      <p:cBhvr>
                                        <p:cTn id="154" dur="1" fill="hold">
                                          <p:stCondLst>
                                            <p:cond delay="0"/>
                                          </p:stCondLst>
                                        </p:cTn>
                                        <p:tgtEl>
                                          <p:spTgt spid="81"/>
                                        </p:tgtEl>
                                        <p:attrNameLst>
                                          <p:attrName>style.visibility</p:attrName>
                                        </p:attrNameLst>
                                      </p:cBhvr>
                                      <p:to>
                                        <p:strVal val="visible"/>
                                      </p:to>
                                    </p:set>
                                    <p:animEffect transition="in" filter="fade">
                                      <p:cBhvr>
                                        <p:cTn id="155" dur="500"/>
                                        <p:tgtEl>
                                          <p:spTgt spid="81"/>
                                        </p:tgtEl>
                                      </p:cBhvr>
                                    </p:animEffect>
                                  </p:childTnLst>
                                </p:cTn>
                              </p:par>
                            </p:childTnLst>
                          </p:cTn>
                        </p:par>
                        <p:par>
                          <p:cTn id="156" fill="hold">
                            <p:stCondLst>
                              <p:cond delay="3000"/>
                            </p:stCondLst>
                            <p:childTnLst>
                              <p:par>
                                <p:cTn id="157" presetID="10" presetClass="entr" presetSubtype="0" fill="hold" grpId="0" nodeType="afterEffect">
                                  <p:stCondLst>
                                    <p:cond delay="0"/>
                                  </p:stCondLst>
                                  <p:childTnLst>
                                    <p:set>
                                      <p:cBhvr>
                                        <p:cTn id="158" dur="1" fill="hold">
                                          <p:stCondLst>
                                            <p:cond delay="0"/>
                                          </p:stCondLst>
                                        </p:cTn>
                                        <p:tgtEl>
                                          <p:spTgt spid="82"/>
                                        </p:tgtEl>
                                        <p:attrNameLst>
                                          <p:attrName>style.visibility</p:attrName>
                                        </p:attrNameLst>
                                      </p:cBhvr>
                                      <p:to>
                                        <p:strVal val="visible"/>
                                      </p:to>
                                    </p:set>
                                    <p:animEffect transition="in" filter="fade">
                                      <p:cBhvr>
                                        <p:cTn id="159" dur="500"/>
                                        <p:tgtEl>
                                          <p:spTgt spid="82"/>
                                        </p:tgtEl>
                                      </p:cBhvr>
                                    </p:animEffect>
                                  </p:childTnLst>
                                </p:cTn>
                              </p:par>
                            </p:childTnLst>
                          </p:cTn>
                        </p:par>
                        <p:par>
                          <p:cTn id="160" fill="hold">
                            <p:stCondLst>
                              <p:cond delay="3500"/>
                            </p:stCondLst>
                            <p:childTnLst>
                              <p:par>
                                <p:cTn id="161" presetID="10" presetClass="entr" presetSubtype="0" fill="hold" grpId="0" nodeType="after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fade">
                                      <p:cBhvr>
                                        <p:cTn id="163" dur="500"/>
                                        <p:tgtEl>
                                          <p:spTgt spid="83"/>
                                        </p:tgtEl>
                                      </p:cBhvr>
                                    </p:animEffect>
                                  </p:childTnLst>
                                </p:cTn>
                              </p:par>
                            </p:childTnLst>
                          </p:cTn>
                        </p:par>
                        <p:par>
                          <p:cTn id="164" fill="hold">
                            <p:stCondLst>
                              <p:cond delay="4000"/>
                            </p:stCondLst>
                            <p:childTnLst>
                              <p:par>
                                <p:cTn id="165" presetID="10" presetClass="entr" presetSubtype="0" fill="hold" grpId="0" nodeType="afterEffect">
                                  <p:stCondLst>
                                    <p:cond delay="0"/>
                                  </p:stCondLst>
                                  <p:childTnLst>
                                    <p:set>
                                      <p:cBhvr>
                                        <p:cTn id="166" dur="1" fill="hold">
                                          <p:stCondLst>
                                            <p:cond delay="0"/>
                                          </p:stCondLst>
                                        </p:cTn>
                                        <p:tgtEl>
                                          <p:spTgt spid="84"/>
                                        </p:tgtEl>
                                        <p:attrNameLst>
                                          <p:attrName>style.visibility</p:attrName>
                                        </p:attrNameLst>
                                      </p:cBhvr>
                                      <p:to>
                                        <p:strVal val="visible"/>
                                      </p:to>
                                    </p:set>
                                    <p:animEffect transition="in" filter="fade">
                                      <p:cBhvr>
                                        <p:cTn id="167" dur="500"/>
                                        <p:tgtEl>
                                          <p:spTgt spid="84"/>
                                        </p:tgtEl>
                                      </p:cBhvr>
                                    </p:animEffect>
                                  </p:childTnLst>
                                </p:cTn>
                              </p:par>
                            </p:childTnLst>
                          </p:cTn>
                        </p:par>
                        <p:par>
                          <p:cTn id="168" fill="hold">
                            <p:stCondLst>
                              <p:cond delay="4500"/>
                            </p:stCondLst>
                            <p:childTnLst>
                              <p:par>
                                <p:cTn id="169" presetID="10" presetClass="entr" presetSubtype="0" fill="hold" grpId="0" nodeType="after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fade">
                                      <p:cBhvr>
                                        <p:cTn id="171" dur="500"/>
                                        <p:tgtEl>
                                          <p:spTgt spid="85"/>
                                        </p:tgtEl>
                                      </p:cBhvr>
                                    </p:animEffect>
                                  </p:childTnLst>
                                </p:cTn>
                              </p:par>
                            </p:childTnLst>
                          </p:cTn>
                        </p:par>
                        <p:par>
                          <p:cTn id="172" fill="hold">
                            <p:stCondLst>
                              <p:cond delay="5000"/>
                            </p:stCondLst>
                            <p:childTnLst>
                              <p:par>
                                <p:cTn id="173" presetID="10" presetClass="entr" presetSubtype="0" fill="hold" grpId="0" nodeType="after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fade">
                                      <p:cBhvr>
                                        <p:cTn id="175" dur="500"/>
                                        <p:tgtEl>
                                          <p:spTgt spid="86"/>
                                        </p:tgtEl>
                                      </p:cBhvr>
                                    </p:animEffect>
                                  </p:childTnLst>
                                </p:cTn>
                              </p:par>
                            </p:childTnLst>
                          </p:cTn>
                        </p:par>
                        <p:par>
                          <p:cTn id="176" fill="hold">
                            <p:stCondLst>
                              <p:cond delay="5500"/>
                            </p:stCondLst>
                            <p:childTnLst>
                              <p:par>
                                <p:cTn id="177" presetID="10" presetClass="entr" presetSubtype="0" fill="hold" grpId="0" nodeType="afterEffect">
                                  <p:stCondLst>
                                    <p:cond delay="0"/>
                                  </p:stCondLst>
                                  <p:childTnLst>
                                    <p:set>
                                      <p:cBhvr>
                                        <p:cTn id="178" dur="1" fill="hold">
                                          <p:stCondLst>
                                            <p:cond delay="0"/>
                                          </p:stCondLst>
                                        </p:cTn>
                                        <p:tgtEl>
                                          <p:spTgt spid="87"/>
                                        </p:tgtEl>
                                        <p:attrNameLst>
                                          <p:attrName>style.visibility</p:attrName>
                                        </p:attrNameLst>
                                      </p:cBhvr>
                                      <p:to>
                                        <p:strVal val="visible"/>
                                      </p:to>
                                    </p:set>
                                    <p:animEffect transition="in" filter="fade">
                                      <p:cBhvr>
                                        <p:cTn id="179" dur="500"/>
                                        <p:tgtEl>
                                          <p:spTgt spid="87"/>
                                        </p:tgtEl>
                                      </p:cBhvr>
                                    </p:animEffect>
                                  </p:childTnLst>
                                </p:cTn>
                              </p:par>
                            </p:childTnLst>
                          </p:cTn>
                        </p:par>
                        <p:par>
                          <p:cTn id="180" fill="hold">
                            <p:stCondLst>
                              <p:cond delay="6000"/>
                            </p:stCondLst>
                            <p:childTnLst>
                              <p:par>
                                <p:cTn id="181" presetID="10" presetClass="entr" presetSubtype="0" fill="hold" grpId="0" nodeType="afterEffect">
                                  <p:stCondLst>
                                    <p:cond delay="0"/>
                                  </p:stCondLst>
                                  <p:childTnLst>
                                    <p:set>
                                      <p:cBhvr>
                                        <p:cTn id="182" dur="1" fill="hold">
                                          <p:stCondLst>
                                            <p:cond delay="0"/>
                                          </p:stCondLst>
                                        </p:cTn>
                                        <p:tgtEl>
                                          <p:spTgt spid="88"/>
                                        </p:tgtEl>
                                        <p:attrNameLst>
                                          <p:attrName>style.visibility</p:attrName>
                                        </p:attrNameLst>
                                      </p:cBhvr>
                                      <p:to>
                                        <p:strVal val="visible"/>
                                      </p:to>
                                    </p:set>
                                    <p:animEffect transition="in" filter="fade">
                                      <p:cBhvr>
                                        <p:cTn id="183" dur="500"/>
                                        <p:tgtEl>
                                          <p:spTgt spid="88"/>
                                        </p:tgtEl>
                                      </p:cBhvr>
                                    </p:animEffect>
                                  </p:childTnLst>
                                </p:cTn>
                              </p:par>
                            </p:childTnLst>
                          </p:cTn>
                        </p:par>
                      </p:childTnLst>
                    </p:cTn>
                  </p:par>
                  <p:par>
                    <p:cTn id="184" fill="hold">
                      <p:stCondLst>
                        <p:cond delay="indefinite"/>
                      </p:stCondLst>
                      <p:childTnLst>
                        <p:par>
                          <p:cTn id="185" fill="hold">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88"/>
                                        </p:tgtEl>
                                        <p:attrNameLst>
                                          <p:attrName>style.visibility</p:attrName>
                                        </p:attrNameLst>
                                      </p:cBhvr>
                                      <p:to>
                                        <p:strVal val="hidden"/>
                                      </p:to>
                                    </p:set>
                                  </p:childTnLst>
                                </p:cTn>
                              </p:par>
                            </p:childTnLst>
                          </p:cTn>
                        </p:par>
                        <p:par>
                          <p:cTn id="188" fill="hold">
                            <p:stCondLst>
                              <p:cond delay="0"/>
                            </p:stCondLst>
                            <p:childTnLst>
                              <p:par>
                                <p:cTn id="189" presetID="10" presetClass="entr" presetSubtype="0" fill="hold" grpId="0" nodeType="afterEffect">
                                  <p:stCondLst>
                                    <p:cond delay="0"/>
                                  </p:stCondLst>
                                  <p:childTnLst>
                                    <p:set>
                                      <p:cBhvr>
                                        <p:cTn id="190" dur="1" fill="hold">
                                          <p:stCondLst>
                                            <p:cond delay="0"/>
                                          </p:stCondLst>
                                        </p:cTn>
                                        <p:tgtEl>
                                          <p:spTgt spid="103"/>
                                        </p:tgtEl>
                                        <p:attrNameLst>
                                          <p:attrName>style.visibility</p:attrName>
                                        </p:attrNameLst>
                                      </p:cBhvr>
                                      <p:to>
                                        <p:strVal val="visible"/>
                                      </p:to>
                                    </p:set>
                                    <p:animEffect transition="in" filter="fade">
                                      <p:cBhvr>
                                        <p:cTn id="191" dur="500"/>
                                        <p:tgtEl>
                                          <p:spTgt spid="103"/>
                                        </p:tgtEl>
                                      </p:cBhvr>
                                    </p:animEffect>
                                  </p:childTnLst>
                                </p:cTn>
                              </p:par>
                            </p:childTnLst>
                          </p:cTn>
                        </p:par>
                        <p:par>
                          <p:cTn id="192" fill="hold">
                            <p:stCondLst>
                              <p:cond delay="500"/>
                            </p:stCondLst>
                            <p:childTnLst>
                              <p:par>
                                <p:cTn id="193" presetID="10" presetClass="entr" presetSubtype="0" fill="hold" grpId="0" nodeType="afterEffect">
                                  <p:stCondLst>
                                    <p:cond delay="0"/>
                                  </p:stCondLst>
                                  <p:childTnLst>
                                    <p:set>
                                      <p:cBhvr>
                                        <p:cTn id="194" dur="1" fill="hold">
                                          <p:stCondLst>
                                            <p:cond delay="0"/>
                                          </p:stCondLst>
                                        </p:cTn>
                                        <p:tgtEl>
                                          <p:spTgt spid="102"/>
                                        </p:tgtEl>
                                        <p:attrNameLst>
                                          <p:attrName>style.visibility</p:attrName>
                                        </p:attrNameLst>
                                      </p:cBhvr>
                                      <p:to>
                                        <p:strVal val="visible"/>
                                      </p:to>
                                    </p:set>
                                    <p:animEffect transition="in" filter="fade">
                                      <p:cBhvr>
                                        <p:cTn id="195" dur="500"/>
                                        <p:tgtEl>
                                          <p:spTgt spid="102"/>
                                        </p:tgtEl>
                                      </p:cBhvr>
                                    </p:animEffect>
                                  </p:childTnLst>
                                </p:cTn>
                              </p:par>
                            </p:childTnLst>
                          </p:cTn>
                        </p:par>
                        <p:par>
                          <p:cTn id="196" fill="hold">
                            <p:stCondLst>
                              <p:cond delay="1000"/>
                            </p:stCondLst>
                            <p:childTnLst>
                              <p:par>
                                <p:cTn id="197" presetID="10" presetClass="entr" presetSubtype="0" fill="hold" grpId="0" nodeType="afterEffect">
                                  <p:stCondLst>
                                    <p:cond delay="0"/>
                                  </p:stCondLst>
                                  <p:childTnLst>
                                    <p:set>
                                      <p:cBhvr>
                                        <p:cTn id="198" dur="1" fill="hold">
                                          <p:stCondLst>
                                            <p:cond delay="0"/>
                                          </p:stCondLst>
                                        </p:cTn>
                                        <p:tgtEl>
                                          <p:spTgt spid="101"/>
                                        </p:tgtEl>
                                        <p:attrNameLst>
                                          <p:attrName>style.visibility</p:attrName>
                                        </p:attrNameLst>
                                      </p:cBhvr>
                                      <p:to>
                                        <p:strVal val="visible"/>
                                      </p:to>
                                    </p:set>
                                    <p:animEffect transition="in" filter="fade">
                                      <p:cBhvr>
                                        <p:cTn id="199" dur="500"/>
                                        <p:tgtEl>
                                          <p:spTgt spid="101"/>
                                        </p:tgtEl>
                                      </p:cBhvr>
                                    </p:animEffect>
                                  </p:childTnLst>
                                </p:cTn>
                              </p:par>
                            </p:childTnLst>
                          </p:cTn>
                        </p:par>
                        <p:par>
                          <p:cTn id="200" fill="hold">
                            <p:stCondLst>
                              <p:cond delay="1500"/>
                            </p:stCondLst>
                            <p:childTnLst>
                              <p:par>
                                <p:cTn id="201" presetID="10" presetClass="entr" presetSubtype="0" fill="hold" grpId="0" nodeType="afterEffect">
                                  <p:stCondLst>
                                    <p:cond delay="0"/>
                                  </p:stCondLst>
                                  <p:childTnLst>
                                    <p:set>
                                      <p:cBhvr>
                                        <p:cTn id="202" dur="1" fill="hold">
                                          <p:stCondLst>
                                            <p:cond delay="0"/>
                                          </p:stCondLst>
                                        </p:cTn>
                                        <p:tgtEl>
                                          <p:spTgt spid="104"/>
                                        </p:tgtEl>
                                        <p:attrNameLst>
                                          <p:attrName>style.visibility</p:attrName>
                                        </p:attrNameLst>
                                      </p:cBhvr>
                                      <p:to>
                                        <p:strVal val="visible"/>
                                      </p:to>
                                    </p:set>
                                    <p:animEffect transition="in" filter="fade">
                                      <p:cBhvr>
                                        <p:cTn id="203" dur="500"/>
                                        <p:tgtEl>
                                          <p:spTgt spid="104"/>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120"/>
                                        </p:tgtEl>
                                        <p:attrNameLst>
                                          <p:attrName>style.visibility</p:attrName>
                                        </p:attrNameLst>
                                      </p:cBhvr>
                                      <p:to>
                                        <p:strVal val="visible"/>
                                      </p:to>
                                    </p:set>
                                    <p:animEffect transition="in" filter="fade">
                                      <p:cBhvr>
                                        <p:cTn id="208" dur="250"/>
                                        <p:tgtEl>
                                          <p:spTgt spid="120"/>
                                        </p:tgtEl>
                                      </p:cBhvr>
                                    </p:animEffect>
                                    <p:anim calcmode="lin" valueType="num">
                                      <p:cBhvr>
                                        <p:cTn id="209" dur="250" fill="hold"/>
                                        <p:tgtEl>
                                          <p:spTgt spid="120"/>
                                        </p:tgtEl>
                                        <p:attrNameLst>
                                          <p:attrName>ppt_x</p:attrName>
                                        </p:attrNameLst>
                                      </p:cBhvr>
                                      <p:tavLst>
                                        <p:tav tm="0">
                                          <p:val>
                                            <p:strVal val="#ppt_x"/>
                                          </p:val>
                                        </p:tav>
                                        <p:tav tm="100000">
                                          <p:val>
                                            <p:strVal val="#ppt_x"/>
                                          </p:val>
                                        </p:tav>
                                      </p:tavLst>
                                    </p:anim>
                                    <p:anim calcmode="lin" valueType="num">
                                      <p:cBhvr>
                                        <p:cTn id="210" dur="250" fill="hold"/>
                                        <p:tgtEl>
                                          <p:spTgt spid="1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5" grpId="0" animBg="1"/>
      <p:bldP spid="56" grpId="0" animBg="1"/>
      <p:bldP spid="57" grpId="0" animBg="1"/>
      <p:bldP spid="58" grpId="0" animBg="1"/>
      <p:bldP spid="59" grpId="0" animBg="1"/>
      <p:bldP spid="60" grpId="0" animBg="1"/>
      <p:bldP spid="61" grpId="0" animBg="1"/>
      <p:bldP spid="62"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22" grpId="0"/>
      <p:bldP spid="76"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8" grpId="1" animBg="1"/>
      <p:bldP spid="101" grpId="0" animBg="1"/>
      <p:bldP spid="102" grpId="0" animBg="1"/>
      <p:bldP spid="103" grpId="0" animBg="1"/>
      <p:bldP spid="104" grpId="0" animBg="1"/>
      <p:bldP spid="105" grpId="0"/>
      <p:bldP spid="107" grpId="0" animBg="1"/>
      <p:bldP spid="108" grpId="0" animBg="1"/>
      <p:bldP spid="109" grpId="0" animBg="1"/>
      <p:bldP spid="110" grpId="0" animBg="1"/>
      <p:bldP spid="111" grpId="0" animBg="1"/>
      <p:bldP spid="112" grpId="0" animBg="1"/>
      <p:bldP spid="113" grpId="0" animBg="1"/>
      <p:bldP spid="114" grpId="0" animBg="1"/>
      <p:bldP spid="115" grpId="0" animBg="1"/>
      <p:bldP spid="1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5"/>
            <a:ext cx="10838329" cy="2790567"/>
          </a:xfrm>
        </p:spPr>
        <p:txBody>
          <a:bodyPr>
            <a:normAutofit/>
          </a:bodyPr>
          <a:lstStyle/>
          <a:p>
            <a:pPr>
              <a:lnSpc>
                <a:spcPct val="150000"/>
              </a:lnSpc>
            </a:pPr>
            <a:r>
              <a:rPr lang="zh-CN" altLang="en-US" sz="2000" dirty="0">
                <a:solidFill>
                  <a:schemeClr val="accent2">
                    <a:lumMod val="75000"/>
                  </a:schemeClr>
                </a:solidFill>
              </a:rPr>
              <a:t>微 </a:t>
            </a:r>
            <a:r>
              <a:rPr lang="zh-CN" altLang="en-US" sz="2000" dirty="0"/>
              <a:t>并不是将我们开发的整个</a:t>
            </a:r>
            <a:r>
              <a:rPr lang="en-US" altLang="zh-CN" sz="2000" dirty="0"/>
              <a:t>web</a:t>
            </a:r>
            <a:r>
              <a:rPr lang="zh-CN" altLang="en-US" sz="2000" dirty="0"/>
              <a:t>工程项目写在一个</a:t>
            </a:r>
            <a:r>
              <a:rPr lang="en-US" altLang="zh-CN" sz="2000" dirty="0"/>
              <a:t>Python</a:t>
            </a:r>
            <a:r>
              <a:rPr lang="zh-CN" altLang="en-US" sz="2000" dirty="0"/>
              <a:t>脚本文件中（</a:t>
            </a:r>
            <a:r>
              <a:rPr lang="zh-CN" altLang="en-US" sz="1500" i="1" dirty="0">
                <a:solidFill>
                  <a:schemeClr val="bg1">
                    <a:lumMod val="50000"/>
                  </a:schemeClr>
                </a:solidFill>
              </a:rPr>
              <a:t>当然也是可以的</a:t>
            </a:r>
            <a:r>
              <a:rPr lang="zh-CN" altLang="en-US" sz="2000" dirty="0"/>
              <a:t>）。</a:t>
            </a:r>
            <a:endParaRPr lang="en-US" altLang="zh-CN" sz="2000" dirty="0"/>
          </a:p>
          <a:p>
            <a:pPr>
              <a:lnSpc>
                <a:spcPct val="150000"/>
              </a:lnSpc>
            </a:pPr>
            <a:r>
              <a:rPr lang="zh-CN" altLang="en-US" sz="2000" dirty="0">
                <a:solidFill>
                  <a:schemeClr val="accent2">
                    <a:lumMod val="75000"/>
                  </a:schemeClr>
                </a:solidFill>
              </a:rPr>
              <a:t>微框架 </a:t>
            </a:r>
            <a:r>
              <a:rPr lang="zh-CN" altLang="en-US" sz="2000" dirty="0"/>
              <a:t>的核心意图是将</a:t>
            </a:r>
            <a:r>
              <a:rPr lang="en-US" altLang="zh-CN" sz="2000" dirty="0"/>
              <a:t>Web</a:t>
            </a:r>
            <a:r>
              <a:rPr lang="zh-CN" altLang="en-US" sz="2000" dirty="0"/>
              <a:t>工程项目的核心部分进行高度集中并且尽量简单，从而在整个</a:t>
            </a:r>
            <a:r>
              <a:rPr lang="en-US" altLang="zh-CN" sz="2000" dirty="0"/>
              <a:t>Web</a:t>
            </a:r>
            <a:r>
              <a:rPr lang="zh-CN" altLang="en-US" sz="2000" dirty="0"/>
              <a:t>工程中形成一个独立的部分，同时其余部分可以根据我们的需求任意扩展。</a:t>
            </a:r>
            <a:endParaRPr lang="en-US" altLang="zh-CN" sz="2000" dirty="0"/>
          </a:p>
        </p:txBody>
      </p:sp>
      <p:sp>
        <p:nvSpPr>
          <p:cNvPr id="12" name="矩形 11"/>
          <p:cNvSpPr/>
          <p:nvPr/>
        </p:nvSpPr>
        <p:spPr>
          <a:xfrm>
            <a:off x="447370" y="648372"/>
            <a:ext cx="275107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04. </a:t>
            </a:r>
            <a:r>
              <a:rPr lang="zh-CN" altLang="en-US" b="1" dirty="0">
                <a:solidFill>
                  <a:schemeClr val="bg1">
                    <a:lumMod val="95000"/>
                  </a:schemeClr>
                </a:solidFill>
                <a:latin typeface="微软雅黑" panose="020B0503020204020204" pitchFamily="34" charset="-122"/>
                <a:ea typeface="微软雅黑" panose="020B0503020204020204" pitchFamily="34" charset="-122"/>
              </a:rPr>
              <a:t>什么是 “微”框架？</a:t>
            </a:r>
          </a:p>
        </p:txBody>
      </p:sp>
      <p:sp>
        <p:nvSpPr>
          <p:cNvPr id="16" name="矩形 15"/>
          <p:cNvSpPr/>
          <p:nvPr/>
        </p:nvSpPr>
        <p:spPr>
          <a:xfrm>
            <a:off x="1241985" y="3105835"/>
            <a:ext cx="10349593" cy="784830"/>
          </a:xfrm>
          <a:prstGeom prst="rect">
            <a:avLst/>
          </a:prstGeom>
        </p:spPr>
        <p:txBody>
          <a:bodyPr wrap="square">
            <a:spAutoFit/>
          </a:bodyPr>
          <a:lstStyle/>
          <a:p>
            <a:pPr>
              <a:lnSpc>
                <a:spcPct val="150000"/>
              </a:lnSpc>
            </a:pPr>
            <a:r>
              <a:rPr lang="zh-CN" altLang="en-US" sz="1500" i="1" dirty="0">
                <a:solidFill>
                  <a:schemeClr val="tx1">
                    <a:lumMod val="50000"/>
                    <a:lumOff val="50000"/>
                  </a:schemeClr>
                </a:solidFill>
                <a:latin typeface="Arial" panose="020B0604020202020204" pitchFamily="34" charset="0"/>
              </a:rPr>
              <a:t>比如，在 </a:t>
            </a:r>
            <a:r>
              <a:rPr lang="en-US" altLang="zh-CN" sz="1500" i="1" dirty="0">
                <a:solidFill>
                  <a:schemeClr val="tx1">
                    <a:lumMod val="50000"/>
                    <a:lumOff val="50000"/>
                  </a:schemeClr>
                </a:solidFill>
                <a:latin typeface="Arial" panose="020B0604020202020204" pitchFamily="34" charset="0"/>
              </a:rPr>
              <a:t>Flask </a:t>
            </a:r>
            <a:r>
              <a:rPr lang="zh-CN" altLang="en-US" sz="1500" i="1" dirty="0">
                <a:solidFill>
                  <a:schemeClr val="tx1">
                    <a:lumMod val="50000"/>
                    <a:lumOff val="50000"/>
                  </a:schemeClr>
                </a:solidFill>
                <a:latin typeface="Arial" panose="020B0604020202020204" pitchFamily="34" charset="0"/>
              </a:rPr>
              <a:t>框架中的数据库持久操作，既可以使用框架本身的 </a:t>
            </a:r>
            <a:r>
              <a:rPr lang="en-US" altLang="zh-CN" sz="1500" i="1" dirty="0" err="1">
                <a:solidFill>
                  <a:schemeClr val="tx1">
                    <a:lumMod val="50000"/>
                    <a:lumOff val="50000"/>
                  </a:schemeClr>
                </a:solidFill>
                <a:latin typeface="Arial" panose="020B0604020202020204" pitchFamily="34" charset="0"/>
              </a:rPr>
              <a:t>SQLAlchemy</a:t>
            </a:r>
            <a:r>
              <a:rPr lang="en-US" altLang="zh-CN" sz="1500" i="1" dirty="0">
                <a:solidFill>
                  <a:schemeClr val="tx1">
                    <a:lumMod val="50000"/>
                    <a:lumOff val="50000"/>
                  </a:schemeClr>
                </a:solidFill>
                <a:latin typeface="Arial" panose="020B0604020202020204" pitchFamily="34" charset="0"/>
              </a:rPr>
              <a:t> </a:t>
            </a:r>
            <a:r>
              <a:rPr lang="zh-CN" altLang="en-US" sz="1500" i="1" dirty="0">
                <a:solidFill>
                  <a:schemeClr val="tx1">
                    <a:lumMod val="50000"/>
                    <a:lumOff val="50000"/>
                  </a:schemeClr>
                </a:solidFill>
                <a:latin typeface="Arial" panose="020B0604020202020204" pitchFamily="34" charset="0"/>
              </a:rPr>
              <a:t>来实现，同时 </a:t>
            </a:r>
            <a:r>
              <a:rPr lang="en-US" altLang="zh-CN" sz="1500" i="1" dirty="0">
                <a:solidFill>
                  <a:schemeClr val="tx1">
                    <a:lumMod val="50000"/>
                    <a:lumOff val="50000"/>
                  </a:schemeClr>
                </a:solidFill>
                <a:latin typeface="Arial" panose="020B0604020202020204" pitchFamily="34" charset="0"/>
              </a:rPr>
              <a:t>Flask </a:t>
            </a:r>
            <a:r>
              <a:rPr lang="zh-CN" altLang="en-US" sz="1500" i="1" dirty="0">
                <a:solidFill>
                  <a:schemeClr val="tx1">
                    <a:lumMod val="50000"/>
                    <a:lumOff val="50000"/>
                  </a:schemeClr>
                </a:solidFill>
                <a:latin typeface="Arial" panose="020B0604020202020204" pitchFamily="34" charset="0"/>
              </a:rPr>
              <a:t>也允许使用其他的实现技术方法。同样，模板引擎也是如此，从而体现出 </a:t>
            </a:r>
            <a:r>
              <a:rPr lang="en-US" altLang="zh-CN" sz="1500" i="1" dirty="0" err="1">
                <a:solidFill>
                  <a:schemeClr val="tx1">
                    <a:lumMod val="50000"/>
                    <a:lumOff val="50000"/>
                  </a:schemeClr>
                </a:solidFill>
                <a:latin typeface="Arial" panose="020B0604020202020204" pitchFamily="34" charset="0"/>
              </a:rPr>
              <a:t>Falsk</a:t>
            </a:r>
            <a:r>
              <a:rPr lang="en-US" altLang="zh-CN" sz="1500" i="1" dirty="0">
                <a:solidFill>
                  <a:schemeClr val="tx1">
                    <a:lumMod val="50000"/>
                    <a:lumOff val="50000"/>
                  </a:schemeClr>
                </a:solidFill>
                <a:latin typeface="Arial" panose="020B0604020202020204" pitchFamily="34" charset="0"/>
              </a:rPr>
              <a:t> </a:t>
            </a:r>
            <a:r>
              <a:rPr lang="zh-CN" altLang="en-US" sz="1500" i="1" dirty="0">
                <a:solidFill>
                  <a:schemeClr val="tx1">
                    <a:lumMod val="50000"/>
                    <a:lumOff val="50000"/>
                  </a:schemeClr>
                </a:solidFill>
                <a:latin typeface="Arial" panose="020B0604020202020204" pitchFamily="34" charset="0"/>
              </a:rPr>
              <a:t>框架的灵活性和包容性。</a:t>
            </a:r>
            <a:endParaRPr lang="zh-CN" altLang="en-US" sz="1500" i="1" dirty="0">
              <a:solidFill>
                <a:schemeClr val="tx1">
                  <a:lumMod val="50000"/>
                  <a:lumOff val="50000"/>
                </a:schemeClr>
              </a:solidFill>
            </a:endParaRPr>
          </a:p>
        </p:txBody>
      </p:sp>
      <p:sp>
        <p:nvSpPr>
          <p:cNvPr id="17" name="圆角矩形 16"/>
          <p:cNvSpPr/>
          <p:nvPr/>
        </p:nvSpPr>
        <p:spPr>
          <a:xfrm>
            <a:off x="4660669" y="4424994"/>
            <a:ext cx="2870661" cy="504159"/>
          </a:xfrm>
          <a:prstGeom prst="roundRect">
            <a:avLst/>
          </a:prstGeom>
          <a:solidFill>
            <a:schemeClr val="accent2">
              <a:lumMod val="75000"/>
            </a:schemeClr>
          </a:solidFill>
          <a:ln w="127000" cmpd="dbl">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latin typeface="微软雅黑" panose="020B0503020204020204" pitchFamily="34" charset="-122"/>
                <a:ea typeface="微软雅黑" panose="020B0503020204020204" pitchFamily="34" charset="-122"/>
              </a:rPr>
              <a:t>HTTP </a:t>
            </a:r>
            <a:r>
              <a:rPr lang="zh-CN" altLang="en-US" sz="1500" b="1" dirty="0">
                <a:latin typeface="微软雅黑" panose="020B0503020204020204" pitchFamily="34" charset="-122"/>
                <a:ea typeface="微软雅黑" panose="020B0503020204020204" pitchFamily="34" charset="-122"/>
              </a:rPr>
              <a:t>通信 </a:t>
            </a:r>
            <a:r>
              <a:rPr lang="en-US" altLang="zh-CN" sz="1500" b="1" dirty="0">
                <a:latin typeface="微软雅黑" panose="020B0503020204020204" pitchFamily="34" charset="-122"/>
                <a:ea typeface="微软雅黑" panose="020B0503020204020204" pitchFamily="34" charset="-122"/>
              </a:rPr>
              <a:t>/ WSGI </a:t>
            </a:r>
            <a:r>
              <a:rPr lang="zh-CN" altLang="en-US" sz="1500" b="1" dirty="0">
                <a:latin typeface="微软雅黑" panose="020B0503020204020204" pitchFamily="34" charset="-122"/>
                <a:ea typeface="微软雅黑" panose="020B0503020204020204" pitchFamily="34" charset="-122"/>
              </a:rPr>
              <a:t>网关接口</a:t>
            </a:r>
            <a:endParaRPr lang="zh-CN" altLang="en-US" sz="1500" dirty="0">
              <a:latin typeface="微软雅黑" panose="020B0503020204020204" pitchFamily="34" charset="-122"/>
              <a:ea typeface="微软雅黑" panose="020B0503020204020204" pitchFamily="34" charset="-122"/>
            </a:endParaRPr>
          </a:p>
        </p:txBody>
      </p:sp>
      <p:sp>
        <p:nvSpPr>
          <p:cNvPr id="18" name="圆角矩形 17"/>
          <p:cNvSpPr/>
          <p:nvPr/>
        </p:nvSpPr>
        <p:spPr>
          <a:xfrm>
            <a:off x="2533893" y="5363831"/>
            <a:ext cx="2126776" cy="519053"/>
          </a:xfrm>
          <a:prstGeom prst="roundRect">
            <a:avLst/>
          </a:prstGeom>
          <a:solidFill>
            <a:schemeClr val="bg1">
              <a:lumMod val="85000"/>
            </a:schemeClr>
          </a:solidFill>
          <a:ln w="25400" cmpd="sng">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solidFill>
                  <a:schemeClr val="tx1">
                    <a:lumMod val="75000"/>
                    <a:lumOff val="25000"/>
                  </a:schemeClr>
                </a:solidFill>
                <a:latin typeface="微软雅黑" panose="020B0503020204020204" pitchFamily="34" charset="-122"/>
                <a:ea typeface="微软雅黑" panose="020B0503020204020204" pitchFamily="34" charset="-122"/>
              </a:rPr>
              <a:t>tempalte</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模板引擎</a:t>
            </a:r>
          </a:p>
        </p:txBody>
      </p:sp>
      <p:sp>
        <p:nvSpPr>
          <p:cNvPr id="19" name="圆角矩形 18"/>
          <p:cNvSpPr/>
          <p:nvPr/>
        </p:nvSpPr>
        <p:spPr>
          <a:xfrm>
            <a:off x="7531330" y="5363832"/>
            <a:ext cx="2126776" cy="519053"/>
          </a:xfrm>
          <a:prstGeom prst="roundRect">
            <a:avLst/>
          </a:prstGeom>
          <a:solidFill>
            <a:schemeClr val="bg1">
              <a:lumMod val="85000"/>
            </a:schemeClr>
          </a:solidFill>
          <a:ln w="25400" cmpd="sng">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数据库模型</a:t>
            </a:r>
          </a:p>
        </p:txBody>
      </p:sp>
      <p:sp>
        <p:nvSpPr>
          <p:cNvPr id="2" name="矩形 1"/>
          <p:cNvSpPr/>
          <p:nvPr/>
        </p:nvSpPr>
        <p:spPr>
          <a:xfrm>
            <a:off x="5630274" y="4020631"/>
            <a:ext cx="954107" cy="323165"/>
          </a:xfrm>
          <a:prstGeom prst="rect">
            <a:avLst/>
          </a:prstGeom>
        </p:spPr>
        <p:txBody>
          <a:bodyPr wrap="none">
            <a:spAutoFit/>
          </a:bodyPr>
          <a:lstStyle/>
          <a:p>
            <a:r>
              <a:rPr lang="zh-CN" altLang="en-US" sz="1500" b="1" dirty="0">
                <a:latin typeface="微软雅黑" panose="020B0503020204020204" pitchFamily="34" charset="-122"/>
                <a:ea typeface="微软雅黑" panose="020B0503020204020204" pitchFamily="34" charset="-122"/>
              </a:rPr>
              <a:t>核心部分</a:t>
            </a:r>
          </a:p>
        </p:txBody>
      </p:sp>
      <p:sp>
        <p:nvSpPr>
          <p:cNvPr id="23" name="矩形 22"/>
          <p:cNvSpPr/>
          <p:nvPr/>
        </p:nvSpPr>
        <p:spPr>
          <a:xfrm>
            <a:off x="1801550" y="4987017"/>
            <a:ext cx="1622560" cy="323165"/>
          </a:xfrm>
          <a:prstGeom prst="rect">
            <a:avLst/>
          </a:prstGeom>
        </p:spPr>
        <p:txBody>
          <a:bodyPr wrap="none">
            <a:spAutoFit/>
          </a:bodyPr>
          <a:lstStyle/>
          <a:p>
            <a:r>
              <a:rPr lang="zh-CN" altLang="en-US" sz="1500" b="1" dirty="0">
                <a:latin typeface="微软雅黑" panose="020B0503020204020204" pitchFamily="34" charset="-122"/>
                <a:ea typeface="微软雅黑" panose="020B0503020204020204" pitchFamily="34" charset="-122"/>
              </a:rPr>
              <a:t>可替换</a:t>
            </a:r>
            <a:r>
              <a:rPr lang="en-US" altLang="zh-CN" sz="1500" b="1" dirty="0">
                <a:latin typeface="微软雅黑" panose="020B0503020204020204" pitchFamily="34" charset="-122"/>
                <a:ea typeface="微软雅黑" panose="020B0503020204020204" pitchFamily="34" charset="-122"/>
              </a:rPr>
              <a:t>/</a:t>
            </a:r>
            <a:r>
              <a:rPr lang="zh-CN" altLang="en-US" sz="1500" b="1" dirty="0">
                <a:latin typeface="微软雅黑" panose="020B0503020204020204" pitchFamily="34" charset="-122"/>
                <a:ea typeface="微软雅黑" panose="020B0503020204020204" pitchFamily="34" charset="-122"/>
              </a:rPr>
              <a:t>扩展部分</a:t>
            </a:r>
          </a:p>
        </p:txBody>
      </p:sp>
      <p:sp>
        <p:nvSpPr>
          <p:cNvPr id="24" name="矩形 23"/>
          <p:cNvSpPr/>
          <p:nvPr/>
        </p:nvSpPr>
        <p:spPr>
          <a:xfrm>
            <a:off x="8846826" y="5003594"/>
            <a:ext cx="1622560" cy="323165"/>
          </a:xfrm>
          <a:prstGeom prst="rect">
            <a:avLst/>
          </a:prstGeom>
        </p:spPr>
        <p:txBody>
          <a:bodyPr wrap="none">
            <a:spAutoFit/>
          </a:bodyPr>
          <a:lstStyle/>
          <a:p>
            <a:r>
              <a:rPr lang="zh-CN" altLang="en-US" sz="1500" b="1" dirty="0">
                <a:latin typeface="微软雅黑" panose="020B0503020204020204" pitchFamily="34" charset="-122"/>
                <a:ea typeface="微软雅黑" panose="020B0503020204020204" pitchFamily="34" charset="-122"/>
              </a:rPr>
              <a:t>可替换</a:t>
            </a:r>
            <a:r>
              <a:rPr lang="en-US" altLang="zh-CN" sz="1500" b="1" dirty="0">
                <a:latin typeface="微软雅黑" panose="020B0503020204020204" pitchFamily="34" charset="-122"/>
                <a:ea typeface="微软雅黑" panose="020B0503020204020204" pitchFamily="34" charset="-122"/>
              </a:rPr>
              <a:t>/</a:t>
            </a:r>
            <a:r>
              <a:rPr lang="zh-CN" altLang="en-US" sz="1500" b="1" dirty="0">
                <a:latin typeface="微软雅黑" panose="020B0503020204020204" pitchFamily="34" charset="-122"/>
                <a:ea typeface="微软雅黑" panose="020B0503020204020204" pitchFamily="34" charset="-122"/>
              </a:rPr>
              <a:t>扩展部分</a:t>
            </a:r>
          </a:p>
        </p:txBody>
      </p:sp>
      <p:sp>
        <p:nvSpPr>
          <p:cNvPr id="25" name="圆角矩形 24"/>
          <p:cNvSpPr/>
          <p:nvPr/>
        </p:nvSpPr>
        <p:spPr>
          <a:xfrm>
            <a:off x="5577954" y="5945795"/>
            <a:ext cx="1063387" cy="519053"/>
          </a:xfrm>
          <a:prstGeom prst="roundRect">
            <a:avLst/>
          </a:prstGeom>
          <a:solidFill>
            <a:schemeClr val="bg1">
              <a:lumMod val="85000"/>
            </a:schemeClr>
          </a:solidFill>
          <a:ln w="25400" cmpd="sng">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用 户</a:t>
            </a:r>
          </a:p>
        </p:txBody>
      </p:sp>
      <p:cxnSp>
        <p:nvCxnSpPr>
          <p:cNvPr id="5" name="直接箭头连接符 4"/>
          <p:cNvCxnSpPr/>
          <p:nvPr/>
        </p:nvCxnSpPr>
        <p:spPr>
          <a:xfrm flipH="1" flipV="1">
            <a:off x="5945307" y="5001879"/>
            <a:ext cx="1" cy="930850"/>
          </a:xfrm>
          <a:prstGeom prst="straightConnector1">
            <a:avLst/>
          </a:prstGeom>
          <a:ln w="285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050510" y="5420224"/>
            <a:ext cx="894797" cy="276999"/>
          </a:xfrm>
          <a:prstGeom prst="rect">
            <a:avLst/>
          </a:prstGeom>
        </p:spPr>
        <p:txBody>
          <a:bodyPr wrap="none">
            <a:spAutoFit/>
          </a:bodyPr>
          <a:lstStyle/>
          <a:p>
            <a:r>
              <a:rPr lang="en-US" altLang="zh-CN" sz="1200" dirty="0">
                <a:solidFill>
                  <a:schemeClr val="tx1">
                    <a:lumMod val="50000"/>
                    <a:lumOff val="50000"/>
                  </a:schemeClr>
                </a:solidFill>
                <a:latin typeface="Arial" panose="020B0604020202020204" pitchFamily="34" charset="0"/>
              </a:rPr>
              <a:t>HTTP</a:t>
            </a:r>
            <a:r>
              <a:rPr lang="zh-CN" altLang="en-US" sz="1200" dirty="0">
                <a:solidFill>
                  <a:schemeClr val="tx1">
                    <a:lumMod val="50000"/>
                    <a:lumOff val="50000"/>
                  </a:schemeClr>
                </a:solidFill>
                <a:latin typeface="Arial" panose="020B0604020202020204" pitchFamily="34" charset="0"/>
              </a:rPr>
              <a:t>请求</a:t>
            </a:r>
            <a:endParaRPr lang="zh-CN" altLang="en-US" sz="1200" dirty="0"/>
          </a:p>
        </p:txBody>
      </p:sp>
      <p:cxnSp>
        <p:nvCxnSpPr>
          <p:cNvPr id="9" name="肘形连接符 8"/>
          <p:cNvCxnSpPr>
            <a:stCxn id="17" idx="1"/>
            <a:endCxn id="18" idx="0"/>
          </p:cNvCxnSpPr>
          <p:nvPr/>
        </p:nvCxnSpPr>
        <p:spPr>
          <a:xfrm rot="10800000" flipV="1">
            <a:off x="3597281" y="4677073"/>
            <a:ext cx="1063388" cy="686757"/>
          </a:xfrm>
          <a:prstGeom prst="bentConnector2">
            <a:avLst/>
          </a:prstGeom>
          <a:ln w="285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18" idx="2"/>
            <a:endCxn id="25" idx="1"/>
          </p:cNvCxnSpPr>
          <p:nvPr/>
        </p:nvCxnSpPr>
        <p:spPr>
          <a:xfrm rot="16200000" flipH="1">
            <a:off x="4426398" y="5053766"/>
            <a:ext cx="322438" cy="1980673"/>
          </a:xfrm>
          <a:prstGeom prst="bentConnector2">
            <a:avLst/>
          </a:prstGeom>
          <a:ln w="285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679782" y="6292643"/>
            <a:ext cx="1818126" cy="276999"/>
          </a:xfrm>
          <a:prstGeom prst="rect">
            <a:avLst/>
          </a:prstGeom>
        </p:spPr>
        <p:txBody>
          <a:bodyPr wrap="none">
            <a:spAutoFit/>
          </a:bodyPr>
          <a:lstStyle/>
          <a:p>
            <a:r>
              <a:rPr lang="zh-CN" altLang="en-US" sz="1200" dirty="0">
                <a:solidFill>
                  <a:schemeClr val="tx1">
                    <a:lumMod val="50000"/>
                    <a:lumOff val="50000"/>
                  </a:schemeClr>
                </a:solidFill>
                <a:latin typeface="Arial" panose="020B0604020202020204" pitchFamily="34" charset="0"/>
              </a:rPr>
              <a:t>视图渲染后，</a:t>
            </a:r>
            <a:r>
              <a:rPr lang="en-US" altLang="zh-CN" sz="1200" dirty="0">
                <a:solidFill>
                  <a:schemeClr val="tx1">
                    <a:lumMod val="50000"/>
                    <a:lumOff val="50000"/>
                  </a:schemeClr>
                </a:solidFill>
                <a:latin typeface="Arial" panose="020B0604020202020204" pitchFamily="34" charset="0"/>
              </a:rPr>
              <a:t>HTTP</a:t>
            </a:r>
            <a:r>
              <a:rPr lang="zh-CN" altLang="en-US" sz="1200" dirty="0">
                <a:solidFill>
                  <a:schemeClr val="tx1">
                    <a:lumMod val="50000"/>
                    <a:lumOff val="50000"/>
                  </a:schemeClr>
                </a:solidFill>
                <a:latin typeface="Arial" panose="020B0604020202020204" pitchFamily="34" charset="0"/>
              </a:rPr>
              <a:t>响应</a:t>
            </a:r>
            <a:endParaRPr lang="zh-CN" altLang="en-US" sz="1200" dirty="0"/>
          </a:p>
        </p:txBody>
      </p:sp>
      <p:sp>
        <p:nvSpPr>
          <p:cNvPr id="36" name="矩形 35"/>
          <p:cNvSpPr/>
          <p:nvPr/>
        </p:nvSpPr>
        <p:spPr>
          <a:xfrm>
            <a:off x="3481224" y="4352690"/>
            <a:ext cx="1106393" cy="276999"/>
          </a:xfrm>
          <a:prstGeom prst="rect">
            <a:avLst/>
          </a:prstGeom>
        </p:spPr>
        <p:txBody>
          <a:bodyPr wrap="none">
            <a:spAutoFit/>
          </a:bodyPr>
          <a:lstStyle/>
          <a:p>
            <a:r>
              <a:rPr lang="en-US" altLang="zh-CN" sz="1200" dirty="0">
                <a:solidFill>
                  <a:schemeClr val="tx1">
                    <a:lumMod val="50000"/>
                    <a:lumOff val="50000"/>
                  </a:schemeClr>
                </a:solidFill>
                <a:latin typeface="Arial" panose="020B0604020202020204" pitchFamily="34" charset="0"/>
              </a:rPr>
              <a:t>URL</a:t>
            </a:r>
            <a:r>
              <a:rPr lang="zh-CN" altLang="en-US" sz="1200" dirty="0">
                <a:solidFill>
                  <a:schemeClr val="tx1">
                    <a:lumMod val="50000"/>
                    <a:lumOff val="50000"/>
                  </a:schemeClr>
                </a:solidFill>
                <a:latin typeface="Arial" panose="020B0604020202020204" pitchFamily="34" charset="0"/>
              </a:rPr>
              <a:t>解析调度</a:t>
            </a:r>
            <a:endParaRPr lang="zh-CN" altLang="en-US" sz="1200" dirty="0"/>
          </a:p>
        </p:txBody>
      </p:sp>
      <p:cxnSp>
        <p:nvCxnSpPr>
          <p:cNvPr id="37" name="肘形连接符 36"/>
          <p:cNvCxnSpPr>
            <a:stCxn id="17" idx="3"/>
            <a:endCxn id="19" idx="0"/>
          </p:cNvCxnSpPr>
          <p:nvPr/>
        </p:nvCxnSpPr>
        <p:spPr>
          <a:xfrm>
            <a:off x="7531330" y="4677074"/>
            <a:ext cx="1063388" cy="686758"/>
          </a:xfrm>
          <a:prstGeom prst="bentConnector2">
            <a:avLst/>
          </a:prstGeom>
          <a:ln w="285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19" idx="1"/>
          </p:cNvCxnSpPr>
          <p:nvPr/>
        </p:nvCxnSpPr>
        <p:spPr>
          <a:xfrm rot="10800000">
            <a:off x="6366378" y="4996797"/>
            <a:ext cx="1164953" cy="626562"/>
          </a:xfrm>
          <a:prstGeom prst="bentConnector3">
            <a:avLst>
              <a:gd name="adj1" fmla="val 100376"/>
            </a:avLst>
          </a:prstGeom>
          <a:ln w="28575">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794499" y="4392828"/>
            <a:ext cx="800219" cy="276999"/>
          </a:xfrm>
          <a:prstGeom prst="rect">
            <a:avLst/>
          </a:prstGeom>
        </p:spPr>
        <p:txBody>
          <a:bodyPr wrap="none">
            <a:spAutoFit/>
          </a:bodyPr>
          <a:lstStyle/>
          <a:p>
            <a:r>
              <a:rPr lang="zh-CN" altLang="en-US" sz="1200" dirty="0">
                <a:solidFill>
                  <a:schemeClr val="tx1">
                    <a:lumMod val="50000"/>
                    <a:lumOff val="50000"/>
                  </a:schemeClr>
                </a:solidFill>
                <a:latin typeface="Arial" panose="020B0604020202020204" pitchFamily="34" charset="0"/>
              </a:rPr>
              <a:t>程序调度</a:t>
            </a:r>
            <a:endParaRPr lang="zh-CN" altLang="en-US" sz="1200" dirty="0"/>
          </a:p>
        </p:txBody>
      </p:sp>
      <p:sp>
        <p:nvSpPr>
          <p:cNvPr id="46" name="矩形 45"/>
          <p:cNvSpPr/>
          <p:nvPr/>
        </p:nvSpPr>
        <p:spPr>
          <a:xfrm>
            <a:off x="6429726" y="5212379"/>
            <a:ext cx="800219" cy="276999"/>
          </a:xfrm>
          <a:prstGeom prst="rect">
            <a:avLst/>
          </a:prstGeom>
        </p:spPr>
        <p:txBody>
          <a:bodyPr wrap="none">
            <a:spAutoFit/>
          </a:bodyPr>
          <a:lstStyle/>
          <a:p>
            <a:r>
              <a:rPr lang="zh-CN" altLang="en-US" sz="1200" dirty="0">
                <a:solidFill>
                  <a:schemeClr val="tx1">
                    <a:lumMod val="50000"/>
                    <a:lumOff val="50000"/>
                  </a:schemeClr>
                </a:solidFill>
                <a:latin typeface="Arial" panose="020B0604020202020204" pitchFamily="34" charset="0"/>
              </a:rPr>
              <a:t>返回数据</a:t>
            </a:r>
            <a:endParaRPr lang="zh-CN" altLang="en-US" sz="1200" dirty="0"/>
          </a:p>
        </p:txBody>
      </p:sp>
      <p:sp>
        <p:nvSpPr>
          <p:cNvPr id="47" name="矩形 46"/>
          <p:cNvSpPr/>
          <p:nvPr/>
        </p:nvSpPr>
        <p:spPr>
          <a:xfrm>
            <a:off x="5266896" y="5143231"/>
            <a:ext cx="377026" cy="323165"/>
          </a:xfrm>
          <a:prstGeom prst="rect">
            <a:avLst/>
          </a:prstGeom>
        </p:spPr>
        <p:txBody>
          <a:bodyPr wrap="none">
            <a:spAutoFit/>
          </a:bodyPr>
          <a:lstStyle/>
          <a:p>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①</a:t>
            </a:r>
            <a:endParaRPr lang="zh-CN" altLang="en-US" sz="1500" dirty="0">
              <a:latin typeface="微软雅黑" panose="020B0503020204020204" pitchFamily="34" charset="-122"/>
              <a:ea typeface="微软雅黑" panose="020B0503020204020204" pitchFamily="34" charset="-122"/>
            </a:endParaRPr>
          </a:p>
        </p:txBody>
      </p:sp>
      <p:sp>
        <p:nvSpPr>
          <p:cNvPr id="48" name="矩形 47"/>
          <p:cNvSpPr/>
          <p:nvPr/>
        </p:nvSpPr>
        <p:spPr>
          <a:xfrm>
            <a:off x="8006095" y="4094771"/>
            <a:ext cx="377026" cy="323165"/>
          </a:xfrm>
          <a:prstGeom prst="rect">
            <a:avLst/>
          </a:prstGeom>
        </p:spPr>
        <p:txBody>
          <a:bodyPr wrap="none">
            <a:spAutoFit/>
          </a:bodyPr>
          <a:lstStyle/>
          <a:p>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②</a:t>
            </a:r>
            <a:endParaRPr lang="zh-CN" altLang="en-US" sz="1500" dirty="0">
              <a:latin typeface="微软雅黑" panose="020B0503020204020204" pitchFamily="34" charset="-122"/>
              <a:ea typeface="微软雅黑" panose="020B0503020204020204" pitchFamily="34" charset="-122"/>
            </a:endParaRPr>
          </a:p>
        </p:txBody>
      </p:sp>
      <p:sp>
        <p:nvSpPr>
          <p:cNvPr id="49" name="矩形 48"/>
          <p:cNvSpPr/>
          <p:nvPr/>
        </p:nvSpPr>
        <p:spPr>
          <a:xfrm>
            <a:off x="7104781" y="5163461"/>
            <a:ext cx="377026" cy="323165"/>
          </a:xfrm>
          <a:prstGeom prst="rect">
            <a:avLst/>
          </a:prstGeom>
        </p:spPr>
        <p:txBody>
          <a:bodyPr wrap="none">
            <a:spAutoFit/>
          </a:bodyPr>
          <a:lstStyle/>
          <a:p>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③</a:t>
            </a:r>
            <a:endParaRPr lang="zh-CN" altLang="en-US" sz="1500" dirty="0">
              <a:latin typeface="微软雅黑" panose="020B0503020204020204" pitchFamily="34" charset="-122"/>
              <a:ea typeface="微软雅黑" panose="020B0503020204020204" pitchFamily="34" charset="-122"/>
            </a:endParaRPr>
          </a:p>
        </p:txBody>
      </p:sp>
      <p:sp>
        <p:nvSpPr>
          <p:cNvPr id="50" name="矩形 49"/>
          <p:cNvSpPr/>
          <p:nvPr/>
        </p:nvSpPr>
        <p:spPr>
          <a:xfrm>
            <a:off x="3845907" y="4062795"/>
            <a:ext cx="377026" cy="323165"/>
          </a:xfrm>
          <a:prstGeom prst="rect">
            <a:avLst/>
          </a:prstGeom>
        </p:spPr>
        <p:txBody>
          <a:bodyPr wrap="none">
            <a:spAutoFit/>
          </a:bodyPr>
          <a:lstStyle/>
          <a:p>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④</a:t>
            </a:r>
            <a:endParaRPr lang="zh-CN" altLang="en-US" sz="1500" dirty="0">
              <a:latin typeface="微软雅黑" panose="020B0503020204020204" pitchFamily="34" charset="-122"/>
              <a:ea typeface="微软雅黑" panose="020B0503020204020204" pitchFamily="34" charset="-122"/>
            </a:endParaRPr>
          </a:p>
        </p:txBody>
      </p:sp>
      <p:sp>
        <p:nvSpPr>
          <p:cNvPr id="51" name="矩形 50"/>
          <p:cNvSpPr/>
          <p:nvPr/>
        </p:nvSpPr>
        <p:spPr>
          <a:xfrm>
            <a:off x="3395119" y="6240353"/>
            <a:ext cx="377026" cy="323165"/>
          </a:xfrm>
          <a:prstGeom prst="rect">
            <a:avLst/>
          </a:prstGeom>
        </p:spPr>
        <p:txBody>
          <a:bodyPr wrap="none">
            <a:spAutoFit/>
          </a:bodyPr>
          <a:lstStyle/>
          <a:p>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⑤</a:t>
            </a:r>
            <a:endParaRPr lang="zh-CN" altLang="en-US" sz="1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984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内容占位符 2"/>
          <p:cNvSpPr>
            <a:spLocks noGrp="1"/>
          </p:cNvSpPr>
          <p:nvPr>
            <p:ph idx="1"/>
          </p:nvPr>
        </p:nvSpPr>
        <p:spPr>
          <a:xfrm>
            <a:off x="997618" y="1497605"/>
            <a:ext cx="10838329" cy="2790567"/>
          </a:xfrm>
        </p:spPr>
        <p:txBody>
          <a:bodyPr>
            <a:normAutofit/>
          </a:bodyPr>
          <a:lstStyle/>
          <a:p>
            <a:pPr>
              <a:lnSpc>
                <a:spcPct val="150000"/>
              </a:lnSpc>
            </a:pPr>
            <a:r>
              <a:rPr lang="en-US" altLang="zh-CN" sz="2000" dirty="0"/>
              <a:t>Flask </a:t>
            </a:r>
            <a:r>
              <a:rPr lang="zh-CN" altLang="en-US" sz="2000" dirty="0"/>
              <a:t>框架开发非常简洁。</a:t>
            </a:r>
            <a:endParaRPr lang="en-US" altLang="zh-CN" sz="2000" dirty="0"/>
          </a:p>
        </p:txBody>
      </p:sp>
      <p:sp>
        <p:nvSpPr>
          <p:cNvPr id="12" name="矩形 11"/>
          <p:cNvSpPr/>
          <p:nvPr/>
        </p:nvSpPr>
        <p:spPr>
          <a:xfrm>
            <a:off x="447370" y="648372"/>
            <a:ext cx="2409634"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05. 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框架的特点</a:t>
            </a:r>
          </a:p>
        </p:txBody>
      </p:sp>
      <p:graphicFrame>
        <p:nvGraphicFramePr>
          <p:cNvPr id="2" name="表格 1"/>
          <p:cNvGraphicFramePr>
            <a:graphicFrameLocks noGrp="1"/>
          </p:cNvGraphicFramePr>
          <p:nvPr>
            <p:extLst>
              <p:ext uri="{D42A27DB-BD31-4B8C-83A1-F6EECF244321}">
                <p14:modId xmlns:p14="http://schemas.microsoft.com/office/powerpoint/2010/main" val="2867498678"/>
              </p:ext>
            </p:extLst>
          </p:nvPr>
        </p:nvGraphicFramePr>
        <p:xfrm>
          <a:off x="1199486" y="2098089"/>
          <a:ext cx="8858914" cy="1765554"/>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1518567">
                <a:tc>
                  <a:txBody>
                    <a:bodyPr/>
                    <a:lstStyle/>
                    <a:p>
                      <a:pPr>
                        <a:lnSpc>
                          <a:spcPct val="150000"/>
                        </a:lnSpc>
                      </a:pPr>
                      <a:r>
                        <a:rPr lang="en-US" altLang="zh-CN" sz="1500" b="0" kern="1200" dirty="0">
                          <a:solidFill>
                            <a:srgbClr val="0070C0"/>
                          </a:solidFill>
                          <a:latin typeface="微软雅黑" panose="020B0503020204020204" pitchFamily="34" charset="-122"/>
                          <a:ea typeface="微软雅黑" panose="020B0503020204020204" pitchFamily="34" charset="-122"/>
                          <a:cs typeface="+mn-cs"/>
                        </a:rPr>
                        <a:t>from</a:t>
                      </a:r>
                      <a:r>
                        <a:rPr lang="en-US" altLang="zh-CN" sz="15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 flask </a:t>
                      </a:r>
                      <a:r>
                        <a:rPr lang="en-US" altLang="zh-CN" sz="1500" b="0" kern="1200" dirty="0">
                          <a:solidFill>
                            <a:srgbClr val="0070C0"/>
                          </a:solidFill>
                          <a:latin typeface="微软雅黑" panose="020B0503020204020204" pitchFamily="34" charset="-122"/>
                          <a:ea typeface="微软雅黑" panose="020B0503020204020204" pitchFamily="34" charset="-122"/>
                          <a:cs typeface="+mn-cs"/>
                        </a:rPr>
                        <a:t>import</a:t>
                      </a:r>
                      <a:r>
                        <a:rPr lang="en-US" altLang="zh-CN" sz="15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 Flask</a:t>
                      </a:r>
                    </a:p>
                    <a:p>
                      <a:pPr>
                        <a:lnSpc>
                          <a:spcPct val="150000"/>
                        </a:lnSpc>
                      </a:pPr>
                      <a:r>
                        <a:rPr lang="en-US" altLang="zh-CN" sz="15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app = Flask(__name__) </a:t>
                      </a:r>
                    </a:p>
                    <a:p>
                      <a:pPr>
                        <a:lnSpc>
                          <a:spcPct val="150000"/>
                        </a:lnSpc>
                      </a:pPr>
                      <a:r>
                        <a:rPr lang="en-US" altLang="zh-CN" sz="1500" b="0" dirty="0">
                          <a:solidFill>
                            <a:schemeClr val="accent4">
                              <a:lumMod val="75000"/>
                            </a:schemeClr>
                          </a:solidFill>
                          <a:latin typeface="微软雅黑" panose="020B0503020204020204" pitchFamily="34" charset="-122"/>
                          <a:ea typeface="微软雅黑" panose="020B0503020204020204" pitchFamily="34" charset="-122"/>
                        </a:rPr>
                        <a:t>@</a:t>
                      </a:r>
                      <a:r>
                        <a:rPr lang="en-US" altLang="zh-CN" sz="1500" b="0" dirty="0" err="1">
                          <a:solidFill>
                            <a:schemeClr val="accent4">
                              <a:lumMod val="75000"/>
                            </a:schemeClr>
                          </a:solidFill>
                          <a:latin typeface="微软雅黑" panose="020B0503020204020204" pitchFamily="34" charset="-122"/>
                          <a:ea typeface="微软雅黑" panose="020B0503020204020204" pitchFamily="34" charset="-122"/>
                        </a:rPr>
                        <a:t>app.route</a:t>
                      </a:r>
                      <a:r>
                        <a:rPr lang="en-US" altLang="zh-CN" sz="1500" b="0" dirty="0">
                          <a:solidFill>
                            <a:schemeClr val="tx1">
                              <a:lumMod val="85000"/>
                              <a:lumOff val="15000"/>
                            </a:schemeClr>
                          </a:solidFill>
                          <a:latin typeface="微软雅黑" panose="020B0503020204020204" pitchFamily="34" charset="-122"/>
                          <a:ea typeface="微软雅黑" panose="020B0503020204020204" pitchFamily="34" charset="-122"/>
                        </a:rPr>
                        <a:t>("/") </a:t>
                      </a:r>
                    </a:p>
                    <a:p>
                      <a:pPr>
                        <a:lnSpc>
                          <a:spcPct val="150000"/>
                        </a:lnSpc>
                      </a:pPr>
                      <a:r>
                        <a:rPr lang="en-US" altLang="zh-CN" sz="1500" b="0" dirty="0" err="1">
                          <a:solidFill>
                            <a:srgbClr val="0070C0"/>
                          </a:solidFill>
                          <a:latin typeface="微软雅黑" panose="020B0503020204020204" pitchFamily="34" charset="-122"/>
                          <a:ea typeface="微软雅黑" panose="020B0503020204020204" pitchFamily="34" charset="-122"/>
                        </a:rPr>
                        <a:t>def</a:t>
                      </a:r>
                      <a:r>
                        <a:rPr lang="en-US" altLang="zh-CN" sz="1500" b="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15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hello </a:t>
                      </a:r>
                      <a:r>
                        <a:rPr lang="en-US" altLang="zh-CN" sz="1500" b="0" dirty="0">
                          <a:solidFill>
                            <a:schemeClr val="tx1">
                              <a:lumMod val="85000"/>
                              <a:lumOff val="15000"/>
                            </a:schemeClr>
                          </a:solidFill>
                          <a:latin typeface="微软雅黑" panose="020B0503020204020204" pitchFamily="34" charset="-122"/>
                          <a:ea typeface="微软雅黑" panose="020B0503020204020204" pitchFamily="34" charset="-122"/>
                        </a:rPr>
                        <a:t>( ): </a:t>
                      </a:r>
                    </a:p>
                    <a:p>
                      <a:pPr>
                        <a:lnSpc>
                          <a:spcPct val="150000"/>
                        </a:lnSpc>
                      </a:pPr>
                      <a:r>
                        <a:rPr lang="en-US" altLang="zh-CN" sz="1500" b="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1500" b="0" i="1" dirty="0">
                          <a:solidFill>
                            <a:srgbClr val="7030A0"/>
                          </a:solidFill>
                          <a:latin typeface="微软雅黑" panose="020B0503020204020204" pitchFamily="34" charset="-122"/>
                          <a:ea typeface="微软雅黑" panose="020B0503020204020204" pitchFamily="34" charset="-122"/>
                        </a:rPr>
                        <a:t>return</a:t>
                      </a:r>
                      <a:r>
                        <a:rPr lang="en-US" altLang="zh-CN" sz="1500" b="0" dirty="0">
                          <a:solidFill>
                            <a:schemeClr val="tx1">
                              <a:lumMod val="85000"/>
                              <a:lumOff val="15000"/>
                            </a:schemeClr>
                          </a:solidFill>
                          <a:latin typeface="微软雅黑" panose="020B0503020204020204" pitchFamily="34" charset="-122"/>
                          <a:ea typeface="微软雅黑" panose="020B0503020204020204" pitchFamily="34" charset="-122"/>
                        </a:rPr>
                        <a:t> "Hello World!"</a:t>
                      </a:r>
                      <a:endParaRPr lang="zh-CN" altLang="en-US" sz="15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内容占位符 2"/>
          <p:cNvSpPr txBox="1">
            <a:spLocks/>
          </p:cNvSpPr>
          <p:nvPr/>
        </p:nvSpPr>
        <p:spPr>
          <a:xfrm>
            <a:off x="997618" y="4052014"/>
            <a:ext cx="10838329" cy="2790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t>简单并快速的安装、启动。</a:t>
            </a:r>
            <a:endParaRPr lang="en-US" altLang="zh-CN" sz="2000" dirty="0"/>
          </a:p>
        </p:txBody>
      </p:sp>
      <p:graphicFrame>
        <p:nvGraphicFramePr>
          <p:cNvPr id="18" name="表格 17"/>
          <p:cNvGraphicFramePr>
            <a:graphicFrameLocks noGrp="1"/>
          </p:cNvGraphicFramePr>
          <p:nvPr>
            <p:extLst>
              <p:ext uri="{D42A27DB-BD31-4B8C-83A1-F6EECF244321}">
                <p14:modId xmlns:p14="http://schemas.microsoft.com/office/powerpoint/2010/main" val="3056308706"/>
              </p:ext>
            </p:extLst>
          </p:nvPr>
        </p:nvGraphicFramePr>
        <p:xfrm>
          <a:off x="1199486" y="4652499"/>
          <a:ext cx="8858914" cy="833901"/>
        </p:xfrm>
        <a:graphic>
          <a:graphicData uri="http://schemas.openxmlformats.org/drawingml/2006/table">
            <a:tbl>
              <a:tblPr firstRow="1" bandRow="1">
                <a:tableStyleId>{5C22544A-7EE6-4342-B048-85BDC9FD1C3A}</a:tableStyleId>
              </a:tblPr>
              <a:tblGrid>
                <a:gridCol w="8858914">
                  <a:extLst>
                    <a:ext uri="{9D8B030D-6E8A-4147-A177-3AD203B41FA5}">
                      <a16:colId xmlns:a16="http://schemas.microsoft.com/office/drawing/2014/main" val="20000"/>
                    </a:ext>
                  </a:extLst>
                </a:gridCol>
              </a:tblGrid>
              <a:tr h="833901">
                <a:tc>
                  <a:txBody>
                    <a:bodyPr/>
                    <a:lstStyle/>
                    <a:p>
                      <a:pPr>
                        <a:lnSpc>
                          <a:spcPct val="150000"/>
                        </a:lnSpc>
                      </a:pPr>
                      <a:r>
                        <a:rPr lang="en-US" altLang="zh-CN" sz="1500" b="0" kern="1200" dirty="0">
                          <a:solidFill>
                            <a:schemeClr val="tx1">
                              <a:lumMod val="50000"/>
                              <a:lumOff val="50000"/>
                            </a:schemeClr>
                          </a:solidFill>
                          <a:effectLst/>
                          <a:latin typeface="微软雅黑" panose="020B0503020204020204" pitchFamily="34" charset="-122"/>
                          <a:ea typeface="微软雅黑" panose="020B0503020204020204" pitchFamily="34" charset="-122"/>
                          <a:cs typeface="+mn-cs"/>
                        </a:rPr>
                        <a:t>&gt; python </a:t>
                      </a:r>
                      <a:r>
                        <a:rPr lang="en-US" altLang="zh-CN" sz="1500" b="0" dirty="0">
                          <a:solidFill>
                            <a:schemeClr val="tx1">
                              <a:lumMod val="75000"/>
                              <a:lumOff val="25000"/>
                            </a:schemeClr>
                          </a:solidFill>
                          <a:latin typeface="微软雅黑" panose="020B0503020204020204" pitchFamily="34" charset="-122"/>
                          <a:ea typeface="微软雅黑" panose="020B0503020204020204" pitchFamily="34" charset="-122"/>
                        </a:rPr>
                        <a:t>hello.py </a:t>
                      </a:r>
                    </a:p>
                    <a:p>
                      <a:pPr>
                        <a:lnSpc>
                          <a:spcPct val="150000"/>
                        </a:lnSpc>
                      </a:pPr>
                      <a:r>
                        <a:rPr lang="en-US" altLang="zh-CN" sz="1500" b="0" kern="1200" dirty="0">
                          <a:solidFill>
                            <a:schemeClr val="tx1">
                              <a:lumMod val="50000"/>
                              <a:lumOff val="50000"/>
                            </a:schemeClr>
                          </a:solidFill>
                          <a:effectLst/>
                          <a:latin typeface="微软雅黑" panose="020B0503020204020204" pitchFamily="34" charset="-122"/>
                          <a:ea typeface="微软雅黑" panose="020B0503020204020204" pitchFamily="34" charset="-122"/>
                          <a:cs typeface="+mn-cs"/>
                        </a:rPr>
                        <a:t>* Running on http://127.0.0.1:5000</a:t>
                      </a:r>
                      <a:endParaRPr lang="zh-CN" altLang="en-US" sz="1500" b="0" kern="1200" dirty="0">
                        <a:solidFill>
                          <a:schemeClr val="tx1">
                            <a:lumMod val="50000"/>
                            <a:lumOff val="50000"/>
                          </a:schemeClr>
                        </a:solidFill>
                        <a:effectLst/>
                        <a:latin typeface="微软雅黑" panose="020B0503020204020204" pitchFamily="34" charset="-122"/>
                        <a:ea typeface="微软雅黑" panose="020B0503020204020204" pitchFamily="34" charset="-122"/>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1262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524000" y="2009471"/>
            <a:ext cx="9144000" cy="2320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en-US" altLang="zh-CN" sz="2500" b="1" dirty="0">
                <a:solidFill>
                  <a:schemeClr val="accent2">
                    <a:lumMod val="75000"/>
                  </a:schemeClr>
                </a:solidFill>
              </a:rPr>
              <a:t>Section 02</a:t>
            </a:r>
            <a:r>
              <a:rPr lang="en-US" altLang="zh-CN" sz="2500" b="1" dirty="0">
                <a:solidFill>
                  <a:srgbClr val="C00000"/>
                </a:solidFill>
              </a:rPr>
              <a:t>.</a:t>
            </a:r>
            <a:r>
              <a:rPr lang="en-US" altLang="zh-CN" sz="3500" dirty="0"/>
              <a:t> </a:t>
            </a:r>
            <a:r>
              <a:rPr lang="zh-CN" altLang="en-US" sz="3500" dirty="0"/>
              <a:t>快速安装配置</a:t>
            </a:r>
          </a:p>
        </p:txBody>
      </p:sp>
      <p:sp>
        <p:nvSpPr>
          <p:cNvPr id="5" name="副标题 2"/>
          <p:cNvSpPr txBox="1">
            <a:spLocks/>
          </p:cNvSpPr>
          <p:nvPr/>
        </p:nvSpPr>
        <p:spPr>
          <a:xfrm>
            <a:off x="2825087" y="3587182"/>
            <a:ext cx="6414448"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500" dirty="0">
                <a:solidFill>
                  <a:schemeClr val="bg1">
                    <a:lumMod val="50000"/>
                  </a:schemeClr>
                </a:solidFill>
              </a:rPr>
              <a:t>       本小节讲述</a:t>
            </a:r>
            <a:r>
              <a:rPr lang="en-US" altLang="zh-CN" sz="1500" dirty="0">
                <a:solidFill>
                  <a:schemeClr val="bg1">
                    <a:lumMod val="50000"/>
                  </a:schemeClr>
                </a:solidFill>
              </a:rPr>
              <a:t>Flask</a:t>
            </a:r>
            <a:r>
              <a:rPr lang="zh-CN" altLang="en-US" sz="1500" dirty="0">
                <a:solidFill>
                  <a:schemeClr val="bg1">
                    <a:lumMod val="50000"/>
                  </a:schemeClr>
                </a:solidFill>
              </a:rPr>
              <a:t>框架的离线及在线安装方式，快速的安装配置使得开发成为了一种非常简单的事情，通过一个小示例（</a:t>
            </a:r>
            <a:r>
              <a:rPr lang="en-US" altLang="zh-CN" sz="1500" dirty="0">
                <a:solidFill>
                  <a:schemeClr val="bg1">
                    <a:lumMod val="50000"/>
                  </a:schemeClr>
                </a:solidFill>
              </a:rPr>
              <a:t>Mini Application</a:t>
            </a:r>
            <a:r>
              <a:rPr lang="zh-CN" altLang="en-US" sz="1500" dirty="0">
                <a:solidFill>
                  <a:schemeClr val="bg1">
                    <a:lumMod val="50000"/>
                  </a:schemeClr>
                </a:solidFill>
              </a:rPr>
              <a:t>）初步认知</a:t>
            </a:r>
            <a:r>
              <a:rPr lang="en-US" altLang="zh-CN" sz="1500" dirty="0">
                <a:solidFill>
                  <a:schemeClr val="bg1">
                    <a:lumMod val="50000"/>
                  </a:schemeClr>
                </a:solidFill>
              </a:rPr>
              <a:t>Flask</a:t>
            </a:r>
            <a:r>
              <a:rPr lang="zh-CN" altLang="en-US" sz="1500" dirty="0">
                <a:solidFill>
                  <a:schemeClr val="bg1">
                    <a:lumMod val="50000"/>
                  </a:schemeClr>
                </a:solidFill>
              </a:rPr>
              <a:t>框架的基本开发模式。</a:t>
            </a:r>
          </a:p>
        </p:txBody>
      </p:sp>
      <p:sp>
        <p:nvSpPr>
          <p:cNvPr id="6" name="矩形 5"/>
          <p:cNvSpPr/>
          <p:nvPr/>
        </p:nvSpPr>
        <p:spPr>
          <a:xfrm>
            <a:off x="351834" y="557374"/>
            <a:ext cx="3756146" cy="551329"/>
          </a:xfrm>
          <a:prstGeom prst="rect">
            <a:avLst/>
          </a:prstGeom>
          <a:solidFill>
            <a:schemeClr val="accent2">
              <a:lumMod val="75000"/>
            </a:schemeClr>
          </a:solidFill>
          <a:ln>
            <a:solidFill>
              <a:schemeClr val="accent2">
                <a:lumMod val="75000"/>
              </a:schemeClr>
            </a:solidFill>
          </a:ln>
          <a:effectLst>
            <a:outerShdw blurRad="88900" dist="76200" dir="2700000" algn="tl" rotWithShape="0">
              <a:schemeClr val="tx1">
                <a:alpha val="31000"/>
              </a:scheme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p:cNvSpPr/>
          <p:nvPr/>
        </p:nvSpPr>
        <p:spPr>
          <a:xfrm>
            <a:off x="490355" y="655101"/>
            <a:ext cx="2528256" cy="369332"/>
          </a:xfrm>
          <a:prstGeom prst="rect">
            <a:avLst/>
          </a:prstGeom>
        </p:spPr>
        <p:txBody>
          <a:bodyPr wrap="none">
            <a:spAutoFit/>
          </a:bodyPr>
          <a:lstStyle/>
          <a:p>
            <a:r>
              <a:rPr lang="en-US" altLang="zh-CN" b="1" dirty="0">
                <a:solidFill>
                  <a:schemeClr val="bg1">
                    <a:lumMod val="95000"/>
                  </a:schemeClr>
                </a:solidFill>
                <a:latin typeface="微软雅黑" panose="020B0503020204020204" pitchFamily="34" charset="-122"/>
                <a:ea typeface="微软雅黑" panose="020B0503020204020204" pitchFamily="34" charset="-122"/>
              </a:rPr>
              <a:t>I</a:t>
            </a:r>
            <a:r>
              <a:rPr lang="zh-CN" altLang="en-US" b="1" dirty="0">
                <a:solidFill>
                  <a:schemeClr val="bg1">
                    <a:lumMod val="95000"/>
                  </a:schemeClr>
                </a:solidFill>
                <a:latin typeface="微软雅黑" panose="020B0503020204020204" pitchFamily="34" charset="-122"/>
                <a:ea typeface="微软雅黑" panose="020B0503020204020204" pitchFamily="34" charset="-122"/>
              </a:rPr>
              <a:t>：</a:t>
            </a:r>
            <a:r>
              <a:rPr lang="en-US" altLang="zh-CN" b="1" dirty="0">
                <a:solidFill>
                  <a:schemeClr val="bg1">
                    <a:lumMod val="95000"/>
                  </a:schemeClr>
                </a:solidFill>
                <a:latin typeface="微软雅黑" panose="020B0503020204020204" pitchFamily="34" charset="-122"/>
                <a:ea typeface="微软雅黑" panose="020B0503020204020204" pitchFamily="34" charset="-122"/>
              </a:rPr>
              <a:t>Flask </a:t>
            </a:r>
            <a:r>
              <a:rPr lang="zh-CN" altLang="en-US" b="1" dirty="0">
                <a:solidFill>
                  <a:schemeClr val="bg1">
                    <a:lumMod val="95000"/>
                  </a:schemeClr>
                </a:solidFill>
                <a:latin typeface="微软雅黑" panose="020B0503020204020204" pitchFamily="34" charset="-122"/>
                <a:ea typeface="微软雅黑" panose="020B0503020204020204" pitchFamily="34" charset="-122"/>
              </a:rPr>
              <a:t>框架快速入门</a:t>
            </a:r>
          </a:p>
        </p:txBody>
      </p:sp>
    </p:spTree>
    <p:extLst>
      <p:ext uri="{BB962C8B-B14F-4D97-AF65-F5344CB8AC3E}">
        <p14:creationId xmlns:p14="http://schemas.microsoft.com/office/powerpoint/2010/main" val="3749852169"/>
      </p:ext>
    </p:extLst>
  </p:cSld>
  <p:clrMapOvr>
    <a:masterClrMapping/>
  </p:clrMapOvr>
</p:sld>
</file>

<file path=ppt/theme/theme1.xml><?xml version="1.0" encoding="utf-8"?>
<a:theme xmlns:a="http://schemas.openxmlformats.org/drawingml/2006/main" name="Python教学PPT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ython教学PPT模板" id="{2B0712E6-E9F8-45BD-A5C7-E0F8A044F9DF}" vid="{3A1FA56E-B7EA-4FBA-AA9D-45E37B1F6305}"/>
    </a:ext>
  </a:extLst>
</a:theme>
</file>

<file path=docProps/app.xml><?xml version="1.0" encoding="utf-8"?>
<Properties xmlns="http://schemas.openxmlformats.org/officeDocument/2006/extended-properties" xmlns:vt="http://schemas.openxmlformats.org/officeDocument/2006/docPropsVTypes">
  <Template>Python教学PPT模板</Template>
  <TotalTime>3996</TotalTime>
  <Words>5108</Words>
  <Application>Microsoft Office PowerPoint</Application>
  <PresentationFormat>宽屏</PresentationFormat>
  <Paragraphs>397</Paragraphs>
  <Slides>58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58</vt:i4>
      </vt:variant>
    </vt:vector>
  </HeadingPairs>
  <TitlesOfParts>
    <vt:vector size="64" baseType="lpstr">
      <vt:lpstr>宋体</vt:lpstr>
      <vt:lpstr>微软雅黑</vt:lpstr>
      <vt:lpstr>Arial</vt:lpstr>
      <vt:lpstr>Calibri</vt:lpstr>
      <vt:lpstr>Calibri Light</vt:lpstr>
      <vt:lpstr>Python教学PPT模板</vt:lpstr>
      <vt:lpstr>01：Flask 框架快速入门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李 伟</cp:lastModifiedBy>
  <cp:revision>830</cp:revision>
  <dcterms:created xsi:type="dcterms:W3CDTF">2017-12-07T02:29:18Z</dcterms:created>
  <dcterms:modified xsi:type="dcterms:W3CDTF">2022-05-27T00:28:54Z</dcterms:modified>
</cp:coreProperties>
</file>