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312" r:id="rId6"/>
    <p:sldId id="313" r:id="rId7"/>
    <p:sldId id="34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44" r:id="rId19"/>
    <p:sldId id="325" r:id="rId20"/>
    <p:sldId id="259" r:id="rId21"/>
    <p:sldId id="326" r:id="rId22"/>
    <p:sldId id="327" r:id="rId23"/>
    <p:sldId id="328" r:id="rId24"/>
    <p:sldId id="345" r:id="rId25"/>
    <p:sldId id="330" r:id="rId26"/>
    <p:sldId id="331" r:id="rId27"/>
    <p:sldId id="31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D9F"/>
    <a:srgbClr val="6896C0"/>
    <a:srgbClr val="B686DA"/>
    <a:srgbClr val="AC8300"/>
    <a:srgbClr val="F88888"/>
    <a:srgbClr val="FFD1D1"/>
    <a:srgbClr val="CC86E2"/>
    <a:srgbClr val="E9E7E7"/>
    <a:srgbClr val="E1C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20084"/>
          </a:xfrm>
        </p:spPr>
        <p:txBody>
          <a:bodyPr anchor="b">
            <a:normAutofit/>
          </a:bodyPr>
          <a:lstStyle>
            <a:lvl1pPr algn="ctr">
              <a:defRPr sz="3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272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矩形 7"/>
          <p:cNvSpPr/>
          <p:nvPr/>
        </p:nvSpPr>
        <p:spPr>
          <a:xfrm>
            <a:off x="349624" y="571034"/>
            <a:ext cx="2877670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65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F5F-50B4-42F2-B97B-3DD14EB9D0D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DF4F-5285-492E-8777-46B6DC758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7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F5F-50B4-42F2-B97B-3DD14EB9D0D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DF4F-5285-492E-8777-46B6DC758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4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5808"/>
            <a:ext cx="10838329" cy="629956"/>
          </a:xfrm>
        </p:spPr>
        <p:txBody>
          <a:bodyPr>
            <a:normAutofit/>
          </a:bodyPr>
          <a:lstStyle>
            <a:lvl1pPr>
              <a:defRPr sz="3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44705"/>
            <a:ext cx="10838329" cy="4961966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671" y="6000878"/>
            <a:ext cx="570593" cy="5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8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F5F-50B4-42F2-B97B-3DD14EB9D0D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DF4F-5285-492E-8777-46B6DC758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F5F-50B4-42F2-B97B-3DD14EB9D0D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DF4F-5285-492E-8777-46B6DC758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7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F5F-50B4-42F2-B97B-3DD14EB9D0D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DF4F-5285-492E-8777-46B6DC758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F5F-50B4-42F2-B97B-3DD14EB9D0D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DF4F-5285-492E-8777-46B6DC758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F5F-50B4-42F2-B97B-3DD14EB9D0D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DF4F-5285-492E-8777-46B6DC758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1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F5F-50B4-42F2-B97B-3DD14EB9D0D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DF4F-5285-492E-8777-46B6DC758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6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F5F-50B4-42F2-B97B-3DD14EB9D0D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DF4F-5285-492E-8777-46B6DC758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4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DF5F-50B4-42F2-B97B-3DD14EB9D0D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DF4F-5285-492E-8777-46B6DC758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2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13682"/>
            <a:ext cx="9144000" cy="2320084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02</a:t>
            </a:r>
            <a:r>
              <a:rPr lang="zh-CN" altLang="en-US" dirty="0"/>
              <a:t>：</a:t>
            </a:r>
            <a:r>
              <a:rPr lang="en-US" altLang="zh-CN" dirty="0"/>
              <a:t>Flask </a:t>
            </a:r>
            <a:r>
              <a:rPr lang="zh-CN" altLang="en-US" dirty="0"/>
              <a:t>进阶开发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7403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altLang="zh-CN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microframework</a:t>
            </a:r>
            <a:r>
              <a:rPr lang="en-US" altLang="zh-CN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Python</a:t>
            </a:r>
            <a:endParaRPr lang="zh-CN" altLang="en-US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16" y="2006222"/>
            <a:ext cx="1164463" cy="10480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6707" y="668748"/>
            <a:ext cx="260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Web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框架技术</a:t>
            </a:r>
          </a:p>
        </p:txBody>
      </p:sp>
    </p:spTree>
    <p:extLst>
      <p:ext uri="{BB962C8B-B14F-4D97-AF65-F5344CB8AC3E}">
        <p14:creationId xmlns:p14="http://schemas.microsoft.com/office/powerpoint/2010/main" val="53608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997618" y="1497605"/>
            <a:ext cx="10838329" cy="549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导入</a:t>
            </a:r>
            <a:r>
              <a:rPr lang="en-US" altLang="zh-CN" sz="2000" dirty="0" err="1"/>
              <a:t>Werkzeug</a:t>
            </a:r>
            <a:r>
              <a:rPr lang="zh-CN" altLang="en-US" sz="2000" dirty="0"/>
              <a:t>提供的 </a:t>
            </a:r>
            <a:r>
              <a:rPr lang="en-US" altLang="zh-CN" sz="2000" dirty="0">
                <a:solidFill>
                  <a:srgbClr val="6896C0"/>
                </a:solidFill>
              </a:rPr>
              <a:t>secure_filename() </a:t>
            </a:r>
            <a:r>
              <a:rPr lang="zh-CN" altLang="en-US" sz="2000" dirty="0"/>
              <a:t>函数来检查文件名：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安全问题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99486" y="2098089"/>
          <a:ext cx="8858914" cy="510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4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filename = </a:t>
                      </a:r>
                      <a:r>
                        <a:rPr lang="en-US" altLang="zh-CN" sz="1500" b="0" kern="1200" dirty="0">
                          <a:solidFill>
                            <a:srgbClr val="6896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secure_filename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5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file.filename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211360" y="2849607"/>
            <a:ext cx="8847039" cy="6974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要注意的是，</a:t>
            </a:r>
            <a:r>
              <a:rPr lang="en-US" altLang="zh-CN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secure_filename</a:t>
            </a: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仅返回</a:t>
            </a:r>
            <a:r>
              <a:rPr lang="en-US" altLang="zh-CN" sz="1400" b="1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400" b="1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。所以， 非</a:t>
            </a:r>
            <a:r>
              <a:rPr lang="en-US" altLang="zh-CN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（比如汉字）会被过滤掉，空格会被替换为下划线。你也可以自己处理文件名，或是在使用这个函数前将中文替换为拼音或是英文。</a:t>
            </a:r>
            <a:endParaRPr lang="en-US" altLang="zh-CN" sz="1400" dirty="0">
              <a:solidFill>
                <a:srgbClr val="AC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12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获取上传后的文件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9890" y="1527181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配置一个函数来获取上传文件的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：，如下所示：</a:t>
            </a:r>
            <a:endParaRPr lang="en-US" altLang="zh-CN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78459"/>
              </p:ext>
            </p:extLst>
          </p:nvPr>
        </p:nvGraphicFramePr>
        <p:xfrm>
          <a:off x="1215406" y="2195899"/>
          <a:ext cx="8858914" cy="169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0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0070C0"/>
                          </a:solidFill>
                          <a:effectLst/>
                        </a:rPr>
                        <a:t>from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70C0"/>
                          </a:solidFill>
                          <a:effectLst/>
                        </a:rPr>
                        <a:t>import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send_from_directory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@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app.route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CN" sz="18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'/uploads/&lt;filename&gt;'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0070C0"/>
                          </a:solidFill>
                          <a:effectLst/>
                        </a:rPr>
                        <a:t>def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uploaded_file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(filename)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zh-CN" sz="1600" b="1" dirty="0">
                          <a:solidFill>
                            <a:srgbClr val="0070C0"/>
                          </a:solidFill>
                          <a:effectLst/>
                        </a:rPr>
                        <a:t>return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end_from_directory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app.config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altLang="zh-CN" sz="18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'UPLOAD_FOLDER'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</a:rPr>
                        <a:t>],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filename)</a:t>
                      </a:r>
                      <a:endParaRPr lang="zh-CN" altLang="en-US" sz="15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>
          <a:xfrm>
            <a:off x="1002162" y="4163475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获取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，如下所示：</a:t>
            </a:r>
            <a:endParaRPr lang="en-US" altLang="zh-CN" sz="2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86367"/>
              </p:ext>
            </p:extLst>
          </p:nvPr>
        </p:nvGraphicFramePr>
        <p:xfrm>
          <a:off x="1217678" y="4832193"/>
          <a:ext cx="8858914" cy="4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0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file_url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url_for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8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uploaded_file</a:t>
                      </a:r>
                      <a:r>
                        <a:rPr lang="en-US" altLang="zh-CN" sz="18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filename=filename)</a:t>
                      </a:r>
                      <a:endParaRPr lang="en-US" altLang="zh-CN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6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完整示例演示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9890" y="1527181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Step1: </a:t>
            </a:r>
            <a:r>
              <a:rPr lang="zh-CN" altLang="en-US" sz="2000" dirty="0"/>
              <a:t>在 </a:t>
            </a:r>
            <a:r>
              <a:rPr lang="en-US" altLang="zh-CN" sz="2000" dirty="0"/>
              <a:t>templates</a:t>
            </a:r>
            <a:r>
              <a:rPr lang="zh-CN" altLang="en-US" sz="2000" dirty="0"/>
              <a:t>下创建 </a:t>
            </a:r>
            <a:r>
              <a:rPr lang="en-US" altLang="zh-CN" sz="2000" dirty="0"/>
              <a:t>uploadcode.html </a:t>
            </a:r>
            <a:r>
              <a:rPr lang="zh-CN" altLang="en-US" sz="2000" dirty="0"/>
              <a:t>网页</a:t>
            </a: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997618" y="2301081"/>
            <a:ext cx="35627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templates/uploadcode.html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网页代码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6697" y="4508703"/>
            <a:ext cx="13388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运行效果图：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85" y="2707009"/>
            <a:ext cx="7299002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85" y="4872812"/>
            <a:ext cx="2390254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52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完整示例演示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9890" y="1527181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Step2: </a:t>
            </a:r>
            <a:r>
              <a:rPr lang="zh-CN" altLang="en-US" sz="2000" dirty="0"/>
              <a:t>创建 </a:t>
            </a:r>
            <a:r>
              <a:rPr lang="en-US" altLang="zh-CN" sz="2000" dirty="0"/>
              <a:t>uploadcode.py </a:t>
            </a:r>
            <a:r>
              <a:rPr lang="zh-CN" altLang="en-US" sz="2000" dirty="0"/>
              <a:t>脚本，实现文件上传请求处理的业务实现，如下所示：</a:t>
            </a: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1188689" y="2342025"/>
            <a:ext cx="10166251" cy="628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uploadcode.py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脚本部分代码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</a:t>
            </a:r>
            <a:r>
              <a:rPr lang="zh-CN" altLang="en-US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导入相关的模块库及操作对象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26" y="3113703"/>
            <a:ext cx="6693266" cy="172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76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完整示例演示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9890" y="1527181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Step3: </a:t>
            </a:r>
            <a:r>
              <a:rPr lang="zh-CN" altLang="en-US" sz="2000" dirty="0"/>
              <a:t>创建 </a:t>
            </a:r>
            <a:r>
              <a:rPr lang="en-US" altLang="zh-CN" sz="2000" dirty="0"/>
              <a:t>uploadcode.py </a:t>
            </a:r>
            <a:r>
              <a:rPr lang="zh-CN" altLang="en-US" sz="2000" dirty="0"/>
              <a:t>脚本，实现文件上传请求处理的业务实现，如下所示：</a:t>
            </a: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1188688" y="2246489"/>
            <a:ext cx="101662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uploadcode.py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脚本部分代码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</a:t>
            </a:r>
            <a:r>
              <a:rPr lang="zh-CN" altLang="en-US" sz="15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设置文件上传的参数（存储上传文件的路径、文件大小限制）以及项目配置参数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6" y="3121541"/>
            <a:ext cx="649119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92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完整示例演示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9890" y="1527181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Step4: </a:t>
            </a:r>
            <a:r>
              <a:rPr lang="zh-CN" altLang="en-US" sz="2000" dirty="0"/>
              <a:t>创建 </a:t>
            </a:r>
            <a:r>
              <a:rPr lang="en-US" altLang="zh-CN" sz="2000" dirty="0"/>
              <a:t>uploadcode.py </a:t>
            </a:r>
            <a:r>
              <a:rPr lang="zh-CN" altLang="en-US" sz="2000" dirty="0"/>
              <a:t>脚本，实现文件上传请求处理的业务实现，如下所示：</a:t>
            </a: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1188688" y="2246489"/>
            <a:ext cx="101662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uploadcode.py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脚本部分代码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15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创建验证文件类型的自定义函数 </a:t>
            </a:r>
            <a:r>
              <a:rPr lang="en-US" altLang="zh-CN" sz="15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allowed_file</a:t>
            </a:r>
            <a:r>
              <a:rPr lang="en-US" altLang="zh-CN" sz="1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5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6" y="3132828"/>
            <a:ext cx="5397002" cy="12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433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完整示例演示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9890" y="1527181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Step6: </a:t>
            </a:r>
            <a:r>
              <a:rPr lang="zh-CN" altLang="en-US" sz="2000" dirty="0"/>
              <a:t>创建 </a:t>
            </a:r>
            <a:r>
              <a:rPr lang="en-US" altLang="zh-CN" sz="2000" dirty="0"/>
              <a:t>uploadcode.py </a:t>
            </a:r>
            <a:r>
              <a:rPr lang="zh-CN" altLang="en-US" sz="2000" dirty="0"/>
              <a:t>脚本，实现文件上传请求处理的业务实现，如下所示：</a:t>
            </a: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1188688" y="2246489"/>
            <a:ext cx="101662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uploadcode.py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脚本部分代码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2-4</a:t>
            </a:r>
            <a:r>
              <a:rPr lang="zh-CN" altLang="en-US" sz="15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创建获取上传文件的服务器地址的函数 </a:t>
            </a:r>
            <a:r>
              <a:rPr lang="en-US" altLang="zh-CN" sz="15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uploaded_file</a:t>
            </a:r>
            <a:r>
              <a:rPr lang="en-US" altLang="zh-CN" sz="1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5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13" y="3146476"/>
            <a:ext cx="5400000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00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完整示例演示</a:t>
            </a:r>
          </a:p>
        </p:txBody>
      </p:sp>
      <p:sp>
        <p:nvSpPr>
          <p:cNvPr id="11" name="矩形 10"/>
          <p:cNvSpPr/>
          <p:nvPr/>
        </p:nvSpPr>
        <p:spPr>
          <a:xfrm>
            <a:off x="1188688" y="1413972"/>
            <a:ext cx="101662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uploadcode.py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脚本部分代码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2-5</a:t>
            </a:r>
            <a:r>
              <a:rPr lang="zh-CN" altLang="en-US" sz="15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请求处理函数 </a:t>
            </a:r>
            <a:r>
              <a:rPr lang="en-US" altLang="zh-CN" sz="1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upload()</a:t>
            </a:r>
            <a:endParaRPr lang="zh-CN" altLang="en-US" sz="15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66" y="2254326"/>
            <a:ext cx="6017816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8096730" y="2305170"/>
            <a:ext cx="3813146" cy="3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运行参考结果：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24" y="2809339"/>
            <a:ext cx="2348308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24" y="4610948"/>
            <a:ext cx="2144549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384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0" y="2009471"/>
            <a:ext cx="9144000" cy="232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2500" b="1" dirty="0">
                <a:solidFill>
                  <a:schemeClr val="accent2">
                    <a:lumMod val="75000"/>
                  </a:schemeClr>
                </a:solidFill>
              </a:rPr>
              <a:t>Section 03</a:t>
            </a:r>
            <a:r>
              <a:rPr lang="en-US" altLang="zh-CN" sz="2500" b="1" dirty="0">
                <a:solidFill>
                  <a:srgbClr val="C00000"/>
                </a:solidFill>
              </a:rPr>
              <a:t>.</a:t>
            </a:r>
            <a:r>
              <a:rPr lang="en-US" altLang="zh-CN" sz="3500" dirty="0"/>
              <a:t> </a:t>
            </a:r>
            <a:r>
              <a:rPr lang="zh-CN" altLang="en-US" sz="3500" dirty="0"/>
              <a:t>多文件上传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25087" y="3587182"/>
            <a:ext cx="641444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       文件上传是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开发中的重要操作之一，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</a:rPr>
              <a:t>Flask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框架为我们提供了良好的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接口，快速实现文件上传功能。</a:t>
            </a:r>
          </a:p>
        </p:txBody>
      </p:sp>
      <p:sp>
        <p:nvSpPr>
          <p:cNvPr id="6" name="矩形 5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355" y="655101"/>
            <a:ext cx="3516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I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框架快速入门</a:t>
            </a:r>
          </a:p>
        </p:txBody>
      </p:sp>
    </p:spTree>
    <p:extLst>
      <p:ext uri="{BB962C8B-B14F-4D97-AF65-F5344CB8AC3E}">
        <p14:creationId xmlns:p14="http://schemas.microsoft.com/office/powerpoint/2010/main" val="66601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多文件上传处理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9890" y="1527181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页面需要使用 </a:t>
            </a:r>
            <a:r>
              <a:rPr lang="en-US" altLang="zh-CN" sz="2000" dirty="0"/>
              <a:t>multiple </a:t>
            </a:r>
            <a:r>
              <a:rPr lang="zh-CN" altLang="en-US" sz="2000" dirty="0"/>
              <a:t>属性标注，让我们可以选择多个上传文件，如下所示：</a:t>
            </a:r>
            <a:endParaRPr lang="en-US" altLang="zh-CN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77792"/>
              </p:ext>
            </p:extLst>
          </p:nvPr>
        </p:nvGraphicFramePr>
        <p:xfrm>
          <a:off x="1215406" y="2195899"/>
          <a:ext cx="8858914" cy="4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064">
                <a:tc>
                  <a:txBody>
                    <a:bodyPr/>
                    <a:lstStyle/>
                    <a:p>
                      <a:r>
                        <a:rPr lang="en-US" altLang="zh-CN" sz="16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type="file" </a:t>
                      </a:r>
                      <a:r>
                        <a:rPr lang="en-US" altLang="zh-CN" sz="16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multiple=""</a:t>
                      </a:r>
                      <a:r>
                        <a:rPr lang="en-US" altLang="zh-CN" sz="16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id="</a:t>
                      </a:r>
                      <a:r>
                        <a:rPr lang="en-US" altLang="zh-CN" sz="16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uploadfile</a:t>
                      </a:r>
                      <a:r>
                        <a:rPr lang="en-US" altLang="zh-CN" sz="16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[]" name="</a:t>
                      </a:r>
                      <a:r>
                        <a:rPr lang="en-US" altLang="zh-CN" sz="1600" b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uploadfile</a:t>
                      </a:r>
                      <a:r>
                        <a:rPr lang="en-US" altLang="zh-CN" sz="16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r>
                        <a:rPr lang="en-US" altLang="zh-CN" sz="16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>
          <a:xfrm>
            <a:off x="1002162" y="3112591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在脚本中，使用以下方法获取多个文件对象：</a:t>
            </a:r>
            <a:endParaRPr lang="en-US" altLang="zh-CN" sz="2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39600"/>
              </p:ext>
            </p:extLst>
          </p:nvPr>
        </p:nvGraphicFramePr>
        <p:xfrm>
          <a:off x="1217678" y="3781309"/>
          <a:ext cx="8858914" cy="51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uploaded_files</a:t>
                      </a:r>
                      <a:r>
                        <a:rPr lang="en-US" altLang="zh-CN" sz="16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6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request.files</a:t>
                      </a:r>
                      <a:r>
                        <a:rPr lang="en-US" altLang="zh-CN" sz="1600" b="0" kern="1200" dirty="0" err="1">
                          <a:solidFill>
                            <a:srgbClr val="63AD9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.getlist</a:t>
                      </a:r>
                      <a:r>
                        <a:rPr lang="en-US" altLang="zh-CN" sz="16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600" b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uploadfile</a:t>
                      </a:r>
                      <a:r>
                        <a:rPr lang="en-US" altLang="zh-CN" sz="16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[]'</a:t>
                      </a:r>
                      <a:r>
                        <a:rPr lang="en-US" altLang="zh-CN" sz="16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1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618" y="1497605"/>
            <a:ext cx="10838329" cy="2790567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zh-CN" altLang="en-US" sz="1800" dirty="0"/>
              <a:t>单文件上传操作</a:t>
            </a:r>
            <a:endParaRPr lang="en-US" altLang="zh-CN" sz="1800" dirty="0"/>
          </a:p>
          <a:p>
            <a:pPr>
              <a:lnSpc>
                <a:spcPts val="2400"/>
              </a:lnSpc>
            </a:pPr>
            <a:r>
              <a:rPr lang="zh-CN" altLang="en-US" sz="1800" dirty="0"/>
              <a:t>文件上传的参数配置</a:t>
            </a:r>
            <a:endParaRPr lang="en-US" altLang="zh-CN" sz="1800" dirty="0"/>
          </a:p>
          <a:p>
            <a:pPr>
              <a:lnSpc>
                <a:spcPts val="2400"/>
              </a:lnSpc>
            </a:pPr>
            <a:r>
              <a:rPr lang="zh-CN" altLang="en-US" sz="1800" dirty="0"/>
              <a:t>多文件上传操作</a:t>
            </a:r>
            <a:endParaRPr lang="en-US" altLang="zh-CN" sz="1800" dirty="0"/>
          </a:p>
          <a:p>
            <a:pPr>
              <a:lnSpc>
                <a:spcPts val="2400"/>
              </a:lnSpc>
            </a:pPr>
            <a:r>
              <a:rPr lang="zh-CN" altLang="en-US" sz="1800" dirty="0"/>
              <a:t>文件下载</a:t>
            </a:r>
            <a:endParaRPr lang="en-US" altLang="zh-CN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97618" y="4567861"/>
            <a:ext cx="10838329" cy="1696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/>
              <a:t>任务</a:t>
            </a:r>
            <a:r>
              <a:rPr lang="en-US" altLang="zh-CN" sz="1800" dirty="0"/>
              <a:t>1</a:t>
            </a:r>
            <a:r>
              <a:rPr lang="zh-CN" altLang="en-US" sz="1800" dirty="0"/>
              <a:t>：单文件上传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任务</a:t>
            </a:r>
            <a:r>
              <a:rPr lang="en-US" altLang="zh-CN" sz="1800" dirty="0"/>
              <a:t>2</a:t>
            </a:r>
            <a:r>
              <a:rPr lang="zh-CN" altLang="en-US" sz="1800" dirty="0"/>
              <a:t>：多文件上传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任务</a:t>
            </a:r>
            <a:r>
              <a:rPr lang="en-US" altLang="zh-CN" sz="1800" dirty="0"/>
              <a:t>3</a:t>
            </a:r>
            <a:r>
              <a:rPr lang="zh-CN" altLang="en-US" sz="1800" dirty="0"/>
              <a:t>：文件下载实现</a:t>
            </a:r>
            <a:endParaRPr lang="en-US" altLang="zh-CN" sz="1800" dirty="0"/>
          </a:p>
        </p:txBody>
      </p:sp>
      <p:sp>
        <p:nvSpPr>
          <p:cNvPr id="6" name="矩形 5"/>
          <p:cNvSpPr/>
          <p:nvPr/>
        </p:nvSpPr>
        <p:spPr>
          <a:xfrm>
            <a:off x="688072" y="568274"/>
            <a:ext cx="1558855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107" y="66475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标</a:t>
            </a:r>
          </a:p>
        </p:txBody>
      </p:sp>
      <p:sp>
        <p:nvSpPr>
          <p:cNvPr id="9" name="矩形 8"/>
          <p:cNvSpPr/>
          <p:nvPr/>
        </p:nvSpPr>
        <p:spPr>
          <a:xfrm>
            <a:off x="688071" y="3767682"/>
            <a:ext cx="1558855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0106" y="3851442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战 任 务</a:t>
            </a:r>
          </a:p>
        </p:txBody>
      </p:sp>
    </p:spTree>
    <p:extLst>
      <p:ext uri="{BB962C8B-B14F-4D97-AF65-F5344CB8AC3E}">
        <p14:creationId xmlns:p14="http://schemas.microsoft.com/office/powerpoint/2010/main" val="398100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多文件上传示例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999890" y="1527181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Step1: </a:t>
            </a:r>
            <a:r>
              <a:rPr lang="zh-CN" altLang="en-US" sz="2000" dirty="0"/>
              <a:t>在 </a:t>
            </a:r>
            <a:r>
              <a:rPr lang="en-US" altLang="zh-CN" sz="2000" dirty="0"/>
              <a:t>templates</a:t>
            </a:r>
            <a:r>
              <a:rPr lang="zh-CN" altLang="en-US" sz="2000" dirty="0"/>
              <a:t>下创建 </a:t>
            </a:r>
            <a:r>
              <a:rPr lang="en-US" altLang="zh-CN" sz="2000" dirty="0"/>
              <a:t>multiupload.html </a:t>
            </a:r>
            <a:r>
              <a:rPr lang="zh-CN" altLang="en-US" sz="2000" dirty="0"/>
              <a:t>网页</a:t>
            </a:r>
            <a:endParaRPr lang="en-US" altLang="zh-CN" sz="2000" dirty="0"/>
          </a:p>
        </p:txBody>
      </p:sp>
      <p:sp>
        <p:nvSpPr>
          <p:cNvPr id="18" name="矩形 17"/>
          <p:cNvSpPr/>
          <p:nvPr/>
        </p:nvSpPr>
        <p:spPr>
          <a:xfrm>
            <a:off x="997618" y="2301081"/>
            <a:ext cx="35851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templates/multiupload.html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网页代码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3581" y="4249383"/>
            <a:ext cx="13388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运行效果图：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69" y="2736624"/>
            <a:ext cx="8100000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圆角矩形标注 23"/>
          <p:cNvSpPr/>
          <p:nvPr/>
        </p:nvSpPr>
        <p:spPr>
          <a:xfrm>
            <a:off x="3998666" y="3888058"/>
            <a:ext cx="3084522" cy="361325"/>
          </a:xfrm>
          <a:prstGeom prst="wedgeRoundRectCallout">
            <a:avLst>
              <a:gd name="adj1" fmla="val -52672"/>
              <a:gd name="adj2" fmla="val -14784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multiple=“”</a:t>
            </a: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属性，支持多选</a:t>
            </a:r>
            <a:endParaRPr lang="en-US" altLang="zh-CN" sz="1400" dirty="0">
              <a:solidFill>
                <a:srgbClr val="AC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6810233" y="2624246"/>
            <a:ext cx="2395236" cy="361325"/>
          </a:xfrm>
          <a:prstGeom prst="wedgeRoundRectCallout">
            <a:avLst>
              <a:gd name="adj1" fmla="val -68429"/>
              <a:gd name="adj2" fmla="val 16188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属性名称加 </a:t>
            </a:r>
            <a:r>
              <a:rPr lang="en-US" altLang="zh-CN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中括号</a:t>
            </a:r>
            <a:endParaRPr lang="en-US" altLang="zh-CN" sz="1400" dirty="0">
              <a:solidFill>
                <a:srgbClr val="AC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1" y="4688446"/>
            <a:ext cx="2880001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4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多文件上传示例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9890" y="1527181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Step2: </a:t>
            </a:r>
            <a:r>
              <a:rPr lang="zh-CN" altLang="en-US" sz="2000" dirty="0"/>
              <a:t>创建 </a:t>
            </a:r>
            <a:r>
              <a:rPr lang="en-US" altLang="zh-CN" sz="2000" dirty="0"/>
              <a:t>multiupload.py </a:t>
            </a:r>
            <a:r>
              <a:rPr lang="zh-CN" altLang="en-US" sz="2000" dirty="0"/>
              <a:t>脚本，实现多文件上传请求处理的业务实现，如下所示：</a:t>
            </a: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1188689" y="2342025"/>
            <a:ext cx="1016625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multiupload.py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脚本部分代码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</a:t>
            </a:r>
            <a:r>
              <a:rPr lang="zh-CN" altLang="en-US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请求处理函数接受客户端传入的多个文件对象，文件名称列表用于记录上传文件的信息用于后续显示使用。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89" y="3096738"/>
            <a:ext cx="5447619" cy="1015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71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多文件上传示例</a:t>
            </a:r>
          </a:p>
        </p:txBody>
      </p:sp>
      <p:sp>
        <p:nvSpPr>
          <p:cNvPr id="11" name="矩形 10"/>
          <p:cNvSpPr/>
          <p:nvPr/>
        </p:nvSpPr>
        <p:spPr>
          <a:xfrm>
            <a:off x="1188688" y="1413972"/>
            <a:ext cx="101662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multiupload.py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脚本部分代码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</a:t>
            </a:r>
            <a:r>
              <a:rPr lang="zh-CN" altLang="en-US" sz="15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请求处理函数 </a:t>
            </a:r>
            <a:r>
              <a:rPr lang="en-US" altLang="zh-CN" sz="1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upload()</a:t>
            </a:r>
            <a:endParaRPr lang="zh-CN" altLang="en-US" sz="15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87" y="2305170"/>
            <a:ext cx="5649201" cy="3290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圆角矩形标注 13"/>
          <p:cNvSpPr/>
          <p:nvPr/>
        </p:nvSpPr>
        <p:spPr>
          <a:xfrm>
            <a:off x="7233313" y="2842610"/>
            <a:ext cx="2395236" cy="1538321"/>
          </a:xfrm>
          <a:prstGeom prst="wedgeRoundRectCallout">
            <a:avLst>
              <a:gd name="adj1" fmla="val -209167"/>
              <a:gd name="adj2" fmla="val -6416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使用循环遍历所有接收到的文件对象，其处理过程与处理单个文件上传没有区别。</a:t>
            </a:r>
            <a:endParaRPr lang="en-US" altLang="zh-CN" sz="1400" dirty="0">
              <a:solidFill>
                <a:srgbClr val="AC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82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多文件上传示例</a:t>
            </a:r>
          </a:p>
        </p:txBody>
      </p:sp>
      <p:sp>
        <p:nvSpPr>
          <p:cNvPr id="11" name="矩形 10"/>
          <p:cNvSpPr/>
          <p:nvPr/>
        </p:nvSpPr>
        <p:spPr>
          <a:xfrm>
            <a:off x="1188688" y="1413972"/>
            <a:ext cx="1016625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uploadsuccess.html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网页代码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8688" y="3601704"/>
            <a:ext cx="3813146" cy="3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运行参考结果：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88" y="4318011"/>
            <a:ext cx="2816268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07" y="4543803"/>
            <a:ext cx="4074685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88" y="1882087"/>
            <a:ext cx="5251765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925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0" y="2009471"/>
            <a:ext cx="9144000" cy="232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2500" b="1" dirty="0">
                <a:solidFill>
                  <a:schemeClr val="accent2">
                    <a:lumMod val="75000"/>
                  </a:schemeClr>
                </a:solidFill>
              </a:rPr>
              <a:t>Section 04</a:t>
            </a:r>
            <a:r>
              <a:rPr lang="en-US" altLang="zh-CN" sz="2500" b="1" dirty="0">
                <a:solidFill>
                  <a:srgbClr val="C00000"/>
                </a:solidFill>
              </a:rPr>
              <a:t>.</a:t>
            </a:r>
            <a:r>
              <a:rPr lang="en-US" altLang="zh-CN" sz="3500" dirty="0"/>
              <a:t> </a:t>
            </a:r>
            <a:r>
              <a:rPr lang="zh-CN" altLang="en-US" sz="3500" dirty="0"/>
              <a:t>文件下载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25087" y="3587182"/>
            <a:ext cx="641444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       文件上传是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开发中的重要操作之一，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</a:rPr>
              <a:t>Flask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框架为我们提供了良好的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接口，快速实现文件下载功能。</a:t>
            </a:r>
          </a:p>
        </p:txBody>
      </p:sp>
      <p:sp>
        <p:nvSpPr>
          <p:cNvPr id="6" name="矩形 5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355" y="655101"/>
            <a:ext cx="3516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I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框架快速入门</a:t>
            </a:r>
          </a:p>
        </p:txBody>
      </p:sp>
    </p:spTree>
    <p:extLst>
      <p:ext uri="{BB962C8B-B14F-4D97-AF65-F5344CB8AC3E}">
        <p14:creationId xmlns:p14="http://schemas.microsoft.com/office/powerpoint/2010/main" val="24705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3" y="557374"/>
            <a:ext cx="3947211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 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接口返回真实文件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997618" y="1497606"/>
            <a:ext cx="10838329" cy="6177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这种情况比较简单，</a:t>
            </a:r>
            <a:r>
              <a:rPr lang="en-US" altLang="zh-CN" sz="2000" dirty="0"/>
              <a:t>Flask</a:t>
            </a:r>
            <a:r>
              <a:rPr lang="zh-CN" altLang="en-US" sz="2000" dirty="0"/>
              <a:t>里带有此类</a:t>
            </a:r>
            <a:r>
              <a:rPr lang="en-US" altLang="zh-CN" sz="2000" dirty="0" err="1"/>
              <a:t>api</a:t>
            </a:r>
            <a:r>
              <a:rPr lang="en-US" altLang="zh-CN" sz="2000" dirty="0"/>
              <a:t>, </a:t>
            </a:r>
            <a:r>
              <a:rPr lang="zh-CN" altLang="en-US" sz="2000" dirty="0"/>
              <a:t>可以用</a:t>
            </a:r>
            <a:r>
              <a:rPr lang="en-US" altLang="zh-CN" sz="2000" dirty="0" err="1">
                <a:solidFill>
                  <a:srgbClr val="0070C0"/>
                </a:solidFill>
              </a:rPr>
              <a:t>send_from_directory</a:t>
            </a:r>
            <a:r>
              <a:rPr lang="zh-CN" altLang="en-US" sz="2000" dirty="0"/>
              <a:t>和</a:t>
            </a:r>
            <a:r>
              <a:rPr lang="en-US" altLang="zh-CN" sz="2000" dirty="0" err="1">
                <a:solidFill>
                  <a:srgbClr val="0070C0"/>
                </a:solidFill>
              </a:rPr>
              <a:t>send_file</a:t>
            </a:r>
            <a:r>
              <a:rPr lang="en-US" altLang="zh-CN" sz="2000" dirty="0"/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41" y="2640787"/>
            <a:ext cx="4536001" cy="12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41" y="4608224"/>
            <a:ext cx="6291064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1237741" y="2160196"/>
            <a:ext cx="1016625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download.py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脚本代码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6366" y="4168698"/>
            <a:ext cx="1016625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核心下载请求处理函数代码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74017" y="2202205"/>
            <a:ext cx="4598953" cy="74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浏览器输入网址：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 localhost:5000/download/logo.png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64" y="3033056"/>
            <a:ext cx="3124404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7623587" y="4972362"/>
            <a:ext cx="3233881" cy="1070613"/>
          </a:xfrm>
          <a:prstGeom prst="wedgeRoundRectCallout">
            <a:avLst>
              <a:gd name="adj1" fmla="val -62534"/>
              <a:gd name="adj2" fmla="val 3042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一定添加 </a:t>
            </a:r>
            <a:r>
              <a:rPr lang="en-US" altLang="zh-CN" sz="1400" b="1" dirty="0" err="1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as_attachment</a:t>
            </a:r>
            <a:r>
              <a:rPr lang="en-US" altLang="zh-CN" sz="1400" b="1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这个属性，让下载的文件以可下载附件形式响应客户端。</a:t>
            </a:r>
            <a:endParaRPr lang="en-US" altLang="zh-CN" sz="1400" dirty="0">
              <a:solidFill>
                <a:srgbClr val="AC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38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3" y="557374"/>
            <a:ext cx="3947211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 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接口返回真实文件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997618" y="1497606"/>
            <a:ext cx="10838329" cy="6177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若文件名称中含有中文，则以上程序需要使用自带的 </a:t>
            </a:r>
            <a:r>
              <a:rPr lang="en-US" altLang="zh-CN" sz="2000" dirty="0" err="1">
                <a:solidFill>
                  <a:srgbClr val="0070C0"/>
                </a:solidFill>
              </a:rPr>
              <a:t>make_response</a:t>
            </a:r>
            <a:r>
              <a:rPr lang="en-US" altLang="zh-CN" sz="2000" dirty="0"/>
              <a:t> </a:t>
            </a:r>
            <a:r>
              <a:rPr lang="zh-CN" altLang="en-US" sz="2000" dirty="0"/>
              <a:t>处理，否则无法下载。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1237741" y="2160196"/>
            <a:ext cx="1016625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download.py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脚本代码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6367" y="3418069"/>
            <a:ext cx="307267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更新代码如下所示：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93047" y="2177165"/>
            <a:ext cx="4598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浏览器输入网址：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 localhost:5000/download/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5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xlsx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733708"/>
              </p:ext>
            </p:extLst>
          </p:nvPr>
        </p:nvGraphicFramePr>
        <p:xfrm>
          <a:off x="1226366" y="2728167"/>
          <a:ext cx="5310912" cy="51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zh-CN" sz="1600" b="0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 </a:t>
                      </a:r>
                      <a:r>
                        <a:rPr lang="en-US" altLang="zh-CN" sz="1600" b="0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altLang="zh-CN" sz="16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kern="1200" baseline="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make_response</a:t>
                      </a:r>
                      <a:r>
                        <a:rPr lang="en-US" altLang="zh-CN" sz="1600" b="0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500" b="0" i="1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500" b="0" i="1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导入</a:t>
                      </a:r>
                      <a:r>
                        <a:rPr lang="en-US" altLang="zh-CN" sz="1500" b="0" i="1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make_response</a:t>
                      </a:r>
                      <a:endParaRPr lang="en-US" altLang="zh-CN" sz="1500" b="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42" y="3918412"/>
            <a:ext cx="7073305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矩形 15"/>
          <p:cNvSpPr/>
          <p:nvPr/>
        </p:nvSpPr>
        <p:spPr>
          <a:xfrm>
            <a:off x="1815151" y="5109551"/>
            <a:ext cx="6332562" cy="103062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50" y="2998858"/>
            <a:ext cx="3135701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77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0" y="2009471"/>
            <a:ext cx="9144000" cy="232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500"/>
              <a:t>小结</a:t>
            </a:r>
            <a:endParaRPr lang="zh-CN" altLang="en-US" sz="35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25087" y="3587182"/>
            <a:ext cx="641444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355" y="655101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框架快速入门</a:t>
            </a:r>
          </a:p>
        </p:txBody>
      </p:sp>
    </p:spTree>
    <p:extLst>
      <p:ext uri="{BB962C8B-B14F-4D97-AF65-F5344CB8AC3E}">
        <p14:creationId xmlns:p14="http://schemas.microsoft.com/office/powerpoint/2010/main" val="222945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0" y="2009471"/>
            <a:ext cx="9144000" cy="232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2500" b="1" dirty="0">
                <a:solidFill>
                  <a:schemeClr val="accent2">
                    <a:lumMod val="75000"/>
                  </a:schemeClr>
                </a:solidFill>
              </a:rPr>
              <a:t>Section 01</a:t>
            </a:r>
            <a:r>
              <a:rPr lang="en-US" altLang="zh-CN" sz="2500" b="1" dirty="0">
                <a:solidFill>
                  <a:srgbClr val="C00000"/>
                </a:solidFill>
              </a:rPr>
              <a:t>.</a:t>
            </a:r>
            <a:r>
              <a:rPr lang="en-US" altLang="zh-CN" sz="3500" dirty="0"/>
              <a:t> </a:t>
            </a:r>
            <a:r>
              <a:rPr lang="zh-CN" altLang="en-US" sz="3500" dirty="0"/>
              <a:t>文件上传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25087" y="3587182"/>
            <a:ext cx="641444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       文件上传是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开发中的重要操作之一，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</a:rPr>
              <a:t>Flask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框架为我们提供了良好的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接口，快速实现文件上传功能。</a:t>
            </a:r>
          </a:p>
        </p:txBody>
      </p:sp>
      <p:sp>
        <p:nvSpPr>
          <p:cNvPr id="6" name="矩形 5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355" y="655101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框架快速入门</a:t>
            </a:r>
          </a:p>
        </p:txBody>
      </p:sp>
    </p:spTree>
    <p:extLst>
      <p:ext uri="{BB962C8B-B14F-4D97-AF65-F5344CB8AC3E}">
        <p14:creationId xmlns:p14="http://schemas.microsoft.com/office/powerpoint/2010/main" val="163434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997618" y="1497605"/>
            <a:ext cx="10838329" cy="1378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用 </a:t>
            </a:r>
            <a:r>
              <a:rPr lang="en-US" altLang="zh-CN" sz="2000" dirty="0"/>
              <a:t>Flask </a:t>
            </a:r>
            <a:r>
              <a:rPr lang="zh-CN" altLang="en-US" sz="2000" dirty="0"/>
              <a:t>处理文件上传很容易。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</a:rPr>
              <a:t>     只要确保不要忘记在你的 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</a:rPr>
              <a:t>HTML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</a:rPr>
              <a:t>表单中设置 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</a:rPr>
              <a:t>enctype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</a:rPr>
              <a:t>="multipart/form-data"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</a:rPr>
              <a:t>属性就可以了。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</a:rPr>
              <a:t>    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</a:rPr>
              <a:t>否则浏览器将不会传送你的文件。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原生实现文件上传</a:t>
            </a:r>
          </a:p>
        </p:txBody>
      </p:sp>
      <p:sp>
        <p:nvSpPr>
          <p:cNvPr id="5" name="矩形 4"/>
          <p:cNvSpPr/>
          <p:nvPr/>
        </p:nvSpPr>
        <p:spPr>
          <a:xfrm>
            <a:off x="997617" y="3004235"/>
            <a:ext cx="93610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当按下提交键后，通过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对象上的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获取文件。和以前用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获取表单值一样，使用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值获取：</a:t>
            </a:r>
          </a:p>
        </p:txBody>
      </p:sp>
      <p:sp>
        <p:nvSpPr>
          <p:cNvPr id="14" name="矩形 13"/>
          <p:cNvSpPr/>
          <p:nvPr/>
        </p:nvSpPr>
        <p:spPr>
          <a:xfrm>
            <a:off x="999889" y="4630596"/>
            <a:ext cx="93610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已上传的文件被储存在内存或文件系统的临时位置。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398896" y="5078376"/>
            <a:ext cx="102176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你可以通过请求对象 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files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属性来访问上传的文件。每个上传的文件都储存在这个 字典型属性中。这个属性基本和标准 Python file 对象一样，另外多出一个 用于把上传文件保存到服务器的文件系统中的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save()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方法。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23483"/>
              </p:ext>
            </p:extLst>
          </p:nvPr>
        </p:nvGraphicFramePr>
        <p:xfrm>
          <a:off x="1562669" y="3840322"/>
          <a:ext cx="8645856" cy="4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0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500" b="0" kern="1200" dirty="0">
                          <a:solidFill>
                            <a:srgbClr val="63AD9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= </a:t>
                      </a:r>
                      <a:r>
                        <a:rPr lang="en-US" altLang="zh-CN" sz="15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request.files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r>
                        <a:rPr lang="en-US" altLang="zh-CN" sz="15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'file'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75017"/>
              </p:ext>
            </p:extLst>
          </p:nvPr>
        </p:nvGraphicFramePr>
        <p:xfrm>
          <a:off x="1507984" y="5948811"/>
          <a:ext cx="8700541" cy="4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0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500" b="0" kern="1200" dirty="0" err="1">
                          <a:solidFill>
                            <a:srgbClr val="63AD9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</a:t>
                      </a:r>
                      <a:r>
                        <a:rPr lang="en-US" altLang="zh-CN" sz="15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.save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5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path+filename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4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997618" y="1497606"/>
            <a:ext cx="10838329" cy="12865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Step1</a:t>
            </a:r>
            <a:r>
              <a:rPr lang="zh-CN" altLang="en-US" sz="2000" dirty="0"/>
              <a:t>：创建文件上传</a:t>
            </a:r>
            <a:r>
              <a:rPr lang="en-US" altLang="zh-CN" sz="2000" dirty="0"/>
              <a:t>HTML</a:t>
            </a:r>
            <a:r>
              <a:rPr lang="zh-CN" altLang="en-US" sz="2000" dirty="0"/>
              <a:t>页面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单文件上传示例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997618" y="2108058"/>
            <a:ext cx="102176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在 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Flask Advance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工程文件夹中创建 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templates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模板文件夹，在模板文件夹中创建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singleupload.html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网页，同时创建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upload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文件夹，用于接受客户端上传的文件。如下所示：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18" y="3357530"/>
            <a:ext cx="8847274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997618" y="2983470"/>
            <a:ext cx="367433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templates/singleupload.html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网页代码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7618" y="4731077"/>
            <a:ext cx="13388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运行效果图：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18" y="5168434"/>
            <a:ext cx="3750468" cy="12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997618" y="1497606"/>
            <a:ext cx="10838329" cy="12865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Step2</a:t>
            </a:r>
            <a:r>
              <a:rPr lang="zh-CN" altLang="en-US" sz="2000" dirty="0"/>
              <a:t>：创建请求处理脚本文件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单文件上传示例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997618" y="2108058"/>
            <a:ext cx="1021762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创建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singleupload.py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脚本文件，实现接受客户端请求并处理上传文件。如下所示：</a:t>
            </a:r>
          </a:p>
        </p:txBody>
      </p:sp>
      <p:sp>
        <p:nvSpPr>
          <p:cNvPr id="8" name="矩形 7"/>
          <p:cNvSpPr/>
          <p:nvPr/>
        </p:nvSpPr>
        <p:spPr>
          <a:xfrm>
            <a:off x="997618" y="2683217"/>
            <a:ext cx="24694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singleupload.py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脚本代码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6030" y="2733681"/>
            <a:ext cx="13388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运行效果图：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7" y="3146889"/>
            <a:ext cx="5021739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24" y="3157092"/>
            <a:ext cx="3401999" cy="10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24" y="4413655"/>
            <a:ext cx="1971000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18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0" y="2009471"/>
            <a:ext cx="9144000" cy="232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2500" b="1" dirty="0">
                <a:solidFill>
                  <a:schemeClr val="accent2">
                    <a:lumMod val="75000"/>
                  </a:schemeClr>
                </a:solidFill>
              </a:rPr>
              <a:t>Section 02</a:t>
            </a:r>
            <a:r>
              <a:rPr lang="en-US" altLang="zh-CN" sz="2500" b="1" dirty="0">
                <a:solidFill>
                  <a:srgbClr val="C00000"/>
                </a:solidFill>
              </a:rPr>
              <a:t>.</a:t>
            </a:r>
            <a:r>
              <a:rPr lang="en-US" altLang="zh-CN" sz="3500" dirty="0"/>
              <a:t> </a:t>
            </a:r>
            <a:r>
              <a:rPr lang="zh-CN" altLang="en-US" sz="3500" dirty="0"/>
              <a:t>文件上传的参数配置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25087" y="3587182"/>
            <a:ext cx="641444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       文件上传是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开发中的重要操作之一，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</a:rPr>
              <a:t>Flask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框架为我们提供了良好的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</a:rPr>
              <a:t>接口，快速实现文件上传功能。</a:t>
            </a:r>
          </a:p>
        </p:txBody>
      </p:sp>
      <p:sp>
        <p:nvSpPr>
          <p:cNvPr id="6" name="矩形 5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355" y="655101"/>
            <a:ext cx="3516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I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框架快速入门</a:t>
            </a:r>
          </a:p>
        </p:txBody>
      </p:sp>
    </p:spTree>
    <p:extLst>
      <p:ext uri="{BB962C8B-B14F-4D97-AF65-F5344CB8AC3E}">
        <p14:creationId xmlns:p14="http://schemas.microsoft.com/office/powerpoint/2010/main" val="353047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997618" y="1497605"/>
            <a:ext cx="10838329" cy="549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我们可以设置上传文件地址、允许的文件扩展名、限制文件大小（建议配置类模式）：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上传配置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12870"/>
              </p:ext>
            </p:extLst>
          </p:nvPr>
        </p:nvGraphicFramePr>
        <p:xfrm>
          <a:off x="1199486" y="2098089"/>
          <a:ext cx="8858914" cy="1204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46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UPLOAD_FOLDER =</a:t>
                      </a:r>
                      <a:r>
                        <a:rPr lang="en-US" altLang="zh-CN" sz="15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'/path/to/the/uploads'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ALLOWED_EXTENSIONS = </a:t>
                      </a:r>
                      <a:r>
                        <a:rPr lang="en-US" altLang="zh-CN" sz="1500" b="0" kern="1200" dirty="0">
                          <a:solidFill>
                            <a:srgbClr val="6896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 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 [</a:t>
                      </a:r>
                      <a:r>
                        <a:rPr lang="en-US" altLang="zh-CN" sz="15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'.txt', '.pdf', '.</a:t>
                      </a:r>
                      <a:r>
                        <a:rPr lang="en-US" altLang="zh-CN" sz="1500" b="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png</a:t>
                      </a:r>
                      <a:r>
                        <a:rPr lang="en-US" altLang="zh-CN" sz="15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', '.jpg', '.jpeg', '.gif'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 )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MAX_CONTENT_LENGTH = </a:t>
                      </a:r>
                      <a:r>
                        <a:rPr lang="en-US" altLang="zh-CN" sz="1500" b="0" kern="1200" dirty="0">
                          <a:solidFill>
                            <a:srgbClr val="6896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 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 </a:t>
                      </a:r>
                      <a:r>
                        <a:rPr lang="en-US" altLang="zh-CN" sz="1500" b="0" kern="1200" dirty="0">
                          <a:solidFill>
                            <a:srgbClr val="6896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1024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* </a:t>
                      </a:r>
                      <a:r>
                        <a:rPr lang="en-US" altLang="zh-CN" sz="1500" b="0" kern="1200" dirty="0">
                          <a:solidFill>
                            <a:srgbClr val="6896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1024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500" b="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 16MB</a:t>
                      </a:r>
                      <a:endParaRPr lang="zh-CN" altLang="en-US" sz="1500" b="0" i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>
          <a:xfrm>
            <a:off x="999890" y="3547049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也可以使用</a:t>
            </a:r>
            <a:r>
              <a:rPr lang="en-US" altLang="zh-CN" sz="2000" dirty="0"/>
              <a:t>Flask</a:t>
            </a:r>
            <a:r>
              <a:rPr lang="zh-CN" altLang="en-US" sz="2000" dirty="0"/>
              <a:t>的配置信息的方式，如下所示：</a:t>
            </a:r>
            <a:endParaRPr lang="en-US" altLang="zh-CN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61491"/>
              </p:ext>
            </p:extLst>
          </p:nvPr>
        </p:nvGraphicFramePr>
        <p:xfrm>
          <a:off x="1215406" y="4215767"/>
          <a:ext cx="8858914" cy="4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0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5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app.config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r>
                        <a:rPr lang="en-US" altLang="zh-CN" sz="15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'UPLOAD_FOLDER'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  =</a:t>
                      </a:r>
                      <a:r>
                        <a:rPr lang="en-US" altLang="zh-CN" sz="15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'/path/to/the/uploads'</a:t>
                      </a:r>
                      <a:endParaRPr lang="zh-CN" altLang="en-US" sz="1500" b="0" i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17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1834" y="557374"/>
            <a:ext cx="3756146" cy="551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88900" dist="762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370" y="64837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安全问题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9890" y="1527181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使用我们在上面配置的扩展名来检查文件类型，如下所示：</a:t>
            </a:r>
            <a:endParaRPr lang="en-US" altLang="zh-CN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61"/>
              </p:ext>
            </p:extLst>
          </p:nvPr>
        </p:nvGraphicFramePr>
        <p:xfrm>
          <a:off x="1215406" y="2195899"/>
          <a:ext cx="8858914" cy="114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0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500" b="0" kern="1200" dirty="0" err="1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def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500" b="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allowed_file</a:t>
                      </a:r>
                      <a:r>
                        <a:rPr lang="en-US" altLang="zh-CN" sz="15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(filename) :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500" b="0" kern="1200" dirty="0">
                          <a:solidFill>
                            <a:srgbClr val="B686D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return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5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'.'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5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</a:t>
                      </a:r>
                      <a:r>
                        <a:rPr lang="en-US" altLang="zh-CN" sz="15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filename and \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   </a:t>
                      </a:r>
                      <a:r>
                        <a:rPr lang="en-US" altLang="zh-CN" sz="15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os.path</a:t>
                      </a:r>
                      <a:r>
                        <a:rPr lang="en-US" altLang="zh-CN" sz="1500" b="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.splitext</a:t>
                      </a:r>
                      <a:r>
                        <a:rPr lang="en-US" altLang="zh-CN" sz="15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(filename)[</a:t>
                      </a:r>
                      <a:r>
                        <a:rPr lang="en-US" altLang="zh-CN" sz="1500" b="0" kern="1200" dirty="0">
                          <a:solidFill>
                            <a:srgbClr val="63AD9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en-US" altLang="zh-CN" sz="15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5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5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app.config</a:t>
                      </a:r>
                      <a:r>
                        <a:rPr lang="en-US" altLang="zh-CN" sz="15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r>
                        <a:rPr lang="en-US" altLang="zh-CN" sz="18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'ALLOWED_EXTENSIONS'</a:t>
                      </a:r>
                      <a:r>
                        <a:rPr lang="en-US" altLang="zh-CN" sz="15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5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>
          <a:xfrm>
            <a:off x="1002162" y="3672157"/>
            <a:ext cx="10838329" cy="5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判断上传文件名，如下所示：</a:t>
            </a:r>
            <a:endParaRPr lang="en-US" altLang="zh-CN" sz="2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97120"/>
              </p:ext>
            </p:extLst>
          </p:nvPr>
        </p:nvGraphicFramePr>
        <p:xfrm>
          <a:off x="1217678" y="4340875"/>
          <a:ext cx="8858914" cy="1195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0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...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</a:rPr>
                        <a:t>if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63AD9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allowed_file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rgbClr val="63AD9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.filename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):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...</a:t>
                      </a:r>
                      <a:endParaRPr lang="zh-CN" altLang="en-US" sz="15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215406" y="5817133"/>
            <a:ext cx="9295143" cy="5290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使用上面配置的文件最大长度来检查文件大小（仅需要配置），如果超过限制，会抛出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RequestEntityTooLarge</a:t>
            </a:r>
            <a:r>
              <a:rPr lang="zh-CN" altLang="en-US" sz="1400" dirty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异常。</a:t>
            </a:r>
            <a:endParaRPr lang="en-US" altLang="zh-CN" sz="1400" dirty="0">
              <a:solidFill>
                <a:srgbClr val="AC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41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Python教学PPT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教学PPT模板" id="{2B0712E6-E9F8-45BD-A5C7-E0F8A044F9DF}" vid="{3A1FA56E-B7EA-4FBA-AA9D-45E37B1F63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Python教学PPT模板</Template>
  <TotalTime>4186</TotalTime>
  <Words>1549</Words>
  <Application>Microsoft Office PowerPoint</Application>
  <PresentationFormat>宽屏</PresentationFormat>
  <Paragraphs>135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微软雅黑</vt:lpstr>
      <vt:lpstr>Arial</vt:lpstr>
      <vt:lpstr>Calibri</vt:lpstr>
      <vt:lpstr>Calibri Light</vt:lpstr>
      <vt:lpstr>Python教学PPT模板</vt:lpstr>
      <vt:lpstr>02：Flask 进阶开发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李 伟</cp:lastModifiedBy>
  <cp:revision>991</cp:revision>
  <dcterms:created xsi:type="dcterms:W3CDTF">2017-12-07T02:29:18Z</dcterms:created>
  <dcterms:modified xsi:type="dcterms:W3CDTF">2022-05-27T00:29:44Z</dcterms:modified>
</cp:coreProperties>
</file>