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ie/Nafju/AajpfydDyg/AxSvVG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lnSpc>
                <a:spcPct val="100000"/>
              </a:lnSpc>
              <a:spcBef>
                <a:spcPts val="2560"/>
              </a:spcBef>
              <a:spcAft>
                <a:spcPts val="0"/>
              </a:spcAft>
              <a:buClr>
                <a:srgbClr val="888888"/>
              </a:buClr>
              <a:buSzPts val="12800"/>
              <a:buNone/>
              <a:defRPr>
                <a:solidFill>
                  <a:srgbClr val="888888"/>
                </a:solidFill>
              </a:defRPr>
            </a:lvl1pPr>
            <a:lvl2pPr lvl="1" algn="ctr">
              <a:lnSpc>
                <a:spcPct val="100000"/>
              </a:lnSpc>
              <a:spcBef>
                <a:spcPts val="2240"/>
              </a:spcBef>
              <a:spcAft>
                <a:spcPts val="0"/>
              </a:spcAft>
              <a:buClr>
                <a:srgbClr val="888888"/>
              </a:buClr>
              <a:buSzPts val="11200"/>
              <a:buNone/>
              <a:defRPr>
                <a:solidFill>
                  <a:srgbClr val="888888"/>
                </a:solidFill>
              </a:defRPr>
            </a:lvl2pPr>
            <a:lvl3pPr lvl="2" algn="ctr">
              <a:lnSpc>
                <a:spcPct val="100000"/>
              </a:lnSpc>
              <a:spcBef>
                <a:spcPts val="1920"/>
              </a:spcBef>
              <a:spcAft>
                <a:spcPts val="0"/>
              </a:spcAft>
              <a:buClr>
                <a:srgbClr val="888888"/>
              </a:buClr>
              <a:buSzPts val="9600"/>
              <a:buNone/>
              <a:defRPr>
                <a:solidFill>
                  <a:srgbClr val="888888"/>
                </a:solidFill>
              </a:defRPr>
            </a:lvl3pPr>
            <a:lvl4pPr lvl="3" algn="ctr">
              <a:lnSpc>
                <a:spcPct val="100000"/>
              </a:lnSpc>
              <a:spcBef>
                <a:spcPts val="1600"/>
              </a:spcBef>
              <a:spcAft>
                <a:spcPts val="0"/>
              </a:spcAft>
              <a:buClr>
                <a:srgbClr val="888888"/>
              </a:buClr>
              <a:buSzPts val="8000"/>
              <a:buNone/>
              <a:defRPr>
                <a:solidFill>
                  <a:srgbClr val="888888"/>
                </a:solidFill>
              </a:defRPr>
            </a:lvl4pPr>
            <a:lvl5pPr lvl="4" algn="ctr">
              <a:lnSpc>
                <a:spcPct val="100000"/>
              </a:lnSpc>
              <a:spcBef>
                <a:spcPts val="1600"/>
              </a:spcBef>
              <a:spcAft>
                <a:spcPts val="0"/>
              </a:spcAft>
              <a:buClr>
                <a:srgbClr val="888888"/>
              </a:buClr>
              <a:buSzPts val="8000"/>
              <a:buNone/>
              <a:defRPr>
                <a:solidFill>
                  <a:srgbClr val="888888"/>
                </a:solidFill>
              </a:defRPr>
            </a:lvl5pPr>
            <a:lvl6pPr lvl="5" algn="ctr">
              <a:lnSpc>
                <a:spcPct val="100000"/>
              </a:lnSpc>
              <a:spcBef>
                <a:spcPts val="1600"/>
              </a:spcBef>
              <a:spcAft>
                <a:spcPts val="0"/>
              </a:spcAft>
              <a:buClr>
                <a:srgbClr val="888888"/>
              </a:buClr>
              <a:buSzPts val="8000"/>
              <a:buNone/>
              <a:defRPr>
                <a:solidFill>
                  <a:srgbClr val="888888"/>
                </a:solidFill>
              </a:defRPr>
            </a:lvl6pPr>
            <a:lvl7pPr lvl="6" algn="ctr">
              <a:lnSpc>
                <a:spcPct val="100000"/>
              </a:lnSpc>
              <a:spcBef>
                <a:spcPts val="1600"/>
              </a:spcBef>
              <a:spcAft>
                <a:spcPts val="0"/>
              </a:spcAft>
              <a:buClr>
                <a:srgbClr val="888888"/>
              </a:buClr>
              <a:buSzPts val="8000"/>
              <a:buNone/>
              <a:defRPr>
                <a:solidFill>
                  <a:srgbClr val="888888"/>
                </a:solidFill>
              </a:defRPr>
            </a:lvl7pPr>
            <a:lvl8pPr lvl="7" algn="ctr">
              <a:lnSpc>
                <a:spcPct val="100000"/>
              </a:lnSpc>
              <a:spcBef>
                <a:spcPts val="1600"/>
              </a:spcBef>
              <a:spcAft>
                <a:spcPts val="0"/>
              </a:spcAft>
              <a:buClr>
                <a:srgbClr val="888888"/>
              </a:buClr>
              <a:buSzPts val="8000"/>
              <a:buNone/>
              <a:defRPr>
                <a:solidFill>
                  <a:srgbClr val="888888"/>
                </a:solidFill>
              </a:defRPr>
            </a:lvl8pPr>
            <a:lvl9pPr lvl="8" algn="ctr">
              <a:lnSpc>
                <a:spcPct val="100000"/>
              </a:lnSpc>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lnSpc>
                <a:spcPct val="100000"/>
              </a:lnSpc>
              <a:spcBef>
                <a:spcPts val="0"/>
              </a:spcBef>
              <a:spcAft>
                <a:spcPts val="0"/>
              </a:spcAft>
              <a:buClr>
                <a:schemeClr val="dk1"/>
              </a:buClr>
              <a:buSzPts val="16000"/>
              <a:buFont typeface="Calibri"/>
              <a:buNone/>
              <a:defRPr b="1" sz="16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600"/>
              </a:spcBef>
              <a:spcAft>
                <a:spcPts val="0"/>
              </a:spcAft>
              <a:buClr>
                <a:srgbClr val="888888"/>
              </a:buClr>
              <a:buSzPts val="8000"/>
              <a:buNone/>
              <a:defRPr sz="8000">
                <a:solidFill>
                  <a:srgbClr val="888888"/>
                </a:solidFill>
              </a:defRPr>
            </a:lvl1pPr>
            <a:lvl2pPr indent="-228600" lvl="1" marL="914400" algn="l">
              <a:lnSpc>
                <a:spcPct val="100000"/>
              </a:lnSpc>
              <a:spcBef>
                <a:spcPts val="1440"/>
              </a:spcBef>
              <a:spcAft>
                <a:spcPts val="0"/>
              </a:spcAft>
              <a:buClr>
                <a:srgbClr val="888888"/>
              </a:buClr>
              <a:buSzPts val="7200"/>
              <a:buNone/>
              <a:defRPr sz="7200">
                <a:solidFill>
                  <a:srgbClr val="888888"/>
                </a:solidFill>
              </a:defRPr>
            </a:lvl2pPr>
            <a:lvl3pPr indent="-228600" lvl="2" marL="1371600" algn="l">
              <a:lnSpc>
                <a:spcPct val="100000"/>
              </a:lnSpc>
              <a:spcBef>
                <a:spcPts val="1280"/>
              </a:spcBef>
              <a:spcAft>
                <a:spcPts val="0"/>
              </a:spcAft>
              <a:buClr>
                <a:srgbClr val="888888"/>
              </a:buClr>
              <a:buSzPts val="6400"/>
              <a:buNone/>
              <a:defRPr sz="6400">
                <a:solidFill>
                  <a:srgbClr val="888888"/>
                </a:solidFill>
              </a:defRPr>
            </a:lvl3pPr>
            <a:lvl4pPr indent="-228600" lvl="3" marL="1828800" algn="l">
              <a:lnSpc>
                <a:spcPct val="100000"/>
              </a:lnSpc>
              <a:spcBef>
                <a:spcPts val="1120"/>
              </a:spcBef>
              <a:spcAft>
                <a:spcPts val="0"/>
              </a:spcAft>
              <a:buClr>
                <a:srgbClr val="888888"/>
              </a:buClr>
              <a:buSzPts val="5600"/>
              <a:buNone/>
              <a:defRPr sz="5600">
                <a:solidFill>
                  <a:srgbClr val="888888"/>
                </a:solidFill>
              </a:defRPr>
            </a:lvl4pPr>
            <a:lvl5pPr indent="-228600" lvl="4" marL="2286000" algn="l">
              <a:lnSpc>
                <a:spcPct val="100000"/>
              </a:lnSpc>
              <a:spcBef>
                <a:spcPts val="1120"/>
              </a:spcBef>
              <a:spcAft>
                <a:spcPts val="0"/>
              </a:spcAft>
              <a:buClr>
                <a:srgbClr val="888888"/>
              </a:buClr>
              <a:buSzPts val="5600"/>
              <a:buNone/>
              <a:defRPr sz="5600">
                <a:solidFill>
                  <a:srgbClr val="888888"/>
                </a:solidFill>
              </a:defRPr>
            </a:lvl5pPr>
            <a:lvl6pPr indent="-228600" lvl="5" marL="2743200" algn="l">
              <a:lnSpc>
                <a:spcPct val="100000"/>
              </a:lnSpc>
              <a:spcBef>
                <a:spcPts val="1120"/>
              </a:spcBef>
              <a:spcAft>
                <a:spcPts val="0"/>
              </a:spcAft>
              <a:buClr>
                <a:srgbClr val="888888"/>
              </a:buClr>
              <a:buSzPts val="5600"/>
              <a:buNone/>
              <a:defRPr sz="5600">
                <a:solidFill>
                  <a:srgbClr val="888888"/>
                </a:solidFill>
              </a:defRPr>
            </a:lvl6pPr>
            <a:lvl7pPr indent="-228600" lvl="6" marL="3200400" algn="l">
              <a:lnSpc>
                <a:spcPct val="100000"/>
              </a:lnSpc>
              <a:spcBef>
                <a:spcPts val="1120"/>
              </a:spcBef>
              <a:spcAft>
                <a:spcPts val="0"/>
              </a:spcAft>
              <a:buClr>
                <a:srgbClr val="888888"/>
              </a:buClr>
              <a:buSzPts val="5600"/>
              <a:buNone/>
              <a:defRPr sz="5600">
                <a:solidFill>
                  <a:srgbClr val="888888"/>
                </a:solidFill>
              </a:defRPr>
            </a:lvl7pPr>
            <a:lvl8pPr indent="-228600" lvl="7" marL="3657600" algn="l">
              <a:lnSpc>
                <a:spcPct val="100000"/>
              </a:lnSpc>
              <a:spcBef>
                <a:spcPts val="1120"/>
              </a:spcBef>
              <a:spcAft>
                <a:spcPts val="0"/>
              </a:spcAft>
              <a:buClr>
                <a:srgbClr val="888888"/>
              </a:buClr>
              <a:buSzPts val="5600"/>
              <a:buNone/>
              <a:defRPr sz="5600">
                <a:solidFill>
                  <a:srgbClr val="888888"/>
                </a:solidFill>
              </a:defRPr>
            </a:lvl8pPr>
            <a:lvl9pPr indent="-228600" lvl="8" marL="4114800" algn="l">
              <a:lnSpc>
                <a:spcPct val="100000"/>
              </a:lnSpc>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7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lnSpc>
                <a:spcPct val="100000"/>
              </a:lnSpc>
              <a:spcBef>
                <a:spcPts val="2560"/>
              </a:spcBef>
              <a:spcAft>
                <a:spcPts val="0"/>
              </a:spcAft>
              <a:buClr>
                <a:schemeClr val="dk1"/>
              </a:buClr>
              <a:buSzPts val="12800"/>
              <a:buChar char="•"/>
              <a:defRPr sz="12800"/>
            </a:lvl1pPr>
            <a:lvl2pPr indent="-939800" lvl="1" marL="914400" algn="l">
              <a:lnSpc>
                <a:spcPct val="100000"/>
              </a:lnSpc>
              <a:spcBef>
                <a:spcPts val="2240"/>
              </a:spcBef>
              <a:spcAft>
                <a:spcPts val="0"/>
              </a:spcAft>
              <a:buClr>
                <a:schemeClr val="dk1"/>
              </a:buClr>
              <a:buSzPts val="11200"/>
              <a:buChar char="–"/>
              <a:defRPr sz="11200"/>
            </a:lvl2pPr>
            <a:lvl3pPr indent="-838200" lvl="2" marL="1371600" algn="l">
              <a:lnSpc>
                <a:spcPct val="100000"/>
              </a:lnSpc>
              <a:spcBef>
                <a:spcPts val="1920"/>
              </a:spcBef>
              <a:spcAft>
                <a:spcPts val="0"/>
              </a:spcAft>
              <a:buClr>
                <a:schemeClr val="dk1"/>
              </a:buClr>
              <a:buSzPts val="9600"/>
              <a:buChar char="•"/>
              <a:defRPr sz="9600"/>
            </a:lvl3pPr>
            <a:lvl4pPr indent="-736600" lvl="3" marL="1828800" algn="l">
              <a:lnSpc>
                <a:spcPct val="100000"/>
              </a:lnSpc>
              <a:spcBef>
                <a:spcPts val="1600"/>
              </a:spcBef>
              <a:spcAft>
                <a:spcPts val="0"/>
              </a:spcAft>
              <a:buClr>
                <a:schemeClr val="dk1"/>
              </a:buClr>
              <a:buSzPts val="8000"/>
              <a:buChar char="–"/>
              <a:defRPr sz="8000"/>
            </a:lvl4pPr>
            <a:lvl5pPr indent="-736600" lvl="4" marL="2286000" algn="l">
              <a:lnSpc>
                <a:spcPct val="100000"/>
              </a:lnSpc>
              <a:spcBef>
                <a:spcPts val="1600"/>
              </a:spcBef>
              <a:spcAft>
                <a:spcPts val="0"/>
              </a:spcAft>
              <a:buClr>
                <a:schemeClr val="dk1"/>
              </a:buClr>
              <a:buSzPts val="8000"/>
              <a:buChar char="»"/>
              <a:defRPr sz="8000"/>
            </a:lvl5pPr>
            <a:lvl6pPr indent="-736600" lvl="5" marL="2743200" algn="l">
              <a:lnSpc>
                <a:spcPct val="100000"/>
              </a:lnSpc>
              <a:spcBef>
                <a:spcPts val="1600"/>
              </a:spcBef>
              <a:spcAft>
                <a:spcPts val="0"/>
              </a:spcAft>
              <a:buClr>
                <a:schemeClr val="dk1"/>
              </a:buClr>
              <a:buSzPts val="8000"/>
              <a:buChar char="•"/>
              <a:defRPr sz="8000"/>
            </a:lvl6pPr>
            <a:lvl7pPr indent="-736600" lvl="6" marL="3200400" algn="l">
              <a:lnSpc>
                <a:spcPct val="100000"/>
              </a:lnSpc>
              <a:spcBef>
                <a:spcPts val="1600"/>
              </a:spcBef>
              <a:spcAft>
                <a:spcPts val="0"/>
              </a:spcAft>
              <a:buClr>
                <a:schemeClr val="dk1"/>
              </a:buClr>
              <a:buSzPts val="8000"/>
              <a:buChar char="•"/>
              <a:defRPr sz="8000"/>
            </a:lvl7pPr>
            <a:lvl8pPr indent="-736600" lvl="7" marL="3657600" algn="l">
              <a:lnSpc>
                <a:spcPct val="100000"/>
              </a:lnSpc>
              <a:spcBef>
                <a:spcPts val="1600"/>
              </a:spcBef>
              <a:spcAft>
                <a:spcPts val="0"/>
              </a:spcAft>
              <a:buClr>
                <a:schemeClr val="dk1"/>
              </a:buClr>
              <a:buSzPts val="8000"/>
              <a:buChar char="•"/>
              <a:defRPr sz="8000"/>
            </a:lvl8pPr>
            <a:lvl9pPr indent="-736600" lvl="8" marL="4114800" algn="l">
              <a:lnSpc>
                <a:spcPct val="100000"/>
              </a:lnSpc>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lnSpc>
                <a:spcPct val="10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lnSpc>
                <a:spcPct val="100000"/>
              </a:lnSpc>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88" name="Shape 88"/>
        <p:cNvGrpSpPr/>
        <p:nvPr/>
      </p:nvGrpSpPr>
      <p:grpSpPr>
        <a:xfrm>
          <a:off x="0" y="0"/>
          <a:ext cx="0" cy="0"/>
          <a:chOff x="0" y="0"/>
          <a:chExt cx="0" cy="0"/>
        </a:xfrm>
      </p:grpSpPr>
      <p:sp>
        <p:nvSpPr>
          <p:cNvPr id="89" name="Google Shape;89;p1"/>
          <p:cNvSpPr txBox="1"/>
          <p:nvPr/>
        </p:nvSpPr>
        <p:spPr>
          <a:xfrm>
            <a:off x="18284100" y="22111325"/>
            <a:ext cx="8180100" cy="40329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biggest challenge faced while the execution of the project was to remove the noise and improve the quality of the video.  For further research, special audio boosting and noise removal mechanisms can be used which are generally used in signal analysis. In order to improve the model, a model designed with a smaller subset of languages can be chosen so as to better identify the audio.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We can take a step ahead and also explore tensorflow/scikit learn to understand and develop the deep learning approaches to analyse audio data and language recognition. Specific Natural Language Processing models can be used extensively</a:t>
            </a:r>
            <a:r>
              <a:rPr lang="en-US" sz="2000">
                <a:solidFill>
                  <a:schemeClr val="dk1"/>
                </a:solidFill>
                <a:latin typeface="Times New Roman"/>
                <a:ea typeface="Times New Roman"/>
                <a:cs typeface="Times New Roman"/>
                <a:sym typeface="Times New Roman"/>
              </a:rPr>
              <a:t> and hyper-parameters tuning can be explored </a:t>
            </a:r>
            <a:r>
              <a:rPr lang="en-US" sz="2000">
                <a:solidFill>
                  <a:schemeClr val="dk1"/>
                </a:solidFill>
                <a:latin typeface="Times New Roman"/>
                <a:ea typeface="Times New Roman"/>
                <a:cs typeface="Times New Roman"/>
                <a:sym typeface="Times New Roman"/>
              </a:rPr>
              <a:t>further</a:t>
            </a:r>
            <a:r>
              <a:rPr lang="en-US" sz="2000">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90" name="Google Shape;90;p1"/>
          <p:cNvSpPr/>
          <p:nvPr/>
        </p:nvSpPr>
        <p:spPr>
          <a:xfrm>
            <a:off x="26517600"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1" name="Google Shape;91;p1"/>
          <p:cNvSpPr/>
          <p:nvPr/>
        </p:nvSpPr>
        <p:spPr>
          <a:xfrm>
            <a:off x="1" y="15240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2" name="Google Shape;92;p1"/>
          <p:cNvSpPr/>
          <p:nvPr/>
        </p:nvSpPr>
        <p:spPr>
          <a:xfrm>
            <a:off x="0" y="2"/>
            <a:ext cx="27353428" cy="2538304"/>
          </a:xfrm>
          <a:prstGeom prst="rect">
            <a:avLst/>
          </a:prstGeom>
          <a:solidFill>
            <a:srgbClr val="500000"/>
          </a:solidFill>
          <a:ln>
            <a:noFill/>
          </a:ln>
        </p:spPr>
        <p:txBody>
          <a:bodyPr anchorCtr="0" anchor="t" bIns="274300" lIns="91425" spcFirstLastPara="1" rIns="91425" wrap="square" tIns="2743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Team Agile - </a:t>
            </a:r>
            <a:r>
              <a:rPr b="1" lang="en-US" sz="5400">
                <a:solidFill>
                  <a:schemeClr val="lt1"/>
                </a:solidFill>
              </a:rPr>
              <a:t>Identify Language of Instruction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3200"/>
              <a:buFont typeface="Arial"/>
              <a:buNone/>
            </a:pPr>
            <a:r>
              <a:rPr lang="en-US" sz="3200">
                <a:solidFill>
                  <a:schemeClr val="lt1"/>
                </a:solidFill>
                <a:latin typeface="Calibri"/>
                <a:ea typeface="Calibri"/>
                <a:cs typeface="Calibri"/>
                <a:sym typeface="Calibri"/>
              </a:rPr>
              <a:t>Han Zhang, Rongruo Zhou, YuanYuan Lei, Dongqing Yang, Jin Huang, Pei Chen</a:t>
            </a:r>
            <a:endParaRPr b="0" baseline="3000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Dept. of Computer Science &amp; Engineering</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3" name="Google Shape;93;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Calibri"/>
              <a:ea typeface="Calibri"/>
              <a:cs typeface="Calibri"/>
              <a:sym typeface="Calibri"/>
            </a:endParaRPr>
          </a:p>
        </p:txBody>
      </p:sp>
      <p:pic>
        <p:nvPicPr>
          <p:cNvPr descr="CSEN-logo-maroon.jpg" id="94" name="Google Shape;94;p1"/>
          <p:cNvPicPr preferRelativeResize="0"/>
          <p:nvPr/>
        </p:nvPicPr>
        <p:blipFill rotWithShape="1">
          <a:blip r:embed="rId3">
            <a:alphaModFix/>
          </a:blip>
          <a:srcRect b="0" l="0" r="0" t="0"/>
          <a:stretch/>
        </p:blipFill>
        <p:spPr>
          <a:xfrm>
            <a:off x="210775" y="1521698"/>
            <a:ext cx="3735130" cy="699850"/>
          </a:xfrm>
          <a:prstGeom prst="rect">
            <a:avLst/>
          </a:prstGeom>
          <a:noFill/>
          <a:ln>
            <a:noFill/>
          </a:ln>
        </p:spPr>
      </p:pic>
      <p:sp>
        <p:nvSpPr>
          <p:cNvPr id="95" name="Google Shape;95;p1"/>
          <p:cNvSpPr/>
          <p:nvPr/>
        </p:nvSpPr>
        <p:spPr>
          <a:xfrm>
            <a:off x="1" y="35844481"/>
            <a:ext cx="27433333" cy="73152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6" name="Google Shape;96;p1"/>
          <p:cNvSpPr/>
          <p:nvPr/>
        </p:nvSpPr>
        <p:spPr>
          <a:xfrm>
            <a:off x="1828800" y="26604453"/>
            <a:ext cx="7976545" cy="699851"/>
          </a:xfrm>
          <a:prstGeom prst="roundRect">
            <a:avLst>
              <a:gd fmla="val 16667" name="adj"/>
            </a:avLst>
          </a:prstGeom>
          <a:noFill/>
          <a:ln>
            <a:noFill/>
          </a:ln>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97" name="Google Shape;97;p1"/>
          <p:cNvSpPr/>
          <p:nvPr/>
        </p:nvSpPr>
        <p:spPr>
          <a:xfrm>
            <a:off x="984149" y="2700525"/>
            <a:ext cx="109413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Introduction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985400" y="6394850"/>
            <a:ext cx="109413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Overall Flow of Code</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rot="-5400000">
            <a:off x="13661513" y="6878250"/>
            <a:ext cx="792000" cy="2675190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00" name="Google Shape;100;p1"/>
          <p:cNvSpPr/>
          <p:nvPr/>
        </p:nvSpPr>
        <p:spPr>
          <a:xfrm>
            <a:off x="12184532" y="10777646"/>
            <a:ext cx="142647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Model Structure</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8268950" y="20846500"/>
            <a:ext cx="8210400" cy="8046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Challenges / Future Works</a:t>
            </a:r>
            <a:endParaRPr b="1" i="0" sz="3600" u="none" cap="none" strike="noStrike">
              <a:solidFill>
                <a:schemeClr val="lt1"/>
              </a:solidFill>
              <a:latin typeface="Arial"/>
              <a:ea typeface="Arial"/>
              <a:cs typeface="Arial"/>
              <a:sym typeface="Arial"/>
            </a:endParaRPr>
          </a:p>
        </p:txBody>
      </p:sp>
      <p:sp>
        <p:nvSpPr>
          <p:cNvPr id="102" name="Google Shape;102;p1"/>
          <p:cNvSpPr/>
          <p:nvPr/>
        </p:nvSpPr>
        <p:spPr>
          <a:xfrm>
            <a:off x="914400" y="20857577"/>
            <a:ext cx="16967100" cy="815100"/>
          </a:xfrm>
          <a:prstGeom prst="roundRect">
            <a:avLst>
              <a:gd fmla="val 16667" name="adj"/>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Experimentation Results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081550" y="3611725"/>
            <a:ext cx="10843800" cy="26475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The education department at TAMU has been assigned the task of improving the schools around the state of Texas. In order to understand the quality of lectures which have been recorded by various schools, they survey the video for certain cues and classify the video into different categories. For a language lecture where </a:t>
            </a:r>
            <a:r>
              <a:rPr lang="en-US" sz="2000">
                <a:latin typeface="Times New Roman"/>
                <a:ea typeface="Times New Roman"/>
                <a:cs typeface="Times New Roman"/>
                <a:sym typeface="Times New Roman"/>
              </a:rPr>
              <a:t>English</a:t>
            </a:r>
            <a:r>
              <a:rPr b="0" i="0" lang="en-US" sz="2000" u="none" cap="none" strike="noStrike">
                <a:solidFill>
                  <a:srgbClr val="000000"/>
                </a:solidFill>
                <a:latin typeface="Times New Roman"/>
                <a:ea typeface="Times New Roman"/>
                <a:cs typeface="Times New Roman"/>
                <a:sym typeface="Times New Roman"/>
              </a:rPr>
              <a:t> is being taught to students, they classify the video based on how much </a:t>
            </a:r>
            <a:r>
              <a:rPr lang="en-US" sz="2000">
                <a:latin typeface="Times New Roman"/>
                <a:ea typeface="Times New Roman"/>
                <a:cs typeface="Times New Roman"/>
                <a:sym typeface="Times New Roman"/>
              </a:rPr>
              <a:t>English</a:t>
            </a:r>
            <a:r>
              <a:rPr b="0" i="0" lang="en-US" sz="2000" u="none" cap="none" strike="noStrike">
                <a:solidFill>
                  <a:srgbClr val="000000"/>
                </a:solidFill>
                <a:latin typeface="Times New Roman"/>
                <a:ea typeface="Times New Roman"/>
                <a:cs typeface="Times New Roman"/>
                <a:sym typeface="Times New Roman"/>
              </a:rPr>
              <a:t> / </a:t>
            </a:r>
            <a:r>
              <a:rPr lang="en-US" sz="2000">
                <a:latin typeface="Times New Roman"/>
                <a:ea typeface="Times New Roman"/>
                <a:cs typeface="Times New Roman"/>
                <a:sym typeface="Times New Roman"/>
              </a:rPr>
              <a:t>Chinese</a:t>
            </a:r>
            <a:r>
              <a:rPr b="0" i="0" lang="en-US" sz="2000" u="none" cap="none" strike="noStrike">
                <a:solidFill>
                  <a:srgbClr val="000000"/>
                </a:solidFill>
                <a:latin typeface="Times New Roman"/>
                <a:ea typeface="Times New Roman"/>
                <a:cs typeface="Times New Roman"/>
                <a:sym typeface="Times New Roman"/>
              </a:rPr>
              <a:t> is being spoken and being used in conversation. This helps them identify the mistakes in the lecture and accordingly guide the professor in order to improve it. This specific task, of identifying language, we try to emulate using software. We create a system which extracts audio from these videos, processes it and identifies the language spoken.</a:t>
            </a:r>
            <a:endParaRPr b="0" i="0" sz="2000" u="none" cap="none" strike="noStrike">
              <a:solidFill>
                <a:srgbClr val="000000"/>
              </a:solidFill>
              <a:latin typeface="Times New Roman"/>
              <a:ea typeface="Times New Roman"/>
              <a:cs typeface="Times New Roman"/>
              <a:sym typeface="Times New Roman"/>
            </a:endParaRPr>
          </a:p>
        </p:txBody>
      </p:sp>
      <p:sp>
        <p:nvSpPr>
          <p:cNvPr id="104" name="Google Shape;104;p1"/>
          <p:cNvSpPr txBox="1"/>
          <p:nvPr/>
        </p:nvSpPr>
        <p:spPr>
          <a:xfrm>
            <a:off x="2628325" y="19146750"/>
            <a:ext cx="7354800" cy="492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Figure 1. Overall Flow Diagram</a:t>
            </a:r>
            <a:endParaRPr b="1" i="0" sz="2000" u="none" cap="none" strike="noStrike">
              <a:solidFill>
                <a:srgbClr val="000000"/>
              </a:solidFill>
              <a:latin typeface="Times New Roman"/>
              <a:ea typeface="Times New Roman"/>
              <a:cs typeface="Times New Roman"/>
              <a:sym typeface="Times New Roman"/>
            </a:endParaRPr>
          </a:p>
        </p:txBody>
      </p:sp>
      <p:sp>
        <p:nvSpPr>
          <p:cNvPr id="105" name="Google Shape;105;p1"/>
          <p:cNvSpPr txBox="1"/>
          <p:nvPr/>
        </p:nvSpPr>
        <p:spPr>
          <a:xfrm flipH="1" rot="10800000">
            <a:off x="23022600" y="13151725"/>
            <a:ext cx="1740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6" name="Google Shape;106;p1"/>
          <p:cNvSpPr txBox="1"/>
          <p:nvPr/>
        </p:nvSpPr>
        <p:spPr>
          <a:xfrm>
            <a:off x="12549350" y="11744400"/>
            <a:ext cx="7354800" cy="5541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en-US" sz="2400">
                <a:latin typeface="Times New Roman"/>
                <a:ea typeface="Times New Roman"/>
                <a:cs typeface="Times New Roman"/>
                <a:sym typeface="Times New Roman"/>
              </a:rPr>
              <a:t>Table 1 LSTM Model Structure</a:t>
            </a:r>
            <a:endParaRPr b="1" i="0" sz="2400" u="none" cap="none" strike="noStrike">
              <a:solidFill>
                <a:srgbClr val="000000"/>
              </a:solidFill>
              <a:latin typeface="Times New Roman"/>
              <a:ea typeface="Times New Roman"/>
              <a:cs typeface="Times New Roman"/>
              <a:sym typeface="Times New Roman"/>
            </a:endParaRPr>
          </a:p>
        </p:txBody>
      </p:sp>
      <p:sp>
        <p:nvSpPr>
          <p:cNvPr id="107" name="Google Shape;107;p1"/>
          <p:cNvSpPr txBox="1"/>
          <p:nvPr/>
        </p:nvSpPr>
        <p:spPr>
          <a:xfrm>
            <a:off x="20713225" y="12153275"/>
            <a:ext cx="5153700" cy="2262600"/>
          </a:xfrm>
          <a:prstGeom prst="rect">
            <a:avLst/>
          </a:prstGeom>
          <a:gradFill>
            <a:gsLst>
              <a:gs pos="0">
                <a:srgbClr val="FDECDB"/>
              </a:gs>
              <a:gs pos="100000">
                <a:srgbClr val="F0A963"/>
              </a:gs>
            </a:gsLst>
            <a:lin ang="5400012" scaled="0"/>
          </a:gradFill>
          <a:ln>
            <a:noFill/>
          </a:ln>
          <a:effectLst>
            <a:outerShdw blurRad="57150" rotWithShape="0" algn="bl" dir="5400000" dist="19050">
              <a:srgbClr val="FFFFFF">
                <a:alpha val="49800"/>
              </a:srgbClr>
            </a:outerShdw>
          </a:effectLst>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Structure introduce </a:t>
            </a:r>
            <a:endParaRPr b="1" sz="20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MFCC feature: </a:t>
            </a:r>
            <a:endParaRPr sz="20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nfft = 1103, winstep = 0.1</a:t>
            </a:r>
            <a:endParaRPr sz="20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return (401, 13)</a:t>
            </a:r>
            <a:endParaRPr sz="2000">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p:txBody>
      </p:sp>
      <p:pic>
        <p:nvPicPr>
          <p:cNvPr id="108" name="Google Shape;108;p1"/>
          <p:cNvPicPr preferRelativeResize="0"/>
          <p:nvPr/>
        </p:nvPicPr>
        <p:blipFill>
          <a:blip r:embed="rId4">
            <a:alphaModFix/>
          </a:blip>
          <a:stretch>
            <a:fillRect/>
          </a:stretch>
        </p:blipFill>
        <p:spPr>
          <a:xfrm>
            <a:off x="967250" y="21923600"/>
            <a:ext cx="12429125" cy="4680850"/>
          </a:xfrm>
          <a:prstGeom prst="rect">
            <a:avLst/>
          </a:prstGeom>
          <a:noFill/>
          <a:ln>
            <a:noFill/>
          </a:ln>
        </p:spPr>
      </p:pic>
      <p:sp>
        <p:nvSpPr>
          <p:cNvPr id="109" name="Google Shape;109;p1"/>
          <p:cNvSpPr txBox="1"/>
          <p:nvPr/>
        </p:nvSpPr>
        <p:spPr>
          <a:xfrm>
            <a:off x="4406100" y="26604438"/>
            <a:ext cx="7354800" cy="492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Figure </a:t>
            </a:r>
            <a:r>
              <a:rPr b="1" lang="en-US" sz="2000">
                <a:latin typeface="Times New Roman"/>
                <a:ea typeface="Times New Roman"/>
                <a:cs typeface="Times New Roman"/>
                <a:sym typeface="Times New Roman"/>
              </a:rPr>
              <a:t>2</a:t>
            </a:r>
            <a:r>
              <a:rPr b="1" i="0" lang="en-US" sz="2000" u="none" cap="none" strike="noStrike">
                <a:solidFill>
                  <a:srgbClr val="000000"/>
                </a:solidFill>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Prediction For Language of Teacher</a:t>
            </a:r>
            <a:endParaRPr b="1" i="0" sz="2000" u="none" cap="none" strike="noStrike">
              <a:solidFill>
                <a:srgbClr val="000000"/>
              </a:solidFill>
              <a:latin typeface="Times New Roman"/>
              <a:ea typeface="Times New Roman"/>
              <a:cs typeface="Times New Roman"/>
              <a:sym typeface="Times New Roman"/>
            </a:endParaRPr>
          </a:p>
        </p:txBody>
      </p:sp>
      <p:pic>
        <p:nvPicPr>
          <p:cNvPr id="110" name="Google Shape;110;p1"/>
          <p:cNvPicPr preferRelativeResize="0"/>
          <p:nvPr/>
        </p:nvPicPr>
        <p:blipFill>
          <a:blip r:embed="rId5">
            <a:alphaModFix/>
          </a:blip>
          <a:stretch>
            <a:fillRect/>
          </a:stretch>
        </p:blipFill>
        <p:spPr>
          <a:xfrm>
            <a:off x="967250" y="27266200"/>
            <a:ext cx="12429125" cy="4680842"/>
          </a:xfrm>
          <a:prstGeom prst="rect">
            <a:avLst/>
          </a:prstGeom>
          <a:noFill/>
          <a:ln>
            <a:noFill/>
          </a:ln>
        </p:spPr>
      </p:pic>
      <p:sp>
        <p:nvSpPr>
          <p:cNvPr id="111" name="Google Shape;111;p1"/>
          <p:cNvSpPr txBox="1"/>
          <p:nvPr/>
        </p:nvSpPr>
        <p:spPr>
          <a:xfrm>
            <a:off x="18284100" y="27972063"/>
            <a:ext cx="8180100" cy="36789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The client expected a proof of concept application to evaluate languages in lecture videos and the same has been successfully implemented. We learnt that the prediction for language of teacher and prediction for language of students work well with the existing model. We learnt about the various libraries and frameworks used to process videos and audios. We also learnt about the various phases in Software Engineering and the importance of them in order to create a successful project. This project can be a good starting point for the eventual aim of education department to automate evaluation of recorded lectures. We have an agreement with our customer team to write a paper together to publish our result in the educational filed. </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
          <p:cNvSpPr/>
          <p:nvPr/>
        </p:nvSpPr>
        <p:spPr>
          <a:xfrm>
            <a:off x="18268950" y="26655850"/>
            <a:ext cx="82104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C</a:t>
            </a:r>
            <a:r>
              <a:rPr b="1" lang="en-US" sz="3600">
                <a:solidFill>
                  <a:schemeClr val="lt1"/>
                </a:solidFill>
              </a:rPr>
              <a:t>onclusion / Feedback</a:t>
            </a:r>
            <a:endParaRPr b="1" i="0" sz="3600" u="none" cap="none" strike="noStrike">
              <a:solidFill>
                <a:schemeClr val="lt1"/>
              </a:solidFill>
              <a:latin typeface="Arial"/>
              <a:ea typeface="Arial"/>
              <a:cs typeface="Arial"/>
              <a:sym typeface="Arial"/>
            </a:endParaRPr>
          </a:p>
        </p:txBody>
      </p:sp>
      <p:sp>
        <p:nvSpPr>
          <p:cNvPr id="113" name="Google Shape;113;p1"/>
          <p:cNvSpPr txBox="1"/>
          <p:nvPr/>
        </p:nvSpPr>
        <p:spPr>
          <a:xfrm>
            <a:off x="4406100" y="31861888"/>
            <a:ext cx="7354800" cy="4926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Figure </a:t>
            </a:r>
            <a:r>
              <a:rPr b="1" lang="en-US" sz="2000">
                <a:latin typeface="Times New Roman"/>
                <a:ea typeface="Times New Roman"/>
                <a:cs typeface="Times New Roman"/>
                <a:sym typeface="Times New Roman"/>
              </a:rPr>
              <a:t>3</a:t>
            </a:r>
            <a:r>
              <a:rPr b="1" i="0" lang="en-US" sz="2000" u="none" cap="none" strike="noStrike">
                <a:solidFill>
                  <a:srgbClr val="000000"/>
                </a:solidFill>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Prediction For Language of Student</a:t>
            </a:r>
            <a:endParaRPr b="1" i="0" sz="2000" u="none" cap="none" strike="noStrike">
              <a:solidFill>
                <a:srgbClr val="000000"/>
              </a:solidFill>
              <a:latin typeface="Times New Roman"/>
              <a:ea typeface="Times New Roman"/>
              <a:cs typeface="Times New Roman"/>
              <a:sym typeface="Times New Roman"/>
            </a:endParaRPr>
          </a:p>
        </p:txBody>
      </p:sp>
      <p:sp>
        <p:nvSpPr>
          <p:cNvPr id="114" name="Google Shape;114;p1"/>
          <p:cNvSpPr txBox="1"/>
          <p:nvPr/>
        </p:nvSpPr>
        <p:spPr>
          <a:xfrm>
            <a:off x="1081550" y="34062150"/>
            <a:ext cx="25401900" cy="1554600"/>
          </a:xfrm>
          <a:prstGeom prst="rect">
            <a:avLst/>
          </a:prstGeom>
          <a:gradFill>
            <a:gsLst>
              <a:gs pos="0">
                <a:srgbClr val="FDECDB"/>
              </a:gs>
              <a:gs pos="100000">
                <a:srgbClr val="F0A963"/>
              </a:gs>
            </a:gsLst>
            <a:lin ang="5400012" scaled="0"/>
          </a:grad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We would like to thank Dr Walker and Dr Beverly to give an opportunity to work on such an exciting project. The vision of the education department is to give real-time feedback to the professor teaching in the class, which would greatly improve the quality of students. This also gave us an insight about how the education team is striving to benefit and improve the life of students and teachers. This is a small contribution in the journey towards achieving it. We also learn</a:t>
            </a:r>
            <a:r>
              <a:rPr lang="en-US" sz="2000">
                <a:solidFill>
                  <a:schemeClr val="dk1"/>
                </a:solidFill>
                <a:latin typeface="Times New Roman"/>
                <a:ea typeface="Times New Roman"/>
                <a:cs typeface="Times New Roman"/>
                <a:sym typeface="Times New Roman"/>
              </a:rPr>
              <a:t>t</a:t>
            </a:r>
            <a:r>
              <a:rPr b="0" i="0" lang="en-US" sz="2000" u="none" cap="none" strike="noStrike">
                <a:solidFill>
                  <a:schemeClr val="dk1"/>
                </a:solidFill>
                <a:latin typeface="Times New Roman"/>
                <a:ea typeface="Times New Roman"/>
                <a:cs typeface="Times New Roman"/>
                <a:sym typeface="Times New Roman"/>
              </a:rPr>
              <a:t> a</a:t>
            </a:r>
            <a:r>
              <a:rPr lang="en-US" sz="2000">
                <a:solidFill>
                  <a:schemeClr val="dk1"/>
                </a:solidFill>
                <a:latin typeface="Times New Roman"/>
                <a:ea typeface="Times New Roman"/>
                <a:cs typeface="Times New Roman"/>
                <a:sym typeface="Times New Roman"/>
              </a:rPr>
              <a:t> lot from this project. We now have a more in-depth and comprehensive understanding of how to build a machine learning model. We learned to how to process the data, extract the data features, build and train the data model and finally analysis the outcome. It is a valuable experience to work as a team and weekly communicating with customers.</a:t>
            </a:r>
            <a:endParaRPr b="0" i="0" sz="2000" u="none" cap="none" strike="noStrike">
              <a:solidFill>
                <a:schemeClr val="dk1"/>
              </a:solidFill>
              <a:latin typeface="Times New Roman"/>
              <a:ea typeface="Times New Roman"/>
              <a:cs typeface="Times New Roman"/>
              <a:sym typeface="Times New Roman"/>
            </a:endParaRPr>
          </a:p>
        </p:txBody>
      </p:sp>
      <p:pic>
        <p:nvPicPr>
          <p:cNvPr id="115" name="Google Shape;115;p1"/>
          <p:cNvPicPr preferRelativeResize="0"/>
          <p:nvPr/>
        </p:nvPicPr>
        <p:blipFill>
          <a:blip r:embed="rId6">
            <a:alphaModFix/>
          </a:blip>
          <a:stretch>
            <a:fillRect/>
          </a:stretch>
        </p:blipFill>
        <p:spPr>
          <a:xfrm>
            <a:off x="1126000" y="7335075"/>
            <a:ext cx="10521393" cy="11600237"/>
          </a:xfrm>
          <a:prstGeom prst="rect">
            <a:avLst/>
          </a:prstGeom>
          <a:noFill/>
          <a:ln>
            <a:noFill/>
          </a:ln>
        </p:spPr>
      </p:pic>
      <p:pic>
        <p:nvPicPr>
          <p:cNvPr id="116" name="Google Shape;116;p1"/>
          <p:cNvPicPr preferRelativeResize="0"/>
          <p:nvPr/>
        </p:nvPicPr>
        <p:blipFill>
          <a:blip r:embed="rId7">
            <a:alphaModFix/>
          </a:blip>
          <a:stretch>
            <a:fillRect/>
          </a:stretch>
        </p:blipFill>
        <p:spPr>
          <a:xfrm>
            <a:off x="12212775" y="12460650"/>
            <a:ext cx="7935087" cy="7368286"/>
          </a:xfrm>
          <a:prstGeom prst="rect">
            <a:avLst/>
          </a:prstGeom>
          <a:noFill/>
          <a:ln>
            <a:noFill/>
          </a:ln>
        </p:spPr>
      </p:pic>
      <p:pic>
        <p:nvPicPr>
          <p:cNvPr id="117" name="Google Shape;117;p1"/>
          <p:cNvPicPr preferRelativeResize="0"/>
          <p:nvPr/>
        </p:nvPicPr>
        <p:blipFill>
          <a:blip r:embed="rId8">
            <a:alphaModFix/>
          </a:blip>
          <a:stretch>
            <a:fillRect/>
          </a:stretch>
        </p:blipFill>
        <p:spPr>
          <a:xfrm>
            <a:off x="13677824" y="22103849"/>
            <a:ext cx="3735125" cy="4167951"/>
          </a:xfrm>
          <a:prstGeom prst="rect">
            <a:avLst/>
          </a:prstGeom>
          <a:noFill/>
          <a:ln>
            <a:noFill/>
          </a:ln>
        </p:spPr>
      </p:pic>
      <p:pic>
        <p:nvPicPr>
          <p:cNvPr id="118" name="Google Shape;118;p1"/>
          <p:cNvPicPr preferRelativeResize="0"/>
          <p:nvPr/>
        </p:nvPicPr>
        <p:blipFill>
          <a:blip r:embed="rId9">
            <a:alphaModFix/>
          </a:blip>
          <a:stretch>
            <a:fillRect/>
          </a:stretch>
        </p:blipFill>
        <p:spPr>
          <a:xfrm>
            <a:off x="13677825" y="27420658"/>
            <a:ext cx="3735125" cy="4427411"/>
          </a:xfrm>
          <a:prstGeom prst="rect">
            <a:avLst/>
          </a:prstGeom>
          <a:noFill/>
          <a:ln>
            <a:noFill/>
          </a:ln>
        </p:spPr>
      </p:pic>
      <p:sp>
        <p:nvSpPr>
          <p:cNvPr id="119" name="Google Shape;119;p1"/>
          <p:cNvSpPr/>
          <p:nvPr/>
        </p:nvSpPr>
        <p:spPr>
          <a:xfrm>
            <a:off x="1048650" y="32909650"/>
            <a:ext cx="254019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Lessons Learnt</a:t>
            </a:r>
            <a:endParaRPr b="1" i="0" sz="3600" u="none" cap="none" strike="noStrike">
              <a:solidFill>
                <a:schemeClr val="lt1"/>
              </a:solidFill>
              <a:latin typeface="Arial"/>
              <a:ea typeface="Arial"/>
              <a:cs typeface="Arial"/>
              <a:sym typeface="Arial"/>
            </a:endParaRPr>
          </a:p>
        </p:txBody>
      </p:sp>
      <p:sp>
        <p:nvSpPr>
          <p:cNvPr id="120" name="Google Shape;120;p1"/>
          <p:cNvSpPr/>
          <p:nvPr/>
        </p:nvSpPr>
        <p:spPr>
          <a:xfrm>
            <a:off x="12184532" y="2700446"/>
            <a:ext cx="14264700" cy="804600"/>
          </a:xfrm>
          <a:prstGeom prst="roundRect">
            <a:avLst>
              <a:gd fmla="val 16667" name="adj"/>
            </a:avLst>
          </a:prstGeom>
          <a:gradFill>
            <a:gsLst>
              <a:gs pos="0">
                <a:srgbClr val="5D427D"/>
              </a:gs>
              <a:gs pos="80000">
                <a:srgbClr val="7A57A5"/>
              </a:gs>
              <a:gs pos="100000">
                <a:srgbClr val="7A56A7"/>
              </a:gs>
            </a:gsLst>
            <a:lin ang="16200038" scaled="0"/>
          </a:gradFill>
          <a:ln cap="flat" cmpd="sng" w="9525">
            <a:solidFill>
              <a:srgbClr val="7C5F9F"/>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System Design</a:t>
            </a:r>
            <a:endParaRPr b="0" i="0" sz="1400" u="none" cap="none" strike="noStrike">
              <a:solidFill>
                <a:srgbClr val="000000"/>
              </a:solidFill>
              <a:latin typeface="Arial"/>
              <a:ea typeface="Arial"/>
              <a:cs typeface="Arial"/>
              <a:sym typeface="Arial"/>
            </a:endParaRPr>
          </a:p>
        </p:txBody>
      </p:sp>
      <p:pic>
        <p:nvPicPr>
          <p:cNvPr id="121" name="Google Shape;121;p1"/>
          <p:cNvPicPr preferRelativeResize="0"/>
          <p:nvPr/>
        </p:nvPicPr>
        <p:blipFill>
          <a:blip r:embed="rId10">
            <a:alphaModFix/>
          </a:blip>
          <a:stretch>
            <a:fillRect/>
          </a:stretch>
        </p:blipFill>
        <p:spPr>
          <a:xfrm>
            <a:off x="12474100" y="3617825"/>
            <a:ext cx="13799600" cy="640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