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8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8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087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8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26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0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63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08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6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86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8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5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5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7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0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ste.ubuntu.com/14505887/" TargetMode="External"/><Relationship Id="rId2" Type="http://schemas.openxmlformats.org/officeDocument/2006/relationships/hyperlink" Target="http://202.121.199.212/JudgeOnline/problem.php?id=176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m.hust.edu.cn/vjudge/contest/view.action?cid=104006#overview" TargetMode="External"/><Relationship Id="rId4" Type="http://schemas.openxmlformats.org/officeDocument/2006/relationships/hyperlink" Target="http://paste.ubuntu.com/14506004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aste.ubuntu.com/1450667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92938" y="1719618"/>
            <a:ext cx="5341380" cy="3179928"/>
          </a:xfrm>
        </p:spPr>
        <p:txBody>
          <a:bodyPr/>
          <a:lstStyle/>
          <a:p>
            <a:pPr algn="ctr"/>
            <a:r>
              <a:rPr lang="zh-CN" altLang="en-US" sz="6600" dirty="0"/>
              <a:t>树</a:t>
            </a:r>
            <a:r>
              <a:rPr lang="zh-CN" altLang="en-US" sz="6600" dirty="0" smtClean="0"/>
              <a:t>问题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zh-CN" altLang="en-US" sz="6600" dirty="0" smtClean="0"/>
              <a:t>之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en-US" altLang="zh-CN" sz="6600" dirty="0" smtClean="0"/>
              <a:t>LCA</a:t>
            </a:r>
            <a:r>
              <a:rPr lang="zh-CN" altLang="en-US" sz="6600" dirty="0" smtClean="0"/>
              <a:t>及其应用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016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886" y="2210938"/>
            <a:ext cx="6610621" cy="44912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练手：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SHUOJ1761</a:t>
            </a:r>
            <a:r>
              <a:rPr lang="zh-CN" altLang="en-US" dirty="0" smtClean="0"/>
              <a:t>，尝试使用两种方法解决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202.121.199.212/JudgeOnline/problem.php?id=1761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倍增   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://paste.ubuntu.com/14505887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http://paste.ubuntu.com/14506004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训练：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hdu5044  </a:t>
            </a:r>
            <a:r>
              <a:rPr lang="zh-CN" altLang="en-US" dirty="0" smtClean="0"/>
              <a:t>欧拉序列基本题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hdu5416  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LCA</a:t>
            </a:r>
            <a:r>
              <a:rPr lang="zh-CN" altLang="en-US" dirty="0" smtClean="0"/>
              <a:t>但很有趣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hdu5452  </a:t>
            </a:r>
            <a:r>
              <a:rPr lang="zh-CN" altLang="en-US" dirty="0" smtClean="0"/>
              <a:t>稍加思考做转换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poj2763   </a:t>
            </a:r>
            <a:r>
              <a:rPr lang="zh-CN" altLang="en-US" dirty="0" smtClean="0"/>
              <a:t>树剖入门   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spoj375    </a:t>
            </a:r>
            <a:r>
              <a:rPr lang="zh-CN" altLang="en-US" dirty="0" smtClean="0"/>
              <a:t>树剖经典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5" y="973669"/>
            <a:ext cx="2270634" cy="706964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91534" y="48391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题目：</a:t>
            </a:r>
            <a:endParaRPr lang="en-US" altLang="zh-CN" dirty="0" smtClean="0"/>
          </a:p>
          <a:p>
            <a:r>
              <a:rPr lang="zh-CN" altLang="en-US" dirty="0" smtClean="0">
                <a:hlinkClick r:id="rId5"/>
              </a:rPr>
              <a:t>http://acm.hust.edu.cn/vjudge/contest/view.action?cid=104006#overview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9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6025" y="2920621"/>
            <a:ext cx="2074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</a:t>
            </a:r>
            <a:endParaRPr lang="zh-CN" altLang="en-US" sz="6000" b="1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6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16.sinaimg.cn/orignal/6974c8b2gb4c1e1110f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07" y="697957"/>
            <a:ext cx="6597887" cy="54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614149" y="1132764"/>
            <a:ext cx="3152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问题一：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r>
              <a:rPr lang="zh-CN" altLang="en-US" sz="3600" b="1" dirty="0">
                <a:solidFill>
                  <a:srgbClr val="FFFF00"/>
                </a:solidFill>
              </a:rPr>
              <a:t>最近公共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祖先（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LCA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）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传统做法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68990" y="3084394"/>
            <a:ext cx="754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现将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v</a:t>
            </a:r>
            <a:r>
              <a:rPr lang="zh-CN" altLang="en-US" sz="2400" dirty="0"/>
              <a:t>拉</a:t>
            </a:r>
            <a:r>
              <a:rPr lang="zh-CN" altLang="en-US" sz="2400" dirty="0" smtClean="0"/>
              <a:t>到同一高度，再一起向上走，直至重合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 rot="20036432">
            <a:off x="6578221" y="4592331"/>
            <a:ext cx="3289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复杂度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O(n)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加速办法一：二分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7923" y="3739485"/>
            <a:ext cx="876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</a:t>
            </a:r>
            <a:r>
              <a:rPr lang="en-US" altLang="zh-CN" sz="2400" dirty="0" smtClean="0"/>
              <a:t>arent[u][k]:u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2^k</a:t>
            </a:r>
            <a:r>
              <a:rPr lang="zh-CN" altLang="en-US" sz="2400" dirty="0" smtClean="0"/>
              <a:t>辈分的祖先，即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向上走</a:t>
            </a:r>
            <a:r>
              <a:rPr lang="en-US" altLang="zh-CN" sz="2400" dirty="0" smtClean="0"/>
              <a:t>2^k</a:t>
            </a:r>
            <a:r>
              <a:rPr lang="zh-CN" altLang="en-US" sz="2400" dirty="0" smtClean="0"/>
              <a:t>步到达的节点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77923" y="2827359"/>
            <a:ext cx="876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二分的依据：两个节点的</a:t>
            </a:r>
            <a:r>
              <a:rPr lang="zh-CN" altLang="en-US" sz="2400" dirty="0"/>
              <a:t>公共</a:t>
            </a:r>
            <a:r>
              <a:rPr lang="zh-CN" altLang="en-US" sz="2400" dirty="0" smtClean="0"/>
              <a:t>祖先的祖先也一定是公共祖先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77923" y="4529009"/>
            <a:ext cx="6741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步骤：</a:t>
            </a:r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先走到同一高度（</a:t>
            </a:r>
            <a:r>
              <a:rPr lang="en-US" altLang="zh-CN" sz="2400" dirty="0" smtClean="0"/>
              <a:t>O(log(n))</a:t>
            </a:r>
            <a:r>
              <a:rPr lang="zh-CN" altLang="en-US" sz="2400" dirty="0" smtClean="0"/>
              <a:t>办法，类似快速幂）</a:t>
            </a:r>
            <a:endParaRPr lang="en-US" altLang="zh-CN" sz="2400" dirty="0" smtClean="0"/>
          </a:p>
          <a:p>
            <a:r>
              <a:rPr lang="en-US" altLang="zh-CN" sz="2400" dirty="0" smtClean="0"/>
              <a:t>2.k</a:t>
            </a:r>
            <a:r>
              <a:rPr lang="zh-CN" altLang="en-US" sz="2400" dirty="0" smtClean="0"/>
              <a:t>递减（相当于二分）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直至找到为止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 rot="20036432">
            <a:off x="8017344" y="4318189"/>
            <a:ext cx="3926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复杂度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O(log(n))</a:t>
            </a:r>
          </a:p>
          <a:p>
            <a:r>
              <a:rPr lang="zh-CN" altLang="en-US" sz="4000" b="1" dirty="0">
                <a:solidFill>
                  <a:srgbClr val="FF0000"/>
                </a:solidFill>
              </a:rPr>
              <a:t>支持在线</a:t>
            </a:r>
          </a:p>
        </p:txBody>
      </p:sp>
    </p:spTree>
    <p:extLst>
      <p:ext uri="{BB962C8B-B14F-4D97-AF65-F5344CB8AC3E}">
        <p14:creationId xmlns:p14="http://schemas.microsoft.com/office/powerpoint/2010/main" val="191369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5" y="973669"/>
            <a:ext cx="5450562" cy="706964"/>
          </a:xfrm>
        </p:spPr>
        <p:txBody>
          <a:bodyPr/>
          <a:lstStyle/>
          <a:p>
            <a:r>
              <a:rPr lang="zh-CN" altLang="en-US" dirty="0" smtClean="0"/>
              <a:t>加速办法二：离线</a:t>
            </a:r>
            <a:r>
              <a:rPr lang="en-US" altLang="zh-CN" dirty="0" err="1" smtClean="0"/>
              <a:t>tarjan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64136" y="3152633"/>
            <a:ext cx="4667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充分利用</a:t>
            </a:r>
            <a:r>
              <a:rPr lang="en-US" altLang="zh-CN" sz="3200" dirty="0" err="1" smtClean="0"/>
              <a:t>dfs</a:t>
            </a:r>
            <a:r>
              <a:rPr lang="zh-CN" altLang="en-US" sz="3200" dirty="0" smtClean="0"/>
              <a:t>序的特性！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 rot="20036432">
            <a:off x="6617164" y="4181778"/>
            <a:ext cx="3012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总复杂度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O(</a:t>
            </a:r>
            <a:r>
              <a:rPr lang="en-US" altLang="zh-CN" sz="4000" b="1" dirty="0" err="1" smtClean="0">
                <a:solidFill>
                  <a:srgbClr val="FF0000"/>
                </a:solidFill>
              </a:rPr>
              <a:t>n+q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37516" y="973669"/>
            <a:ext cx="1970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火</a:t>
            </a:r>
            <a:r>
              <a:rPr lang="zh-CN" altLang="en-US" sz="6000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炮</a:t>
            </a:r>
            <a:endParaRPr lang="zh-CN" altLang="en-US" sz="6000" dirty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16.sinaimg.cn/orignal/6974c8b2gb4c1e1110f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07" y="697957"/>
            <a:ext cx="6597887" cy="54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614149" y="1132764"/>
            <a:ext cx="3152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问题二：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r>
              <a:rPr lang="zh-CN" altLang="en-US" sz="3600" b="1" dirty="0" smtClean="0">
                <a:solidFill>
                  <a:srgbClr val="FFFF00"/>
                </a:solidFill>
              </a:rPr>
              <a:t>简单链问题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r>
              <a:rPr lang="zh-CN" altLang="en-US" sz="3600" b="1" dirty="0">
                <a:solidFill>
                  <a:srgbClr val="FFFF00"/>
                </a:solidFill>
              </a:rPr>
              <a:t>链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上求和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r>
              <a:rPr lang="zh-CN" altLang="en-US" sz="3600" b="1" dirty="0">
                <a:solidFill>
                  <a:srgbClr val="FFFF00"/>
                </a:solidFill>
              </a:rPr>
              <a:t>链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上修改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链问题的利器：欧拉序列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10436" y="3234519"/>
            <a:ext cx="7287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特点：给遍历的过程添加符号，子树遍历开始时为正，子树</a:t>
            </a:r>
            <a:r>
              <a:rPr lang="zh-CN" altLang="en-US" sz="2400" dirty="0"/>
              <a:t>遍历</a:t>
            </a:r>
            <a:r>
              <a:rPr lang="zh-CN" altLang="en-US" sz="2400" dirty="0" smtClean="0"/>
              <a:t>完成时为负，保证前缀和不影响其他节点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 rot="20036432">
            <a:off x="7392309" y="4051423"/>
            <a:ext cx="3012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解决动态修改、总体查询的问题</a:t>
            </a:r>
            <a:endParaRPr lang="en-US" altLang="zh-CN" sz="4000" b="1" dirty="0" smtClean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4141" y="973669"/>
            <a:ext cx="1879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导弹</a:t>
            </a:r>
          </a:p>
        </p:txBody>
      </p:sp>
    </p:spTree>
    <p:extLst>
      <p:ext uri="{BB962C8B-B14F-4D97-AF65-F5344CB8AC3E}">
        <p14:creationId xmlns:p14="http://schemas.microsoft.com/office/powerpoint/2010/main" val="612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16.sinaimg.cn/orignal/6974c8b2gb4c1e1110f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07" y="697957"/>
            <a:ext cx="6597887" cy="54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655093" y="1405719"/>
            <a:ext cx="3152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问题三：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r>
              <a:rPr lang="zh-CN" altLang="en-US" sz="3600" b="1" dirty="0" smtClean="0">
                <a:solidFill>
                  <a:srgbClr val="FFFF00"/>
                </a:solidFill>
              </a:rPr>
              <a:t>动态链上求和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r>
              <a:rPr lang="zh-CN" altLang="en-US" sz="3600" b="1" dirty="0" smtClean="0">
                <a:solidFill>
                  <a:srgbClr val="FFFF00"/>
                </a:solidFill>
              </a:rPr>
              <a:t>动态链上修改</a:t>
            </a:r>
            <a:endParaRPr lang="en-US" altLang="zh-CN" sz="36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5" y="973669"/>
            <a:ext cx="2270634" cy="706964"/>
          </a:xfrm>
        </p:spPr>
        <p:txBody>
          <a:bodyPr/>
          <a:lstStyle/>
          <a:p>
            <a:r>
              <a:rPr lang="zh-CN" altLang="en-US" dirty="0" smtClean="0"/>
              <a:t>树链剖分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10021" y="1069203"/>
            <a:ext cx="3667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精确制导导弹</a:t>
            </a:r>
            <a:endParaRPr lang="zh-CN" altLang="en-US" sz="4400" dirty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988" y="2865688"/>
            <a:ext cx="3471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r>
              <a:rPr lang="en-US" altLang="zh-CN" dirty="0" smtClean="0"/>
              <a:t>size[x]:</a:t>
            </a:r>
            <a:r>
              <a:rPr lang="zh-CN" altLang="en-US" dirty="0" smtClean="0"/>
              <a:t>子树大小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ep[x]:</a:t>
            </a:r>
            <a:r>
              <a:rPr lang="zh-CN" altLang="en-US" dirty="0" smtClean="0"/>
              <a:t>深度</a:t>
            </a: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op[x]:</a:t>
            </a:r>
            <a:r>
              <a:rPr lang="zh-CN" altLang="en-US" dirty="0" smtClean="0"/>
              <a:t>重链顶端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a[x]:</a:t>
            </a:r>
            <a:r>
              <a:rPr lang="zh-CN" altLang="en-US" dirty="0" smtClean="0"/>
              <a:t>父亲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on[x]:</a:t>
            </a:r>
            <a:r>
              <a:rPr lang="zh-CN" altLang="en-US" dirty="0"/>
              <a:t>重</a:t>
            </a:r>
            <a:r>
              <a:rPr lang="zh-CN" altLang="en-US" dirty="0" smtClean="0"/>
              <a:t>儿子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[x]:</a:t>
            </a:r>
            <a:r>
              <a:rPr lang="zh-CN" altLang="en-US" dirty="0" smtClean="0"/>
              <a:t>上边在线段树中的位置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01434" y="2865688"/>
            <a:ext cx="6117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修改操作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zh-CN" dirty="0"/>
              <a:t>记f1 = top[u]，f2 = top[v]。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zh-CN" dirty="0"/>
              <a:t>当f</a:t>
            </a:r>
            <a:r>
              <a:rPr lang="zh-CN" altLang="zh-CN" dirty="0" smtClean="0"/>
              <a:t>1</a:t>
            </a:r>
            <a:r>
              <a:rPr lang="en-US" altLang="zh-CN" dirty="0" smtClean="0"/>
              <a:t>!=</a:t>
            </a:r>
            <a:r>
              <a:rPr lang="zh-CN" altLang="zh-CN" dirty="0" smtClean="0"/>
              <a:t>f</a:t>
            </a:r>
            <a:r>
              <a:rPr lang="zh-CN" altLang="zh-CN" dirty="0"/>
              <a:t>2时：不妨设dep[f1] &gt;= dep[f2]，那么就更新u到f1的父边的权值(logn)，并使u = fa[f1]。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当f1 = f2时：u与v在同一条重链上，若u与v不是同一点，就更新u到v路径上的边的权值(logn)，否则修改完成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重复上述过程，直到修改完成</a:t>
            </a:r>
            <a:endParaRPr lang="zh-CN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-130805"/>
            <a:ext cx="3513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。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40887" y="5712736"/>
            <a:ext cx="669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树剖模板（</a:t>
            </a:r>
            <a:r>
              <a:rPr lang="en-US" altLang="zh-CN" dirty="0" smtClean="0"/>
              <a:t>poj2763</a:t>
            </a:r>
            <a:r>
              <a:rPr lang="zh-CN" altLang="en-US" dirty="0" smtClean="0"/>
              <a:t>）</a:t>
            </a:r>
            <a:r>
              <a:rPr lang="zh-CN" altLang="en-US" dirty="0" smtClean="0">
                <a:hlinkClick r:id="rId2"/>
              </a:rPr>
              <a:t>http://paste.ubuntu.com/14506679/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08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</TotalTime>
  <Words>464</Words>
  <Application>Microsoft Office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simsun</vt:lpstr>
      <vt:lpstr>华文琥珀</vt:lpstr>
      <vt:lpstr>宋体</vt:lpstr>
      <vt:lpstr>幼圆</vt:lpstr>
      <vt:lpstr>Arial</vt:lpstr>
      <vt:lpstr>Century Gothic</vt:lpstr>
      <vt:lpstr>Wingdings 3</vt:lpstr>
      <vt:lpstr>离子会议室</vt:lpstr>
      <vt:lpstr>树问题 之 LCA及其应用</vt:lpstr>
      <vt:lpstr>PowerPoint 演示文稿</vt:lpstr>
      <vt:lpstr>传统做法</vt:lpstr>
      <vt:lpstr>加速办法一：二分</vt:lpstr>
      <vt:lpstr>加速办法二：离线tarjan</vt:lpstr>
      <vt:lpstr>PowerPoint 演示文稿</vt:lpstr>
      <vt:lpstr>链问题的利器：欧拉序列</vt:lpstr>
      <vt:lpstr>PowerPoint 演示文稿</vt:lpstr>
      <vt:lpstr>树链剖分</vt:lpstr>
      <vt:lpstr>习题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树问题 之 LCA及其应用</dc:title>
  <dc:creator>user</dc:creator>
  <cp:lastModifiedBy>user</cp:lastModifiedBy>
  <cp:revision>1</cp:revision>
  <dcterms:created xsi:type="dcterms:W3CDTF">2016-01-15T16:28:14Z</dcterms:created>
  <dcterms:modified xsi:type="dcterms:W3CDTF">2016-01-15T18:02:50Z</dcterms:modified>
</cp:coreProperties>
</file>