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5D2D7E-C5E8-45DA-9B18-270284B0992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8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9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58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0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7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6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2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9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6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2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4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5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9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9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721E37-2496-49A0-A327-E6E1991A6CC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68A11A-6E51-4683-8002-99FF2DEA4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4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ust.edu.cn/vjudge/contest/view.action?cid=73399#overview" TargetMode="External"/><Relationship Id="rId2" Type="http://schemas.openxmlformats.org/officeDocument/2006/relationships/hyperlink" Target="http://acm.hust.edu.cn/vjudge/contest/view.action?cid=104190#over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80679" y="2511189"/>
            <a:ext cx="5375177" cy="1145529"/>
          </a:xfrm>
        </p:spPr>
        <p:txBody>
          <a:bodyPr/>
          <a:lstStyle/>
          <a:p>
            <a:r>
              <a:rPr lang="en-US" altLang="zh-CN" dirty="0" err="1" smtClean="0"/>
              <a:t>Splay&amp;LCT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2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9242" y="747216"/>
            <a:ext cx="114095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习题</a:t>
            </a:r>
            <a:endParaRPr lang="en-US" altLang="zh-CN" sz="3200" dirty="0" smtClean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1.shuOJ1889</a:t>
            </a:r>
            <a:r>
              <a:rPr lang="zh-CN" altLang="en-US" sz="2400" dirty="0"/>
              <a:t>：先用</a:t>
            </a:r>
            <a:r>
              <a:rPr lang="en-US" altLang="zh-CN" sz="2400" dirty="0"/>
              <a:t>splay</a:t>
            </a:r>
            <a:r>
              <a:rPr lang="zh-CN" altLang="en-US" sz="2400" dirty="0"/>
              <a:t>做，后面梅老板会教大家如何用另一种姿势过</a:t>
            </a:r>
            <a:endParaRPr lang="en-US" altLang="zh-CN" sz="2400" dirty="0"/>
          </a:p>
          <a:p>
            <a:r>
              <a:rPr lang="en-US" altLang="zh-CN" sz="2400" dirty="0" smtClean="0"/>
              <a:t>2.bzoj1588 </a:t>
            </a:r>
            <a:r>
              <a:rPr lang="zh-CN" altLang="en-US" sz="2400" dirty="0" smtClean="0"/>
              <a:t>营业额统计：</a:t>
            </a:r>
            <a:r>
              <a:rPr lang="en-US" altLang="zh-CN" sz="2400" dirty="0" smtClean="0"/>
              <a:t>splay</a:t>
            </a:r>
            <a:r>
              <a:rPr lang="zh-CN" altLang="en-US" sz="2400" dirty="0" smtClean="0"/>
              <a:t>的普通平衡树应用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（此题数据有问题，记得每次读入一个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</a:rPr>
              <a:t>前先将其置为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，否则会</a:t>
            </a:r>
            <a:r>
              <a:rPr lang="en-US" altLang="zh-CN" sz="2400" dirty="0" smtClean="0">
                <a:solidFill>
                  <a:srgbClr val="FF0000"/>
                </a:solidFill>
              </a:rPr>
              <a:t>WA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/>
              <a:t>3.bzoj1500</a:t>
            </a:r>
            <a:r>
              <a:rPr lang="zh-CN" altLang="en-US" sz="2400" dirty="0" smtClean="0"/>
              <a:t>维修数列：</a:t>
            </a:r>
            <a:r>
              <a:rPr lang="en-US" altLang="zh-CN" sz="2400" dirty="0" smtClean="0"/>
              <a:t>splay</a:t>
            </a:r>
            <a:r>
              <a:rPr lang="zh-CN" altLang="en-US" sz="2400" dirty="0"/>
              <a:t>区间</a:t>
            </a:r>
            <a:r>
              <a:rPr lang="zh-CN" altLang="en-US" sz="2400" dirty="0" smtClean="0"/>
              <a:t>版毕业题，切掉就能轻松应对</a:t>
            </a:r>
            <a:r>
              <a:rPr lang="en-US" altLang="zh-CN" sz="2400" dirty="0" smtClean="0"/>
              <a:t>splay</a:t>
            </a:r>
            <a:r>
              <a:rPr lang="zh-CN" altLang="en-US" sz="2400" dirty="0" smtClean="0"/>
              <a:t>了</a:t>
            </a:r>
            <a:endParaRPr lang="en-US" altLang="zh-CN" sz="2400" dirty="0"/>
          </a:p>
          <a:p>
            <a:r>
              <a:rPr lang="en-US" altLang="zh-CN" sz="2400" dirty="0" smtClean="0"/>
              <a:t>4.hdu4010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LCT</a:t>
            </a:r>
            <a:r>
              <a:rPr lang="zh-CN" altLang="en-US" sz="2400" dirty="0" smtClean="0"/>
              <a:t>模板</a:t>
            </a:r>
            <a:r>
              <a:rPr lang="zh-CN" altLang="en-US" sz="2400" dirty="0"/>
              <a:t>题</a:t>
            </a:r>
            <a:r>
              <a:rPr lang="zh-CN" altLang="en-US" sz="2400" dirty="0" smtClean="0"/>
              <a:t>，不要求会写，先对着模板理解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习题地址：</a:t>
            </a:r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acm.hust.edu.cn/vjudge/contest/view.action?cid=104190#overview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有兴趣可以做做我以前开的</a:t>
            </a:r>
            <a:r>
              <a:rPr lang="en-US" altLang="zh-CN" sz="2400" dirty="0" smtClean="0"/>
              <a:t>splay</a:t>
            </a:r>
            <a:r>
              <a:rPr lang="zh-CN" altLang="en-US" sz="2400" dirty="0" smtClean="0"/>
              <a:t>专题</a:t>
            </a: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acm.hust.edu.cn/vjudge/contest/view.action?cid=73399#overview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029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003" y="2664725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谢谢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795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2322" y="450376"/>
            <a:ext cx="357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引子：基于旋转的平衡树</a:t>
            </a:r>
            <a:endParaRPr lang="zh-CN" altLang="en-US" sz="2400" b="1" dirty="0"/>
          </a:p>
        </p:txBody>
      </p:sp>
      <p:sp>
        <p:nvSpPr>
          <p:cNvPr id="8" name="等腰三角形 7"/>
          <p:cNvSpPr/>
          <p:nvPr/>
        </p:nvSpPr>
        <p:spPr>
          <a:xfrm>
            <a:off x="4653318" y="3910181"/>
            <a:ext cx="616424" cy="140571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b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66096" y="562842"/>
            <a:ext cx="518615" cy="4640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Z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142966" y="2613503"/>
            <a:ext cx="1304816" cy="2702397"/>
            <a:chOff x="3142966" y="2613503"/>
            <a:chExt cx="1304816" cy="2702397"/>
          </a:xfrm>
        </p:grpSpPr>
        <p:sp>
          <p:nvSpPr>
            <p:cNvPr id="6" name="椭圆 5"/>
            <p:cNvSpPr/>
            <p:nvPr/>
          </p:nvSpPr>
          <p:spPr>
            <a:xfrm>
              <a:off x="3929167" y="2613503"/>
              <a:ext cx="518615" cy="4640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tx1"/>
                  </a:solidFill>
                </a:rPr>
                <a:t>X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3142966" y="3910181"/>
              <a:ext cx="616424" cy="140571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>
              <a:stCxn id="7" idx="0"/>
              <a:endCxn id="6" idx="3"/>
            </p:cNvCxnSpPr>
            <p:nvPr/>
          </p:nvCxnSpPr>
          <p:spPr>
            <a:xfrm flipV="1">
              <a:off x="3451178" y="3009571"/>
              <a:ext cx="553938" cy="9006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>
            <a:stCxn id="6" idx="0"/>
            <a:endCxn id="5" idx="3"/>
          </p:cNvCxnSpPr>
          <p:nvPr/>
        </p:nvCxnSpPr>
        <p:spPr>
          <a:xfrm flipV="1">
            <a:off x="4188475" y="1842972"/>
            <a:ext cx="636895" cy="77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749421" y="1446904"/>
            <a:ext cx="1175982" cy="2572318"/>
            <a:chOff x="4749421" y="1446904"/>
            <a:chExt cx="1175982" cy="2572318"/>
          </a:xfrm>
        </p:grpSpPr>
        <p:sp>
          <p:nvSpPr>
            <p:cNvPr id="5" name="椭圆 4"/>
            <p:cNvSpPr/>
            <p:nvPr/>
          </p:nvSpPr>
          <p:spPr>
            <a:xfrm>
              <a:off x="4749421" y="1446904"/>
              <a:ext cx="518615" cy="4640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Y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308979" y="2613503"/>
              <a:ext cx="616424" cy="140571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连接符 22"/>
            <p:cNvCxnSpPr>
              <a:stCxn id="9" idx="0"/>
              <a:endCxn id="5" idx="5"/>
            </p:cNvCxnSpPr>
            <p:nvPr/>
          </p:nvCxnSpPr>
          <p:spPr>
            <a:xfrm flipH="1" flipV="1">
              <a:off x="5192087" y="1842972"/>
              <a:ext cx="425104" cy="7705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/>
          <p:cNvCxnSpPr>
            <a:stCxn id="5" idx="0"/>
            <a:endCxn id="10" idx="3"/>
          </p:cNvCxnSpPr>
          <p:nvPr/>
        </p:nvCxnSpPr>
        <p:spPr>
          <a:xfrm flipV="1">
            <a:off x="5008729" y="958910"/>
            <a:ext cx="733316" cy="487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0"/>
            <a:endCxn id="6" idx="5"/>
          </p:cNvCxnSpPr>
          <p:nvPr/>
        </p:nvCxnSpPr>
        <p:spPr>
          <a:xfrm flipH="1" flipV="1">
            <a:off x="4371833" y="3009571"/>
            <a:ext cx="589697" cy="90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8" idx="0"/>
          </p:cNvCxnSpPr>
          <p:nvPr/>
        </p:nvCxnSpPr>
        <p:spPr>
          <a:xfrm flipV="1">
            <a:off x="4961530" y="3009571"/>
            <a:ext cx="589697" cy="900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" idx="0"/>
            <a:endCxn id="5" idx="5"/>
          </p:cNvCxnSpPr>
          <p:nvPr/>
        </p:nvCxnSpPr>
        <p:spPr>
          <a:xfrm flipH="1" flipV="1">
            <a:off x="5192087" y="1842972"/>
            <a:ext cx="425104" cy="7705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005851" y="1446904"/>
            <a:ext cx="5186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变换前中序遍历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3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aXbYcZ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005850" y="2424796"/>
            <a:ext cx="5186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变换后中序遍历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3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aXbYcZ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68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5781 0.171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6719 -0.171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3889043" y="3980387"/>
            <a:ext cx="616424" cy="140571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b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78691" y="2683709"/>
            <a:ext cx="1304816" cy="2702397"/>
            <a:chOff x="3142966" y="2613503"/>
            <a:chExt cx="1304816" cy="2702397"/>
          </a:xfrm>
        </p:grpSpPr>
        <p:sp>
          <p:nvSpPr>
            <p:cNvPr id="7" name="椭圆 6"/>
            <p:cNvSpPr/>
            <p:nvPr/>
          </p:nvSpPr>
          <p:spPr>
            <a:xfrm>
              <a:off x="3929167" y="2613503"/>
              <a:ext cx="518615" cy="4640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tx1"/>
                  </a:solidFill>
                </a:rPr>
                <a:t>X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3142966" y="3910181"/>
              <a:ext cx="616424" cy="140571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stCxn id="8" idx="0"/>
              <a:endCxn id="7" idx="3"/>
            </p:cNvCxnSpPr>
            <p:nvPr/>
          </p:nvCxnSpPr>
          <p:spPr>
            <a:xfrm flipV="1">
              <a:off x="3451178" y="3009571"/>
              <a:ext cx="553938" cy="9006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>
            <a:stCxn id="7" idx="0"/>
            <a:endCxn id="12" idx="3"/>
          </p:cNvCxnSpPr>
          <p:nvPr/>
        </p:nvCxnSpPr>
        <p:spPr>
          <a:xfrm flipV="1">
            <a:off x="3424200" y="1913178"/>
            <a:ext cx="636895" cy="77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985146" y="1517110"/>
            <a:ext cx="1175982" cy="2572318"/>
            <a:chOff x="4749421" y="1446904"/>
            <a:chExt cx="1175982" cy="2572318"/>
          </a:xfrm>
        </p:grpSpPr>
        <p:sp>
          <p:nvSpPr>
            <p:cNvPr id="12" name="椭圆 11"/>
            <p:cNvSpPr/>
            <p:nvPr/>
          </p:nvSpPr>
          <p:spPr>
            <a:xfrm>
              <a:off x="4749421" y="1446904"/>
              <a:ext cx="518615" cy="4640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Y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5308979" y="2613503"/>
              <a:ext cx="616424" cy="140571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13" idx="0"/>
              <a:endCxn id="12" idx="5"/>
            </p:cNvCxnSpPr>
            <p:nvPr/>
          </p:nvCxnSpPr>
          <p:spPr>
            <a:xfrm flipH="1" flipV="1">
              <a:off x="5192087" y="1842972"/>
              <a:ext cx="425104" cy="7705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stCxn id="4" idx="0"/>
            <a:endCxn id="7" idx="5"/>
          </p:cNvCxnSpPr>
          <p:nvPr/>
        </p:nvCxnSpPr>
        <p:spPr>
          <a:xfrm flipH="1" flipV="1">
            <a:off x="3607558" y="3079777"/>
            <a:ext cx="589697" cy="90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>
            <a:off x="8974450" y="3980387"/>
            <a:ext cx="616424" cy="140571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b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95616" y="1496399"/>
            <a:ext cx="1324560" cy="2572318"/>
            <a:chOff x="4070103" y="1446904"/>
            <a:chExt cx="1324560" cy="2572318"/>
          </a:xfrm>
        </p:grpSpPr>
        <p:sp>
          <p:nvSpPr>
            <p:cNvPr id="33" name="椭圆 32"/>
            <p:cNvSpPr/>
            <p:nvPr/>
          </p:nvSpPr>
          <p:spPr>
            <a:xfrm>
              <a:off x="4876048" y="1446904"/>
              <a:ext cx="518615" cy="4640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tx1"/>
                  </a:solidFill>
                </a:rPr>
                <a:t>X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4070103" y="2613503"/>
              <a:ext cx="616424" cy="140571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4" idx="0"/>
              <a:endCxn id="33" idx="3"/>
            </p:cNvCxnSpPr>
            <p:nvPr/>
          </p:nvCxnSpPr>
          <p:spPr>
            <a:xfrm flipV="1">
              <a:off x="4378315" y="1842972"/>
              <a:ext cx="573682" cy="7705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>
            <a:stCxn id="33" idx="5"/>
            <a:endCxn id="38" idx="0"/>
          </p:cNvCxnSpPr>
          <p:nvPr/>
        </p:nvCxnSpPr>
        <p:spPr>
          <a:xfrm>
            <a:off x="9144227" y="1892467"/>
            <a:ext cx="745192" cy="921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9630111" y="2813788"/>
            <a:ext cx="1175982" cy="2572318"/>
            <a:chOff x="4749421" y="1446904"/>
            <a:chExt cx="1175982" cy="2572318"/>
          </a:xfrm>
        </p:grpSpPr>
        <p:sp>
          <p:nvSpPr>
            <p:cNvPr id="38" name="椭圆 37"/>
            <p:cNvSpPr/>
            <p:nvPr/>
          </p:nvSpPr>
          <p:spPr>
            <a:xfrm>
              <a:off x="4749421" y="1446904"/>
              <a:ext cx="518615" cy="4640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Y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5308979" y="2613503"/>
              <a:ext cx="616424" cy="140571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连接符 39"/>
            <p:cNvCxnSpPr>
              <a:stCxn id="39" idx="0"/>
              <a:endCxn id="38" idx="5"/>
            </p:cNvCxnSpPr>
            <p:nvPr/>
          </p:nvCxnSpPr>
          <p:spPr>
            <a:xfrm flipH="1" flipV="1">
              <a:off x="5192087" y="1842972"/>
              <a:ext cx="425104" cy="7705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连接符 41"/>
          <p:cNvCxnSpPr>
            <a:stCxn id="30" idx="0"/>
            <a:endCxn id="38" idx="3"/>
          </p:cNvCxnSpPr>
          <p:nvPr/>
        </p:nvCxnSpPr>
        <p:spPr>
          <a:xfrm flipV="1">
            <a:off x="9282662" y="3209856"/>
            <a:ext cx="423398" cy="77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554638" y="3147732"/>
            <a:ext cx="19789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5559303" y="3543730"/>
            <a:ext cx="19742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591375" y="2522579"/>
            <a:ext cx="19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右旋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(zig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1874" y="3566208"/>
            <a:ext cx="171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左旋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(zag)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7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352" y="-43232"/>
            <a:ext cx="9570377" cy="76086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Splay</a:t>
            </a:r>
            <a:r>
              <a:rPr lang="zh-CN" altLang="en-US" sz="2800" dirty="0" smtClean="0"/>
              <a:t>操作：将某节点旋转到该节点的某个祖先下方的操作</a:t>
            </a:r>
            <a:endParaRPr lang="zh-CN" altLang="en-US" sz="2800" dirty="0"/>
          </a:p>
        </p:txBody>
      </p:sp>
      <p:pic>
        <p:nvPicPr>
          <p:cNvPr id="1026" name="Picture 2" descr="http://img.my.csdn.net/uploads/201210/10/1349877744_70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1089796"/>
            <a:ext cx="6269676" cy="2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my.csdn.net/uploads/201210/10/1349877779_52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4092834"/>
            <a:ext cx="6269676" cy="26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665027" y="1678675"/>
            <a:ext cx="196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zig-zig</a:t>
            </a:r>
            <a:r>
              <a:rPr lang="zh-CN" altLang="en-US" sz="3600" dirty="0" smtClean="0"/>
              <a:t>步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665027" y="5417413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zig-zag</a:t>
            </a:r>
            <a:r>
              <a:rPr lang="zh-CN" altLang="en-US" sz="3600" dirty="0" smtClean="0"/>
              <a:t>步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69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1754" y="1023582"/>
            <a:ext cx="635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splay</a:t>
            </a:r>
            <a:r>
              <a:rPr lang="zh-CN" altLang="en-US" sz="3600" dirty="0" smtClean="0"/>
              <a:t>的复杂度：均摊</a:t>
            </a:r>
            <a:r>
              <a:rPr lang="en-US" altLang="zh-CN" sz="3600" dirty="0" smtClean="0"/>
              <a:t>log(n)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1754" y="3850943"/>
            <a:ext cx="6359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AVL/SBT</a:t>
            </a:r>
            <a:r>
              <a:rPr lang="zh-CN" altLang="en-US" sz="3600" dirty="0" smtClean="0"/>
              <a:t>：严格</a:t>
            </a:r>
            <a:r>
              <a:rPr lang="en-US" altLang="zh-CN" sz="3600" dirty="0" smtClean="0"/>
              <a:t>log(n)</a:t>
            </a:r>
          </a:p>
          <a:p>
            <a:r>
              <a:rPr lang="en-US" altLang="zh-CN" sz="3600" dirty="0" smtClean="0"/>
              <a:t>splay</a:t>
            </a:r>
            <a:r>
              <a:rPr lang="zh-CN" altLang="en-US" sz="3600" dirty="0" smtClean="0"/>
              <a:t>：均摊</a:t>
            </a:r>
            <a:r>
              <a:rPr lang="en-US" altLang="zh-CN" sz="3600" dirty="0" smtClean="0"/>
              <a:t>log(n)</a:t>
            </a:r>
          </a:p>
          <a:p>
            <a:r>
              <a:rPr lang="en-US" altLang="zh-CN" sz="3600" dirty="0" err="1" smtClean="0"/>
              <a:t>Treap</a:t>
            </a:r>
            <a:r>
              <a:rPr lang="zh-CN" altLang="en-US" sz="3600" dirty="0" smtClean="0"/>
              <a:t>：期望</a:t>
            </a:r>
            <a:r>
              <a:rPr lang="en-US" altLang="zh-CN" sz="3600" dirty="0" smtClean="0"/>
              <a:t>log(n)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90612" y="2702256"/>
            <a:ext cx="5268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有些操作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，有些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，平均</a:t>
            </a:r>
            <a:r>
              <a:rPr lang="en-US" altLang="zh-CN" sz="2400" dirty="0" smtClean="0"/>
              <a:t>log(n)</a:t>
            </a:r>
          </a:p>
          <a:p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950424" y="1669913"/>
            <a:ext cx="272956" cy="9633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107441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普通平衡树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区间操作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109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4" y="412845"/>
            <a:ext cx="6485982" cy="965579"/>
          </a:xfrm>
        </p:spPr>
        <p:txBody>
          <a:bodyPr/>
          <a:lstStyle/>
          <a:p>
            <a:r>
              <a:rPr lang="zh-CN" altLang="en-US" dirty="0" smtClean="0"/>
              <a:t>区间操作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2071" y="1378423"/>
            <a:ext cx="5101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例子： </a:t>
            </a:r>
            <a:r>
              <a:rPr lang="en-US" altLang="zh-CN" sz="2800" dirty="0" smtClean="0"/>
              <a:t>(-1)  2  4  7  3  1  6  2  (-1)</a:t>
            </a:r>
            <a:endParaRPr lang="zh-CN" altLang="en-US" sz="28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969637" y="668740"/>
            <a:ext cx="4932800" cy="5419244"/>
            <a:chOff x="5969637" y="668740"/>
            <a:chExt cx="4932800" cy="5419244"/>
          </a:xfrm>
        </p:grpSpPr>
        <p:sp>
          <p:nvSpPr>
            <p:cNvPr id="5" name="椭圆 4"/>
            <p:cNvSpPr/>
            <p:nvPr/>
          </p:nvSpPr>
          <p:spPr>
            <a:xfrm>
              <a:off x="7878050" y="668740"/>
              <a:ext cx="709683" cy="709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69322" y="1670826"/>
              <a:ext cx="709683" cy="709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878049" y="2580592"/>
              <a:ext cx="709683" cy="709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679320" y="3858822"/>
              <a:ext cx="709683" cy="709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483071" y="3858822"/>
              <a:ext cx="709683" cy="709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969637" y="5378301"/>
              <a:ext cx="709683" cy="709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389003" y="5378300"/>
              <a:ext cx="709683" cy="709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773388" y="5378299"/>
              <a:ext cx="709683" cy="709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2754" y="5378298"/>
              <a:ext cx="709683" cy="709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>
              <a:stCxn id="5" idx="5"/>
              <a:endCxn id="6" idx="0"/>
            </p:cNvCxnSpPr>
            <p:nvPr/>
          </p:nvCxnSpPr>
          <p:spPr>
            <a:xfrm>
              <a:off x="8483802" y="1274492"/>
              <a:ext cx="740362" cy="396334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0"/>
              <a:endCxn id="6" idx="3"/>
            </p:cNvCxnSpPr>
            <p:nvPr/>
          </p:nvCxnSpPr>
          <p:spPr>
            <a:xfrm flipV="1">
              <a:off x="8232891" y="2276578"/>
              <a:ext cx="740362" cy="304014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5"/>
              <a:endCxn id="9" idx="0"/>
            </p:cNvCxnSpPr>
            <p:nvPr/>
          </p:nvCxnSpPr>
          <p:spPr>
            <a:xfrm>
              <a:off x="8483801" y="3186344"/>
              <a:ext cx="1354112" cy="67247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3"/>
              <a:endCxn id="8" idx="0"/>
            </p:cNvCxnSpPr>
            <p:nvPr/>
          </p:nvCxnSpPr>
          <p:spPr>
            <a:xfrm flipH="1">
              <a:off x="7034162" y="3186344"/>
              <a:ext cx="947818" cy="67247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5"/>
              <a:endCxn id="13" idx="0"/>
            </p:cNvCxnSpPr>
            <p:nvPr/>
          </p:nvCxnSpPr>
          <p:spPr>
            <a:xfrm>
              <a:off x="10088823" y="4464574"/>
              <a:ext cx="458773" cy="913724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3"/>
              <a:endCxn id="12" idx="0"/>
            </p:cNvCxnSpPr>
            <p:nvPr/>
          </p:nvCxnSpPr>
          <p:spPr>
            <a:xfrm flipH="1">
              <a:off x="9128230" y="4464574"/>
              <a:ext cx="458772" cy="913725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5"/>
              <a:endCxn id="11" idx="0"/>
            </p:cNvCxnSpPr>
            <p:nvPr/>
          </p:nvCxnSpPr>
          <p:spPr>
            <a:xfrm>
              <a:off x="7285072" y="4464574"/>
              <a:ext cx="458773" cy="913726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8" idx="3"/>
              <a:endCxn id="10" idx="0"/>
            </p:cNvCxnSpPr>
            <p:nvPr/>
          </p:nvCxnSpPr>
          <p:spPr>
            <a:xfrm flipH="1">
              <a:off x="6324479" y="4464574"/>
              <a:ext cx="458772" cy="91372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1392071" y="2271299"/>
            <a:ext cx="5101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提取</a:t>
            </a:r>
            <a:r>
              <a:rPr lang="zh-CN" altLang="en-US" sz="2800" dirty="0" smtClean="0"/>
              <a:t>区间（</a:t>
            </a:r>
            <a:r>
              <a:rPr lang="en-US" altLang="zh-CN" sz="2800" dirty="0" smtClean="0"/>
              <a:t>3 1 6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62150" y="4136606"/>
            <a:ext cx="4304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求和，修改，翻转，删除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线段树能干的，我们都能干</a:t>
            </a:r>
            <a:endParaRPr lang="en-US" altLang="zh-CN" sz="2400" dirty="0" smtClean="0"/>
          </a:p>
          <a:p>
            <a:r>
              <a:rPr lang="zh-CN" altLang="en-US" sz="2400" dirty="0"/>
              <a:t>线段</a:t>
            </a:r>
            <a:r>
              <a:rPr lang="zh-CN" altLang="en-US" sz="2400" dirty="0" smtClean="0"/>
              <a:t>树干不了的，我们还能干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9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75" y="631209"/>
            <a:ext cx="7141074" cy="77451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7958" y="184813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BZOJ1500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大作，可以作为毕业题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4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6346" y="518614"/>
            <a:ext cx="8011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核武器</a:t>
            </a:r>
            <a:r>
              <a:rPr lang="zh-CN" altLang="en-US" sz="3200" b="1" dirty="0" smtClean="0"/>
              <a:t>：</a:t>
            </a:r>
            <a:r>
              <a:rPr lang="en-US" altLang="zh-CN" sz="4400" b="1" dirty="0" smtClean="0"/>
              <a:t>LCT</a:t>
            </a:r>
            <a:r>
              <a:rPr lang="zh-CN" altLang="en-US" sz="4400" b="1" dirty="0" smtClean="0"/>
              <a:t>（</a:t>
            </a:r>
            <a:r>
              <a:rPr lang="en-US" altLang="zh-CN" sz="4400" b="1" dirty="0" smtClean="0"/>
              <a:t>link-cut tree</a:t>
            </a:r>
            <a:r>
              <a:rPr lang="zh-CN" altLang="en-US" sz="4400" b="1" dirty="0" smtClean="0"/>
              <a:t>）</a:t>
            </a:r>
            <a:endParaRPr lang="zh-CN" altLang="en-US" sz="4400" b="1" dirty="0"/>
          </a:p>
        </p:txBody>
      </p:sp>
      <p:grpSp>
        <p:nvGrpSpPr>
          <p:cNvPr id="87" name="组合 86"/>
          <p:cNvGrpSpPr/>
          <p:nvPr/>
        </p:nvGrpSpPr>
        <p:grpSpPr>
          <a:xfrm>
            <a:off x="2391773" y="1781227"/>
            <a:ext cx="3033293" cy="4299679"/>
            <a:chOff x="2391773" y="1781227"/>
            <a:chExt cx="3033293" cy="4299679"/>
          </a:xfrm>
        </p:grpSpPr>
        <p:sp>
          <p:nvSpPr>
            <p:cNvPr id="5" name="文本框 4"/>
            <p:cNvSpPr txBox="1"/>
            <p:nvPr/>
          </p:nvSpPr>
          <p:spPr>
            <a:xfrm>
              <a:off x="3275460" y="1781227"/>
              <a:ext cx="3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66369" y="2262496"/>
              <a:ext cx="3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48458" y="2262030"/>
              <a:ext cx="21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91773" y="2901824"/>
              <a:ext cx="3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944844" y="2901824"/>
              <a:ext cx="3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82369" y="2901824"/>
              <a:ext cx="208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44243" y="2834758"/>
              <a:ext cx="3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54722" y="3474552"/>
              <a:ext cx="3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7721" y="4155257"/>
              <a:ext cx="21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29281" y="4216401"/>
              <a:ext cx="3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J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79546" y="4904215"/>
              <a:ext cx="265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37719" y="4945073"/>
              <a:ext cx="2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56923" y="4833907"/>
              <a:ext cx="257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29916" y="5711574"/>
              <a:ext cx="23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endCxn id="6" idx="0"/>
            </p:cNvCxnSpPr>
            <p:nvPr/>
          </p:nvCxnSpPr>
          <p:spPr>
            <a:xfrm flipH="1">
              <a:off x="3064262" y="2096816"/>
              <a:ext cx="276368" cy="1656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7" idx="0"/>
            </p:cNvCxnSpPr>
            <p:nvPr/>
          </p:nvCxnSpPr>
          <p:spPr>
            <a:xfrm>
              <a:off x="3538523" y="2065632"/>
              <a:ext cx="318724" cy="1963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2537017" y="2564684"/>
              <a:ext cx="407827" cy="4042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6" idx="2"/>
            </p:cNvCxnSpPr>
            <p:nvPr/>
          </p:nvCxnSpPr>
          <p:spPr>
            <a:xfrm>
              <a:off x="3064262" y="2631828"/>
              <a:ext cx="24389" cy="3371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10" idx="0"/>
            </p:cNvCxnSpPr>
            <p:nvPr/>
          </p:nvCxnSpPr>
          <p:spPr>
            <a:xfrm>
              <a:off x="3134649" y="2601110"/>
              <a:ext cx="352122" cy="300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002650" y="2543616"/>
              <a:ext cx="225072" cy="3582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74322" y="3160217"/>
              <a:ext cx="225072" cy="3582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endCxn id="13" idx="0"/>
            </p:cNvCxnSpPr>
            <p:nvPr/>
          </p:nvCxnSpPr>
          <p:spPr>
            <a:xfrm flipH="1">
              <a:off x="4346222" y="3756138"/>
              <a:ext cx="305982" cy="3991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690734" y="3745685"/>
              <a:ext cx="476396" cy="562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13" idx="2"/>
              <a:endCxn id="16" idx="0"/>
            </p:cNvCxnSpPr>
            <p:nvPr/>
          </p:nvCxnSpPr>
          <p:spPr>
            <a:xfrm flipH="1">
              <a:off x="4346221" y="4524589"/>
              <a:ext cx="1" cy="420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16" idx="2"/>
              <a:endCxn id="18" idx="0"/>
            </p:cNvCxnSpPr>
            <p:nvPr/>
          </p:nvCxnSpPr>
          <p:spPr>
            <a:xfrm>
              <a:off x="4346221" y="5314405"/>
              <a:ext cx="2038" cy="397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13" idx="2"/>
            </p:cNvCxnSpPr>
            <p:nvPr/>
          </p:nvCxnSpPr>
          <p:spPr>
            <a:xfrm>
              <a:off x="4346222" y="4524589"/>
              <a:ext cx="301224" cy="397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13" idx="2"/>
            </p:cNvCxnSpPr>
            <p:nvPr/>
          </p:nvCxnSpPr>
          <p:spPr>
            <a:xfrm flipH="1">
              <a:off x="3966035" y="4524589"/>
              <a:ext cx="380187" cy="420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6238968" y="1932328"/>
            <a:ext cx="5104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Access:</a:t>
            </a:r>
            <a:r>
              <a:rPr lang="zh-CN" altLang="en-US" sz="2400" b="1" dirty="0" smtClean="0"/>
              <a:t>核心操作，打通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到根的链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err="1" smtClean="0"/>
              <a:t>Find_root</a:t>
            </a:r>
            <a:r>
              <a:rPr lang="zh-CN" altLang="en-US" sz="2400" b="1" dirty="0" smtClean="0"/>
              <a:t>：寻找树根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Make_root</a:t>
            </a:r>
            <a:r>
              <a:rPr lang="zh-CN" altLang="en-US" sz="2400" b="1" dirty="0" smtClean="0"/>
              <a:t>：换根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Link</a:t>
            </a:r>
            <a:r>
              <a:rPr lang="zh-CN" altLang="en-US" sz="2400" b="1" dirty="0" smtClean="0"/>
              <a:t>：连接两棵树（将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接到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的下方）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Cut</a:t>
            </a:r>
            <a:r>
              <a:rPr lang="zh-CN" altLang="en-US" sz="2400" b="1" dirty="0" smtClean="0"/>
              <a:t>：将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的父亲断开变成两棵树</a:t>
            </a:r>
            <a:endParaRPr lang="zh-CN" altLang="en-US" sz="2400" b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6238968" y="5434575"/>
            <a:ext cx="510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复杂度与</a:t>
            </a:r>
            <a:r>
              <a:rPr lang="en-US" altLang="zh-CN" sz="2400" b="1" dirty="0" smtClean="0"/>
              <a:t>splay</a:t>
            </a:r>
            <a:r>
              <a:rPr lang="zh-CN" altLang="en-US" sz="2400" b="1" dirty="0" smtClean="0"/>
              <a:t>相同，均摊</a:t>
            </a:r>
            <a:r>
              <a:rPr lang="en-US" altLang="zh-CN" sz="2400" b="1" dirty="0" smtClean="0"/>
              <a:t>log(n)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9518" y="2794811"/>
            <a:ext cx="672489" cy="1381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27636" y="4169788"/>
            <a:ext cx="138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Preferred child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2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347</TotalTime>
  <Words>284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华文楷体</vt:lpstr>
      <vt:lpstr>宋体</vt:lpstr>
      <vt:lpstr>Arial</vt:lpstr>
      <vt:lpstr>Corbel</vt:lpstr>
      <vt:lpstr>Times New Roman</vt:lpstr>
      <vt:lpstr>视差</vt:lpstr>
      <vt:lpstr>Splay&amp;LCT入门</vt:lpstr>
      <vt:lpstr>PowerPoint 演示文稿</vt:lpstr>
      <vt:lpstr>PowerPoint 演示文稿</vt:lpstr>
      <vt:lpstr>Splay操作：将某节点旋转到该节点的某个祖先下方的操作</vt:lpstr>
      <vt:lpstr>PowerPoint 演示文稿</vt:lpstr>
      <vt:lpstr>splay的应用</vt:lpstr>
      <vt:lpstr>区间操作</vt:lpstr>
      <vt:lpstr>练习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Splay&amp;LCT入门</dc:title>
  <dc:creator>user</dc:creator>
  <cp:lastModifiedBy>user</cp:lastModifiedBy>
  <cp:revision>2</cp:revision>
  <dcterms:created xsi:type="dcterms:W3CDTF">2016-01-17T11:41:09Z</dcterms:created>
  <dcterms:modified xsi:type="dcterms:W3CDTF">2016-01-17T17:31:45Z</dcterms:modified>
</cp:coreProperties>
</file>