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625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B7E8-0B3F-4C88-8789-331541FA912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E76CC-CA70-4ECA-B1C6-4E861282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note that at very high counts of discrete data (such as thousands) it is usually okay to treat it as continuous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E76CC-CA70-4ECA-B1C6-4E8612829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9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counts </a:t>
            </a:r>
            <a:r>
              <a:rPr lang="en-US" dirty="0">
                <a:sym typeface="Wingdings" panose="05000000000000000000" pitchFamily="2" charset="2"/>
              </a:rPr>
              <a:t> discrete chi squared</a:t>
            </a:r>
          </a:p>
          <a:p>
            <a:r>
              <a:rPr lang="en-US" dirty="0">
                <a:sym typeface="Wingdings" panose="05000000000000000000" pitchFamily="2" charset="2"/>
              </a:rPr>
              <a:t>But for very large counts sometimes okay to treat data as continuous as long as there aren’t values close to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E76CC-CA70-4ECA-B1C6-4E8612829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520-5025-4BFC-943B-BF508378E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8B62-6067-4EC6-BC6B-B3E87C5E7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3C2B-F94C-4C43-85BF-2D8C54C7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6F78-9FE5-4286-8915-2F24E7F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648C-7D43-4A7D-A644-B3281FAF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7BF-4AAE-4FC2-8ED7-987BEBDD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DE074-A7DF-4444-B950-7D2D675B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92C8-8D52-4702-B234-879BD328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CF4C-D760-46B1-892A-543D1A46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A919-0318-4FD7-81C3-F8346407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79AA6-5D3D-4183-8CF3-5A3EA78F5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55D3E-1FA4-46D2-8444-F2A1C9AD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91FE-F836-49A3-9F0F-C08C8DEB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3820-4234-4F7F-8FF5-CBC414B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2625-82CC-4656-B8C2-A5570D84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2A76-FE1A-4D94-AD45-AF05A66D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E548-D459-46C5-8253-8D478F8A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C572-44D6-45B7-8D1A-8766A7B4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087-2787-4AF0-BEFF-9B17DC6F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6AF0-AA11-4B4F-AFE4-213BD984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618F-6A39-4A6C-816A-CD7205CB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43A3-D9BD-4C41-9B8B-3AC747AA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0EB6-6B9D-4FC0-A7A5-A77E11E1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8DBE-C1E5-407C-8103-34A9B8F2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8F6D-3422-4DB7-BBDC-99AD0749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187E-0433-4CF3-800A-AB775337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7FC9-4F4F-4C50-B775-D31AF3F2C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9702-10FF-4390-8510-20C29B7B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FC62-82B7-41FC-B095-D7199D2D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FB48-AB1D-42DC-8CCD-29D88A55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4BAE8-86D0-4B51-9E70-23F7035D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CFD1-3943-47DC-8F70-4EC8172B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AE10-C8FA-4812-A172-B1A524DD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7065-B5CD-4A5E-838F-5FDC1FF8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9BA5B-BB4C-40CE-965B-9EBFBBBD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D8AE-53E3-40DD-AC6E-35E60333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E5AE0-B3E4-4A4C-8677-B7B4B09A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3A92D-AAD8-4DFA-8113-A1B4E4BA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08E92-7610-4B14-9BBA-1E17ADA9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2171-25E1-42A0-871C-AA43B7E3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93C6F-454F-43B0-8BAB-9388B748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9666B-B375-42E6-9B88-4EEF06A7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82165-6878-4C65-B83C-A9E0B34D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2BF6F-26EF-4907-8559-D43A8AE1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2A1B3-3833-4A9E-8B2B-166B7DA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1B893-A8BE-4A19-9866-14838491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2628-014F-4420-8A4C-941D7AA7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2349-CFBE-466B-9F6E-4EFF6188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BF69-ED1A-4535-9B1E-1612AC67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9111-A6E7-4634-9762-3BC2DDBB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40E0-1ECF-4C89-9A94-F75A3B0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59F1-A5FD-4B24-BC4D-1ED6A127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D68-DF25-40F5-8C58-A41461B1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2FA0A-41CF-48A3-8C08-2FF639C6D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27DE5-2ED7-415C-AAF5-C555086EF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E10B-832C-4730-8C32-D7963E6F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60AF-2CF5-4AF7-A487-5BA3FA0B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DDC8-73E2-4D81-8331-73E8517E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447B8-1FF7-4BC8-BC8C-06C4EAFA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A34C-4521-4CDB-AFFA-C187D92E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3FB6-F113-49A4-956B-D17F84A06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FA42-1B1C-4BC1-8A6B-98B9F95EBF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F1EF-22A5-44F4-8715-61BC516FF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F5AC-BEEC-450E-A1D1-1EA89E9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F327-A189-49FC-8F43-90617F2C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tatsa.com/OneWay_Anova_with_TukeyHS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E0E9-C708-4985-AD22-DE839827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 (Analysis Of Variance)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Wyatt Beyers 080919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C4B5-393E-4F94-B3D0-F0BBBBAC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to calculate ANOVA practically?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66C5-EFDE-48B2-BCF9-795874E9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4"/>
            <a:ext cx="10515600" cy="4351338"/>
          </a:xfrm>
        </p:spPr>
        <p:txBody>
          <a:bodyPr/>
          <a:lstStyle/>
          <a:p>
            <a:r>
              <a:rPr lang="en-US" dirty="0"/>
              <a:t>Online ANOVA and Tukey calculator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https://astatsa.com/OneWay_Anova_with_TukeyHSD/</a:t>
            </a:r>
            <a:endParaRPr lang="en-US" dirty="0"/>
          </a:p>
          <a:p>
            <a:pPr lvl="1"/>
            <a:r>
              <a:rPr lang="en-US" dirty="0"/>
              <a:t>Input number of treatments</a:t>
            </a:r>
          </a:p>
          <a:p>
            <a:pPr lvl="1"/>
            <a:r>
              <a:rPr lang="en-US" dirty="0"/>
              <a:t>Copy and paste all of your raw data for each treatment that you want to compare</a:t>
            </a:r>
          </a:p>
          <a:p>
            <a:r>
              <a:rPr lang="en-US" dirty="0" err="1"/>
              <a:t>Matlab</a:t>
            </a:r>
            <a:r>
              <a:rPr lang="en-US" dirty="0"/>
              <a:t> is free for CSU students and can automate your statistics!</a:t>
            </a:r>
          </a:p>
          <a:p>
            <a:pPr lvl="1"/>
            <a:r>
              <a:rPr lang="en-US" dirty="0"/>
              <a:t>Built in </a:t>
            </a:r>
            <a:r>
              <a:rPr lang="en-US" dirty="0" err="1"/>
              <a:t>Anova</a:t>
            </a:r>
            <a:r>
              <a:rPr lang="en-US" dirty="0"/>
              <a:t> functions make it easy to compare your data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6F3D-A791-463D-A03A-08041E1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script in </a:t>
            </a:r>
            <a:r>
              <a:rPr lang="en-US" dirty="0" err="1"/>
              <a:t>matlab</a:t>
            </a:r>
            <a:r>
              <a:rPr lang="en-US" dirty="0"/>
              <a:t>  performs ANOVA and Tukey test on raw data and generates bar graph with significance stars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35595C-0477-4620-9148-B67B53E9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66" y="2191673"/>
            <a:ext cx="7289151" cy="387015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746ED9-D6DB-4411-ACDE-B6588FE27C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3F350A4-923A-46E1-8148-1B4EE5E9C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7" y="1954861"/>
            <a:ext cx="4770533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4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7F3C-C348-4081-906B-BD9E720F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7EC1-0406-4D57-8CA5-E71FFA4C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with me if you would like to learn how to use </a:t>
            </a:r>
            <a:r>
              <a:rPr lang="en-US" dirty="0" err="1"/>
              <a:t>matlab</a:t>
            </a:r>
            <a:r>
              <a:rPr lang="en-US" dirty="0"/>
              <a:t> for ANOVA!</a:t>
            </a:r>
          </a:p>
          <a:p>
            <a:r>
              <a:rPr lang="en-US" dirty="0"/>
              <a:t>Wyatt.beyers@colostate.edu</a:t>
            </a:r>
          </a:p>
        </p:txBody>
      </p:sp>
    </p:spTree>
    <p:extLst>
      <p:ext uri="{BB962C8B-B14F-4D97-AF65-F5344CB8AC3E}">
        <p14:creationId xmlns:p14="http://schemas.microsoft.com/office/powerpoint/2010/main" val="11815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FD55-6EB0-4C82-84FA-B9B0D87C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635"/>
            <a:ext cx="5212976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Examples of Continuous Data (can’t be counted)</a:t>
            </a:r>
          </a:p>
          <a:p>
            <a:r>
              <a:rPr lang="en-US" dirty="0"/>
              <a:t>Fluorescence Intensity</a:t>
            </a:r>
          </a:p>
          <a:p>
            <a:r>
              <a:rPr lang="en-US" dirty="0"/>
              <a:t>Protein Concentration</a:t>
            </a:r>
          </a:p>
          <a:p>
            <a:r>
              <a:rPr lang="en-US" dirty="0"/>
              <a:t>Cell Size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07243-36CC-4665-878C-634B69CAFB3B}"/>
              </a:ext>
            </a:extLst>
          </p:cNvPr>
          <p:cNvSpPr txBox="1">
            <a:spLocks/>
          </p:cNvSpPr>
          <p:nvPr/>
        </p:nvSpPr>
        <p:spPr>
          <a:xfrm>
            <a:off x="6051176" y="1314635"/>
            <a:ext cx="489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Examples of Discrete Data (can be counted)</a:t>
            </a:r>
          </a:p>
          <a:p>
            <a:r>
              <a:rPr lang="en-US" dirty="0"/>
              <a:t>Sides on a dice</a:t>
            </a:r>
          </a:p>
          <a:p>
            <a:r>
              <a:rPr lang="en-US" dirty="0"/>
              <a:t>Number of melanosomes in a melanocyte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E64157-3CB6-4F45-9835-CEC523B41721}"/>
              </a:ext>
            </a:extLst>
          </p:cNvPr>
          <p:cNvSpPr txBox="1">
            <a:spLocks/>
          </p:cNvSpPr>
          <p:nvPr/>
        </p:nvSpPr>
        <p:spPr>
          <a:xfrm>
            <a:off x="838200" y="3872753"/>
            <a:ext cx="10721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Most data I work with is continuous data, meaning there are an infinite number of values that a measurement can take.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763081-A534-4064-B332-44207E27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test should you use? First, what type of data do you have?</a:t>
            </a:r>
          </a:p>
        </p:txBody>
      </p:sp>
    </p:spTree>
    <p:extLst>
      <p:ext uri="{BB962C8B-B14F-4D97-AF65-F5344CB8AC3E}">
        <p14:creationId xmlns:p14="http://schemas.microsoft.com/office/powerpoint/2010/main" val="97987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0B6E64-2EAB-449C-BCDA-EF0FB58CA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" y="239697"/>
            <a:ext cx="12093064" cy="52644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507019-85D6-48D5-A3E1-818AC26E750D}"/>
              </a:ext>
            </a:extLst>
          </p:cNvPr>
          <p:cNvSpPr/>
          <p:nvPr/>
        </p:nvSpPr>
        <p:spPr>
          <a:xfrm>
            <a:off x="1722268" y="2423604"/>
            <a:ext cx="2041863" cy="29296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72E3-35AB-48F0-8B3A-6B90A9F4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(Analysis Of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7AF4-0269-4541-B4B6-E56513AC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ANOVA uses the F test – comparison of variance</a:t>
            </a:r>
          </a:p>
          <a:p>
            <a:r>
              <a:rPr lang="en-US" dirty="0"/>
              <a:t>Significance test used to compare &gt;2 means</a:t>
            </a:r>
          </a:p>
          <a:p>
            <a:r>
              <a:rPr lang="en-US" dirty="0"/>
              <a:t>Reveals if a difference is present</a:t>
            </a:r>
          </a:p>
          <a:p>
            <a:pPr lvl="1"/>
            <a:r>
              <a:rPr lang="en-US" dirty="0"/>
              <a:t>Does NOT reveal which sample means are different</a:t>
            </a:r>
          </a:p>
          <a:p>
            <a:pPr lvl="2"/>
            <a:r>
              <a:rPr lang="en-US" dirty="0"/>
              <a:t>If there is no significance found, the test is concluded</a:t>
            </a:r>
          </a:p>
          <a:p>
            <a:pPr lvl="2"/>
            <a:r>
              <a:rPr lang="en-US" dirty="0"/>
              <a:t>If there is a difference </a:t>
            </a:r>
            <a:r>
              <a:rPr lang="en-US" dirty="0">
                <a:sym typeface="Wingdings" panose="05000000000000000000" pitchFamily="2" charset="2"/>
              </a:rPr>
              <a:t> Post-hoc test (Tukey or </a:t>
            </a:r>
            <a:r>
              <a:rPr lang="en-US" dirty="0" err="1">
                <a:sym typeface="Wingdings" panose="05000000000000000000" pitchFamily="2" charset="2"/>
              </a:rPr>
              <a:t>Scheffe</a:t>
            </a:r>
            <a:r>
              <a:rPr lang="en-US" dirty="0">
                <a:sym typeface="Wingdings" panose="05000000000000000000" pitchFamily="2" charset="2"/>
              </a:rPr>
              <a:t> test)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AF92-B9DD-4B25-BEBA-9490F8C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pairwise comparison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1F3E-CC16-4E64-BDDB-5194EB81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“Rule of thumb”: Use Tukey test when samples are equal in size and </a:t>
            </a:r>
            <a:r>
              <a:rPr lang="en-US" dirty="0" err="1"/>
              <a:t>Scheffe’s</a:t>
            </a:r>
            <a:r>
              <a:rPr lang="en-US" dirty="0"/>
              <a:t> test if samples differ in size. </a:t>
            </a:r>
          </a:p>
          <a:p>
            <a:r>
              <a:rPr lang="en-US" dirty="0"/>
              <a:t>These tests are similar to a T test in that they do pairwise comparisons, but are adjusted so that they account for the fact that more than 2 means are compared. </a:t>
            </a:r>
          </a:p>
        </p:txBody>
      </p:sp>
    </p:spTree>
    <p:extLst>
      <p:ext uri="{BB962C8B-B14F-4D97-AF65-F5344CB8AC3E}">
        <p14:creationId xmlns:p14="http://schemas.microsoft.com/office/powerpoint/2010/main" val="282128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9C31-13FF-4741-B2A8-FF1CEB26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vs Two 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06D2-7744-42EA-A348-1E7B266E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 way used if you are only comparing one variable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Bacteria strain influence on recombinant protein yield</a:t>
            </a:r>
          </a:p>
          <a:p>
            <a:r>
              <a:rPr lang="en-US" dirty="0">
                <a:sym typeface="Wingdings" panose="05000000000000000000" pitchFamily="2" charset="2"/>
              </a:rPr>
              <a:t>Two way used if you are testing two independent variables in the same experiment.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Bacteria strain AND media type influence on protein yield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Does not only determine if each has an influence independently, but if there is </a:t>
            </a:r>
            <a:r>
              <a:rPr lang="en-US" i="1" dirty="0">
                <a:sym typeface="Wingdings" panose="05000000000000000000" pitchFamily="2" charset="2"/>
              </a:rPr>
              <a:t>interaction effect</a:t>
            </a:r>
            <a:r>
              <a:rPr lang="en-US" dirty="0">
                <a:sym typeface="Wingdings" panose="05000000000000000000" pitchFamily="2" charset="2"/>
              </a:rPr>
              <a:t>…Maybe strain has no influence on protein yield in LB Broth, but in 2XYT strain has a major influence.  In other words, it tests whether the independent variables are truly independent or if they are somehow connected.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621E-0871-4B97-86FF-301F0729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just do multiple pairwise 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6764-E0E3-4BBF-86CB-07D61286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T test, only 2 means at a time are compared</a:t>
            </a:r>
          </a:p>
          <a:p>
            <a:pPr lvl="1"/>
            <a:r>
              <a:rPr lang="en-US" dirty="0"/>
              <a:t>F test compares all means at once</a:t>
            </a:r>
          </a:p>
          <a:p>
            <a:r>
              <a:rPr lang="en-US" dirty="0"/>
              <a:t>The more T tests that are conducted, more likely to find significant differences by chance alone (Type I error)</a:t>
            </a:r>
          </a:p>
          <a:p>
            <a:r>
              <a:rPr lang="en-US" dirty="0"/>
              <a:t>Many means to compare </a:t>
            </a:r>
            <a:r>
              <a:rPr lang="en-US" dirty="0">
                <a:sym typeface="Wingdings" panose="05000000000000000000" pitchFamily="2" charset="2"/>
              </a:rPr>
              <a:t> more tests required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10 means, 45 t tests required”</a:t>
            </a:r>
          </a:p>
          <a:p>
            <a:r>
              <a:rPr lang="en-US" dirty="0">
                <a:sym typeface="Wingdings" panose="05000000000000000000" pitchFamily="2" charset="2"/>
              </a:rPr>
              <a:t>ANOVA greatly reduces Type I errors as the number of treatments to compare increases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-Elementary Statistics, Allan </a:t>
            </a:r>
            <a:r>
              <a:rPr lang="en-US" dirty="0" err="1">
                <a:sym typeface="Wingdings" panose="05000000000000000000" pitchFamily="2" charset="2"/>
              </a:rPr>
              <a:t>Bluman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90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C158-AADF-47AE-B432-C773DD84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a One-Way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347F-210D-4E37-81A0-83ADD1D2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something you calculate by hand, but if you wanted to….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3B02-FE6B-492A-91E4-9E276B7C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A123620-EB85-4E51-9C28-FB66FBAB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6" b="30124"/>
          <a:stretch/>
        </p:blipFill>
        <p:spPr>
          <a:xfrm>
            <a:off x="2487706" y="37854"/>
            <a:ext cx="6209023" cy="6820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33EDF1-431A-428D-BF32-7E9D937A4EC3}"/>
              </a:ext>
            </a:extLst>
          </p:cNvPr>
          <p:cNvSpPr/>
          <p:nvPr/>
        </p:nvSpPr>
        <p:spPr>
          <a:xfrm>
            <a:off x="4682553" y="6308209"/>
            <a:ext cx="401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anose="05000000000000000000" pitchFamily="2" charset="2"/>
              </a:rPr>
              <a:t>-Elementary Statistics, Allan </a:t>
            </a:r>
            <a:r>
              <a:rPr lang="en-US" dirty="0" err="1">
                <a:sym typeface="Wingdings" panose="05000000000000000000" pitchFamily="2" charset="2"/>
              </a:rPr>
              <a:t>Bluman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39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594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ANOVA (Analysis Of Variance)  Wyatt Beyers 080919</vt:lpstr>
      <vt:lpstr>What test should you use? First, what type of data do you have?</vt:lpstr>
      <vt:lpstr>PowerPoint Presentation</vt:lpstr>
      <vt:lpstr>ANOVA (Analysis Of Variance)</vt:lpstr>
      <vt:lpstr>Post-hoc pairwise comparison tests</vt:lpstr>
      <vt:lpstr>One Way vs Two Way ANOVA</vt:lpstr>
      <vt:lpstr>Why can’t I just do multiple pairwise t tests?</vt:lpstr>
      <vt:lpstr>Conducting a One-Way ANOVA </vt:lpstr>
      <vt:lpstr>PowerPoint Presentation</vt:lpstr>
      <vt:lpstr>So, how to calculate ANOVA practically?</vt:lpstr>
      <vt:lpstr>Example:  script in matlab  performs ANOVA and Tukey test on raw data and generates bar graph with significance stars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(Analysis Of Variance)</dc:title>
  <dc:creator>Wyatt Beyers</dc:creator>
  <cp:lastModifiedBy>Wyatt Beyers</cp:lastModifiedBy>
  <cp:revision>23</cp:revision>
  <dcterms:created xsi:type="dcterms:W3CDTF">2019-08-09T04:28:01Z</dcterms:created>
  <dcterms:modified xsi:type="dcterms:W3CDTF">2019-08-09T21:09:38Z</dcterms:modified>
</cp:coreProperties>
</file>