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7" r:id="rId3"/>
    <p:sldId id="418" r:id="rId4"/>
    <p:sldId id="259" r:id="rId5"/>
    <p:sldId id="417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A8052-255F-438F-B7AB-D391377BDD8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51F06-96E6-4180-AEDC-B9337A8B4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71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9E3B51-478C-47E2-B7E1-F8BBCA856E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64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C012-E863-4C49-B08F-A203ADE7E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5B200-0700-4A27-8121-FFF6FCFFD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2F2FA-DECA-4456-B8F3-585D3177C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79DD-D284-4AF9-BBFC-0BC39A2BF8D0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4FB3D-FFE1-4058-91C5-F1AA4F64A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8453A-8EFE-42D7-AB8B-7F6A19594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E145-EB5F-459D-80D8-15FE5070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1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12B49-FB92-4D38-B422-50352AB4A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94417-00FE-49DE-B4BD-DD1C9BF0B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CB12B-E421-4926-BDDF-F37B8C85D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79DD-D284-4AF9-BBFC-0BC39A2BF8D0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1AB2D-C513-4670-84F2-2509CC427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2FD9F-C939-4BA1-BD21-FB5B07C6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E145-EB5F-459D-80D8-15FE5070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7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A7111B-7BDF-4748-9F18-B4C05A594E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554D4-F14F-41EF-977C-ACDA47687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B7FBE-C254-4EA6-BA7E-C9B5C5D6E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79DD-D284-4AF9-BBFC-0BC39A2BF8D0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381C1-AD89-470E-ABB3-3F0D1BDE6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4561E-D138-4C52-9B3D-84BCAD2ED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E145-EB5F-459D-80D8-15FE5070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82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06D1-61B8-4F66-BA18-6EAF01BBCA76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CB4B-E34B-44A2-A8C4-61EA50605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74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06D1-61B8-4F66-BA18-6EAF01BBCA76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CB4B-E34B-44A2-A8C4-61EA50605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73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06D1-61B8-4F66-BA18-6EAF01BBCA76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CB4B-E34B-44A2-A8C4-61EA50605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27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06D1-61B8-4F66-BA18-6EAF01BBCA76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CB4B-E34B-44A2-A8C4-61EA50605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82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06D1-61B8-4F66-BA18-6EAF01BBCA76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CB4B-E34B-44A2-A8C4-61EA50605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55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06D1-61B8-4F66-BA18-6EAF01BBCA76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CB4B-E34B-44A2-A8C4-61EA50605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03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06D1-61B8-4F66-BA18-6EAF01BBCA76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CB4B-E34B-44A2-A8C4-61EA50605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17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06D1-61B8-4F66-BA18-6EAF01BBCA76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CB4B-E34B-44A2-A8C4-61EA50605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93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7E3FC-EC71-4769-A275-0039378CD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1943A-149A-4084-B17E-2D1F7D17F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F94C7-F4CB-4F50-9307-6EB9CE2A3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79DD-D284-4AF9-BBFC-0BC39A2BF8D0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53766-0E76-4277-BE78-5A5B8D63E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E08C0-2D29-4DBD-894F-A6A1467D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E145-EB5F-459D-80D8-15FE5070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175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06D1-61B8-4F66-BA18-6EAF01BBCA76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CB4B-E34B-44A2-A8C4-61EA50605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740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06D1-61B8-4F66-BA18-6EAF01BBCA76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CB4B-E34B-44A2-A8C4-61EA50605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074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06D1-61B8-4F66-BA18-6EAF01BBCA76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CB4B-E34B-44A2-A8C4-61EA50605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5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5A4CE-D6B9-4111-8076-EDFB5FD08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2867A-EE4B-4F82-B06C-D9179B044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DD4BB-AF4B-4B53-B0BE-E639BF0E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79DD-D284-4AF9-BBFC-0BC39A2BF8D0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FA5C9-0DA3-4399-8C02-90DECB381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55483-984A-4EB2-8F8E-04219B871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E145-EB5F-459D-80D8-15FE5070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9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AF346-0A37-4260-8F32-9D8CF1EE5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60968-2067-42CE-8B78-A7779A393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B531C-E89B-43BD-8CF6-8598F233D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FACAB-A27F-4756-AB6E-86F020371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79DD-D284-4AF9-BBFC-0BC39A2BF8D0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E19D1-6B20-482D-AD81-ADC243D2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0C711-5718-44D6-AF33-E5022B5D5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E145-EB5F-459D-80D8-15FE5070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8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0B692-2D29-42D2-8BD7-DC1830A29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F4FDE-BC1D-4321-8E89-997C88F72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985506-AA3B-4E9A-8235-A921F58CE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814C45-3846-4D81-9B7D-9E86F8B34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734F7-383D-4939-B704-C70ACB7FD2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A0C05E-DF3C-42D3-83AE-D5CBE3E54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79DD-D284-4AF9-BBFC-0BC39A2BF8D0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57CF97-D9A0-4E7D-9803-1EE73897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AFE9F4-5629-4823-B893-37958F0C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E145-EB5F-459D-80D8-15FE5070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2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86DFC-D5EB-4EDE-96B5-131D05019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73D2A1-902C-4964-AA7C-9F6542C65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79DD-D284-4AF9-BBFC-0BC39A2BF8D0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44853-A6DC-4CC8-ADA2-903C7427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AD1B09-4EF6-459A-AC85-CFA0E31C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E145-EB5F-459D-80D8-15FE5070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3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3A5EFC-183E-4F07-8990-4E9B27BE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79DD-D284-4AF9-BBFC-0BC39A2BF8D0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AAC646-FD02-403A-8E26-D1DEED9C9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50E86-889E-4497-8A25-41ADF07A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E145-EB5F-459D-80D8-15FE5070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48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52AC9-EA5F-4C98-8BED-F5E816EC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D6A0E-7EF3-4EED-A567-CD1CD8ED8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E3C2F-F7D4-43BD-88FE-0D4B82BAA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3DAFB-942C-4455-B1B8-89403F27E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79DD-D284-4AF9-BBFC-0BC39A2BF8D0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D3D8D-9679-4DF9-AF07-86D715434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EF7AB-4FDC-4F3A-B10B-7F3450F4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E145-EB5F-459D-80D8-15FE5070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5668C-A07F-4C9F-A29D-243B559C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0A92F6-BDFA-42E1-A473-A624A3409F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EA0D3-639B-487A-BD9C-FAF2E92F4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C885B-1D26-4BBE-96A1-1BCBC9B11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79DD-D284-4AF9-BBFC-0BC39A2BF8D0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45DF1-8618-4BF2-952D-696627251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05981-0889-40A7-A9ED-69680453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E145-EB5F-459D-80D8-15FE5070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0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AFEC91-CAC2-446C-BBB3-B2E58833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D9BE6-D00F-468E-915B-088561306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9FE81-5884-4043-944C-C9FA362D15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D79DD-D284-4AF9-BBFC-0BC39A2BF8D0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B5F32-6641-48E5-A95A-5B5EC5B91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861DF-3A1B-4A95-BF75-BDC4EF74F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9E145-EB5F-459D-80D8-15FE5070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5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606D1-61B8-4F66-BA18-6EAF01BBCA76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3CB4B-E34B-44A2-A8C4-61EA50605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D32D2-CA28-420E-9B2F-C50469221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73CAC-DFBF-46E8-A6D0-2BDD1203C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Optimize the trade-off: Ease of interpretation vs. Maximum information</a:t>
            </a:r>
          </a:p>
          <a:p>
            <a:r>
              <a:rPr lang="en-US" dirty="0"/>
              <a:t>Figures should be, as much as possible, interpretable without a written figure legend</a:t>
            </a:r>
          </a:p>
          <a:p>
            <a:r>
              <a:rPr lang="en-US" dirty="0"/>
              <a:t>Should be aesthetically pleasing</a:t>
            </a:r>
          </a:p>
          <a:p>
            <a:pPr lvl="1"/>
            <a:r>
              <a:rPr lang="en-US" i="1" u="sng" dirty="0"/>
              <a:t>HOW</a:t>
            </a:r>
            <a:r>
              <a:rPr lang="en-US" dirty="0"/>
              <a:t> your data is presented affects how it is received</a:t>
            </a:r>
          </a:p>
          <a:p>
            <a:pPr lvl="1"/>
            <a:r>
              <a:rPr lang="en-US" dirty="0"/>
              <a:t>Flaws are distracting (e.g. misalignment, needlessly unbalanced, identical objects out of proportion, etc.)</a:t>
            </a:r>
          </a:p>
          <a:p>
            <a:pPr lvl="1"/>
            <a:r>
              <a:rPr lang="en-US" dirty="0"/>
              <a:t>Whenever possible, try to use colorblind-friendly color palettes</a:t>
            </a:r>
          </a:p>
          <a:p>
            <a:pPr lvl="1"/>
            <a:r>
              <a:rPr lang="en-US" dirty="0"/>
              <a:t>Use color themes </a:t>
            </a:r>
            <a:r>
              <a:rPr lang="en-US" i="1" dirty="0"/>
              <a:t>across</a:t>
            </a:r>
            <a:r>
              <a:rPr lang="en-US" dirty="0"/>
              <a:t> figures within the same paper for a sense of coherence</a:t>
            </a:r>
          </a:p>
          <a:p>
            <a:r>
              <a:rPr lang="en-US" dirty="0"/>
              <a:t>Become familiar with plotting multi-dimensional data</a:t>
            </a:r>
          </a:p>
          <a:p>
            <a:pPr lvl="1"/>
            <a:r>
              <a:rPr lang="en-US" dirty="0"/>
              <a:t>Know which techniques are most accurately judged by the human eye</a:t>
            </a:r>
          </a:p>
          <a:p>
            <a:r>
              <a:rPr lang="en-US" dirty="0"/>
              <a:t>Don’t limit yourself to traditional visualization techniques and graphs!</a:t>
            </a:r>
          </a:p>
        </p:txBody>
      </p:sp>
    </p:spTree>
    <p:extLst>
      <p:ext uri="{BB962C8B-B14F-4D97-AF65-F5344CB8AC3E}">
        <p14:creationId xmlns:p14="http://schemas.microsoft.com/office/powerpoint/2010/main" val="408697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B67EE-0A10-445F-8293-6202B0CB8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158"/>
            <a:ext cx="10515600" cy="1325563"/>
          </a:xfrm>
        </p:spPr>
        <p:txBody>
          <a:bodyPr/>
          <a:lstStyle/>
          <a:p>
            <a:r>
              <a:rPr lang="en-US" dirty="0"/>
              <a:t>Methods of Plotting Categorical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823475-EEDB-464E-91BF-FD15F0627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88" y="1251179"/>
            <a:ext cx="3686970" cy="2743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92F509-EAD5-4D13-8FF0-BF151F640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821" y="4057521"/>
            <a:ext cx="3686970" cy="2743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773920-EBAC-4C26-B0FA-CF9380E5D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88" y="4057521"/>
            <a:ext cx="3686970" cy="2743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8C46AE2-6DC2-4091-A139-97A8CC092F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821" y="1251179"/>
            <a:ext cx="3686970" cy="2743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6245ABA-E616-4270-9088-7267F122C1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754" y="1251179"/>
            <a:ext cx="3686970" cy="27432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8263A01-606A-4609-BC41-929D295E1B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754" y="4057521"/>
            <a:ext cx="368697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43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B67EE-0A10-445F-8293-6202B0CB8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158"/>
            <a:ext cx="10515600" cy="1325563"/>
          </a:xfrm>
        </p:spPr>
        <p:txBody>
          <a:bodyPr/>
          <a:lstStyle/>
          <a:p>
            <a:r>
              <a:rPr lang="en-US" dirty="0"/>
              <a:t>Adding a Dimension</a:t>
            </a:r>
          </a:p>
        </p:txBody>
      </p:sp>
      <p:pic>
        <p:nvPicPr>
          <p:cNvPr id="8" name="Content Placeholder 7" descr="A screenshot of a video game&#10;&#10;Description automatically generated">
            <a:extLst>
              <a:ext uri="{FF2B5EF4-FFF2-40B4-BE49-F238E27FC236}">
                <a16:creationId xmlns:a16="http://schemas.microsoft.com/office/drawing/2014/main" id="{B446E979-0AD0-41D0-A365-D229BF434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48" y="1260544"/>
            <a:ext cx="3686970" cy="2743200"/>
          </a:xfr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448DB2-118A-49C3-9725-40F350E6B6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455" y="4081018"/>
            <a:ext cx="3686970" cy="2743200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62E066-CDDD-48D9-8126-E4F75AF39B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48" y="4081018"/>
            <a:ext cx="3686970" cy="2743200"/>
          </a:xfrm>
          <a:prstGeom prst="rect">
            <a:avLst/>
          </a:prstGeom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1B27EB-A5DD-4A86-90CF-7A098DC1DA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455" y="1260544"/>
            <a:ext cx="3686970" cy="2743200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F04D2A-4DB0-49F1-8F71-33EFFF07F5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300" y="1260544"/>
            <a:ext cx="3686970" cy="2743200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44281215-DCD2-44F4-BC7D-2494611393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300" y="4081018"/>
            <a:ext cx="368697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6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152">
            <a:extLst>
              <a:ext uri="{FF2B5EF4-FFF2-40B4-BE49-F238E27FC236}">
                <a16:creationId xmlns:a16="http://schemas.microsoft.com/office/drawing/2014/main" id="{5369D6FB-8D20-4C54-8457-5CC776862833}"/>
              </a:ext>
            </a:extLst>
          </p:cNvPr>
          <p:cNvGrpSpPr/>
          <p:nvPr/>
        </p:nvGrpSpPr>
        <p:grpSpPr>
          <a:xfrm>
            <a:off x="4333946" y="3157112"/>
            <a:ext cx="3007060" cy="3574002"/>
            <a:chOff x="4328743" y="3250559"/>
            <a:chExt cx="3007060" cy="3574002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3C003561-4CA9-4729-A541-3744DBFB8F17}"/>
                </a:ext>
              </a:extLst>
            </p:cNvPr>
            <p:cNvGrpSpPr/>
            <p:nvPr/>
          </p:nvGrpSpPr>
          <p:grpSpPr>
            <a:xfrm>
              <a:off x="4328743" y="3250559"/>
              <a:ext cx="3007060" cy="3574002"/>
              <a:chOff x="4328743" y="3250559"/>
              <a:chExt cx="3007060" cy="3574002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6909411-461E-4B7D-BDD1-7E7D71DDC459}"/>
                  </a:ext>
                </a:extLst>
              </p:cNvPr>
              <p:cNvSpPr/>
              <p:nvPr/>
            </p:nvSpPr>
            <p:spPr>
              <a:xfrm>
                <a:off x="4532613" y="6296839"/>
                <a:ext cx="2803190" cy="4709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8E3E9C75-F841-4306-B6A0-08F18732A9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62" r="70294" b="80700"/>
              <a:stretch/>
            </p:blipFill>
            <p:spPr>
              <a:xfrm>
                <a:off x="4535131" y="3601290"/>
                <a:ext cx="2800434" cy="2734056"/>
              </a:xfrm>
              <a:prstGeom prst="rect">
                <a:avLst/>
              </a:prstGeom>
            </p:spPr>
          </p:pic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37F0099-745B-4D46-ADAD-B0D6CD635821}"/>
                  </a:ext>
                </a:extLst>
              </p:cNvPr>
              <p:cNvSpPr txBox="1"/>
              <p:nvPr/>
            </p:nvSpPr>
            <p:spPr>
              <a:xfrm>
                <a:off x="4819874" y="3250559"/>
                <a:ext cx="20265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sng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Protein Abundance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1A813E2-E340-41B1-94A4-28E19D748D28}"/>
                  </a:ext>
                </a:extLst>
              </p:cNvPr>
              <p:cNvSpPr/>
              <p:nvPr/>
            </p:nvSpPr>
            <p:spPr>
              <a:xfrm>
                <a:off x="4328743" y="3601290"/>
                <a:ext cx="655302" cy="31664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8E2FFE5F-5CDB-4A71-9BBC-00A350A6875D}"/>
                  </a:ext>
                </a:extLst>
              </p:cNvPr>
              <p:cNvGrpSpPr/>
              <p:nvPr/>
            </p:nvGrpSpPr>
            <p:grpSpPr>
              <a:xfrm>
                <a:off x="4492179" y="3903963"/>
                <a:ext cx="551695" cy="2377500"/>
                <a:chOff x="4492179" y="4092804"/>
                <a:chExt cx="551695" cy="2377500"/>
              </a:xfrm>
            </p:grpSpPr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D7553FC2-4A33-4D0F-A30F-04672AD1D3F1}"/>
                    </a:ext>
                  </a:extLst>
                </p:cNvPr>
                <p:cNvSpPr txBox="1"/>
                <p:nvPr/>
              </p:nvSpPr>
              <p:spPr>
                <a:xfrm>
                  <a:off x="4755909" y="6131750"/>
                  <a:ext cx="25399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AE236AD5-72BE-4339-B8D5-076E379DB19E}"/>
                    </a:ext>
                  </a:extLst>
                </p:cNvPr>
                <p:cNvSpPr txBox="1"/>
                <p:nvPr/>
              </p:nvSpPr>
              <p:spPr>
                <a:xfrm>
                  <a:off x="4644579" y="5723960"/>
                  <a:ext cx="39929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20</a:t>
                  </a: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E9B74592-FA46-4B59-A18D-CD02C19B37A8}"/>
                    </a:ext>
                  </a:extLst>
                </p:cNvPr>
                <p:cNvSpPr txBox="1"/>
                <p:nvPr/>
              </p:nvSpPr>
              <p:spPr>
                <a:xfrm>
                  <a:off x="4644579" y="5316171"/>
                  <a:ext cx="39929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40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6A4AD9DC-41AD-43FC-B47F-DCE6896B5B96}"/>
                    </a:ext>
                  </a:extLst>
                </p:cNvPr>
                <p:cNvSpPr txBox="1"/>
                <p:nvPr/>
              </p:nvSpPr>
              <p:spPr>
                <a:xfrm>
                  <a:off x="4492179" y="4092804"/>
                  <a:ext cx="55169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100</a:t>
                  </a: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E6D1B68C-9DBD-4FD7-9C7E-47E4397FEC78}"/>
                    </a:ext>
                  </a:extLst>
                </p:cNvPr>
                <p:cNvSpPr txBox="1"/>
                <p:nvPr/>
              </p:nvSpPr>
              <p:spPr>
                <a:xfrm>
                  <a:off x="4644579" y="4500593"/>
                  <a:ext cx="39929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80</a:t>
                  </a: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0A4D9B2C-A4D1-4F92-BBE9-6867D7E2B0B2}"/>
                    </a:ext>
                  </a:extLst>
                </p:cNvPr>
                <p:cNvSpPr txBox="1"/>
                <p:nvPr/>
              </p:nvSpPr>
              <p:spPr>
                <a:xfrm>
                  <a:off x="4644579" y="4908382"/>
                  <a:ext cx="39929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60</a:t>
                  </a: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D12B212B-7EA4-4AD0-B5A4-4DC12E1350F1}"/>
                  </a:ext>
                </a:extLst>
              </p:cNvPr>
              <p:cNvGrpSpPr/>
              <p:nvPr/>
            </p:nvGrpSpPr>
            <p:grpSpPr>
              <a:xfrm>
                <a:off x="4919645" y="6231904"/>
                <a:ext cx="2323638" cy="346948"/>
                <a:chOff x="4919645" y="6440142"/>
                <a:chExt cx="2323638" cy="346948"/>
              </a:xfrm>
            </p:grpSpPr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63F44612-C572-4979-9839-82303D5EFDB4}"/>
                    </a:ext>
                  </a:extLst>
                </p:cNvPr>
                <p:cNvSpPr txBox="1"/>
                <p:nvPr/>
              </p:nvSpPr>
              <p:spPr>
                <a:xfrm>
                  <a:off x="4919645" y="6440142"/>
                  <a:ext cx="25399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80B0459-2275-4265-A086-60278A4ED4F8}"/>
                    </a:ext>
                  </a:extLst>
                </p:cNvPr>
                <p:cNvSpPr txBox="1"/>
                <p:nvPr/>
              </p:nvSpPr>
              <p:spPr>
                <a:xfrm>
                  <a:off x="5240159" y="6446983"/>
                  <a:ext cx="39929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20</a:t>
                  </a: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AA5FA39-D347-49D3-BD3A-9ABD8D28D776}"/>
                    </a:ext>
                  </a:extLst>
                </p:cNvPr>
                <p:cNvSpPr txBox="1"/>
                <p:nvPr/>
              </p:nvSpPr>
              <p:spPr>
                <a:xfrm>
                  <a:off x="5628228" y="6446983"/>
                  <a:ext cx="39929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40</a:t>
                  </a: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F4647603-D262-4AA4-B484-4A127C8EA12E}"/>
                    </a:ext>
                  </a:extLst>
                </p:cNvPr>
                <p:cNvSpPr txBox="1"/>
                <p:nvPr/>
              </p:nvSpPr>
              <p:spPr>
                <a:xfrm>
                  <a:off x="6025564" y="6443849"/>
                  <a:ext cx="39929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60</a:t>
                  </a: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1EEC3062-9566-469B-9E74-CF5C43FF8423}"/>
                    </a:ext>
                  </a:extLst>
                </p:cNvPr>
                <p:cNvSpPr txBox="1"/>
                <p:nvPr/>
              </p:nvSpPr>
              <p:spPr>
                <a:xfrm>
                  <a:off x="6413633" y="6448536"/>
                  <a:ext cx="39929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80</a:t>
                  </a: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D960D74-D2FE-46C4-8063-53298594986F}"/>
                    </a:ext>
                  </a:extLst>
                </p:cNvPr>
                <p:cNvSpPr txBox="1"/>
                <p:nvPr/>
              </p:nvSpPr>
              <p:spPr>
                <a:xfrm>
                  <a:off x="6744395" y="6446983"/>
                  <a:ext cx="49888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100</a:t>
                  </a:r>
                </a:p>
              </p:txBody>
            </p: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8B473FC-5375-494C-ACD9-F688326CD2F5}"/>
                  </a:ext>
                </a:extLst>
              </p:cNvPr>
              <p:cNvSpPr txBox="1"/>
              <p:nvPr/>
            </p:nvSpPr>
            <p:spPr>
              <a:xfrm>
                <a:off x="5306296" y="6470618"/>
                <a:ext cx="1531037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WINDOW SIZE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0C375EC-4E7F-483A-872B-8E2294FED2C8}"/>
                  </a:ext>
                </a:extLst>
              </p:cNvPr>
              <p:cNvSpPr txBox="1"/>
              <p:nvPr/>
            </p:nvSpPr>
            <p:spPr>
              <a:xfrm rot="16200000">
                <a:off x="3062716" y="4914317"/>
                <a:ext cx="28911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MAXIMUM % COMPOSITION</a:t>
                </a:r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ACC2C52-0FC4-44ED-83D9-F23439FAD8A7}"/>
                </a:ext>
              </a:extLst>
            </p:cNvPr>
            <p:cNvSpPr txBox="1"/>
            <p:nvPr/>
          </p:nvSpPr>
          <p:spPr>
            <a:xfrm>
              <a:off x="5353788" y="3604782"/>
              <a:ext cx="1545898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Alanine (A)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7EB62D3-E8E7-4E57-B04D-D8871386E9FF}"/>
              </a:ext>
            </a:extLst>
          </p:cNvPr>
          <p:cNvSpPr txBox="1"/>
          <p:nvPr/>
        </p:nvSpPr>
        <p:spPr>
          <a:xfrm>
            <a:off x="247235" y="1132188"/>
            <a:ext cx="69580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Guiding</a:t>
            </a:r>
            <a:r>
              <a:rPr kumimoji="0" lang="en-US" sz="1600" b="1" i="0" u="sng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 questions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What is the essential message you are trying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 to convey?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How can that message be conveyed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 according to the Interpretability vs. Information tradeoff?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latin typeface="Calibri" panose="020F0502020204030204"/>
              </a:rPr>
              <a:t>Which combination of visual tricks can I use to optimize Interpretability vs. Information?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latin typeface="Calibri" panose="020F0502020204030204"/>
              </a:rPr>
              <a:t>      (separate graphs, 2D or 3D, colors, heatmaps, marker types, etc.)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3A418DF-4CB2-46D5-BB1E-6DBE6B60C2CE}"/>
              </a:ext>
            </a:extLst>
          </p:cNvPr>
          <p:cNvGrpSpPr/>
          <p:nvPr/>
        </p:nvGrpSpPr>
        <p:grpSpPr>
          <a:xfrm>
            <a:off x="78241" y="3004083"/>
            <a:ext cx="5650922" cy="3606200"/>
            <a:chOff x="73038" y="3097530"/>
            <a:chExt cx="5650922" cy="360620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D254F68-A298-4718-958D-6B61F34036BC}"/>
                </a:ext>
              </a:extLst>
            </p:cNvPr>
            <p:cNvSpPr/>
            <p:nvPr/>
          </p:nvSpPr>
          <p:spPr>
            <a:xfrm rot="5400000">
              <a:off x="2048994" y="4484485"/>
              <a:ext cx="261764" cy="40126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B0FF008-8A19-4350-A0F2-143F5A1CA7AD}"/>
                </a:ext>
              </a:extLst>
            </p:cNvPr>
            <p:cNvSpPr/>
            <p:nvPr/>
          </p:nvSpPr>
          <p:spPr>
            <a:xfrm>
              <a:off x="128014" y="3655275"/>
              <a:ext cx="284846" cy="29664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0380916-06EC-4C1C-AE1C-63E39B7EDA95}"/>
                </a:ext>
              </a:extLst>
            </p:cNvPr>
            <p:cNvGrpSpPr/>
            <p:nvPr/>
          </p:nvGrpSpPr>
          <p:grpSpPr>
            <a:xfrm>
              <a:off x="73038" y="3097530"/>
              <a:ext cx="5650922" cy="3606200"/>
              <a:chOff x="3175838" y="2702789"/>
              <a:chExt cx="6497554" cy="4334925"/>
            </a:xfrm>
          </p:grpSpPr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83D67620-DC38-43F8-AEC7-79466D7937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752" t="12800" r="3250" b="71683"/>
              <a:stretch/>
            </p:blipFill>
            <p:spPr>
              <a:xfrm>
                <a:off x="4987601" y="2784745"/>
                <a:ext cx="1336490" cy="555543"/>
              </a:xfrm>
              <a:prstGeom prst="rect">
                <a:avLst/>
              </a:prstGeom>
            </p:spPr>
          </p:pic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391F601C-04AB-45BD-8F76-1225B29DBD52}"/>
                  </a:ext>
                </a:extLst>
              </p:cNvPr>
              <p:cNvGrpSpPr/>
              <p:nvPr/>
            </p:nvGrpSpPr>
            <p:grpSpPr>
              <a:xfrm>
                <a:off x="3175838" y="2702789"/>
                <a:ext cx="6497554" cy="4334925"/>
                <a:chOff x="3175838" y="2702789"/>
                <a:chExt cx="6497554" cy="4334925"/>
              </a:xfrm>
            </p:grpSpPr>
            <p:pic>
              <p:nvPicPr>
                <p:cNvPr id="41" name="Picture 40">
                  <a:extLst>
                    <a:ext uri="{FF2B5EF4-FFF2-40B4-BE49-F238E27FC236}">
                      <a16:creationId xmlns:a16="http://schemas.microsoft.com/office/drawing/2014/main" id="{8BB3A5B4-1B89-46D0-8CEB-A9D106E8B6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78493" y="3373727"/>
                  <a:ext cx="4526776" cy="3395082"/>
                </a:xfrm>
                <a:prstGeom prst="rect">
                  <a:avLst/>
                </a:prstGeom>
              </p:spPr>
            </p:pic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483F1A34-BB2A-44C8-81D9-71AEEC902E4C}"/>
                    </a:ext>
                  </a:extLst>
                </p:cNvPr>
                <p:cNvSpPr/>
                <p:nvPr/>
              </p:nvSpPr>
              <p:spPr>
                <a:xfrm>
                  <a:off x="9484706" y="4751126"/>
                  <a:ext cx="188686" cy="1650206"/>
                </a:xfrm>
                <a:prstGeom prst="rect">
                  <a:avLst/>
                </a:prstGeom>
                <a:noFill/>
                <a:ln w="2222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657EF399-0297-4374-B78A-3542ABACCFA8}"/>
                    </a:ext>
                  </a:extLst>
                </p:cNvPr>
                <p:cNvSpPr/>
                <p:nvPr/>
              </p:nvSpPr>
              <p:spPr>
                <a:xfrm>
                  <a:off x="3175838" y="2710083"/>
                  <a:ext cx="4790973" cy="4327631"/>
                </a:xfrm>
                <a:prstGeom prst="rect">
                  <a:avLst/>
                </a:prstGeom>
                <a:noFill/>
                <a:ln w="2222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E7F4045A-AC62-407E-B2D7-4A487B321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7712" y="2702789"/>
                  <a:ext cx="1515169" cy="2052917"/>
                </a:xfrm>
                <a:prstGeom prst="line">
                  <a:avLst/>
                </a:prstGeom>
                <a:ln w="2222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63C7E25A-CDF7-4B51-AA51-B7563C893B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74189" y="6401336"/>
                  <a:ext cx="1502120" cy="636378"/>
                </a:xfrm>
                <a:prstGeom prst="line">
                  <a:avLst/>
                </a:prstGeom>
                <a:ln w="2222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AC2191E-D680-48B0-BA71-B2B5359A7ABA}"/>
                </a:ext>
              </a:extLst>
            </p:cNvPr>
            <p:cNvSpPr txBox="1"/>
            <p:nvPr/>
          </p:nvSpPr>
          <p:spPr>
            <a:xfrm>
              <a:off x="1143267" y="6302717"/>
              <a:ext cx="228434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MAXIMUM % COMPOSITION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848EC52E-70F1-4E54-A6C9-97C9F495CDF0}"/>
                </a:ext>
              </a:extLst>
            </p:cNvPr>
            <p:cNvSpPr txBox="1"/>
            <p:nvPr/>
          </p:nvSpPr>
          <p:spPr>
            <a:xfrm rot="16200000">
              <a:off x="-852964" y="4878268"/>
              <a:ext cx="228434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Log(Protein Abundance)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6306C181-23E6-4B7E-B979-25454ED86382}"/>
              </a:ext>
            </a:extLst>
          </p:cNvPr>
          <p:cNvGrpSpPr/>
          <p:nvPr/>
        </p:nvGrpSpPr>
        <p:grpSpPr>
          <a:xfrm>
            <a:off x="79083" y="3003255"/>
            <a:ext cx="5650922" cy="3606200"/>
            <a:chOff x="73271" y="3100564"/>
            <a:chExt cx="5650922" cy="3606200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E1D3EA18-6EDB-4C9B-98B9-F163FD81D995}"/>
                </a:ext>
              </a:extLst>
            </p:cNvPr>
            <p:cNvGrpSpPr/>
            <p:nvPr/>
          </p:nvGrpSpPr>
          <p:grpSpPr>
            <a:xfrm>
              <a:off x="73271" y="3100564"/>
              <a:ext cx="5650922" cy="3606200"/>
              <a:chOff x="73038" y="3097530"/>
              <a:chExt cx="5650922" cy="3606200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210C0AEF-3D42-48C2-A008-B60E95013DF5}"/>
                  </a:ext>
                </a:extLst>
              </p:cNvPr>
              <p:cNvSpPr/>
              <p:nvPr/>
            </p:nvSpPr>
            <p:spPr>
              <a:xfrm rot="5400000">
                <a:off x="2048994" y="4484485"/>
                <a:ext cx="261764" cy="40126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66E01B2-2C6E-4AC1-AF6A-56A33CBC0B74}"/>
                  </a:ext>
                </a:extLst>
              </p:cNvPr>
              <p:cNvSpPr/>
              <p:nvPr/>
            </p:nvSpPr>
            <p:spPr>
              <a:xfrm>
                <a:off x="128014" y="3655275"/>
                <a:ext cx="284846" cy="29664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D80E5256-6303-4DCA-9ADF-E2C66949D848}"/>
                  </a:ext>
                </a:extLst>
              </p:cNvPr>
              <p:cNvGrpSpPr/>
              <p:nvPr/>
            </p:nvGrpSpPr>
            <p:grpSpPr>
              <a:xfrm>
                <a:off x="73038" y="3097530"/>
                <a:ext cx="5650922" cy="3606200"/>
                <a:chOff x="3175838" y="2702789"/>
                <a:chExt cx="6497554" cy="4334925"/>
              </a:xfrm>
            </p:grpSpPr>
            <p:pic>
              <p:nvPicPr>
                <p:cNvPr id="139" name="Picture 138">
                  <a:extLst>
                    <a:ext uri="{FF2B5EF4-FFF2-40B4-BE49-F238E27FC236}">
                      <a16:creationId xmlns:a16="http://schemas.microsoft.com/office/drawing/2014/main" id="{25F7AA77-72EC-45B9-A11B-C47CAD8046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8752" t="12800" r="3250" b="71683"/>
                <a:stretch/>
              </p:blipFill>
              <p:spPr>
                <a:xfrm>
                  <a:off x="4987601" y="2784745"/>
                  <a:ext cx="1336490" cy="555543"/>
                </a:xfrm>
                <a:prstGeom prst="rect">
                  <a:avLst/>
                </a:prstGeom>
              </p:spPr>
            </p:pic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29C9F0D7-8E84-49DE-85B8-BCABF9DB9D18}"/>
                    </a:ext>
                  </a:extLst>
                </p:cNvPr>
                <p:cNvGrpSpPr/>
                <p:nvPr/>
              </p:nvGrpSpPr>
              <p:grpSpPr>
                <a:xfrm>
                  <a:off x="3175838" y="2702789"/>
                  <a:ext cx="6497554" cy="4334925"/>
                  <a:chOff x="3175838" y="2702789"/>
                  <a:chExt cx="6497554" cy="4334925"/>
                </a:xfrm>
              </p:grpSpPr>
              <p:pic>
                <p:nvPicPr>
                  <p:cNvPr id="141" name="Picture 140">
                    <a:extLst>
                      <a:ext uri="{FF2B5EF4-FFF2-40B4-BE49-F238E27FC236}">
                        <a16:creationId xmlns:a16="http://schemas.microsoft.com/office/drawing/2014/main" id="{1495CAAD-B786-423E-91DB-305F7986A5E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78493" y="3373727"/>
                    <a:ext cx="4526776" cy="3395082"/>
                  </a:xfrm>
                  <a:prstGeom prst="rect">
                    <a:avLst/>
                  </a:prstGeom>
                </p:spPr>
              </p:pic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D0A49F84-974B-4996-BC17-BE83F5DD27F9}"/>
                      </a:ext>
                    </a:extLst>
                  </p:cNvPr>
                  <p:cNvSpPr/>
                  <p:nvPr/>
                </p:nvSpPr>
                <p:spPr>
                  <a:xfrm>
                    <a:off x="9484706" y="6242118"/>
                    <a:ext cx="188686" cy="159214"/>
                  </a:xfrm>
                  <a:prstGeom prst="rect">
                    <a:avLst/>
                  </a:prstGeom>
                  <a:noFill/>
                  <a:ln w="22225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4C18CDD6-CA82-48CC-8460-DC947424E65C}"/>
                      </a:ext>
                    </a:extLst>
                  </p:cNvPr>
                  <p:cNvSpPr/>
                  <p:nvPr/>
                </p:nvSpPr>
                <p:spPr>
                  <a:xfrm>
                    <a:off x="3175838" y="2710083"/>
                    <a:ext cx="4790973" cy="4327631"/>
                  </a:xfrm>
                  <a:prstGeom prst="rect">
                    <a:avLst/>
                  </a:prstGeom>
                  <a:noFill/>
                  <a:ln w="22225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15D2143A-FA48-4F9C-8E01-830FCE516D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67712" y="2702789"/>
                    <a:ext cx="1515058" cy="3520846"/>
                  </a:xfrm>
                  <a:prstGeom prst="line">
                    <a:avLst/>
                  </a:prstGeom>
                  <a:ln w="2222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BDF1DBF2-A7B1-4B28-A7F7-E84396C4DE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974189" y="6401336"/>
                    <a:ext cx="1502120" cy="636378"/>
                  </a:xfrm>
                  <a:prstGeom prst="line">
                    <a:avLst/>
                  </a:prstGeom>
                  <a:ln w="2222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CAC2ED74-22E5-47A7-88CC-C9279130C049}"/>
                  </a:ext>
                </a:extLst>
              </p:cNvPr>
              <p:cNvSpPr txBox="1"/>
              <p:nvPr/>
            </p:nvSpPr>
            <p:spPr>
              <a:xfrm>
                <a:off x="1143267" y="6302717"/>
                <a:ext cx="228434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MAXIMUM % COMPOSITION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ECFD3123-20FF-416E-9AB8-10CF8304439E}"/>
                  </a:ext>
                </a:extLst>
              </p:cNvPr>
              <p:cNvSpPr txBox="1"/>
              <p:nvPr/>
            </p:nvSpPr>
            <p:spPr>
              <a:xfrm rot="16200000">
                <a:off x="-852964" y="4878268"/>
                <a:ext cx="228434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Log(Protein Abundance)</a:t>
                </a:r>
              </a:p>
            </p:txBody>
          </p:sp>
        </p:grp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1001955-9F7F-48EF-8536-CD773308C8C4}"/>
                </a:ext>
              </a:extLst>
            </p:cNvPr>
            <p:cNvSpPr/>
            <p:nvPr/>
          </p:nvSpPr>
          <p:spPr>
            <a:xfrm>
              <a:off x="862318" y="4037610"/>
              <a:ext cx="3188613" cy="20385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1CEB764-0F0F-41C8-918E-4E52DE217366}"/>
              </a:ext>
            </a:extLst>
          </p:cNvPr>
          <p:cNvGrpSpPr/>
          <p:nvPr/>
        </p:nvGrpSpPr>
        <p:grpSpPr>
          <a:xfrm>
            <a:off x="8003610" y="5979964"/>
            <a:ext cx="3306385" cy="834789"/>
            <a:chOff x="8620259" y="2243404"/>
            <a:chExt cx="3306385" cy="83478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8EA262C-984C-4336-8EBC-CF9733DEA5CC}"/>
                </a:ext>
              </a:extLst>
            </p:cNvPr>
            <p:cNvSpPr/>
            <p:nvPr/>
          </p:nvSpPr>
          <p:spPr>
            <a:xfrm>
              <a:off x="8620259" y="2243404"/>
              <a:ext cx="3259162" cy="8347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61BB4A3F-F984-4D48-AD20-6A93CF3334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417" t="13961" r="51110" b="73115"/>
            <a:stretch/>
          </p:blipFill>
          <p:spPr>
            <a:xfrm>
              <a:off x="8667482" y="2322491"/>
              <a:ext cx="253284" cy="707028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2C1C568-786D-414E-BB2C-8CEACB7F4C7C}"/>
                </a:ext>
              </a:extLst>
            </p:cNvPr>
            <p:cNvSpPr txBox="1"/>
            <p:nvPr/>
          </p:nvSpPr>
          <p:spPr>
            <a:xfrm>
              <a:off x="8853755" y="2243404"/>
              <a:ext cx="3025666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Significantly lower median value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E445837-E442-41D2-84EA-FA2683D6F5A1}"/>
                </a:ext>
              </a:extLst>
            </p:cNvPr>
            <p:cNvSpPr txBox="1"/>
            <p:nvPr/>
          </p:nvSpPr>
          <p:spPr>
            <a:xfrm>
              <a:off x="8853835" y="2482265"/>
              <a:ext cx="3072809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Significantly higher median value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03BAB46-7B3E-424D-AF24-2414CEA94E7E}"/>
                </a:ext>
              </a:extLst>
            </p:cNvPr>
            <p:cNvSpPr txBox="1"/>
            <p:nvPr/>
          </p:nvSpPr>
          <p:spPr>
            <a:xfrm>
              <a:off x="8853755" y="2721125"/>
              <a:ext cx="2955541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significant difference</a:t>
              </a:r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790681CD-81AC-4D47-A1F8-2364EDE6A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51" y="-51375"/>
            <a:ext cx="731537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Compressing and Expanding Multi-Dimensional Data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8879D639-D142-4176-A39E-B4B51E914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774" y="15567"/>
            <a:ext cx="4337670" cy="597778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0B2E96-0F40-4A42-BABE-1833B662051D}"/>
              </a:ext>
            </a:extLst>
          </p:cNvPr>
          <p:cNvCxnSpPr>
            <a:cxnSpLocks/>
          </p:cNvCxnSpPr>
          <p:nvPr/>
        </p:nvCxnSpPr>
        <p:spPr>
          <a:xfrm flipH="1">
            <a:off x="6096000" y="4424516"/>
            <a:ext cx="1560871" cy="135571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983092-ED49-4B4F-8768-4111CF165775}"/>
              </a:ext>
            </a:extLst>
          </p:cNvPr>
          <p:cNvSpPr txBox="1"/>
          <p:nvPr/>
        </p:nvSpPr>
        <p:spPr>
          <a:xfrm>
            <a:off x="7698256" y="3810516"/>
            <a:ext cx="2202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 of dots indicates protein sample size</a:t>
            </a:r>
          </a:p>
        </p:txBody>
      </p:sp>
    </p:spTree>
    <p:extLst>
      <p:ext uri="{BB962C8B-B14F-4D97-AF65-F5344CB8AC3E}">
        <p14:creationId xmlns:p14="http://schemas.microsoft.com/office/powerpoint/2010/main" val="221386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BFC9-387B-4D5C-BFD8-178443C08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911" y="197698"/>
            <a:ext cx="11063111" cy="1325563"/>
          </a:xfrm>
        </p:spPr>
        <p:txBody>
          <a:bodyPr/>
          <a:lstStyle/>
          <a:p>
            <a:r>
              <a:rPr lang="en-US" dirty="0"/>
              <a:t>Adding a Time Dimension to Data Visualization – 4D Animated Figures</a:t>
            </a:r>
          </a:p>
        </p:txBody>
      </p:sp>
      <p:pic>
        <p:nvPicPr>
          <p:cNvPr id="8" name="12aa_Window_SecondaryStructureProportions_MOVIE">
            <a:hlinkClick r:id="" action="ppaction://media"/>
            <a:extLst>
              <a:ext uri="{FF2B5EF4-FFF2-40B4-BE49-F238E27FC236}">
                <a16:creationId xmlns:a16="http://schemas.microsoft.com/office/drawing/2014/main" id="{1E43074F-1429-4D36-ABB0-96CE068D492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39232" y="1523261"/>
            <a:ext cx="11184467" cy="526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9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2755</TotalTime>
  <Words>259</Words>
  <Application>Microsoft Office PowerPoint</Application>
  <PresentationFormat>Widescreen</PresentationFormat>
  <Paragraphs>45</Paragraphs>
  <Slides>5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1_Office Theme</vt:lpstr>
      <vt:lpstr>Principles of Data Visualization</vt:lpstr>
      <vt:lpstr>Methods of Plotting Categorical Data</vt:lpstr>
      <vt:lpstr>Adding a Dimension</vt:lpstr>
      <vt:lpstr>Compressing and Expanding Multi-Dimensional Data</vt:lpstr>
      <vt:lpstr>Adding a Time Dimension to Data Visualization – 4D Animated Figures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Sean Cascarina</dc:creator>
  <cp:lastModifiedBy>Sean Cascarina</cp:lastModifiedBy>
  <cp:revision>19</cp:revision>
  <dcterms:created xsi:type="dcterms:W3CDTF">2019-08-07T17:27:44Z</dcterms:created>
  <dcterms:modified xsi:type="dcterms:W3CDTF">2019-08-09T20:38:55Z</dcterms:modified>
</cp:coreProperties>
</file>