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59" r:id="rId3"/>
    <p:sldId id="257" r:id="rId4"/>
    <p:sldId id="258" r:id="rId5"/>
    <p:sldId id="262" r:id="rId6"/>
    <p:sldId id="261" r:id="rId7"/>
    <p:sldId id="265" r:id="rId8"/>
    <p:sldId id="263" r:id="rId9"/>
    <p:sldId id="266" r:id="rId10"/>
    <p:sldId id="267" r:id="rId11"/>
    <p:sldId id="269" r:id="rId12"/>
    <p:sldId id="270" r:id="rId1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0"/>
    <p:restoredTop sz="94687"/>
  </p:normalViewPr>
  <p:slideViewPr>
    <p:cSldViewPr snapToGrid="0" snapToObjects="1">
      <p:cViewPr varScale="1">
        <p:scale>
          <a:sx n="171" d="100"/>
          <a:sy n="171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A988-A620-064E-A42B-CBF5A545093E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41B2-C6EB-574E-B4C2-167DC99BA4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A988-A620-064E-A42B-CBF5A545093E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41B2-C6EB-574E-B4C2-167DC99BA4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A988-A620-064E-A42B-CBF5A545093E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41B2-C6EB-574E-B4C2-167DC99BA4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A988-A620-064E-A42B-CBF5A545093E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41B2-C6EB-574E-B4C2-167DC99BA4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A988-A620-064E-A42B-CBF5A545093E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41B2-C6EB-574E-B4C2-167DC99BA4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A988-A620-064E-A42B-CBF5A545093E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41B2-C6EB-574E-B4C2-167DC99BA4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A988-A620-064E-A42B-CBF5A545093E}" type="datetimeFigureOut">
              <a:rPr lang="en-US" smtClean="0"/>
              <a:t>8/9/19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41B2-C6EB-574E-B4C2-167DC99BA4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A988-A620-064E-A42B-CBF5A545093E}" type="datetimeFigureOut">
              <a:rPr lang="en-US" smtClean="0"/>
              <a:t>8/9/19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41B2-C6EB-574E-B4C2-167DC99BA4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A988-A620-064E-A42B-CBF5A545093E}" type="datetimeFigureOut">
              <a:rPr lang="en-US" smtClean="0"/>
              <a:t>8/9/19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41B2-C6EB-574E-B4C2-167DC99BA4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A988-A620-064E-A42B-CBF5A545093E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41B2-C6EB-574E-B4C2-167DC99BA4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A988-A620-064E-A42B-CBF5A545093E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41B2-C6EB-574E-B4C2-167DC99BA4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BA988-A620-064E-A42B-CBF5A545093E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441B2-C6EB-574E-B4C2-167DC99BA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AlJCEDH2u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0"/>
            <a:ext cx="663155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0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36" t="28301" r="3307" b="2201"/>
          <a:stretch/>
        </p:blipFill>
        <p:spPr>
          <a:xfrm>
            <a:off x="1138688" y="778849"/>
            <a:ext cx="7013276" cy="408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35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are built in to statistical software like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T-test: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t.test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/>
              <a:t>Chi-</a:t>
            </a:r>
            <a:r>
              <a:rPr lang="en-US" dirty="0" err="1"/>
              <a:t>sq</a:t>
            </a:r>
            <a:r>
              <a:rPr lang="en-US" dirty="0"/>
              <a:t> test: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chisq.test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/>
              <a:t>ANOVA: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anova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/>
              <a:t>Proportion test: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prop.test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binom.test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/>
              <a:t>And many, many more: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fisher.test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wilcox.test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kruskal.test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06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Non-normal groups for large sample sizes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t-test</a:t>
            </a:r>
          </a:p>
          <a:p>
            <a:r>
              <a:rPr lang="en-US" dirty="0"/>
              <a:t>Because: The Central Limit Theorem</a:t>
            </a:r>
          </a:p>
          <a:p>
            <a:r>
              <a:rPr lang="en-US" dirty="0" err="1"/>
              <a:t>Statquest</a:t>
            </a:r>
            <a:r>
              <a:rPr lang="en-US" dirty="0"/>
              <a:t> YouTube series with Josh </a:t>
            </a:r>
            <a:r>
              <a:rPr lang="en-US" dirty="0" err="1"/>
              <a:t>Starmer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https://www.youtube.com/watch?v=YAlJCEDH2uY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3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46" y="0"/>
            <a:ext cx="5087909" cy="29556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268" y="0"/>
            <a:ext cx="3724603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3" y="2588326"/>
            <a:ext cx="5040942" cy="310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3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5" y="93328"/>
            <a:ext cx="5195093" cy="326350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21" y="77637"/>
            <a:ext cx="4360410" cy="3702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00" y="0"/>
            <a:ext cx="323393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3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70" y="0"/>
            <a:ext cx="3458276" cy="5143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313" y="0"/>
            <a:ext cx="41017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0"/>
            <a:ext cx="6134689" cy="35318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780" y="0"/>
            <a:ext cx="1950759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" y="3714751"/>
            <a:ext cx="51663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“Arguing about the P value is like focusing on a single misspelling, rather than on the faulty logic of a sentence.”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270" y="4370071"/>
            <a:ext cx="63398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“But education is not enough. Data analysis is taught through an apprenticeship model, and different disciplines develop their own analysis subcultures.”</a:t>
            </a:r>
          </a:p>
        </p:txBody>
      </p:sp>
    </p:spTree>
    <p:extLst>
      <p:ext uri="{BB962C8B-B14F-4D97-AF65-F5344CB8AC3E}">
        <p14:creationId xmlns:p14="http://schemas.microsoft.com/office/powerpoint/2010/main" val="53478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Abrasive Statistical Apprenticeship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841" y="1370013"/>
            <a:ext cx="4732317" cy="3262312"/>
          </a:xfrm>
        </p:spPr>
      </p:pic>
    </p:spTree>
    <p:extLst>
      <p:ext uri="{BB962C8B-B14F-4D97-AF65-F5344CB8AC3E}">
        <p14:creationId xmlns:p14="http://schemas.microsoft.com/office/powerpoint/2010/main" val="158620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488" y="0"/>
            <a:ext cx="271115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41" y="135821"/>
            <a:ext cx="4650716" cy="994172"/>
          </a:xfrm>
        </p:spPr>
        <p:txBody>
          <a:bodyPr/>
          <a:lstStyle/>
          <a:p>
            <a:r>
              <a:rPr lang="en-US" dirty="0"/>
              <a:t>How to formulate a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462" y="1369219"/>
            <a:ext cx="6005063" cy="32635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comparison am I making/testing?</a:t>
            </a:r>
          </a:p>
          <a:p>
            <a:pPr lvl="1"/>
            <a:r>
              <a:rPr lang="en-US" dirty="0"/>
              <a:t>A group of observations versus a given value</a:t>
            </a:r>
          </a:p>
          <a:p>
            <a:pPr lvl="1"/>
            <a:r>
              <a:rPr lang="en-US" dirty="0"/>
              <a:t>Ex. Are my worm lengths &gt; [some standard worm length]?</a:t>
            </a:r>
          </a:p>
          <a:p>
            <a:pPr lvl="1"/>
            <a:r>
              <a:rPr lang="en-US" dirty="0"/>
              <a:t>Two groups compared to each other</a:t>
            </a:r>
          </a:p>
          <a:p>
            <a:pPr lvl="1"/>
            <a:r>
              <a:rPr lang="en-US" dirty="0"/>
              <a:t>Ex. Does group A have longer worms than group B?</a:t>
            </a:r>
          </a:p>
          <a:p>
            <a:pPr lvl="1"/>
            <a:r>
              <a:rPr lang="en-US" dirty="0"/>
              <a:t>Multiple groups</a:t>
            </a:r>
          </a:p>
          <a:p>
            <a:pPr lvl="1"/>
            <a:r>
              <a:rPr lang="en-US" dirty="0"/>
              <a:t>Ex. Are there any groups (A, B, C, </a:t>
            </a:r>
            <a:r>
              <a:rPr lang="mr-IN" dirty="0"/>
              <a:t>…</a:t>
            </a:r>
            <a:r>
              <a:rPr lang="en-US" dirty="0"/>
              <a:t>) with different worm lengths?</a:t>
            </a:r>
          </a:p>
          <a:p>
            <a:pPr lvl="1"/>
            <a:r>
              <a:rPr lang="en-US" u="sng" dirty="0"/>
              <a:t>Find evidence to reject your </a:t>
            </a:r>
            <a:r>
              <a:rPr lang="en-US" b="1" u="sng" dirty="0"/>
              <a:t>null hypothesis of NO DIFFERENCE</a:t>
            </a:r>
          </a:p>
          <a:p>
            <a:r>
              <a:rPr lang="en-US" dirty="0"/>
              <a:t>What type of data do I have?</a:t>
            </a:r>
          </a:p>
          <a:p>
            <a:pPr lvl="1"/>
            <a:r>
              <a:rPr lang="en-US" dirty="0"/>
              <a:t>Consult a flowchart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09691" y="4843418"/>
            <a:ext cx="48480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Clark JF, </a:t>
            </a:r>
            <a:r>
              <a:rPr lang="en-US" i="1" dirty="0"/>
              <a:t>et al.</a:t>
            </a:r>
            <a:r>
              <a:rPr lang="en-US" dirty="0"/>
              <a:t> </a:t>
            </a:r>
            <a:r>
              <a:rPr lang="en-US" i="1" dirty="0"/>
              <a:t>G3: </a:t>
            </a:r>
            <a:r>
              <a:rPr lang="en-US" i="1" dirty="0" err="1"/>
              <a:t>Genes|Genomes|Genetics</a:t>
            </a:r>
            <a:r>
              <a:rPr lang="en-US" dirty="0"/>
              <a:t>. 2018;8(1):343-351. </a:t>
            </a:r>
          </a:p>
        </p:txBody>
      </p:sp>
    </p:spTree>
    <p:extLst>
      <p:ext uri="{BB962C8B-B14F-4D97-AF65-F5344CB8AC3E}">
        <p14:creationId xmlns:p14="http://schemas.microsoft.com/office/powerpoint/2010/main" val="83858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398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11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2" r="52453"/>
          <a:stretch/>
        </p:blipFill>
        <p:spPr>
          <a:xfrm>
            <a:off x="1104181" y="554562"/>
            <a:ext cx="6418053" cy="408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09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</TotalTime>
  <Words>231</Words>
  <Application>Microsoft Macintosh PowerPoint</Application>
  <PresentationFormat>On-screen Show (16:9)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Andale Mono</vt:lpstr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Abrasive Statistical Apprenticeship</vt:lpstr>
      <vt:lpstr>How to formulate a test</vt:lpstr>
      <vt:lpstr>PowerPoint Presentation</vt:lpstr>
      <vt:lpstr>PowerPoint Presentation</vt:lpstr>
      <vt:lpstr>PowerPoint Presentation</vt:lpstr>
      <vt:lpstr>Tests are built in to statistical software like R</vt:lpstr>
      <vt:lpstr>Testing Non-normal groups for large sample sizes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Workshop</dc:title>
  <dc:creator>King, David (dking70@student.cccs.edu)</dc:creator>
  <cp:lastModifiedBy>King,David</cp:lastModifiedBy>
  <cp:revision>21</cp:revision>
  <dcterms:created xsi:type="dcterms:W3CDTF">2019-08-09T04:28:53Z</dcterms:created>
  <dcterms:modified xsi:type="dcterms:W3CDTF">2019-08-09T22:11:14Z</dcterms:modified>
</cp:coreProperties>
</file>