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8" r:id="rId3"/>
    <p:sldId id="260" r:id="rId4"/>
    <p:sldId id="259" r:id="rId5"/>
    <p:sldId id="263" r:id="rId6"/>
    <p:sldId id="257" r:id="rId7"/>
    <p:sldId id="261" r:id="rId8"/>
    <p:sldId id="262" r:id="rId9"/>
    <p:sldId id="268" r:id="rId10"/>
    <p:sldId id="269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28671" y="1540763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47060"/>
            <a:ext cx="246125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736836" y="3147060"/>
            <a:ext cx="2455164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0302" y="2620772"/>
            <a:ext cx="6851395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C3A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5"/>
            <a:ext cx="761999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8355" y="1240358"/>
            <a:ext cx="295528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566161"/>
            <a:ext cx="9443211" cy="288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emanticscholar.org%2Fpaper%2FHuman-Pose-Estimation-and-Activity-Classification-Bearman-Stanford%2Fb769007cb6931464168f63ebb4571e46d8c804b7&amp;psig=AOvVaw0XyfJpY4KVeRInZIKUD-mP&amp;ust=1665018581797000&amp;source=images&amp;cd=vfe&amp;ved=0CAwQjRxqFwoTCJjrvuDzx_oCFQAAAAAdAAAAABA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mediapipe/solutions/pose.html" TargetMode="External"/><Relationship Id="rId2" Type="http://schemas.openxmlformats.org/officeDocument/2006/relationships/hyperlink" Target="https://arxiv.org/pdf/2006.1020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12.0800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312.4659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C0DA-A215-4A62-9090-0D50BCC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143001"/>
            <a:ext cx="10363200" cy="984885"/>
          </a:xfrm>
        </p:spPr>
        <p:txBody>
          <a:bodyPr/>
          <a:lstStyle/>
          <a:p>
            <a:pPr algn="ctr"/>
            <a:r>
              <a:rPr lang="en-US" sz="3600" spc="55" dirty="0"/>
              <a:t>Human </a:t>
            </a:r>
            <a:r>
              <a:rPr lang="en-US" sz="3600" spc="-80" dirty="0"/>
              <a:t>Activity </a:t>
            </a:r>
            <a:r>
              <a:rPr lang="en-US" sz="3600" dirty="0"/>
              <a:t>Recognition </a:t>
            </a:r>
            <a:r>
              <a:rPr lang="en-US" sz="3600" spc="55" dirty="0"/>
              <a:t>using</a:t>
            </a:r>
            <a:r>
              <a:rPr lang="en-US" sz="3600" spc="-310" dirty="0"/>
              <a:t> </a:t>
            </a:r>
            <a:r>
              <a:rPr lang="en-US" sz="3600" dirty="0"/>
              <a:t>Pose </a:t>
            </a:r>
            <a:r>
              <a:rPr lang="en-US" sz="3600" spc="-40" dirty="0">
                <a:uFill>
                  <a:solidFill>
                    <a:srgbClr val="83992A"/>
                  </a:solidFill>
                </a:uFill>
              </a:rPr>
              <a:t>Estimation</a:t>
            </a:r>
            <a:br>
              <a:rPr lang="en-US" u="heavy" spc="-40" dirty="0">
                <a:uFill>
                  <a:solidFill>
                    <a:srgbClr val="83992A"/>
                  </a:solidFill>
                </a:uFill>
              </a:rPr>
            </a:br>
            <a:r>
              <a:rPr lang="en-US" sz="2800" spc="-40" dirty="0">
                <a:uFill>
                  <a:solidFill>
                    <a:srgbClr val="83992A"/>
                  </a:solidFill>
                </a:uFill>
              </a:rPr>
              <a:t>Name: Onkar Pednekar  		Student ID: 801275237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473C7-22FF-4AFA-89DD-4AFE55A33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3"/>
          <a:stretch/>
        </p:blipFill>
        <p:spPr>
          <a:xfrm>
            <a:off x="3048000" y="2514600"/>
            <a:ext cx="6096000" cy="3052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C6398-5A0A-4FFB-B917-A4BBD866680B}"/>
              </a:ext>
            </a:extLst>
          </p:cNvPr>
          <p:cNvSpPr txBox="1"/>
          <p:nvPr/>
        </p:nvSpPr>
        <p:spPr>
          <a:xfrm>
            <a:off x="1219200" y="5582079"/>
            <a:ext cx="850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F11E-5915-4071-9DE1-26A0C36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1219200"/>
            <a:ext cx="7238999" cy="677108"/>
          </a:xfrm>
        </p:spPr>
        <p:txBody>
          <a:bodyPr/>
          <a:lstStyle/>
          <a:p>
            <a:pPr algn="ctr"/>
            <a:r>
              <a:rPr lang="en-US" dirty="0"/>
              <a:t>Results and Observation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6D90-6598-4A0B-BF68-FBD5678E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395" y="2566161"/>
            <a:ext cx="4112006" cy="276999"/>
          </a:xfrm>
        </p:spPr>
        <p:txBody>
          <a:bodyPr/>
          <a:lstStyle/>
          <a:p>
            <a:r>
              <a:rPr lang="en-US" dirty="0"/>
              <a:t>Action: Moving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E8588-7FED-323F-5318-7B102F247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16" y="256616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F11E-5915-4071-9DE1-26A0C36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1219200"/>
            <a:ext cx="7238999" cy="677108"/>
          </a:xfrm>
        </p:spPr>
        <p:txBody>
          <a:bodyPr/>
          <a:lstStyle/>
          <a:p>
            <a:pPr algn="ctr"/>
            <a:r>
              <a:rPr lang="en-US" dirty="0"/>
              <a:t>Results and Observation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6D90-6598-4A0B-BF68-FBD5678E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395" y="2566161"/>
            <a:ext cx="4112006" cy="276999"/>
          </a:xfrm>
        </p:spPr>
        <p:txBody>
          <a:bodyPr/>
          <a:lstStyle/>
          <a:p>
            <a:r>
              <a:rPr lang="en-US" dirty="0"/>
              <a:t>Action: Sitting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2656B-032F-7CD9-641B-B5506E9AB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52699"/>
            <a:ext cx="5486401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7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653" y="1240358"/>
            <a:ext cx="2487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9640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4544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So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conclude, 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BlazePose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find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keypoints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various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body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part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respect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frame.</a:t>
            </a:r>
            <a:endParaRPr sz="2400">
              <a:latin typeface="Times New Roman"/>
              <a:cs typeface="Times New Roman"/>
            </a:endParaRPr>
          </a:p>
          <a:p>
            <a:pPr marL="299085" marR="116839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keypoints, 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detecting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complex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mathematical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key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learning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project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transfer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learning,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pretrained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own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case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performing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Estimation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on 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real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time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video</a:t>
            </a:r>
            <a:r>
              <a:rPr sz="24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feed.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214" y="1240358"/>
            <a:ext cx="4196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Problem</a:t>
            </a:r>
            <a:r>
              <a:rPr spc="-60" dirty="0"/>
              <a:t> 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9210"/>
            <a:ext cx="943356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Human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Recognition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(HAR)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system's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goal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predict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person's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action 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label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image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video.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Pose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used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most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popular 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vision-based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HAR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systems.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Poses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reveal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important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human 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behavior.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BlazePose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MediaPipe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library,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extract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human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poses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(32 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body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locations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two-dimensional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plane)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images. </a:t>
            </a:r>
            <a:r>
              <a:rPr sz="2200" spc="-105" dirty="0">
                <a:solidFill>
                  <a:srgbClr val="252525"/>
                </a:solidFill>
                <a:latin typeface="Times New Roman"/>
                <a:cs typeface="Times New Roman"/>
              </a:rPr>
              <a:t>Finally,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pose information,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classified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mathematical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algorithm. 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classifying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activities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like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Standing,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Falling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Moving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values 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body</a:t>
            </a:r>
            <a:r>
              <a:rPr sz="22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locations.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850" y="1240358"/>
            <a:ext cx="239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Mot</a:t>
            </a:r>
            <a:r>
              <a:rPr spc="-120" dirty="0"/>
              <a:t>i</a:t>
            </a:r>
            <a:r>
              <a:rPr spc="-225" dirty="0"/>
              <a:t>v</a:t>
            </a:r>
            <a:r>
              <a:rPr spc="-50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7412"/>
            <a:ext cx="9411335" cy="36766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6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3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1900" spc="-110" dirty="0">
                <a:solidFill>
                  <a:srgbClr val="252525"/>
                </a:solidFill>
                <a:latin typeface="Times New Roman"/>
                <a:cs typeface="Times New Roman"/>
              </a:rPr>
              <a:t>always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wondered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how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human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activites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19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detected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camera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surveillance.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recognition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basis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the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potential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applications in</a:t>
            </a:r>
            <a:r>
              <a:rPr sz="1900" spc="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health,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wellness, </a:t>
            </a:r>
            <a:r>
              <a:rPr sz="19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9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sports.</a:t>
            </a:r>
            <a:endParaRPr sz="1900">
              <a:latin typeface="Times New Roman"/>
              <a:cs typeface="Times New Roman"/>
            </a:endParaRPr>
          </a:p>
          <a:p>
            <a:pPr marL="299085" marR="358775" indent="-287020">
              <a:lnSpc>
                <a:spcPct val="100000"/>
              </a:lnSpc>
              <a:spcBef>
                <a:spcPts val="106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Monitor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Health: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Analyze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person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the </a:t>
            </a:r>
            <a:r>
              <a:rPr sz="19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collected 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different  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devices. </a:t>
            </a:r>
            <a:r>
              <a:rPr sz="1900" spc="-16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detect 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person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healthy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sz="1900" spc="1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900" spc="-135" dirty="0">
                <a:solidFill>
                  <a:srgbClr val="252525"/>
                </a:solidFill>
                <a:latin typeface="Times New Roman"/>
                <a:cs typeface="Times New Roman"/>
              </a:rPr>
              <a:t>way </a:t>
            </a:r>
            <a:r>
              <a:rPr sz="1900" spc="50" dirty="0">
                <a:solidFill>
                  <a:srgbClr val="252525"/>
                </a:solidFill>
                <a:latin typeface="Times New Roman"/>
                <a:cs typeface="Times New Roman"/>
              </a:rPr>
              <a:t>he/she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walking </a:t>
            </a:r>
            <a:r>
              <a:rPr sz="19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9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running.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80" dirty="0">
                <a:solidFill>
                  <a:srgbClr val="252525"/>
                </a:solidFill>
                <a:latin typeface="Times New Roman"/>
                <a:cs typeface="Times New Roman"/>
              </a:rPr>
              <a:t>Fall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Detection: </a:t>
            </a:r>
            <a:r>
              <a:rPr sz="1900" spc="-16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HAR </a:t>
            </a:r>
            <a:r>
              <a:rPr sz="19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patient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fallen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19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bed.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Gym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Reps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Counting: 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9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count the </a:t>
            </a:r>
            <a:r>
              <a:rPr sz="1900" spc="-15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reps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done  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900" spc="50" dirty="0">
                <a:solidFill>
                  <a:srgbClr val="252525"/>
                </a:solidFill>
                <a:latin typeface="Times New Roman"/>
                <a:cs typeface="Times New Roman"/>
              </a:rPr>
              <a:t>person/ </a:t>
            </a:r>
            <a:r>
              <a:rPr sz="1900" spc="-15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900" spc="-15" dirty="0">
                <a:solidFill>
                  <a:srgbClr val="252525"/>
                </a:solidFill>
                <a:latin typeface="Times New Roman"/>
                <a:cs typeface="Times New Roman"/>
              </a:rPr>
              <a:t>pushups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done 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9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person.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80" dirty="0">
                <a:solidFill>
                  <a:srgbClr val="252525"/>
                </a:solidFill>
                <a:latin typeface="Times New Roman"/>
                <a:cs typeface="Times New Roman"/>
              </a:rPr>
              <a:t>Vast </a:t>
            </a:r>
            <a:r>
              <a:rPr sz="1900" spc="-15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advantages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HAR in 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domains aroused </a:t>
            </a:r>
            <a:r>
              <a:rPr sz="1900" spc="-105" dirty="0">
                <a:solidFill>
                  <a:srgbClr val="252525"/>
                </a:solidFill>
                <a:latin typeface="Times New Roman"/>
                <a:cs typeface="Times New Roman"/>
              </a:rPr>
              <a:t>my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interest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pursuing</a:t>
            </a:r>
            <a:r>
              <a:rPr sz="19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topic.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8561" y="1240358"/>
            <a:ext cx="1675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400540" cy="3300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75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4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dataset,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since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already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pretrained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model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provided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Mediapipe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detecting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</a:t>
            </a:r>
            <a:r>
              <a:rPr sz="24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Locations.</a:t>
            </a:r>
            <a:endParaRPr lang="en-US" sz="2400" spc="-5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7175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5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7175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The dataset used by </a:t>
            </a:r>
            <a:r>
              <a:rPr lang="en-US" sz="2400" spc="-50" dirty="0" err="1">
                <a:solidFill>
                  <a:srgbClr val="252525"/>
                </a:solidFill>
                <a:latin typeface="Times New Roman"/>
                <a:cs typeface="Times New Roman"/>
              </a:rPr>
              <a:t>BlazePose</a:t>
            </a:r>
            <a:r>
              <a:rPr lang="en-US"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implementation on </a:t>
            </a:r>
            <a:r>
              <a:rPr lang="en-US" sz="2400" spc="-50" dirty="0" err="1">
                <a:solidFill>
                  <a:srgbClr val="252525"/>
                </a:solidFill>
                <a:latin typeface="Times New Roman"/>
                <a:cs typeface="Times New Roman"/>
              </a:rPr>
              <a:t>MediaPipe</a:t>
            </a:r>
            <a:r>
              <a:rPr lang="en-US"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is not publicly available, hence no link to provide about the dataset.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detecting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algorithmic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approach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find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along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16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axis.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Hence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dataset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required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4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task.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853" y="1240358"/>
            <a:ext cx="4618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4330" algn="l"/>
              </a:tabLst>
            </a:pPr>
            <a:r>
              <a:rPr spc="-110" dirty="0"/>
              <a:t>Summa</a:t>
            </a:r>
            <a:r>
              <a:rPr spc="60" dirty="0"/>
              <a:t>r</a:t>
            </a:r>
            <a:r>
              <a:rPr spc="-365" dirty="0"/>
              <a:t>y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f	</a:t>
            </a:r>
            <a:r>
              <a:rPr spc="-4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72258"/>
            <a:ext cx="9345930" cy="356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62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selected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method,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BlazePose, </a:t>
            </a:r>
            <a:r>
              <a:rPr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gives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us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locations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body parts.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keypoints </a:t>
            </a:r>
            <a:r>
              <a:rPr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find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person.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Currently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I’m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thinking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implementing </a:t>
            </a:r>
            <a:r>
              <a:rPr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three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activities, </a:t>
            </a:r>
            <a:r>
              <a:rPr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ie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Standing,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Moving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800" spc="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Sleeping(Falling)</a:t>
            </a:r>
            <a:endParaRPr sz="1800">
              <a:latin typeface="Times New Roman"/>
              <a:cs typeface="Times New Roman"/>
            </a:endParaRPr>
          </a:p>
          <a:p>
            <a:pPr marL="299085" marR="135255" indent="-287020">
              <a:lnSpc>
                <a:spcPct val="100000"/>
              </a:lnSpc>
              <a:spcBef>
                <a:spcPts val="1030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Standing: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1800" spc="-80" dirty="0">
                <a:solidFill>
                  <a:srgbClr val="252525"/>
                </a:solidFill>
                <a:latin typeface="Times New Roman"/>
                <a:cs typeface="Times New Roman"/>
              </a:rPr>
              <a:t>activity, </a:t>
            </a:r>
            <a:r>
              <a:rPr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compare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locations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consecutive frames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difference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between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them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greater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threshold, </a:t>
            </a:r>
            <a:r>
              <a:rPr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ie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less,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categorized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Standing.</a:t>
            </a:r>
            <a:endParaRPr sz="1800">
              <a:latin typeface="Times New Roman"/>
              <a:cs typeface="Times New Roman"/>
            </a:endParaRPr>
          </a:p>
          <a:p>
            <a:pPr marL="299085" marR="408940" indent="-287020">
              <a:lnSpc>
                <a:spcPct val="100000"/>
              </a:lnSpc>
              <a:spcBef>
                <a:spcPts val="1035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Moving: </a:t>
            </a:r>
            <a:r>
              <a:rPr sz="1800" spc="-15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compare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locations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consecutive frames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difference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between 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them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greater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threshold, </a:t>
            </a:r>
            <a:r>
              <a:rPr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ie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large,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8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categorized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Moving.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030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Sleeping: </a:t>
            </a:r>
            <a:r>
              <a:rPr sz="1800" spc="-15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compare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keypoint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head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along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105" dirty="0">
                <a:solidFill>
                  <a:srgbClr val="252525"/>
                </a:solidFill>
                <a:latin typeface="Times New Roman"/>
                <a:cs typeface="Times New Roman"/>
              </a:rPr>
              <a:t>Y-axis. </a:t>
            </a:r>
            <a:r>
              <a:rPr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larger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certain </a:t>
            </a:r>
            <a:r>
              <a:rPr sz="1800" spc="-145" dirty="0">
                <a:solidFill>
                  <a:srgbClr val="252525"/>
                </a:solidFill>
                <a:latin typeface="Times New Roman"/>
                <a:cs typeface="Times New Roman"/>
              </a:rPr>
              <a:t>Y-  </a:t>
            </a:r>
            <a:r>
              <a:rPr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axis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threshold, </a:t>
            </a:r>
            <a:r>
              <a:rPr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ie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lower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end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frame,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it means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person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fallen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down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activity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categorized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1800" spc="20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imes New Roman"/>
                <a:cs typeface="Times New Roman"/>
              </a:rPr>
              <a:t>Falling.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78" y="1240358"/>
            <a:ext cx="3325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Research</a:t>
            </a:r>
            <a:r>
              <a:rPr spc="-55" dirty="0"/>
              <a:t> </a:t>
            </a:r>
            <a:r>
              <a:rPr spc="-75" dirty="0"/>
              <a:t>Paper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9291320" cy="345799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Title: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BlazePose: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On-device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Real-time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Body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</a:t>
            </a:r>
            <a:r>
              <a:rPr sz="2400" spc="3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tracking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Authors: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Valentin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Bazarevsky,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Ivan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Grishchenko,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Karthik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Raveendran,</a:t>
            </a:r>
            <a:r>
              <a:rPr sz="2400" spc="4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Tyler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Zhu,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Fan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Zhang,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Matthias</a:t>
            </a:r>
            <a:r>
              <a:rPr sz="24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Grundmann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Year: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2020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Journal: </a:t>
            </a:r>
            <a:r>
              <a:rPr sz="2400" spc="95" dirty="0">
                <a:solidFill>
                  <a:srgbClr val="252525"/>
                </a:solidFill>
                <a:latin typeface="Times New Roman"/>
                <a:cs typeface="Times New Roman"/>
              </a:rPr>
              <a:t>IEEE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(Found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ARXIV.org)</a:t>
            </a:r>
            <a:endParaRPr lang="en-US" sz="2400" spc="-9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Paper Link: </a:t>
            </a:r>
            <a:r>
              <a:rPr lang="en-US" sz="2400" spc="-95" dirty="0" err="1">
                <a:solidFill>
                  <a:srgbClr val="252525"/>
                </a:solidFill>
                <a:latin typeface="Times New Roman"/>
                <a:cs typeface="Times New Roman"/>
                <a:hlinkClick r:id="rId2"/>
              </a:rPr>
              <a:t>BlazePose</a:t>
            </a:r>
            <a:endParaRPr lang="en-US" sz="2400" spc="-9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 using </a:t>
            </a:r>
            <a:r>
              <a:rPr lang="en-US" sz="2400" spc="-95" dirty="0" err="1">
                <a:solidFill>
                  <a:srgbClr val="252525"/>
                </a:solidFill>
                <a:latin typeface="Times New Roman"/>
                <a:cs typeface="Times New Roman"/>
              </a:rPr>
              <a:t>Mediapipe</a:t>
            </a:r>
            <a:r>
              <a:rPr lang="en-US"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: </a:t>
            </a:r>
            <a:r>
              <a:rPr lang="en-US" sz="2400" spc="-95" dirty="0">
                <a:solidFill>
                  <a:srgbClr val="252525"/>
                </a:solidFill>
                <a:latin typeface="Times New Roman"/>
                <a:cs typeface="Times New Roman"/>
                <a:hlinkClick r:id="rId3"/>
              </a:rPr>
              <a:t>Link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Related</a:t>
            </a:r>
            <a:r>
              <a:rPr spc="-50" dirty="0"/>
              <a:t> </a:t>
            </a:r>
            <a:r>
              <a:rPr spc="-18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9253220" cy="345799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Title: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OpenPose-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Realtime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Multi-Person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2D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</a:t>
            </a:r>
            <a:r>
              <a:rPr sz="2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Estimation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Author: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Zhe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Cao,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Gines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Hidalgo,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Tomas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Simon,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Shih-En </a:t>
            </a:r>
            <a:r>
              <a:rPr sz="2400" spc="-150" dirty="0">
                <a:solidFill>
                  <a:srgbClr val="252525"/>
                </a:solidFill>
                <a:latin typeface="Times New Roman"/>
                <a:cs typeface="Times New Roman"/>
              </a:rPr>
              <a:t>Wei,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Yaser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Sheikh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Year: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2018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Journal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Name: </a:t>
            </a:r>
            <a:r>
              <a:rPr sz="2400" spc="90" dirty="0">
                <a:solidFill>
                  <a:srgbClr val="252525"/>
                </a:solidFill>
                <a:latin typeface="Times New Roman"/>
                <a:cs typeface="Times New Roman"/>
              </a:rPr>
              <a:t>IEEE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(Found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ARXIV.org)</a:t>
            </a:r>
            <a:endParaRPr sz="2400" dirty="0">
              <a:latin typeface="Times New Roman"/>
              <a:cs typeface="Times New Roman"/>
            </a:endParaRPr>
          </a:p>
          <a:p>
            <a:pPr marL="299085" marR="19240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paper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implements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same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task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Estimation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 approach and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neural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network</a:t>
            </a:r>
            <a:r>
              <a:rPr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architecture.</a:t>
            </a:r>
            <a:endParaRPr lang="en-US" sz="2400" spc="-5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19240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Paper Link: </a:t>
            </a:r>
            <a:r>
              <a:rPr lang="en-US" sz="2400" spc="-50" dirty="0" err="1">
                <a:solidFill>
                  <a:srgbClr val="252525"/>
                </a:solidFill>
                <a:latin typeface="Times New Roman"/>
                <a:cs typeface="Times New Roman"/>
                <a:hlinkClick r:id="rId2"/>
              </a:rPr>
              <a:t>OpenPose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Related</a:t>
            </a:r>
            <a:r>
              <a:rPr spc="-50" dirty="0"/>
              <a:t> </a:t>
            </a:r>
            <a:r>
              <a:rPr spc="-18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8867140" cy="345799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Title: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DeepPose: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Human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Estimation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via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Deep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Neural</a:t>
            </a:r>
            <a:r>
              <a:rPr sz="2400" spc="3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Author: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Alexander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Toshev,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Christian</a:t>
            </a:r>
            <a:r>
              <a:rPr sz="24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Szegedy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Year: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2013-2014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Journal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Name: </a:t>
            </a:r>
            <a:r>
              <a:rPr sz="2400" spc="90" dirty="0">
                <a:solidFill>
                  <a:srgbClr val="252525"/>
                </a:solidFill>
                <a:latin typeface="Times New Roman"/>
                <a:cs typeface="Times New Roman"/>
              </a:rPr>
              <a:t>IEEE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(Found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ARXIV.org)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paper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implements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Pose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Estimation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problem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Deep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Neural  Network.</a:t>
            </a:r>
            <a:endParaRPr lang="en-US" sz="2400" spc="-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Paper Link: </a:t>
            </a:r>
            <a:r>
              <a:rPr lang="en-US" sz="2400" spc="-35" dirty="0" err="1">
                <a:solidFill>
                  <a:srgbClr val="252525"/>
                </a:solidFill>
                <a:latin typeface="Times New Roman"/>
                <a:cs typeface="Times New Roman"/>
                <a:hlinkClick r:id="rId2"/>
              </a:rPr>
              <a:t>DeepPose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F11E-5915-4071-9DE1-26A0C36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1219200"/>
            <a:ext cx="7238999" cy="677108"/>
          </a:xfrm>
        </p:spPr>
        <p:txBody>
          <a:bodyPr/>
          <a:lstStyle/>
          <a:p>
            <a:pPr algn="ctr"/>
            <a:r>
              <a:rPr lang="en-US" dirty="0"/>
              <a:t>Results and Observation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6D90-6598-4A0B-BF68-FBD5678E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395" y="2566161"/>
            <a:ext cx="4112006" cy="276999"/>
          </a:xfrm>
        </p:spPr>
        <p:txBody>
          <a:bodyPr/>
          <a:lstStyle/>
          <a:p>
            <a:r>
              <a:rPr lang="en-US" dirty="0"/>
              <a:t>Action: 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73301-1D0C-7E3A-E835-2274FD3C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98" y="2587371"/>
            <a:ext cx="5867400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773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Human Activity Recognition using Pose Estimation Name: Onkar Pednekar    Student ID: 801275237</vt:lpstr>
      <vt:lpstr>Problem Statement</vt:lpstr>
      <vt:lpstr>Motivation</vt:lpstr>
      <vt:lpstr>Dataset</vt:lpstr>
      <vt:lpstr>Summary of Method</vt:lpstr>
      <vt:lpstr>Research Paper</vt:lpstr>
      <vt:lpstr>Related Work</vt:lpstr>
      <vt:lpstr>Related Work</vt:lpstr>
      <vt:lpstr>Results and Observation</vt:lpstr>
      <vt:lpstr>Results and Observation</vt:lpstr>
      <vt:lpstr>Results and Observation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using Pose Estimation</dc:title>
  <dc:creator>Onkar Pednekar</dc:creator>
  <cp:lastModifiedBy>Onkar Pednekar</cp:lastModifiedBy>
  <cp:revision>5</cp:revision>
  <dcterms:created xsi:type="dcterms:W3CDTF">2022-10-05T00:38:16Z</dcterms:created>
  <dcterms:modified xsi:type="dcterms:W3CDTF">2022-10-06T00:50:25Z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2022-10-05T00:00:00Z</vt:filetime>
  </property>
</Properties>
</file>