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 id="275" r:id="rId8"/>
    <p:sldId id="277" r:id="rId9"/>
    <p:sldId id="278"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6367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4857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366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05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428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3017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8410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507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5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3569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548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973139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CB1D2F5-C1E9-4715-B217-C665510BC53E}"/>
              </a:ext>
            </a:extLst>
          </p:cNvPr>
          <p:cNvSpPr>
            <a:spLocks noGrp="1"/>
          </p:cNvSpPr>
          <p:nvPr>
            <p:ph type="ctrTitle"/>
          </p:nvPr>
        </p:nvSpPr>
        <p:spPr/>
        <p:txBody>
          <a:bodyPr/>
          <a:lstStyle/>
          <a:p>
            <a:r>
              <a:t>Mpower</a:t>
            </a:r>
          </a:p>
        </p:txBody>
      </p:sp>
      <p:sp>
        <p:nvSpPr>
          <p:cNvPr id="3" name="slide1">
            <a:extLst>
              <a:ext uri="{FF2B5EF4-FFF2-40B4-BE49-F238E27FC236}">
                <a16:creationId xmlns:a16="http://schemas.microsoft.com/office/drawing/2014/main" id="{00649B61-2F24-4378-A95A-738E6609415F}"/>
              </a:ext>
            </a:extLst>
          </p:cNvPr>
          <p:cNvSpPr>
            <a:spLocks noGrp="1"/>
          </p:cNvSpPr>
          <p:nvPr>
            <p:ph type="subTitle" idx="1"/>
          </p:nvPr>
        </p:nvSpPr>
        <p:spPr/>
        <p:txBody>
          <a:bodyPr/>
          <a:lstStyle/>
          <a:p>
            <a:r>
              <a:rPr lang="en-US" dirty="0"/>
              <a:t>Case study</a:t>
            </a:r>
          </a:p>
          <a:p>
            <a:r>
              <a:rPr lang="en-US" dirty="0"/>
              <a:t>Onkar vaidya (IITR)</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EAE0-C1B6-4F16-A07E-D476C2111327}"/>
              </a:ext>
            </a:extLst>
          </p:cNvPr>
          <p:cNvSpPr>
            <a:spLocks noGrp="1"/>
          </p:cNvSpPr>
          <p:nvPr>
            <p:ph type="title"/>
          </p:nvPr>
        </p:nvSpPr>
        <p:spPr/>
        <p:txBody>
          <a:bodyPr/>
          <a:lstStyle/>
          <a:p>
            <a:r>
              <a:rPr lang="en-US" dirty="0"/>
              <a:t>Recommendations for the business</a:t>
            </a:r>
          </a:p>
        </p:txBody>
      </p:sp>
      <p:sp>
        <p:nvSpPr>
          <p:cNvPr id="3" name="Content Placeholder 2">
            <a:extLst>
              <a:ext uri="{FF2B5EF4-FFF2-40B4-BE49-F238E27FC236}">
                <a16:creationId xmlns:a16="http://schemas.microsoft.com/office/drawing/2014/main" id="{F3CB960E-17B4-4147-B5D8-2E7EAA85D35C}"/>
              </a:ext>
            </a:extLst>
          </p:cNvPr>
          <p:cNvSpPr>
            <a:spLocks noGrp="1"/>
          </p:cNvSpPr>
          <p:nvPr>
            <p:ph idx="1"/>
          </p:nvPr>
        </p:nvSpPr>
        <p:spPr/>
        <p:txBody>
          <a:bodyPr/>
          <a:lstStyle/>
          <a:p>
            <a:r>
              <a:rPr lang="en-US" dirty="0"/>
              <a:t>As students having SSN have low early risk score , Business must emphasis on having  SSN while documenting a loan.</a:t>
            </a:r>
          </a:p>
          <a:p>
            <a:r>
              <a:rPr lang="en-US" dirty="0"/>
              <a:t>We can add more variables to find early risk score to increase its accuracy such as students parents loan history, college education quality etc.</a:t>
            </a:r>
          </a:p>
          <a:p>
            <a:endParaRPr lang="en-US" dirty="0"/>
          </a:p>
        </p:txBody>
      </p:sp>
    </p:spTree>
    <p:extLst>
      <p:ext uri="{BB962C8B-B14F-4D97-AF65-F5344CB8AC3E}">
        <p14:creationId xmlns:p14="http://schemas.microsoft.com/office/powerpoint/2010/main" val="325383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BDAF-7D00-4736-BC9E-CB373D38259C}"/>
              </a:ext>
            </a:extLst>
          </p:cNvPr>
          <p:cNvSpPr>
            <a:spLocks noGrp="1"/>
          </p:cNvSpPr>
          <p:nvPr>
            <p:ph type="title"/>
          </p:nvPr>
        </p:nvSpPr>
        <p:spPr>
          <a:xfrm>
            <a:off x="838200" y="365126"/>
            <a:ext cx="10515600" cy="851116"/>
          </a:xfrm>
        </p:spPr>
        <p:txBody>
          <a:bodyPr>
            <a:normAutofit fontScale="90000"/>
          </a:bodyPr>
          <a:lstStyle/>
          <a:p>
            <a:r>
              <a:rPr lang="en-US" dirty="0"/>
              <a:t>Describe your observations of the data provided</a:t>
            </a:r>
          </a:p>
        </p:txBody>
      </p:sp>
      <p:sp>
        <p:nvSpPr>
          <p:cNvPr id="3" name="Content Placeholder 2">
            <a:extLst>
              <a:ext uri="{FF2B5EF4-FFF2-40B4-BE49-F238E27FC236}">
                <a16:creationId xmlns:a16="http://schemas.microsoft.com/office/drawing/2014/main" id="{11286E9C-3D4C-48CF-B425-5F021988FAE0}"/>
              </a:ext>
            </a:extLst>
          </p:cNvPr>
          <p:cNvSpPr>
            <a:spLocks noGrp="1"/>
          </p:cNvSpPr>
          <p:nvPr>
            <p:ph idx="1"/>
          </p:nvPr>
        </p:nvSpPr>
        <p:spPr>
          <a:xfrm>
            <a:off x="838200" y="1825625"/>
            <a:ext cx="5580355" cy="4351338"/>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Credit risk score is High for 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 student while low for 5th year undergraduate because there is less time for 5</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 student will start his job or income to repay the loan.</a:t>
            </a:r>
          </a:p>
          <a:p>
            <a:pPr marL="0" indent="0">
              <a:buNone/>
            </a:pPr>
            <a:endParaRPr lang="en-US" dirty="0"/>
          </a:p>
          <a:p>
            <a:endParaRPr lang="en-US" dirty="0"/>
          </a:p>
        </p:txBody>
      </p:sp>
      <p:pic>
        <p:nvPicPr>
          <p:cNvPr id="4" name="slide2" descr="Sheet 1">
            <a:extLst>
              <a:ext uri="{FF2B5EF4-FFF2-40B4-BE49-F238E27FC236}">
                <a16:creationId xmlns:a16="http://schemas.microsoft.com/office/drawing/2014/main" id="{1A1C6935-E510-485C-8CF2-A01D45FF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287" y="1491447"/>
            <a:ext cx="4184944" cy="5202315"/>
          </a:xfrm>
          <a:prstGeom prst="rect">
            <a:avLst/>
          </a:prstGeom>
        </p:spPr>
      </p:pic>
    </p:spTree>
    <p:extLst>
      <p:ext uri="{BB962C8B-B14F-4D97-AF65-F5344CB8AC3E}">
        <p14:creationId xmlns:p14="http://schemas.microsoft.com/office/powerpoint/2010/main" val="114932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3188-093A-4887-A69E-7C4609442BE3}"/>
              </a:ext>
            </a:extLst>
          </p:cNvPr>
          <p:cNvSpPr>
            <a:spLocks noGrp="1"/>
          </p:cNvSpPr>
          <p:nvPr>
            <p:ph type="title"/>
          </p:nvPr>
        </p:nvSpPr>
        <p:spPr/>
        <p:txBody>
          <a:bodyPr/>
          <a:lstStyle/>
          <a:p>
            <a:r>
              <a:rPr lang="en-US" dirty="0"/>
              <a:t>Credit score vs Early risk score</a:t>
            </a:r>
          </a:p>
        </p:txBody>
      </p:sp>
      <p:sp>
        <p:nvSpPr>
          <p:cNvPr id="3" name="Content Placeholder 2">
            <a:extLst>
              <a:ext uri="{FF2B5EF4-FFF2-40B4-BE49-F238E27FC236}">
                <a16:creationId xmlns:a16="http://schemas.microsoft.com/office/drawing/2014/main" id="{02C546BF-787D-41FD-BC0A-D5E4F8A49C6D}"/>
              </a:ext>
            </a:extLst>
          </p:cNvPr>
          <p:cNvSpPr>
            <a:spLocks noGrp="1"/>
          </p:cNvSpPr>
          <p:nvPr>
            <p:ph idx="1"/>
          </p:nvPr>
        </p:nvSpPr>
        <p:spPr>
          <a:xfrm>
            <a:off x="838200" y="1825625"/>
            <a:ext cx="5527089"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Credit Score is always been good indicator for Early risk score as high credit score indicates low Loan risk. But due to some missing data in credit score and lack of other variables in data we cannot comment on early risk score just by looking Credit score.</a:t>
            </a:r>
          </a:p>
          <a:p>
            <a:endParaRPr lang="en-US" dirty="0"/>
          </a:p>
        </p:txBody>
      </p:sp>
      <p:pic>
        <p:nvPicPr>
          <p:cNvPr id="4" name="slide3" descr="Sheet 2">
            <a:extLst>
              <a:ext uri="{FF2B5EF4-FFF2-40B4-BE49-F238E27FC236}">
                <a16:creationId xmlns:a16="http://schemas.microsoft.com/office/drawing/2014/main" id="{F2225D92-6DEF-45AD-BE4A-96DE0582E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539" y="1825626"/>
            <a:ext cx="4914160" cy="4351337"/>
          </a:xfrm>
          <a:prstGeom prst="rect">
            <a:avLst/>
          </a:prstGeom>
        </p:spPr>
      </p:pic>
    </p:spTree>
    <p:extLst>
      <p:ext uri="{BB962C8B-B14F-4D97-AF65-F5344CB8AC3E}">
        <p14:creationId xmlns:p14="http://schemas.microsoft.com/office/powerpoint/2010/main" val="111385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C29-1C56-4228-A7D0-AF98F555E18B}"/>
              </a:ext>
            </a:extLst>
          </p:cNvPr>
          <p:cNvSpPr>
            <a:spLocks noGrp="1"/>
          </p:cNvSpPr>
          <p:nvPr>
            <p:ph type="title"/>
          </p:nvPr>
        </p:nvSpPr>
        <p:spPr>
          <a:xfrm>
            <a:off x="838200" y="365125"/>
            <a:ext cx="10515600" cy="709073"/>
          </a:xfrm>
        </p:spPr>
        <p:txBody>
          <a:bodyPr/>
          <a:lstStyle/>
          <a:p>
            <a:r>
              <a:rPr lang="en-US" dirty="0"/>
              <a:t>SSN factor</a:t>
            </a:r>
          </a:p>
        </p:txBody>
      </p:sp>
      <p:sp>
        <p:nvSpPr>
          <p:cNvPr id="3" name="Content Placeholder 2">
            <a:extLst>
              <a:ext uri="{FF2B5EF4-FFF2-40B4-BE49-F238E27FC236}">
                <a16:creationId xmlns:a16="http://schemas.microsoft.com/office/drawing/2014/main" id="{5C2C4696-5F87-4700-B7B5-770C9B18E29F}"/>
              </a:ext>
            </a:extLst>
          </p:cNvPr>
          <p:cNvSpPr>
            <a:spLocks noGrp="1"/>
          </p:cNvSpPr>
          <p:nvPr>
            <p:ph idx="1"/>
          </p:nvPr>
        </p:nvSpPr>
        <p:spPr>
          <a:xfrm>
            <a:off x="838200" y="1074198"/>
            <a:ext cx="5257800" cy="51027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key indicators of this data is SSN. The students Having social security number makes easy for us to track the financial condition of student which makes difficult for students to avoiding repaying of  loan and reduces loan risk.</a:t>
            </a:r>
          </a:p>
          <a:p>
            <a:endParaRPr lang="en-US" dirty="0"/>
          </a:p>
        </p:txBody>
      </p:sp>
      <p:pic>
        <p:nvPicPr>
          <p:cNvPr id="4" name="Picture 3">
            <a:extLst>
              <a:ext uri="{FF2B5EF4-FFF2-40B4-BE49-F238E27FC236}">
                <a16:creationId xmlns:a16="http://schemas.microsoft.com/office/drawing/2014/main" id="{18B4BEA9-A4BC-4040-AA85-61CA85B9D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481" y="2998231"/>
            <a:ext cx="3182865" cy="3580121"/>
          </a:xfrm>
          <a:prstGeom prst="rect">
            <a:avLst/>
          </a:prstGeom>
        </p:spPr>
      </p:pic>
      <p:pic>
        <p:nvPicPr>
          <p:cNvPr id="5" name="slide13" descr="Sheet 12">
            <a:extLst>
              <a:ext uri="{FF2B5EF4-FFF2-40B4-BE49-F238E27FC236}">
                <a16:creationId xmlns:a16="http://schemas.microsoft.com/office/drawing/2014/main" id="{BE72BBFB-C19E-48CC-8AF7-E8A0514DE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78" y="2998231"/>
            <a:ext cx="6782320" cy="3580121"/>
          </a:xfrm>
          <a:prstGeom prst="rect">
            <a:avLst/>
          </a:prstGeom>
        </p:spPr>
      </p:pic>
    </p:spTree>
    <p:extLst>
      <p:ext uri="{BB962C8B-B14F-4D97-AF65-F5344CB8AC3E}">
        <p14:creationId xmlns:p14="http://schemas.microsoft.com/office/powerpoint/2010/main" val="414846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E6A8-EFE0-407B-9C4D-79998AA4DDE7}"/>
              </a:ext>
            </a:extLst>
          </p:cNvPr>
          <p:cNvSpPr>
            <a:spLocks noGrp="1"/>
          </p:cNvSpPr>
          <p:nvPr>
            <p:ph type="title"/>
          </p:nvPr>
        </p:nvSpPr>
        <p:spPr/>
        <p:txBody>
          <a:bodyPr/>
          <a:lstStyle/>
          <a:p>
            <a:r>
              <a:rPr lang="en-US" dirty="0"/>
              <a:t>Stem vs Early risk score</a:t>
            </a:r>
          </a:p>
        </p:txBody>
      </p:sp>
      <p:sp>
        <p:nvSpPr>
          <p:cNvPr id="3" name="Content Placeholder 2">
            <a:extLst>
              <a:ext uri="{FF2B5EF4-FFF2-40B4-BE49-F238E27FC236}">
                <a16:creationId xmlns:a16="http://schemas.microsoft.com/office/drawing/2014/main" id="{D7A03608-813E-42F4-BC0D-C4333B92F334}"/>
              </a:ext>
            </a:extLst>
          </p:cNvPr>
          <p:cNvSpPr>
            <a:spLocks noGrp="1"/>
          </p:cNvSpPr>
          <p:nvPr>
            <p:ph idx="1"/>
          </p:nvPr>
        </p:nvSpPr>
        <p:spPr>
          <a:xfrm>
            <a:off x="838200" y="1825625"/>
            <a:ext cx="6068627"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Students choosing Science, technology, engineering and mathematics as their graduation subject has low risk as indicated in graph. Which also indicates the types of job available in USA.</a:t>
            </a:r>
          </a:p>
          <a:p>
            <a:endParaRPr lang="en-US" dirty="0"/>
          </a:p>
        </p:txBody>
      </p:sp>
      <p:pic>
        <p:nvPicPr>
          <p:cNvPr id="4" name="slide6" descr="Sheet 5">
            <a:extLst>
              <a:ext uri="{FF2B5EF4-FFF2-40B4-BE49-F238E27FC236}">
                <a16:creationId xmlns:a16="http://schemas.microsoft.com/office/drawing/2014/main" id="{91FCD0A0-F0C3-422C-BE3F-4A520A3F5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520" y="1825625"/>
            <a:ext cx="2308195" cy="4667250"/>
          </a:xfrm>
          <a:prstGeom prst="rect">
            <a:avLst/>
          </a:prstGeom>
        </p:spPr>
      </p:pic>
    </p:spTree>
    <p:extLst>
      <p:ext uri="{BB962C8B-B14F-4D97-AF65-F5344CB8AC3E}">
        <p14:creationId xmlns:p14="http://schemas.microsoft.com/office/powerpoint/2010/main" val="6537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233-466E-4C5F-87C4-9813F077B94A}"/>
              </a:ext>
            </a:extLst>
          </p:cNvPr>
          <p:cNvSpPr>
            <a:spLocks noGrp="1"/>
          </p:cNvSpPr>
          <p:nvPr>
            <p:ph type="title"/>
          </p:nvPr>
        </p:nvSpPr>
        <p:spPr>
          <a:xfrm>
            <a:off x="838200" y="365125"/>
            <a:ext cx="10515600" cy="1152957"/>
          </a:xfrm>
        </p:spPr>
        <p:txBody>
          <a:bodyPr/>
          <a:lstStyle/>
          <a:p>
            <a:r>
              <a:rPr lang="en-US" dirty="0"/>
              <a:t>Avg interest rate and early risk score </a:t>
            </a:r>
          </a:p>
        </p:txBody>
      </p:sp>
      <p:sp>
        <p:nvSpPr>
          <p:cNvPr id="3" name="Content Placeholder 2">
            <a:extLst>
              <a:ext uri="{FF2B5EF4-FFF2-40B4-BE49-F238E27FC236}">
                <a16:creationId xmlns:a16="http://schemas.microsoft.com/office/drawing/2014/main" id="{CD33C8C9-1658-46DC-A9AC-6BFFB742A764}"/>
              </a:ext>
            </a:extLst>
          </p:cNvPr>
          <p:cNvSpPr>
            <a:spLocks noGrp="1"/>
          </p:cNvSpPr>
          <p:nvPr>
            <p:ph idx="1"/>
          </p:nvPr>
        </p:nvSpPr>
        <p:spPr>
          <a:xfrm>
            <a:off x="838200" y="1825625"/>
            <a:ext cx="5686887"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graph we tried to find out avg interest rate for each year as compared to avg risk score. Which shows as interest increases risk score also increase.</a:t>
            </a:r>
          </a:p>
          <a:p>
            <a:endParaRPr lang="en-US" dirty="0"/>
          </a:p>
        </p:txBody>
      </p:sp>
      <p:pic>
        <p:nvPicPr>
          <p:cNvPr id="4" name="slide7" descr="Sheet 6">
            <a:extLst>
              <a:ext uri="{FF2B5EF4-FFF2-40B4-BE49-F238E27FC236}">
                <a16:creationId xmlns:a16="http://schemas.microsoft.com/office/drawing/2014/main" id="{7AA76772-8C58-4776-ACEE-CF4811B5F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184" y="2130641"/>
            <a:ext cx="3674616" cy="4136993"/>
          </a:xfrm>
          <a:prstGeom prst="rect">
            <a:avLst/>
          </a:prstGeom>
        </p:spPr>
      </p:pic>
    </p:spTree>
    <p:extLst>
      <p:ext uri="{BB962C8B-B14F-4D97-AF65-F5344CB8AC3E}">
        <p14:creationId xmlns:p14="http://schemas.microsoft.com/office/powerpoint/2010/main" val="302336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D4DA-E0AB-44E2-851C-7FF8DD81B481}"/>
              </a:ext>
            </a:extLst>
          </p:cNvPr>
          <p:cNvSpPr>
            <a:spLocks noGrp="1"/>
          </p:cNvSpPr>
          <p:nvPr>
            <p:ph type="title"/>
          </p:nvPr>
        </p:nvSpPr>
        <p:spPr/>
        <p:txBody>
          <a:bodyPr/>
          <a:lstStyle/>
          <a:p>
            <a:r>
              <a:rPr lang="en-US" dirty="0"/>
              <a:t>US citizen factor </a:t>
            </a:r>
          </a:p>
        </p:txBody>
      </p:sp>
      <p:sp>
        <p:nvSpPr>
          <p:cNvPr id="3" name="Content Placeholder 2">
            <a:extLst>
              <a:ext uri="{FF2B5EF4-FFF2-40B4-BE49-F238E27FC236}">
                <a16:creationId xmlns:a16="http://schemas.microsoft.com/office/drawing/2014/main" id="{DBB39835-50CF-4DE9-9D0F-7898EA5AC1EA}"/>
              </a:ext>
            </a:extLst>
          </p:cNvPr>
          <p:cNvSpPr>
            <a:spLocks noGrp="1"/>
          </p:cNvSpPr>
          <p:nvPr>
            <p:ph idx="1"/>
          </p:nvPr>
        </p:nvSpPr>
        <p:spPr>
          <a:xfrm>
            <a:off x="838200" y="1825625"/>
            <a:ext cx="3858087" cy="329679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We can see in the ‘sheet 8’ graph where number of students from USA applying for loan are very less than students from other countries.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Avg early risk score is high for USA resident student than students from other country.</a:t>
            </a:r>
            <a:endParaRPr lang="en-US" dirty="0"/>
          </a:p>
        </p:txBody>
      </p:sp>
      <p:pic>
        <p:nvPicPr>
          <p:cNvPr id="4" name="slide9" descr="Sheet 8">
            <a:extLst>
              <a:ext uri="{FF2B5EF4-FFF2-40B4-BE49-F238E27FC236}">
                <a16:creationId xmlns:a16="http://schemas.microsoft.com/office/drawing/2014/main" id="{FD678DB4-A137-40B9-83DE-1B5123A9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515" y="1833107"/>
            <a:ext cx="2041865" cy="3617782"/>
          </a:xfrm>
          <a:prstGeom prst="rect">
            <a:avLst/>
          </a:prstGeom>
        </p:spPr>
      </p:pic>
      <p:pic>
        <p:nvPicPr>
          <p:cNvPr id="6" name="slide5" descr="Sheet 4">
            <a:extLst>
              <a:ext uri="{FF2B5EF4-FFF2-40B4-BE49-F238E27FC236}">
                <a16:creationId xmlns:a16="http://schemas.microsoft.com/office/drawing/2014/main" id="{A0EBC3BE-6657-4B05-B21E-915C03194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870" y="1833107"/>
            <a:ext cx="2041864" cy="3628278"/>
          </a:xfrm>
          <a:prstGeom prst="rect">
            <a:avLst/>
          </a:prstGeom>
        </p:spPr>
      </p:pic>
    </p:spTree>
    <p:extLst>
      <p:ext uri="{BB962C8B-B14F-4D97-AF65-F5344CB8AC3E}">
        <p14:creationId xmlns:p14="http://schemas.microsoft.com/office/powerpoint/2010/main" val="127840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AC65-1BF9-45A6-8A89-4ABD3D86CA39}"/>
              </a:ext>
            </a:extLst>
          </p:cNvPr>
          <p:cNvSpPr>
            <a:spLocks noGrp="1"/>
          </p:cNvSpPr>
          <p:nvPr>
            <p:ph type="title"/>
          </p:nvPr>
        </p:nvSpPr>
        <p:spPr/>
        <p:txBody>
          <a:bodyPr/>
          <a:lstStyle/>
          <a:p>
            <a:pPr algn="ctr"/>
            <a:r>
              <a:rPr lang="en-US" dirty="0"/>
              <a:t>Analyses &amp; Conclusions</a:t>
            </a:r>
          </a:p>
        </p:txBody>
      </p:sp>
      <p:sp>
        <p:nvSpPr>
          <p:cNvPr id="3" name="Content Placeholder 2">
            <a:extLst>
              <a:ext uri="{FF2B5EF4-FFF2-40B4-BE49-F238E27FC236}">
                <a16:creationId xmlns:a16="http://schemas.microsoft.com/office/drawing/2014/main" id="{A1D35A30-53AC-4BA5-84CB-7AB79374C76F}"/>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students Having social security number makes easy for us to track the financial condition of student which makes difficult for students to avoiding repaying of  loan and reduces loan risk.</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Avg early risk score is high for USA resident student than students from other country.</a:t>
            </a:r>
          </a:p>
          <a:p>
            <a:r>
              <a:rPr lang="en-US" dirty="0">
                <a:latin typeface="Calibri" panose="020F0502020204030204" pitchFamily="34" charset="0"/>
                <a:ea typeface="Calibri" panose="020F0502020204030204" pitchFamily="34" charset="0"/>
                <a:cs typeface="Times New Roman" panose="02020603050405020304" pitchFamily="18" charset="0"/>
              </a:rPr>
              <a:t>If Interest rate become higher then most of the time loan also becomes higher.</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951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83CA-5880-4DC9-A2E2-F8AA63BCB6C2}"/>
              </a:ext>
            </a:extLst>
          </p:cNvPr>
          <p:cNvSpPr>
            <a:spLocks noGrp="1"/>
          </p:cNvSpPr>
          <p:nvPr>
            <p:ph type="title"/>
          </p:nvPr>
        </p:nvSpPr>
        <p:spPr/>
        <p:txBody>
          <a:bodyPr/>
          <a:lstStyle/>
          <a:p>
            <a:pPr algn="ctr"/>
            <a:r>
              <a:rPr lang="en-US" dirty="0"/>
              <a:t>Analyses &amp; Conclusions</a:t>
            </a:r>
          </a:p>
        </p:txBody>
      </p:sp>
      <p:pic>
        <p:nvPicPr>
          <p:cNvPr id="6" name="Picture 5">
            <a:extLst>
              <a:ext uri="{FF2B5EF4-FFF2-40B4-BE49-F238E27FC236}">
                <a16:creationId xmlns:a16="http://schemas.microsoft.com/office/drawing/2014/main" id="{64BCEBD9-A66C-454D-95B1-3F8CFAD3B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49" y="1775778"/>
            <a:ext cx="11255405" cy="4403226"/>
          </a:xfrm>
          <a:prstGeom prst="rect">
            <a:avLst/>
          </a:prstGeom>
        </p:spPr>
      </p:pic>
    </p:spTree>
    <p:extLst>
      <p:ext uri="{BB962C8B-B14F-4D97-AF65-F5344CB8AC3E}">
        <p14:creationId xmlns:p14="http://schemas.microsoft.com/office/powerpoint/2010/main" val="493372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2617</TotalTime>
  <Words>395</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Mpower</vt:lpstr>
      <vt:lpstr>Describe your observations of the data provided</vt:lpstr>
      <vt:lpstr>Credit score vs Early risk score</vt:lpstr>
      <vt:lpstr>SSN factor</vt:lpstr>
      <vt:lpstr>Stem vs Early risk score</vt:lpstr>
      <vt:lpstr>Avg interest rate and early risk score </vt:lpstr>
      <vt:lpstr>US citizen factor </vt:lpstr>
      <vt:lpstr>Analyses &amp; Conclusions</vt:lpstr>
      <vt:lpstr>Analyses &amp; Conclusions</vt:lpstr>
      <vt:lpstr>Recommendations for the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Mpower</dc:title>
  <dc:creator/>
  <cp:lastModifiedBy>amit vaidya</cp:lastModifiedBy>
  <cp:revision>3</cp:revision>
  <cp:lastPrinted>2022-02-09T21:45:30Z</cp:lastPrinted>
  <dcterms:created xsi:type="dcterms:W3CDTF">2022-02-09T15:04:45Z</dcterms:created>
  <dcterms:modified xsi:type="dcterms:W3CDTF">2022-02-11T12:38:33Z</dcterms:modified>
</cp:coreProperties>
</file>