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91" r:id="rId10"/>
    <p:sldId id="268" r:id="rId11"/>
    <p:sldId id="269" r:id="rId12"/>
    <p:sldId id="270" r:id="rId13"/>
    <p:sldId id="29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4" r:id="rId32"/>
    <p:sldId id="288" r:id="rId33"/>
    <p:sldId id="289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8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237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86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0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4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06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5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6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9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2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87F2-E611-4A5A-94BD-D33F325A6E5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3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0A6-DB5D-9EDC-7572-4479DB14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873"/>
            <a:ext cx="9144000" cy="906873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AAD11-82AA-B6FB-AA1E-E70BB021D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7073"/>
            <a:ext cx="9144000" cy="39530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HTML (</a:t>
            </a:r>
            <a:r>
              <a:rPr lang="en-US" b="1" dirty="0" err="1"/>
              <a:t>HyperText</a:t>
            </a:r>
            <a:r>
              <a:rPr lang="en-US" b="1" dirty="0"/>
              <a:t> Markup Language)</a:t>
            </a:r>
            <a:r>
              <a:rPr lang="en-US" dirty="0"/>
              <a:t> is the standard language used to create web pages.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defines the structure and layout of a web page by using a variety of tags and elements.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element in HTML tells the browser how to display the content on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5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5549-F438-7A5F-0B9E-38F78366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94441"/>
            <a:ext cx="10353761" cy="1326321"/>
          </a:xfrm>
        </p:spPr>
        <p:txBody>
          <a:bodyPr/>
          <a:lstStyle/>
          <a:p>
            <a:r>
              <a:rPr lang="en-IN" b="1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CC0A-3504-2B64-2332-AE3453F9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42102"/>
            <a:ext cx="10353762" cy="369513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HTML attributes provide additional information about HTML elements.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are always included in the opening tag of the element and typically come in name/value pairs,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attribute name is followed by an equals sign and the value is enclosed in quotes.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attribute="value"&gt;Content&lt;/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="https://www.example.com"&gt;Visit Example&lt;/a&gt;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="image.jpg" alt="A description of the image"&gt;</a:t>
            </a:r>
          </a:p>
        </p:txBody>
      </p:sp>
    </p:spTree>
    <p:extLst>
      <p:ext uri="{BB962C8B-B14F-4D97-AF65-F5344CB8AC3E}">
        <p14:creationId xmlns:p14="http://schemas.microsoft.com/office/powerpoint/2010/main" val="264123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6052-3109-8C60-41D1-FD222FBA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08270"/>
            <a:ext cx="10504785" cy="664972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 CSS can be applied to an element using the style attribute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 style="color: blue; font-size: 16px;"&gt;This is a styled paragraph.&lt;/p&gt;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 unique identifier for an HTML element, allowing it to be targeted with CSS or JavaScript.  &lt;div id="header"&gt;This is the header section.&lt;/div&gt;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Assigns one or more class names to an element. Classes can be used to group elements for styling and scripting purposes. &lt;p class="intro"&gt;This is an introductory paragraph.&lt;/p&gt;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with the &lt;a&gt; tag to specify where to open the linked document. The most common value is _blank, which opens the link in a new tab or window.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 target="_blank"&gt;Open in a new tab&lt;/a&gt;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3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878-5940-CEC8-BA30-7861EC85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A2D9-B024-8A6F-59FF-CF82CE80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6064"/>
            <a:ext cx="12191999" cy="3695136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unordered list is a list of items marked with bullet points. It is commonly used when the order of items is not important.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1&lt;/li&gt;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2&lt;/li&gt;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3&lt;/li&gt;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4685C7-E628-8B03-52B6-67AA6CFB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8" y="270621"/>
            <a:ext cx="11866190" cy="61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7B86-49A5-F2D5-7CF7-CE9414A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ordered list is a list of items marked with numbers or letters, useful when the sequence of items matters.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Structure: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5087-687A-725A-E619-ABB00698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Changing List Numbering:</a:t>
            </a:r>
          </a:p>
          <a:p>
            <a:r>
              <a:rPr lang="en-US" dirty="0"/>
              <a:t>You can use the type attribute to change the style of numbering for an ordered list.</a:t>
            </a:r>
          </a:p>
          <a:p>
            <a:endParaRPr lang="en-US" dirty="0"/>
          </a:p>
          <a:p>
            <a:r>
              <a:rPr lang="en-US" dirty="0"/>
              <a:t>type="1" (default): Numbers (1, 2, 3)</a:t>
            </a:r>
          </a:p>
          <a:p>
            <a:r>
              <a:rPr lang="en-US" dirty="0"/>
              <a:t>type="A": Uppercase letters (A, B, C)</a:t>
            </a:r>
          </a:p>
          <a:p>
            <a:r>
              <a:rPr lang="en-US" dirty="0"/>
              <a:t>type="a": Lowercase letters (a, b, c)</a:t>
            </a:r>
          </a:p>
          <a:p>
            <a:r>
              <a:rPr lang="en-US" dirty="0"/>
              <a:t>type="I": Uppercase Roman numerals (I, II, III)</a:t>
            </a:r>
          </a:p>
          <a:p>
            <a:r>
              <a:rPr lang="en-US" dirty="0"/>
              <a:t>type="</a:t>
            </a:r>
            <a:r>
              <a:rPr lang="en-US" dirty="0" err="1"/>
              <a:t>i</a:t>
            </a:r>
            <a:r>
              <a:rPr lang="en-US" dirty="0"/>
              <a:t>": Lowercase Roman numerals (</a:t>
            </a:r>
            <a:r>
              <a:rPr lang="en-US" dirty="0" err="1"/>
              <a:t>i</a:t>
            </a:r>
            <a:r>
              <a:rPr lang="en-US" dirty="0"/>
              <a:t>, ii, iii)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9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C88A-C99C-FA5E-212A-F3245FE7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5791200"/>
          </a:xfrm>
        </p:spPr>
        <p:txBody>
          <a:bodyPr>
            <a:no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List Attributes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start: Defines the starting number for an ordered list.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start="5"&gt;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5&lt;/li&gt;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6&lt;/li&gt;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reversed: Reverses the numbering of an ordered list.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reversed&gt;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9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7C5D-A030-172F-A0FC-A2D9C505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707923"/>
          </a:xfrm>
        </p:spPr>
        <p:txBody>
          <a:bodyPr/>
          <a:lstStyle/>
          <a:p>
            <a:r>
              <a:rPr lang="en-IN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30E8-5B2B-0A4A-BF4C-DF2C83FA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707922"/>
            <a:ext cx="10353762" cy="6150077"/>
          </a:xfrm>
        </p:spPr>
        <p:txBody>
          <a:bodyPr>
            <a:no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HTML tables are used to display data in a tabular format, consisting of rows and columns. Each table is made up of several components that define the structure, such as headers, rows, and cells.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Basic Structure of an HTML Table: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1&lt;/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2&lt;/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3&lt;/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1&lt;/td&gt;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2&lt;/td&gt;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3&lt;/td&gt;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1&lt;/td&gt;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2&lt;/td&gt;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3&lt;/td&gt;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&lt;/table&gt;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8C59F-592A-EEB8-CB66-15B74370E03D}"/>
              </a:ext>
            </a:extLst>
          </p:cNvPr>
          <p:cNvSpPr txBox="1"/>
          <p:nvPr/>
        </p:nvSpPr>
        <p:spPr>
          <a:xfrm>
            <a:off x="3304032" y="2274838"/>
            <a:ext cx="87050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&lt;table&gt;: Defines the entire table.</a:t>
            </a:r>
          </a:p>
          <a:p>
            <a:r>
              <a:rPr lang="en-IN" sz="2400" dirty="0"/>
              <a:t>&lt;tr&gt;: Represents a row in the table.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th</a:t>
            </a:r>
            <a:r>
              <a:rPr lang="en-IN" sz="2400" dirty="0"/>
              <a:t>&gt;: Defines a header cell (bold and </a:t>
            </a:r>
            <a:r>
              <a:rPr lang="en-IN" sz="2400" dirty="0" err="1"/>
              <a:t>centered</a:t>
            </a:r>
            <a:r>
              <a:rPr lang="en-IN" sz="2400" dirty="0"/>
              <a:t> by default).</a:t>
            </a:r>
          </a:p>
          <a:p>
            <a:r>
              <a:rPr lang="en-IN" sz="2400" dirty="0"/>
              <a:t>&lt;td&gt;: Defines a standard table cell (data cell).</a:t>
            </a:r>
          </a:p>
        </p:txBody>
      </p:sp>
    </p:spTree>
    <p:extLst>
      <p:ext uri="{BB962C8B-B14F-4D97-AF65-F5344CB8AC3E}">
        <p14:creationId xmlns:p14="http://schemas.microsoft.com/office/powerpoint/2010/main" val="15365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F2F6-3FAA-E221-5E5F-DB2CF75A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5534"/>
            <a:ext cx="10353762" cy="6782465"/>
          </a:xfrm>
        </p:spPr>
        <p:txBody>
          <a:bodyPr>
            <a:noAutofit/>
          </a:bodyPr>
          <a:lstStyle/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Example:    &lt;!DOCTYPE html&gt;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&lt;h2&gt;HTML Table Example&lt;/h2&gt;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&lt;table border="1"&gt;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&gt;Product&lt;/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&gt;Price&lt;/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&gt;Quantity&lt;/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&lt;td&gt;Apples&lt;/td&gt;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&lt;td&gt;$2&lt;/td&gt;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&lt;td&gt;10&lt;/td&gt;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&lt;td&gt;Bananas&lt;/td&gt;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&lt;td&gt;$1&lt;/td&gt;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&lt;td&gt;15&lt;/td&gt;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&lt;/table&gt;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2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3062-05C8-E53F-9189-E22373B5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r>
              <a:rPr lang="en-US" dirty="0"/>
              <a:t>Attributes in Tables:</a:t>
            </a:r>
          </a:p>
          <a:p>
            <a:endParaRPr lang="en-US" dirty="0"/>
          </a:p>
          <a:p>
            <a:r>
              <a:rPr lang="en-US" dirty="0"/>
              <a:t>border: Adds a border around the table and cells.</a:t>
            </a:r>
          </a:p>
          <a:p>
            <a:r>
              <a:rPr lang="en-US" dirty="0"/>
              <a:t>&lt;table border="1"&gt;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colspan</a:t>
            </a:r>
            <a:r>
              <a:rPr lang="en-US" dirty="0"/>
              <a:t>: Allows a cell to span across multiple columns.</a:t>
            </a:r>
          </a:p>
          <a:p>
            <a:r>
              <a:rPr lang="en-US" dirty="0"/>
              <a:t>&lt;td </a:t>
            </a:r>
            <a:r>
              <a:rPr lang="en-US" dirty="0" err="1"/>
              <a:t>colspan</a:t>
            </a:r>
            <a:r>
              <a:rPr lang="en-US" dirty="0"/>
              <a:t>="2"&gt;This cell spans 2 columns&lt;/td&gt;</a:t>
            </a:r>
          </a:p>
          <a:p>
            <a:endParaRPr lang="en-US" dirty="0"/>
          </a:p>
          <a:p>
            <a:r>
              <a:rPr lang="en-US" dirty="0" err="1"/>
              <a:t>rowspan</a:t>
            </a:r>
            <a:r>
              <a:rPr lang="en-US" dirty="0"/>
              <a:t>: Allows a cell to span across multiple rows.</a:t>
            </a:r>
          </a:p>
          <a:p>
            <a:r>
              <a:rPr lang="en-US" dirty="0"/>
              <a:t>&lt;td </a:t>
            </a:r>
            <a:r>
              <a:rPr lang="en-US" dirty="0" err="1"/>
              <a:t>rowspan</a:t>
            </a:r>
            <a:r>
              <a:rPr lang="en-US" dirty="0"/>
              <a:t>="2"&gt;This cell spans 2 rows&lt;/td&gt;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78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40A-73A6-8963-62EC-B48583F8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Concepts: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D0A1CB-4B10-C648-FE67-9FC4D1598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587" y="3127694"/>
            <a:ext cx="11486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text that contains links to other texts or resources. It's the foundation of web navigation.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uses "tags" to markup content, specifying how it should be formatted or displayed. </a:t>
            </a:r>
          </a:p>
        </p:txBody>
      </p:sp>
    </p:spTree>
    <p:extLst>
      <p:ext uri="{BB962C8B-B14F-4D97-AF65-F5344CB8AC3E}">
        <p14:creationId xmlns:p14="http://schemas.microsoft.com/office/powerpoint/2010/main" val="3629260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5865-D79D-7BB6-7084-3AB7F139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Example with </a:t>
            </a:r>
            <a:r>
              <a:rPr lang="en-US" sz="1200" dirty="0" err="1"/>
              <a:t>colspan</a:t>
            </a:r>
            <a:r>
              <a:rPr lang="en-US" sz="1200" dirty="0"/>
              <a:t> and </a:t>
            </a:r>
            <a:r>
              <a:rPr lang="en-US" sz="1200" dirty="0" err="1"/>
              <a:t>rowspan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r>
              <a:rPr lang="en-US" sz="1200" dirty="0"/>
              <a:t>&lt;table border="1"&gt;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&gt;Name&lt;/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&gt;Age&lt;/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&gt;Location&lt;/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&lt;td&gt;John&lt;/td&gt;</a:t>
            </a:r>
          </a:p>
          <a:p>
            <a:r>
              <a:rPr lang="en-US" sz="1200" dirty="0"/>
              <a:t>    &lt;td </a:t>
            </a:r>
            <a:r>
              <a:rPr lang="en-US" sz="1200" dirty="0" err="1"/>
              <a:t>rowspan</a:t>
            </a:r>
            <a:r>
              <a:rPr lang="en-US" sz="1200" dirty="0"/>
              <a:t>="2"&gt;25&lt;/td&gt;</a:t>
            </a:r>
          </a:p>
          <a:p>
            <a:r>
              <a:rPr lang="en-US" sz="1200" dirty="0"/>
              <a:t>    &lt;td&gt;New York&lt;/td&gt;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&lt;td&gt;Jane&lt;/td&gt;</a:t>
            </a:r>
          </a:p>
          <a:p>
            <a:r>
              <a:rPr lang="en-US" sz="1200" dirty="0"/>
              <a:t>    &lt;td&gt;Los Angeles&lt;/td&gt;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&lt;td </a:t>
            </a:r>
            <a:r>
              <a:rPr lang="en-US" sz="1200" dirty="0" err="1"/>
              <a:t>colspan</a:t>
            </a:r>
            <a:r>
              <a:rPr lang="en-US" sz="1200" dirty="0"/>
              <a:t>="2"&gt;Total&lt;/td&gt;</a:t>
            </a:r>
          </a:p>
          <a:p>
            <a:r>
              <a:rPr lang="en-US" sz="1200" dirty="0"/>
              <a:t>    &lt;td&gt;2 People&lt;/td&gt;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3737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85D2-59A3-F74C-C636-CA6E1EB2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441960"/>
            <a:ext cx="10353761" cy="1326321"/>
          </a:xfrm>
        </p:spPr>
        <p:txBody>
          <a:bodyPr/>
          <a:lstStyle/>
          <a:p>
            <a:r>
              <a:rPr lang="en-IN" dirty="0"/>
              <a:t>HTML Forms and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762C-0258-F15D-FFDE-69E93175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678744"/>
            <a:ext cx="10353762" cy="6179256"/>
          </a:xfrm>
        </p:spPr>
        <p:txBody>
          <a:bodyPr>
            <a:normAutofit/>
          </a:bodyPr>
          <a:lstStyle/>
          <a:p>
            <a:r>
              <a:rPr lang="en-US" dirty="0"/>
              <a:t>HTML forms are essential for collecting user input and sending it to the server for processing. </a:t>
            </a:r>
          </a:p>
          <a:p>
            <a:r>
              <a:rPr lang="en-US" dirty="0"/>
              <a:t>Forms contain various input elements like text fields, checkboxes, radio buttons, and more, each designed to capture specific types of data.</a:t>
            </a:r>
          </a:p>
          <a:p>
            <a:endParaRPr lang="en-US" dirty="0"/>
          </a:p>
          <a:p>
            <a:r>
              <a:rPr lang="en-US" dirty="0"/>
              <a:t>Basic Structure of an HTML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&lt;form action="/submit" method="POST"&gt;</a:t>
            </a:r>
          </a:p>
          <a:p>
            <a:pPr marL="0" indent="0">
              <a:buNone/>
            </a:pPr>
            <a:r>
              <a:rPr lang="en-US" dirty="0"/>
              <a:t>  &lt;!-- Form elements go here --&gt;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r>
              <a:rPr lang="en-US" dirty="0"/>
              <a:t>&lt;form&gt;: This tag defines the form.</a:t>
            </a:r>
          </a:p>
          <a:p>
            <a:r>
              <a:rPr lang="en-US" dirty="0"/>
              <a:t>action: The URL where the form data will be sent.</a:t>
            </a:r>
          </a:p>
          <a:p>
            <a:r>
              <a:rPr lang="en-US" dirty="0"/>
              <a:t>method: The HTTP method used to send data (GET or POST).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9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D296-BA0F-5957-BE85-83732540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Common Input Types:</a:t>
            </a:r>
          </a:p>
          <a:p>
            <a:r>
              <a:rPr lang="en-IN" dirty="0"/>
              <a:t>The &lt;input&gt; tag is used to create various types of form fields. The type attribute specifies the kind of input field.</a:t>
            </a:r>
          </a:p>
          <a:p>
            <a:endParaRPr lang="en-IN" dirty="0"/>
          </a:p>
          <a:p>
            <a:r>
              <a:rPr lang="en-IN" dirty="0"/>
              <a:t>Text Input (type="text")</a:t>
            </a:r>
          </a:p>
          <a:p>
            <a:r>
              <a:rPr lang="en-IN" dirty="0"/>
              <a:t>Creates a single-line text input field.</a:t>
            </a:r>
          </a:p>
          <a:p>
            <a:endParaRPr lang="en-IN" dirty="0"/>
          </a:p>
          <a:p>
            <a:r>
              <a:rPr lang="en-IN" dirty="0"/>
              <a:t>&lt;label for="name"&gt;Name:&lt;/label&gt;</a:t>
            </a:r>
          </a:p>
          <a:p>
            <a:r>
              <a:rPr lang="en-IN" dirty="0"/>
              <a:t>&lt;input type="text" id="name" name="name"&gt;</a:t>
            </a:r>
          </a:p>
          <a:p>
            <a:endParaRPr lang="en-IN" dirty="0"/>
          </a:p>
          <a:p>
            <a:r>
              <a:rPr lang="en-IN" dirty="0"/>
              <a:t>Password Input (type="password")</a:t>
            </a:r>
          </a:p>
          <a:p>
            <a:r>
              <a:rPr lang="en-IN" dirty="0"/>
              <a:t>Masks the input, commonly used for passwords.</a:t>
            </a:r>
          </a:p>
          <a:p>
            <a:endParaRPr lang="en-IN" dirty="0"/>
          </a:p>
          <a:p>
            <a:r>
              <a:rPr lang="en-IN" dirty="0"/>
              <a:t>&lt;label for="password"&gt;Password:&lt;/label&gt;</a:t>
            </a:r>
          </a:p>
          <a:p>
            <a:r>
              <a:rPr lang="en-IN" dirty="0"/>
              <a:t>&lt;input type="password" id="password" name="password"&gt;</a:t>
            </a:r>
          </a:p>
          <a:p>
            <a:endParaRPr lang="en-IN" dirty="0"/>
          </a:p>
          <a:p>
            <a:r>
              <a:rPr lang="en-IN" dirty="0"/>
              <a:t>Email Input (type="email")</a:t>
            </a:r>
          </a:p>
          <a:p>
            <a:r>
              <a:rPr lang="en-IN" dirty="0"/>
              <a:t>Accepts email addresses and ensures the format is correct.</a:t>
            </a:r>
          </a:p>
          <a:p>
            <a:endParaRPr lang="en-IN" dirty="0"/>
          </a:p>
          <a:p>
            <a:r>
              <a:rPr lang="en-IN" dirty="0"/>
              <a:t>&lt;label for="email"&gt;Email:&lt;/label&gt;</a:t>
            </a:r>
          </a:p>
          <a:p>
            <a:r>
              <a:rPr lang="en-IN" dirty="0"/>
              <a:t>&lt;input type="email" id="email" name="email"&gt;</a:t>
            </a:r>
          </a:p>
        </p:txBody>
      </p:sp>
    </p:spTree>
    <p:extLst>
      <p:ext uri="{BB962C8B-B14F-4D97-AF65-F5344CB8AC3E}">
        <p14:creationId xmlns:p14="http://schemas.microsoft.com/office/powerpoint/2010/main" val="235770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948D-A608-9B4B-FA77-6FC46354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Number Input (type="number")</a:t>
            </a:r>
          </a:p>
          <a:p>
            <a:r>
              <a:rPr lang="en-IN" dirty="0"/>
              <a:t>Allows input of numbers with optional restrictions (min, max, step).</a:t>
            </a:r>
          </a:p>
          <a:p>
            <a:endParaRPr lang="en-IN" dirty="0"/>
          </a:p>
          <a:p>
            <a:r>
              <a:rPr lang="en-IN" dirty="0"/>
              <a:t>&lt;label for="age"&gt;Age:&lt;/label&gt;</a:t>
            </a:r>
          </a:p>
          <a:p>
            <a:r>
              <a:rPr lang="en-IN" dirty="0"/>
              <a:t>&lt;input type="number" id="age" name="age" min="18" max="100"&gt;</a:t>
            </a:r>
          </a:p>
          <a:p>
            <a:endParaRPr lang="en-IN" dirty="0"/>
          </a:p>
          <a:p>
            <a:r>
              <a:rPr lang="en-IN" dirty="0"/>
              <a:t>Checkbox (type="checkbox")</a:t>
            </a:r>
          </a:p>
          <a:p>
            <a:r>
              <a:rPr lang="en-IN" dirty="0"/>
              <a:t>Allows the user to select one or more options.</a:t>
            </a:r>
          </a:p>
          <a:p>
            <a:endParaRPr lang="en-IN" dirty="0"/>
          </a:p>
          <a:p>
            <a:r>
              <a:rPr lang="en-IN" dirty="0"/>
              <a:t>&lt;label&gt;</a:t>
            </a:r>
          </a:p>
          <a:p>
            <a:r>
              <a:rPr lang="en-IN" dirty="0"/>
              <a:t>  &lt;input type="checkbox" name="subscribe" value="newsletter"&gt; Subscribe to newsletter</a:t>
            </a:r>
          </a:p>
          <a:p>
            <a:r>
              <a:rPr lang="en-IN" dirty="0"/>
              <a:t>&lt;/label&gt;</a:t>
            </a:r>
          </a:p>
          <a:p>
            <a:endParaRPr lang="en-IN" dirty="0"/>
          </a:p>
          <a:p>
            <a:r>
              <a:rPr lang="en-IN" dirty="0"/>
              <a:t>Radio Button (type="radio")</a:t>
            </a:r>
          </a:p>
          <a:p>
            <a:r>
              <a:rPr lang="en-IN" dirty="0"/>
              <a:t>Lets the user select only one option from a set.</a:t>
            </a:r>
          </a:p>
          <a:p>
            <a:endParaRPr lang="en-IN" dirty="0"/>
          </a:p>
          <a:p>
            <a:r>
              <a:rPr lang="en-IN" dirty="0"/>
              <a:t>&lt;label&gt;</a:t>
            </a:r>
          </a:p>
          <a:p>
            <a:r>
              <a:rPr lang="en-IN" dirty="0"/>
              <a:t>  &lt;input type="radio" name="gender" value="male"&gt; Male</a:t>
            </a:r>
          </a:p>
          <a:p>
            <a:r>
              <a:rPr lang="en-IN" dirty="0"/>
              <a:t>&lt;/label&gt;</a:t>
            </a:r>
          </a:p>
          <a:p>
            <a:r>
              <a:rPr lang="en-IN" dirty="0"/>
              <a:t>&lt;label&gt;</a:t>
            </a:r>
          </a:p>
          <a:p>
            <a:r>
              <a:rPr lang="en-IN" dirty="0"/>
              <a:t>  &lt;input type="radio" name="gender" value="female"&gt; Female</a:t>
            </a:r>
          </a:p>
          <a:p>
            <a:r>
              <a:rPr lang="en-IN" dirty="0"/>
              <a:t>&lt;/label&gt;</a:t>
            </a:r>
          </a:p>
        </p:txBody>
      </p:sp>
    </p:spTree>
    <p:extLst>
      <p:ext uri="{BB962C8B-B14F-4D97-AF65-F5344CB8AC3E}">
        <p14:creationId xmlns:p14="http://schemas.microsoft.com/office/powerpoint/2010/main" val="40475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A225-8D6B-2649-2491-176E0B5B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7329714"/>
          </a:xfrm>
        </p:spPr>
        <p:txBody>
          <a:bodyPr>
            <a:normAutofit/>
          </a:bodyPr>
          <a:lstStyle/>
          <a:p>
            <a:r>
              <a:rPr lang="en-IN" dirty="0"/>
              <a:t>Submit Button (type="submit")</a:t>
            </a:r>
          </a:p>
          <a:p>
            <a:pPr marL="0" indent="0">
              <a:buNone/>
            </a:pPr>
            <a:r>
              <a:rPr lang="en-IN" dirty="0"/>
              <a:t>Submits the form data to the server.</a:t>
            </a:r>
          </a:p>
          <a:p>
            <a:endParaRPr lang="en-IN" dirty="0"/>
          </a:p>
          <a:p>
            <a:r>
              <a:rPr lang="en-IN" dirty="0"/>
              <a:t>&lt;input type="submit" value="Submit"&gt;</a:t>
            </a:r>
          </a:p>
          <a:p>
            <a:endParaRPr lang="en-IN" dirty="0"/>
          </a:p>
          <a:p>
            <a:r>
              <a:rPr lang="en-IN" dirty="0"/>
              <a:t>Reset Button (type="reset")</a:t>
            </a:r>
          </a:p>
          <a:p>
            <a:pPr marL="0" indent="0">
              <a:buNone/>
            </a:pPr>
            <a:r>
              <a:rPr lang="en-IN" dirty="0"/>
              <a:t>Resets all form fields to their default values.</a:t>
            </a:r>
          </a:p>
          <a:p>
            <a:endParaRPr lang="en-IN" dirty="0"/>
          </a:p>
          <a:p>
            <a:r>
              <a:rPr lang="en-IN" dirty="0"/>
              <a:t>&lt;input type="reset" value="Reset"&gt;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5B2A5-B9E4-FAF2-1F10-7FDB9ACB9CC9}"/>
              </a:ext>
            </a:extLst>
          </p:cNvPr>
          <p:cNvSpPr txBox="1"/>
          <p:nvPr/>
        </p:nvSpPr>
        <p:spPr>
          <a:xfrm>
            <a:off x="-7782" y="4691287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id="message" name="message" rows="4" cols="50"&gt;&lt;/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8F7A3-9858-C47A-83E9-477598333A02}"/>
              </a:ext>
            </a:extLst>
          </p:cNvPr>
          <p:cNvSpPr txBox="1"/>
          <p:nvPr/>
        </p:nvSpPr>
        <p:spPr>
          <a:xfrm>
            <a:off x="6579140" y="4775508"/>
            <a:ext cx="61279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&lt;label for="country"&gt;Country:&lt;/label&gt;</a:t>
            </a:r>
          </a:p>
          <a:p>
            <a:r>
              <a:rPr lang="en-IN" dirty="0"/>
              <a:t>&lt;select id="country" name="country"&gt;</a:t>
            </a:r>
          </a:p>
          <a:p>
            <a:r>
              <a:rPr lang="en-IN" dirty="0"/>
              <a:t>  &lt;option value="USA"&gt;United States&lt;/option&gt;</a:t>
            </a:r>
          </a:p>
          <a:p>
            <a:r>
              <a:rPr lang="en-IN" dirty="0"/>
              <a:t>  &lt;option value="UK"&gt;United Kingdom&lt;/option&gt;</a:t>
            </a:r>
          </a:p>
          <a:p>
            <a:r>
              <a:rPr lang="en-IN" dirty="0"/>
              <a:t>  &lt;option value="Canada"&gt;Canada&lt;/option&gt;</a:t>
            </a:r>
          </a:p>
          <a:p>
            <a:r>
              <a:rPr lang="en-IN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39331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D01B-A6A3-5AC0-107F-5FA3A779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vs. Inline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784ED-820C-8637-DB15-A948274A8FA9}"/>
              </a:ext>
            </a:extLst>
          </p:cNvPr>
          <p:cNvSpPr txBox="1"/>
          <p:nvPr/>
        </p:nvSpPr>
        <p:spPr>
          <a:xfrm>
            <a:off x="173294" y="1935921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Block Elements</a:t>
            </a:r>
          </a:p>
          <a:p>
            <a:r>
              <a:rPr lang="en-US" b="1" dirty="0"/>
              <a:t>Block elements</a:t>
            </a:r>
            <a:r>
              <a:rPr lang="en-US" dirty="0"/>
              <a:t> occupy the full width available, meaning they take up the entire width of their parent container and start on a new line. These elements generally contain other block or inline elements, and they help structure the layout of a web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03D40-485A-B187-C1A2-CDD806BD0905}"/>
              </a:ext>
            </a:extLst>
          </p:cNvPr>
          <p:cNvSpPr txBox="1"/>
          <p:nvPr/>
        </p:nvSpPr>
        <p:spPr>
          <a:xfrm>
            <a:off x="6411861" y="2173801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Always start on a new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up the full width of the parent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contain other block elements or inline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block-level box around content.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DA3271C-9C5D-E203-B5C3-C0492D03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09" y="3984666"/>
            <a:ext cx="577812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Block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generic container for block-level content.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Heading tags for titles and subheadings.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a paragraph.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 unordered and ordered lists.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List item inside a list.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&lt;table&gt;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Table structure.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958FA-8D87-72B2-7070-2F0A47907467}"/>
              </a:ext>
            </a:extLst>
          </p:cNvPr>
          <p:cNvSpPr txBox="1"/>
          <p:nvPr/>
        </p:nvSpPr>
        <p:spPr>
          <a:xfrm>
            <a:off x="6257003" y="4309408"/>
            <a:ext cx="62533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&lt;div&gt;</a:t>
            </a:r>
          </a:p>
          <a:p>
            <a:r>
              <a:rPr lang="en-IN" sz="2400" dirty="0"/>
              <a:t>  &lt;h1&gt;Block Elements Example&lt;/h1&gt;</a:t>
            </a:r>
          </a:p>
          <a:p>
            <a:r>
              <a:rPr lang="en-IN" sz="2400" dirty="0"/>
              <a:t>  &lt;p&gt;This is a paragraph inside a block-level container (div).&lt;/p&gt;</a:t>
            </a:r>
          </a:p>
          <a:p>
            <a:r>
              <a:rPr lang="en-IN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0620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CD23E8-C5C1-63EE-5414-74E1756A978D}"/>
              </a:ext>
            </a:extLst>
          </p:cNvPr>
          <p:cNvSpPr txBox="1"/>
          <p:nvPr/>
        </p:nvSpPr>
        <p:spPr>
          <a:xfrm>
            <a:off x="0" y="242104"/>
            <a:ext cx="609845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Inline Elements</a:t>
            </a:r>
          </a:p>
          <a:p>
            <a:r>
              <a:rPr lang="en-US" sz="2400" b="1" dirty="0"/>
              <a:t>Inline elements</a:t>
            </a:r>
            <a:r>
              <a:rPr lang="en-US" sz="2400" dirty="0"/>
              <a:t> do not start on a new line; they remain in the same line as surrounding content. They only take up as much width as necessary (the width of their content), and they cannot contain block elements.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C4FEE-893C-7452-CD9A-B77A31E686B3}"/>
              </a:ext>
            </a:extLst>
          </p:cNvPr>
          <p:cNvSpPr txBox="1"/>
          <p:nvPr/>
        </p:nvSpPr>
        <p:spPr>
          <a:xfrm>
            <a:off x="6008346" y="3015818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not always start on a new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up only the width necessary for their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only contain other inline elements or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Respect the boundaries of surrounding block elements.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B1FFB4A-80D6-C4CD-A5D3-CF540637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40" y="3780238"/>
            <a:ext cx="51505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Inline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&lt;span&gt;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generic inline container for text.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a hyperlink.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Embeds an image.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important text (bold).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Emphasizes text (italic).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&lt;label&gt;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Label for form elements.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Input field in forms.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Line break.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2AAC0-287F-BEEA-27E2-64656B8C7F5F}"/>
              </a:ext>
            </a:extLst>
          </p:cNvPr>
          <p:cNvSpPr txBox="1"/>
          <p:nvPr/>
        </p:nvSpPr>
        <p:spPr>
          <a:xfrm>
            <a:off x="6411764" y="5290274"/>
            <a:ext cx="6209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&lt;p&gt;This is an &lt;strong&gt;inline&lt;/strong&gt; text inside a &lt;span&gt;block element&lt;/span&gt;.&lt;/p&gt;</a:t>
            </a:r>
          </a:p>
        </p:txBody>
      </p:sp>
    </p:spTree>
    <p:extLst>
      <p:ext uri="{BB962C8B-B14F-4D97-AF65-F5344CB8AC3E}">
        <p14:creationId xmlns:p14="http://schemas.microsoft.com/office/powerpoint/2010/main" val="327258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2606-C880-3C81-DD18-AA99F5A3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IDs in HTML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3770D-5991-244F-663F-064E7F8F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3" y="2340937"/>
            <a:ext cx="1040720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class attribute is used to apply styles or functionality to multiple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Multiple elements can share the same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a dot (.) to target a class in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You can access elements by their class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document.getElementsByClassName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 class="container"&gt;This is a container&lt;/div&gt;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 class="text"&gt;This is a paragraph&lt;/p&gt;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 class="text"&gt;This is another paragraph&lt;/p&gt;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.text { color: blue; } </a:t>
            </a:r>
          </a:p>
        </p:txBody>
      </p:sp>
    </p:spTree>
    <p:extLst>
      <p:ext uri="{BB962C8B-B14F-4D97-AF65-F5344CB8AC3E}">
        <p14:creationId xmlns:p14="http://schemas.microsoft.com/office/powerpoint/2010/main" val="2560647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08AF68B-C6F3-513F-CB65-5B4BDEFE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8" y="619835"/>
            <a:ext cx="1148423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IDs (id):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id attribute uniquely identifies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Each element can have only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id, and the same id cannot be used on multiple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a hash (#) to target an ID in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You can access an element by its ID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 id="main"&gt;Main Section&lt;/div&gt; &lt;p id="description"&gt;This is a unique paragraph&lt;/p&gt;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#main { background-color: yellow;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B62C9-F075-950E-D9A0-1146595EA6D4}"/>
              </a:ext>
            </a:extLst>
          </p:cNvPr>
          <p:cNvSpPr txBox="1"/>
          <p:nvPr/>
        </p:nvSpPr>
        <p:spPr>
          <a:xfrm>
            <a:off x="296074" y="3991396"/>
            <a:ext cx="115998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Key Differences: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Class</a:t>
            </a:r>
            <a:r>
              <a:rPr lang="en-US" sz="2800" dirty="0"/>
              <a:t> can be reused across multiple elements; </a:t>
            </a:r>
            <a:r>
              <a:rPr lang="en-US" sz="2800" b="1" dirty="0"/>
              <a:t>ID</a:t>
            </a:r>
            <a:r>
              <a:rPr lang="en-US" sz="2800" dirty="0"/>
              <a:t> is unique to one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Classes</a:t>
            </a:r>
            <a:r>
              <a:rPr lang="en-US" sz="2800" dirty="0"/>
              <a:t> are ideal for styling groups of elements; </a:t>
            </a:r>
            <a:r>
              <a:rPr lang="en-US" sz="2800" b="1" dirty="0"/>
              <a:t>IDs</a:t>
            </a:r>
            <a:r>
              <a:rPr lang="en-US" sz="2800" dirty="0"/>
              <a:t> are often used for individual elements.</a:t>
            </a:r>
          </a:p>
        </p:txBody>
      </p:sp>
    </p:spTree>
    <p:extLst>
      <p:ext uri="{BB962C8B-B14F-4D97-AF65-F5344CB8AC3E}">
        <p14:creationId xmlns:p14="http://schemas.microsoft.com/office/powerpoint/2010/main" val="3664783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B7DF56-4F1F-501A-ED42-1460D0A6AD85}"/>
              </a:ext>
            </a:extLst>
          </p:cNvPr>
          <p:cNvSpPr txBox="1">
            <a:spLocks/>
          </p:cNvSpPr>
          <p:nvPr/>
        </p:nvSpPr>
        <p:spPr>
          <a:xfrm>
            <a:off x="785977" y="403639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iframe</a:t>
            </a:r>
            <a:r>
              <a:rPr lang="en-US" dirty="0"/>
              <a:t> Element</a:t>
            </a:r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4AC8BC-DEAC-3BCF-8991-73CD5DCB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33" y="1599633"/>
            <a:ext cx="110690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element is used to embed another HTML document within the current document.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allows you to include external content, such as other web pages,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videos, or interactive applications, directly inside your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width="width" height="height"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allowfullscreen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C133-438E-97A7-CE9A-EFEB92C3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HTML Document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8902-0FA1-C9A6-52EB-F95F7FDD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Every HTML document follows a basic structure:</a:t>
            </a:r>
          </a:p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  &lt;head&gt;</a:t>
            </a:r>
          </a:p>
          <a:p>
            <a:pPr marL="0" indent="0">
              <a:buNone/>
            </a:pPr>
            <a:r>
              <a:rPr lang="en-US" sz="1400" dirty="0"/>
              <a:t>    &lt;title&gt;Page Title&lt;/title&gt;</a:t>
            </a:r>
          </a:p>
          <a:p>
            <a:pPr marL="0" indent="0">
              <a:buNone/>
            </a:pPr>
            <a:r>
              <a:rPr lang="en-US" sz="1400" dirty="0"/>
              <a:t>  &lt;/head&gt;</a:t>
            </a:r>
          </a:p>
          <a:p>
            <a:pPr marL="0" indent="0">
              <a:buNone/>
            </a:pPr>
            <a:r>
              <a:rPr lang="en-US" sz="1400" dirty="0"/>
              <a:t>  &lt;body&gt;</a:t>
            </a:r>
          </a:p>
          <a:p>
            <a:pPr marL="0" indent="0">
              <a:buNone/>
            </a:pPr>
            <a:r>
              <a:rPr lang="en-US" sz="1400" dirty="0"/>
              <a:t>    &lt;h1&gt;This is a heading&lt;/h1&gt;</a:t>
            </a:r>
          </a:p>
          <a:p>
            <a:pPr marL="0" indent="0">
              <a:buNone/>
            </a:pPr>
            <a:r>
              <a:rPr lang="en-US" sz="1400" dirty="0"/>
              <a:t>    &lt;p&gt;This is a paragraph.&lt;/p&gt;</a:t>
            </a:r>
          </a:p>
          <a:p>
            <a:pPr marL="0" indent="0">
              <a:buNone/>
            </a:pPr>
            <a:r>
              <a:rPr lang="en-US" sz="1400" dirty="0"/>
              <a:t>  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1619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5EC1-2A59-EF7B-0D94-B1E6CFD9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HTML5 Semantic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EDD5B-F739-393B-D0BC-B1A764739D26}"/>
              </a:ext>
            </a:extLst>
          </p:cNvPr>
          <p:cNvSpPr txBox="1"/>
          <p:nvPr/>
        </p:nvSpPr>
        <p:spPr>
          <a:xfrm>
            <a:off x="365022" y="1935921"/>
            <a:ext cx="11826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HTML5 introduced a variety of </a:t>
            </a:r>
            <a:r>
              <a:rPr lang="en-US" b="1" dirty="0"/>
              <a:t>semantic elements</a:t>
            </a:r>
            <a:r>
              <a:rPr lang="en-US" dirty="0"/>
              <a:t> that clearly describe their meaning in a human- and machine-readable way. These elements help improve the structure of your HTML code and make it more accessible for search engines and assistive technologies (like screen readers).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0B55A-2FA9-ACE3-F5E6-5A7E60B6C0FD}"/>
              </a:ext>
            </a:extLst>
          </p:cNvPr>
          <p:cNvSpPr txBox="1"/>
          <p:nvPr/>
        </p:nvSpPr>
        <p:spPr>
          <a:xfrm>
            <a:off x="0" y="305966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Common HTML5 Semantic Elements: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0F06BB2-C0BE-F0FB-5555-0A3F531C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80125"/>
            <a:ext cx="641874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introductory content or a section’s header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(often includes a logo, navigation, or introductory text).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Typically placed at the top of a document or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&lt;header&gt;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&lt;h1&gt;My Website&lt;/h1&gt; &lt;nav&gt;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="#"&gt;Home&lt;/a&gt;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="#"&gt;About&lt;/a&gt; &lt;/nav&gt;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219553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E4848-9C71-B867-DDAC-048A7D98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37" y="-14258"/>
            <a:ext cx="8535779" cy="68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93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4F7466B5-8B0F-A82C-6453-9D86606B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77" y="258901"/>
            <a:ext cx="809708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&lt;nav&gt;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 a section of the page that contains navigation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menus, links to other parts of the site, or a table of contents.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&lt;nav&gt;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&lt;li&gt;&lt;a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="#home"&gt;Home&lt;/a&gt;&lt;/li&gt;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&lt;li&gt;&lt;a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="#about"&gt;About&lt;/a&gt;&lt;/li&gt;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&lt;/nav&gt;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3F92AC-7AA8-7321-FD18-1EC45CFA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77" y="3844482"/>
            <a:ext cx="97241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&lt;main&gt;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Specifies the primary content of a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one &lt;main&gt; element should exist on a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contains the central content unique to the page (excluding sidebars, footers,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&lt;main&gt;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&lt;h2&gt;Main Content Section&lt;/h2&gt;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&lt;p&gt;This is the main content of the page.&lt;/p&gt;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1834875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E6FD03-F727-DD9D-180C-D0FC52655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7" y="471997"/>
            <a:ext cx="106827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&lt;section&gt;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 a thematic grouping of content, typically with a heading.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useful when you need to divide content into sections, especially for articles, chapters,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parts of a webpage.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&lt;section&gt;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&lt;h2&gt;About Us&lt;/h2&gt;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&lt;p&gt;Information about our company.&lt;/p&gt;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&lt;/section&gt;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46C1BF-B957-0889-D7E4-91BDFA06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7" y="4287171"/>
            <a:ext cx="1012674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&lt;footer&gt;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footer for a section or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Typically contains copyright information, links to terms of service, or author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&lt;footer&gt;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&lt;p&gt;&amp;copy; 2024 My Website&lt;/p&gt;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3026916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FE2138-D250-7137-1754-63D3936E44B0}"/>
              </a:ext>
            </a:extLst>
          </p:cNvPr>
          <p:cNvSpPr txBox="1"/>
          <p:nvPr/>
        </p:nvSpPr>
        <p:spPr>
          <a:xfrm>
            <a:off x="0" y="1121664"/>
            <a:ext cx="12192000" cy="38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Aayi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Nai.mp3"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&lt;audio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Aayi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Nai.mp3" controls&gt;&lt;/audio&gt; --&gt;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"SampleVideo_1280x720_1mb.mp4"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"alternate"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scrollamount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"100px"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magenta;"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"alternate"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Today's Offer BUY 2 GET 2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odit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reiciendis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quisquam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non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magni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omnis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impedit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earum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facilis quos. Qui non, nemo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voluptates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repellat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quos!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3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022B0B-CA13-4BDC-34E0-C79F1DFC3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6153" y="148511"/>
            <a:ext cx="1039579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&lt;!DOCTYPE html&gt;: This declares the document type and version of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&lt;html&gt;: The root element that wraps all content on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&lt;head&gt;: Contains metadata about the HTML document (like the title, character set,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&lt;title&gt;: The title of the web page, shown in the browser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&lt;body&gt;: Contains the actual content of the webpage, like headings, paragraphs, links, images, etc.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FA0855-BA1D-50AA-4550-DD07759C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50" y="4124167"/>
            <a:ext cx="117629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&lt;head&gt; &amp; &lt;body&gt; tags are children of HTML tag.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is the parent of all tags.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 HTML elements have opening &amp; closing tag with content in between opening &amp; closing tags.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HTML tags have no content. These are called Empty elements e.g.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either use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.html extension.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use “inspect element” or “view page source” option from Chrome to look into a website’s HTML Code. </a:t>
            </a:r>
          </a:p>
        </p:txBody>
      </p:sp>
    </p:spTree>
    <p:extLst>
      <p:ext uri="{BB962C8B-B14F-4D97-AF65-F5344CB8AC3E}">
        <p14:creationId xmlns:p14="http://schemas.microsoft.com/office/powerpoint/2010/main" val="198302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EB2-233C-868F-0379-AA2FC21B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Tags and Elements: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815F2B-8524-0365-1FBE-9895A3C5F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543" y="2459544"/>
            <a:ext cx="119234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used to define elements, usually enclosed in angle brackets (e.g., &lt;p&gt; for a paragraph).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tags have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&lt;p&gt;) and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&lt;/p&gt;), with the content in between. </a:t>
            </a:r>
          </a:p>
        </p:txBody>
      </p:sp>
    </p:spTree>
    <p:extLst>
      <p:ext uri="{BB962C8B-B14F-4D97-AF65-F5344CB8AC3E}">
        <p14:creationId xmlns:p14="http://schemas.microsoft.com/office/powerpoint/2010/main" val="373802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38B3-9085-8655-FF9D-B18A3782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HTML Tags: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B0E5AE-D619-DA85-EEB4-72C77D221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961" y="2081497"/>
            <a:ext cx="82766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&lt;h1&gt; to &lt;h6&gt; define headings, with &lt;h1&gt; being the largest.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Paragraphs: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&lt;p&gt; defines a paragraph.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 creates a hyperlink.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="image.jpg" alt="description"&gt; displays an image. </a:t>
            </a:r>
          </a:p>
        </p:txBody>
      </p:sp>
    </p:spTree>
    <p:extLst>
      <p:ext uri="{BB962C8B-B14F-4D97-AF65-F5344CB8AC3E}">
        <p14:creationId xmlns:p14="http://schemas.microsoft.com/office/powerpoint/2010/main" val="222705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66D5-ED85-3A43-6BD9-E0C105A7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Typography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E50E7D-1629-7DA1-6667-A1080B745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235479"/>
            <a:ext cx="110492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Headings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explained earlier, headings define the hierarchy of your content,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(largest and most important)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(smallest and least important).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Paragraphs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defines paragraphs, separating blocks of text into distinct sections.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Bold Text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but doesn’t imply any importance.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and implies that it is important.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637D-CD7A-1285-5D86-CFF08B14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231"/>
            <a:ext cx="10353762" cy="6415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Italic Text (&lt;</a:t>
            </a:r>
            <a:r>
              <a:rPr lang="en-US" dirty="0" err="1"/>
              <a:t>i</a:t>
            </a:r>
            <a:r>
              <a:rPr lang="en-US" dirty="0"/>
              <a:t>&gt; or &lt;</a:t>
            </a:r>
            <a:r>
              <a:rPr lang="en-US" dirty="0" err="1"/>
              <a:t>em</a:t>
            </a:r>
            <a:r>
              <a:rPr lang="en-US" dirty="0"/>
              <a:t>&gt;):&lt;</a:t>
            </a:r>
            <a:r>
              <a:rPr lang="en-US" dirty="0" err="1"/>
              <a:t>i</a:t>
            </a:r>
            <a:r>
              <a:rPr lang="en-US" dirty="0"/>
              <a:t>&gt; makes the text italicized, often used for emphasis or quotes.&lt;</a:t>
            </a:r>
            <a:r>
              <a:rPr lang="en-US" dirty="0" err="1"/>
              <a:t>em</a:t>
            </a:r>
            <a:r>
              <a:rPr lang="en-US" dirty="0"/>
              <a:t>&gt; italicizes the text and adds emphasis, indicating the importance of the text.</a:t>
            </a:r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i</a:t>
            </a:r>
            <a:r>
              <a:rPr lang="en-US" dirty="0"/>
              <a:t>&gt;italicized&lt;/</a:t>
            </a:r>
            <a:r>
              <a:rPr lang="en-US" dirty="0" err="1"/>
              <a:t>i</a:t>
            </a:r>
            <a:r>
              <a:rPr lang="en-US" dirty="0"/>
              <a:t>&gt; word.&lt;/p&gt;</a:t>
            </a:r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em</a:t>
            </a:r>
            <a:r>
              <a:rPr lang="en-US" dirty="0"/>
              <a:t>&gt;emphasized&lt;/</a:t>
            </a:r>
            <a:r>
              <a:rPr lang="en-US" dirty="0" err="1"/>
              <a:t>em</a:t>
            </a:r>
            <a:r>
              <a:rPr lang="en-US" dirty="0"/>
              <a:t>&gt; word.&lt;/p&gt;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Underline Text (&lt;u&gt;):&lt;u&gt; underlines the text, which can be useful for highlighting certain words or phrases.</a:t>
            </a:r>
          </a:p>
          <a:p>
            <a:pPr marL="0" indent="0">
              <a:buNone/>
            </a:pPr>
            <a:r>
              <a:rPr lang="en-US" dirty="0"/>
              <a:t>&lt;p&gt;This is an &lt;u&gt;underlined&lt;/u&gt; word.&lt;/p&gt;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Strikethrough (&lt;s&gt; or &lt;del&gt;):&lt;s&gt; creates strikethrough text (used to represent something that is no longer accurate).&lt;del&gt; indicates text that has been dead, often used in documents to indicate edits.</a:t>
            </a:r>
          </a:p>
        </p:txBody>
      </p:sp>
    </p:spTree>
    <p:extLst>
      <p:ext uri="{BB962C8B-B14F-4D97-AF65-F5344CB8AC3E}">
        <p14:creationId xmlns:p14="http://schemas.microsoft.com/office/powerpoint/2010/main" val="261238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52DF66-BA40-4D4A-5892-CC24D26B9645}"/>
              </a:ext>
            </a:extLst>
          </p:cNvPr>
          <p:cNvSpPr txBox="1"/>
          <p:nvPr/>
        </p:nvSpPr>
        <p:spPr>
          <a:xfrm>
            <a:off x="483010" y="56817"/>
            <a:ext cx="1140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is a case insensitive language. </a:t>
            </a:r>
            <a:r>
              <a:rPr lang="en-US" b="1" dirty="0"/>
              <a:t>&lt;H1&gt; and &lt;h1&gt; tags are the same.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D60E5-7B68-DBD0-FBC1-AF74EA4C37A7}"/>
              </a:ext>
            </a:extLst>
          </p:cNvPr>
          <p:cNvSpPr txBox="1"/>
          <p:nvPr/>
        </p:nvSpPr>
        <p:spPr>
          <a:xfrm>
            <a:off x="483010" y="426149"/>
            <a:ext cx="883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 &lt;</a:t>
            </a:r>
            <a:r>
              <a:rPr lang="en-US" dirty="0" err="1"/>
              <a:t>br</a:t>
            </a:r>
            <a:r>
              <a:rPr lang="en-US" dirty="0"/>
              <a:t>&gt;  tag is used to create line breaks in an HTML document.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F382-64C8-CC96-8F3D-9725F3F6AD16}"/>
              </a:ext>
            </a:extLst>
          </p:cNvPr>
          <p:cNvSpPr txBox="1"/>
          <p:nvPr/>
        </p:nvSpPr>
        <p:spPr>
          <a:xfrm>
            <a:off x="483010" y="885327"/>
            <a:ext cx="11404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BIG AND SMALL TAGS</a:t>
            </a:r>
          </a:p>
          <a:p>
            <a:r>
              <a:rPr lang="en-IN" dirty="0"/>
              <a:t>We can make text a bit larger and a bit smaller using &lt;big&gt; and &lt;small&gt; tags respectively.</a:t>
            </a:r>
          </a:p>
          <a:p>
            <a:r>
              <a:rPr lang="en-IN" dirty="0"/>
              <a:t>&lt;big&gt;He110 world&lt;/big&gt;</a:t>
            </a:r>
          </a:p>
          <a:p>
            <a:r>
              <a:rPr lang="en-IN" dirty="0"/>
              <a:t>&lt; small&gt;He11o world&lt;/small&gt;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CFA1B-9732-0634-BB85-ACF35544E4D4}"/>
              </a:ext>
            </a:extLst>
          </p:cNvPr>
          <p:cNvSpPr txBox="1"/>
          <p:nvPr/>
        </p:nvSpPr>
        <p:spPr>
          <a:xfrm>
            <a:off x="483010" y="2085656"/>
            <a:ext cx="117089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HR TAG</a:t>
            </a:r>
          </a:p>
          <a:p>
            <a:r>
              <a:rPr lang="en-IN" dirty="0"/>
              <a:t>&lt;hr&gt; tag in HTML is used to create a horizontal ruler often used to separate the content.</a:t>
            </a:r>
          </a:p>
          <a:p>
            <a:endParaRPr lang="en-IN" dirty="0"/>
          </a:p>
          <a:p>
            <a:r>
              <a:rPr lang="en-IN" dirty="0"/>
              <a:t>SUBSCRIPT &amp; SUPERSCRIPT</a:t>
            </a:r>
          </a:p>
          <a:p>
            <a:r>
              <a:rPr lang="en-IN" dirty="0"/>
              <a:t>We can add subscript and superscripts in HTML as follows:</a:t>
            </a:r>
          </a:p>
          <a:p>
            <a:r>
              <a:rPr lang="en-IN" dirty="0"/>
              <a:t>this &lt;sub&gt; is &lt;/sub&gt; subscript.</a:t>
            </a:r>
          </a:p>
          <a:p>
            <a:r>
              <a:rPr lang="en-IN" dirty="0"/>
              <a:t>this is &lt;sup&gt; is &lt;/sup&gt; superscript.</a:t>
            </a:r>
          </a:p>
          <a:p>
            <a:endParaRPr lang="en-IN" dirty="0"/>
          </a:p>
          <a:p>
            <a:r>
              <a:rPr lang="en-IN" dirty="0"/>
              <a:t>PRE TAG</a:t>
            </a:r>
          </a:p>
          <a:p>
            <a:r>
              <a:rPr lang="en-IN" dirty="0"/>
              <a:t>HTML always ignores extra spaces and newlines. In order to display a piece of text as is,</a:t>
            </a:r>
          </a:p>
          <a:p>
            <a:r>
              <a:rPr lang="en-IN" dirty="0"/>
              <a:t>we use pre tag.</a:t>
            </a:r>
          </a:p>
          <a:p>
            <a:r>
              <a:rPr lang="en-IN" dirty="0"/>
              <a:t>&lt; pre&gt;</a:t>
            </a:r>
          </a:p>
          <a:p>
            <a:r>
              <a:rPr lang="en-IN" dirty="0"/>
              <a:t>                                This is written.</a:t>
            </a:r>
          </a:p>
          <a:p>
            <a:r>
              <a:rPr lang="en-IN" dirty="0"/>
              <a:t>                            using pre</a:t>
            </a:r>
          </a:p>
          <a:p>
            <a:r>
              <a:rPr lang="en-IN" dirty="0"/>
              <a:t>                                              tag</a:t>
            </a:r>
          </a:p>
          <a:p>
            <a:r>
              <a:rPr lang="en-IN" dirty="0"/>
              <a:t>&lt;/pre&gt;</a:t>
            </a:r>
          </a:p>
        </p:txBody>
      </p:sp>
    </p:spTree>
    <p:extLst>
      <p:ext uri="{BB962C8B-B14F-4D97-AF65-F5344CB8AC3E}">
        <p14:creationId xmlns:p14="http://schemas.microsoft.com/office/powerpoint/2010/main" val="2160363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7481</TotalTime>
  <Words>3795</Words>
  <Application>Microsoft Office PowerPoint</Application>
  <PresentationFormat>Widescreen</PresentationFormat>
  <Paragraphs>435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Unicode MS</vt:lpstr>
      <vt:lpstr>Bookman Old Style</vt:lpstr>
      <vt:lpstr>Consolas</vt:lpstr>
      <vt:lpstr>Rockwell</vt:lpstr>
      <vt:lpstr>Damask</vt:lpstr>
      <vt:lpstr>HTML</vt:lpstr>
      <vt:lpstr>Key Concepts:</vt:lpstr>
      <vt:lpstr>Basic HTML Document Structure:</vt:lpstr>
      <vt:lpstr>PowerPoint Presentation</vt:lpstr>
      <vt:lpstr>HTML Tags and Elements:</vt:lpstr>
      <vt:lpstr>Common HTML Tags:</vt:lpstr>
      <vt:lpstr>HTML Typography</vt:lpstr>
      <vt:lpstr>PowerPoint Presentation</vt:lpstr>
      <vt:lpstr>PowerPoint Presentation</vt:lpstr>
      <vt:lpstr>HTML Attributes</vt:lpstr>
      <vt:lpstr>PowerPoint Presentation</vt:lpstr>
      <vt:lpstr>HTML Lists</vt:lpstr>
      <vt:lpstr>PowerPoint Presentation</vt:lpstr>
      <vt:lpstr>PowerPoint Presentation</vt:lpstr>
      <vt:lpstr>PowerPoint Presentation</vt:lpstr>
      <vt:lpstr>PowerPoint Presentation</vt:lpstr>
      <vt:lpstr>HTML Tables</vt:lpstr>
      <vt:lpstr>PowerPoint Presentation</vt:lpstr>
      <vt:lpstr>PowerPoint Presentation</vt:lpstr>
      <vt:lpstr>PowerPoint Presentation</vt:lpstr>
      <vt:lpstr>HTML Forms and Inputs</vt:lpstr>
      <vt:lpstr>PowerPoint Presentation</vt:lpstr>
      <vt:lpstr>PowerPoint Presentation</vt:lpstr>
      <vt:lpstr>PowerPoint Presentation</vt:lpstr>
      <vt:lpstr>Block vs. Inline Elements</vt:lpstr>
      <vt:lpstr>PowerPoint Presentation</vt:lpstr>
      <vt:lpstr>Classes and IDs in HTML</vt:lpstr>
      <vt:lpstr>PowerPoint Presentation</vt:lpstr>
      <vt:lpstr>PowerPoint Presentation</vt:lpstr>
      <vt:lpstr>HTML5 Semantic Elements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B</dc:creator>
  <cp:lastModifiedBy>Onkar B</cp:lastModifiedBy>
  <cp:revision>25</cp:revision>
  <dcterms:created xsi:type="dcterms:W3CDTF">2024-09-15T19:41:58Z</dcterms:created>
  <dcterms:modified xsi:type="dcterms:W3CDTF">2025-03-22T05:24:03Z</dcterms:modified>
</cp:coreProperties>
</file>