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BAB7A0-AA3B-49DA-8770-1AB0CD7503A4}"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61483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AB7A0-AA3B-49DA-8770-1AB0CD7503A4}"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2400303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AB7A0-AA3B-49DA-8770-1AB0CD7503A4}"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355931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AB7A0-AA3B-49DA-8770-1AB0CD7503A4}"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746791-BD28-471E-8A64-2A6096D1CB09}"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6634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AB7A0-AA3B-49DA-8770-1AB0CD7503A4}"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1733336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ABAB7A0-AA3B-49DA-8770-1AB0CD7503A4}" type="datetimeFigureOut">
              <a:rPr lang="en-IN" smtClean="0"/>
              <a:t>21-04-2025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1242560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ABAB7A0-AA3B-49DA-8770-1AB0CD7503A4}" type="datetimeFigureOut">
              <a:rPr lang="en-IN" smtClean="0"/>
              <a:t>21-04-2025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1023174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AB7A0-AA3B-49DA-8770-1AB0CD7503A4}"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647431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AB7A0-AA3B-49DA-8770-1AB0CD7503A4}"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1498057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AB7A0-AA3B-49DA-8770-1AB0CD7503A4}"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372953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AB7A0-AA3B-49DA-8770-1AB0CD7503A4}"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3851815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BAB7A0-AA3B-49DA-8770-1AB0CD7503A4}"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3384354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BAB7A0-AA3B-49DA-8770-1AB0CD7503A4}" type="datetimeFigureOut">
              <a:rPr lang="en-IN" smtClean="0"/>
              <a:t>21-04-2025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768769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BAB7A0-AA3B-49DA-8770-1AB0CD7503A4}" type="datetimeFigureOut">
              <a:rPr lang="en-IN" smtClean="0"/>
              <a:t>21-04-2025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235217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AB7A0-AA3B-49DA-8770-1AB0CD7503A4}" type="datetimeFigureOut">
              <a:rPr lang="en-IN" smtClean="0"/>
              <a:t>21-04-2025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3472917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AB7A0-AA3B-49DA-8770-1AB0CD7503A4}"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420251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AB7A0-AA3B-49DA-8770-1AB0CD7503A4}"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270195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ABAB7A0-AA3B-49DA-8770-1AB0CD7503A4}" type="datetimeFigureOut">
              <a:rPr lang="en-IN" smtClean="0"/>
              <a:t>21-04-2025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D746791-BD28-471E-8A64-2A6096D1CB09}" type="slidenum">
              <a:rPr lang="en-IN" smtClean="0"/>
              <a:t>‹#›</a:t>
            </a:fld>
            <a:endParaRPr lang="en-IN"/>
          </a:p>
        </p:txBody>
      </p:sp>
    </p:spTree>
    <p:extLst>
      <p:ext uri="{BB962C8B-B14F-4D97-AF65-F5344CB8AC3E}">
        <p14:creationId xmlns:p14="http://schemas.microsoft.com/office/powerpoint/2010/main" val="12272904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88C8-5512-B0A7-EFA7-216C3F14F417}"/>
              </a:ext>
            </a:extLst>
          </p:cNvPr>
          <p:cNvSpPr>
            <a:spLocks noGrp="1"/>
          </p:cNvSpPr>
          <p:nvPr>
            <p:ph type="ctrTitle"/>
          </p:nvPr>
        </p:nvSpPr>
        <p:spPr/>
        <p:txBody>
          <a:bodyPr/>
          <a:lstStyle/>
          <a:p>
            <a:r>
              <a:rPr lang="en-US" dirty="0"/>
              <a:t>CSS Introduction</a:t>
            </a:r>
            <a:endParaRPr lang="en-IN" dirty="0"/>
          </a:p>
        </p:txBody>
      </p:sp>
      <p:sp>
        <p:nvSpPr>
          <p:cNvPr id="3" name="Subtitle 2">
            <a:extLst>
              <a:ext uri="{FF2B5EF4-FFF2-40B4-BE49-F238E27FC236}">
                <a16:creationId xmlns:a16="http://schemas.microsoft.com/office/drawing/2014/main" id="{1FF1374C-AA26-A69C-76B5-F4765A7EA989}"/>
              </a:ext>
            </a:extLst>
          </p:cNvPr>
          <p:cNvSpPr>
            <a:spLocks noGrp="1"/>
          </p:cNvSpPr>
          <p:nvPr>
            <p:ph type="subTitle" idx="1"/>
          </p:nvPr>
        </p:nvSpPr>
        <p:spPr>
          <a:xfrm>
            <a:off x="1370693" y="4335758"/>
            <a:ext cx="9440034" cy="3259661"/>
          </a:xfrm>
        </p:spPr>
        <p:txBody>
          <a:bodyPr>
            <a:normAutofit/>
          </a:bodyPr>
          <a:lstStyle/>
          <a:p>
            <a:r>
              <a:rPr lang="en-US" b="1" dirty="0"/>
              <a:t>CSS</a:t>
            </a:r>
            <a:r>
              <a:rPr lang="en-US" dirty="0"/>
              <a:t> stands for </a:t>
            </a:r>
            <a:r>
              <a:rPr lang="en-US" b="1" dirty="0"/>
              <a:t>Cascading Style Sheets</a:t>
            </a:r>
            <a:r>
              <a:rPr lang="en-US" dirty="0"/>
              <a:t>. It is a language used to style and lay out web pages—control things like the colors, fonts, spacing, positioning, and overall appearance of elements on a webpage.</a:t>
            </a:r>
          </a:p>
          <a:p>
            <a:endParaRPr lang="en-IN" dirty="0"/>
          </a:p>
        </p:txBody>
      </p:sp>
    </p:spTree>
    <p:extLst>
      <p:ext uri="{BB962C8B-B14F-4D97-AF65-F5344CB8AC3E}">
        <p14:creationId xmlns:p14="http://schemas.microsoft.com/office/powerpoint/2010/main" val="420289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0A56238-CD4F-E022-748C-9818CE72D749}"/>
              </a:ext>
            </a:extLst>
          </p:cNvPr>
          <p:cNvSpPr>
            <a:spLocks noChangeArrowheads="1"/>
          </p:cNvSpPr>
          <p:nvPr/>
        </p:nvSpPr>
        <p:spPr bwMode="auto">
          <a:xfrm>
            <a:off x="353962" y="704445"/>
            <a:ext cx="1038457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RGB Colors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rgb</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function allows you to define colors using the red, green, and blue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Each value is a number between 0 and 255.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background-color: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rgb</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(255, 99, 71);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E7B78412-4FAF-51C7-7D30-B4D73B4464EA}"/>
              </a:ext>
            </a:extLst>
          </p:cNvPr>
          <p:cNvSpPr>
            <a:spLocks noChangeArrowheads="1"/>
          </p:cNvSpPr>
          <p:nvPr/>
        </p:nvSpPr>
        <p:spPr bwMode="auto">
          <a:xfrm>
            <a:off x="353962" y="3091180"/>
            <a:ext cx="1028518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RGBA Colors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Similar to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rgb</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but with an additional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alpha</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channel that defines opacity (transparency).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alpha value ranges from 0 (fully transparent) to 1 (fully opaque).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Syntax</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css</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background-color: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rgba</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 0, 255, 0.5);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3835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5C70CB-0890-EC55-4559-C0709D4B6CDB}"/>
              </a:ext>
            </a:extLst>
          </p:cNvPr>
          <p:cNvSpPr txBox="1"/>
          <p:nvPr/>
        </p:nvSpPr>
        <p:spPr>
          <a:xfrm>
            <a:off x="365023" y="280219"/>
            <a:ext cx="7186152" cy="523220"/>
          </a:xfrm>
          <a:prstGeom prst="rect">
            <a:avLst/>
          </a:prstGeom>
          <a:noFill/>
        </p:spPr>
        <p:txBody>
          <a:bodyPr wrap="square">
            <a:spAutoFit/>
          </a:bodyPr>
          <a:lstStyle/>
          <a:p>
            <a:r>
              <a:rPr lang="en-IN" sz="2800" dirty="0"/>
              <a:t>CSS </a:t>
            </a:r>
            <a:r>
              <a:rPr lang="en-IN" sz="2800" dirty="0" err="1"/>
              <a:t>Color</a:t>
            </a:r>
            <a:r>
              <a:rPr lang="en-IN" sz="2800" dirty="0"/>
              <a:t> Properties</a:t>
            </a:r>
          </a:p>
        </p:txBody>
      </p:sp>
      <p:sp>
        <p:nvSpPr>
          <p:cNvPr id="9" name="Rectangle 2">
            <a:extLst>
              <a:ext uri="{FF2B5EF4-FFF2-40B4-BE49-F238E27FC236}">
                <a16:creationId xmlns:a16="http://schemas.microsoft.com/office/drawing/2014/main" id="{E9231594-347A-BAD1-1BB6-24BAB36F4DDB}"/>
              </a:ext>
            </a:extLst>
          </p:cNvPr>
          <p:cNvSpPr>
            <a:spLocks noChangeArrowheads="1"/>
          </p:cNvSpPr>
          <p:nvPr/>
        </p:nvSpPr>
        <p:spPr bwMode="auto">
          <a:xfrm>
            <a:off x="143798" y="2536157"/>
            <a:ext cx="282186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color</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Controls the text color.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 { color: blue;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5" name="Rectangle 7">
            <a:extLst>
              <a:ext uri="{FF2B5EF4-FFF2-40B4-BE49-F238E27FC236}">
                <a16:creationId xmlns:a16="http://schemas.microsoft.com/office/drawing/2014/main" id="{E96AD7F4-F904-BDC1-FDB3-F5C2E61E429E}"/>
              </a:ext>
            </a:extLst>
          </p:cNvPr>
          <p:cNvSpPr>
            <a:spLocks noChangeArrowheads="1"/>
          </p:cNvSpPr>
          <p:nvPr/>
        </p:nvSpPr>
        <p:spPr bwMode="auto">
          <a:xfrm>
            <a:off x="5535562" y="1781464"/>
            <a:ext cx="681648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border-color</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Defines the color of an element’s border.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border: 2px solid #008080;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opacity</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Sets the opacity (transparency) of an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Values range from 0 (fully transparent) to 1 (fully opaque).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opacity: 0.5;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0799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61DDD9-B982-625E-CBAE-981238D7C6C3}"/>
              </a:ext>
            </a:extLst>
          </p:cNvPr>
          <p:cNvSpPr txBox="1"/>
          <p:nvPr/>
        </p:nvSpPr>
        <p:spPr>
          <a:xfrm>
            <a:off x="291281" y="412644"/>
            <a:ext cx="6098458" cy="523220"/>
          </a:xfrm>
          <a:prstGeom prst="rect">
            <a:avLst/>
          </a:prstGeom>
          <a:noFill/>
        </p:spPr>
        <p:txBody>
          <a:bodyPr wrap="square">
            <a:spAutoFit/>
          </a:bodyPr>
          <a:lstStyle/>
          <a:p>
            <a:r>
              <a:rPr lang="en-IN" sz="2800" dirty="0" err="1"/>
              <a:t>Color</a:t>
            </a:r>
            <a:r>
              <a:rPr lang="en-IN" sz="2800" dirty="0"/>
              <a:t> Gradients in CSS</a:t>
            </a:r>
          </a:p>
        </p:txBody>
      </p:sp>
      <p:sp>
        <p:nvSpPr>
          <p:cNvPr id="6" name="Rectangle 1">
            <a:extLst>
              <a:ext uri="{FF2B5EF4-FFF2-40B4-BE49-F238E27FC236}">
                <a16:creationId xmlns:a16="http://schemas.microsoft.com/office/drawing/2014/main" id="{DB7BA3F7-F33A-8BEE-AD34-15C2206E99BF}"/>
              </a:ext>
            </a:extLst>
          </p:cNvPr>
          <p:cNvSpPr>
            <a:spLocks noChangeArrowheads="1"/>
          </p:cNvSpPr>
          <p:nvPr/>
        </p:nvSpPr>
        <p:spPr bwMode="auto">
          <a:xfrm>
            <a:off x="293739" y="1315535"/>
            <a:ext cx="6405921"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Linear Gradient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Creates a gradient that moves in a straight line.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background: linear-gradient(to right, red, yellow);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 name="Rectangle 2">
            <a:extLst>
              <a:ext uri="{FF2B5EF4-FFF2-40B4-BE49-F238E27FC236}">
                <a16:creationId xmlns:a16="http://schemas.microsoft.com/office/drawing/2014/main" id="{A4A2EF42-4E3B-6668-E8E3-F088FEE1B8E5}"/>
              </a:ext>
            </a:extLst>
          </p:cNvPr>
          <p:cNvSpPr>
            <a:spLocks noChangeArrowheads="1"/>
          </p:cNvSpPr>
          <p:nvPr/>
        </p:nvSpPr>
        <p:spPr bwMode="auto">
          <a:xfrm>
            <a:off x="291281" y="4065138"/>
            <a:ext cx="622317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Radial Gradient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Creates a gradient that radiates from a central point.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background: radial-gradient(circle, blue, white);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7051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D846-EC97-5EA4-7CBB-B418E5E3F3A6}"/>
              </a:ext>
            </a:extLst>
          </p:cNvPr>
          <p:cNvSpPr>
            <a:spLocks noGrp="1"/>
          </p:cNvSpPr>
          <p:nvPr>
            <p:ph type="title"/>
          </p:nvPr>
        </p:nvSpPr>
        <p:spPr/>
        <p:txBody>
          <a:bodyPr/>
          <a:lstStyle/>
          <a:p>
            <a:r>
              <a:rPr lang="en-US" dirty="0"/>
              <a:t>Backgrounds</a:t>
            </a:r>
            <a:endParaRPr lang="en-IN" dirty="0"/>
          </a:p>
        </p:txBody>
      </p:sp>
      <p:sp>
        <p:nvSpPr>
          <p:cNvPr id="4" name="Rectangle 1">
            <a:extLst>
              <a:ext uri="{FF2B5EF4-FFF2-40B4-BE49-F238E27FC236}">
                <a16:creationId xmlns:a16="http://schemas.microsoft.com/office/drawing/2014/main" id="{5D54B753-3968-BBD1-865D-A5ACC68B21DD}"/>
              </a:ext>
            </a:extLst>
          </p:cNvPr>
          <p:cNvSpPr>
            <a:spLocks noChangeArrowheads="1"/>
          </p:cNvSpPr>
          <p:nvPr/>
        </p:nvSpPr>
        <p:spPr bwMode="auto">
          <a:xfrm>
            <a:off x="515815" y="2019888"/>
            <a:ext cx="640162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background-color</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Sets the background color of an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You can use color names, hex values, RGB, HSL,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background-color: #f0e68c;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6" name="Rectangle 3">
            <a:extLst>
              <a:ext uri="{FF2B5EF4-FFF2-40B4-BE49-F238E27FC236}">
                <a16:creationId xmlns:a16="http://schemas.microsoft.com/office/drawing/2014/main" id="{0FA77390-B73D-70CB-8789-B9B35D8AF7D6}"/>
              </a:ext>
            </a:extLst>
          </p:cNvPr>
          <p:cNvSpPr>
            <a:spLocks noChangeArrowheads="1"/>
          </p:cNvSpPr>
          <p:nvPr/>
        </p:nvSpPr>
        <p:spPr bwMode="auto">
          <a:xfrm>
            <a:off x="515815" y="4266657"/>
            <a:ext cx="578395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background-image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Sets an image as the background of an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You can specify a URL for the 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background-image: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url</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('image.jpg'); }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508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4CB05-94C0-9897-7788-AC539A157B4F}"/>
              </a:ext>
            </a:extLst>
          </p:cNvPr>
          <p:cNvSpPr>
            <a:spLocks noGrp="1"/>
          </p:cNvSpPr>
          <p:nvPr>
            <p:ph type="title"/>
          </p:nvPr>
        </p:nvSpPr>
        <p:spPr/>
        <p:txBody>
          <a:bodyPr/>
          <a:lstStyle/>
          <a:p>
            <a:r>
              <a:rPr lang="en-US" dirty="0"/>
              <a:t>Borders</a:t>
            </a:r>
            <a:endParaRPr lang="en-IN" dirty="0"/>
          </a:p>
        </p:txBody>
      </p:sp>
      <p:sp>
        <p:nvSpPr>
          <p:cNvPr id="4" name="Rectangle 1">
            <a:extLst>
              <a:ext uri="{FF2B5EF4-FFF2-40B4-BE49-F238E27FC236}">
                <a16:creationId xmlns:a16="http://schemas.microsoft.com/office/drawing/2014/main" id="{770294E0-84AE-848A-440F-DDF99F7CE191}"/>
              </a:ext>
            </a:extLst>
          </p:cNvPr>
          <p:cNvSpPr>
            <a:spLocks noChangeArrowheads="1"/>
          </p:cNvSpPr>
          <p:nvPr/>
        </p:nvSpPr>
        <p:spPr bwMode="auto">
          <a:xfrm>
            <a:off x="445477" y="2015516"/>
            <a:ext cx="693811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border (Shorthand)</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Defines the width, style, and color of the border in one line.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border: 2px solid #000;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F87E51F2-4D0C-0646-BF2A-44029C0E0676}"/>
              </a:ext>
            </a:extLst>
          </p:cNvPr>
          <p:cNvSpPr>
            <a:spLocks noChangeArrowheads="1"/>
          </p:cNvSpPr>
          <p:nvPr/>
        </p:nvSpPr>
        <p:spPr bwMode="auto">
          <a:xfrm>
            <a:off x="445477" y="4768950"/>
            <a:ext cx="884482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border-width</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Specifies the thickness of the border.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You can define different values for each side or apply one value to all sides.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border-width: 2px 4px;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6373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D6AB77D7-52F7-75A2-686C-1B48D98FEEC2}"/>
              </a:ext>
            </a:extLst>
          </p:cNvPr>
          <p:cNvSpPr>
            <a:spLocks noChangeArrowheads="1"/>
          </p:cNvSpPr>
          <p:nvPr/>
        </p:nvSpPr>
        <p:spPr bwMode="auto">
          <a:xfrm>
            <a:off x="375137" y="3255102"/>
            <a:ext cx="531453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border-style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Sets the style of the border. Possible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solid: A single, solid line.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dashed: A dashed line.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dotted: A dotted line.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double: Two solid lines.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none: No border.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border-style: dashed;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8" name="Rectangle 5">
            <a:extLst>
              <a:ext uri="{FF2B5EF4-FFF2-40B4-BE49-F238E27FC236}">
                <a16:creationId xmlns:a16="http://schemas.microsoft.com/office/drawing/2014/main" id="{15CCDED7-298F-3571-5DFE-D75B5611DD2A}"/>
              </a:ext>
            </a:extLst>
          </p:cNvPr>
          <p:cNvSpPr>
            <a:spLocks noChangeArrowheads="1"/>
          </p:cNvSpPr>
          <p:nvPr/>
        </p:nvSpPr>
        <p:spPr bwMode="auto">
          <a:xfrm>
            <a:off x="375137" y="609749"/>
            <a:ext cx="889294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border-radius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Defines the rounded corners of the border.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You can specify one value for all corners or separate values for each corner.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border-radius: 10px;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706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D4E7-6E46-8D75-8452-5DA95305A204}"/>
              </a:ext>
            </a:extLst>
          </p:cNvPr>
          <p:cNvSpPr>
            <a:spLocks noGrp="1"/>
          </p:cNvSpPr>
          <p:nvPr>
            <p:ph type="title"/>
          </p:nvPr>
        </p:nvSpPr>
        <p:spPr>
          <a:xfrm>
            <a:off x="919119" y="0"/>
            <a:ext cx="10353762" cy="970450"/>
          </a:xfrm>
        </p:spPr>
        <p:txBody>
          <a:bodyPr/>
          <a:lstStyle/>
          <a:p>
            <a:r>
              <a:rPr lang="en-US" dirty="0"/>
              <a:t>Box Model</a:t>
            </a:r>
            <a:endParaRPr lang="en-IN" dirty="0"/>
          </a:p>
        </p:txBody>
      </p:sp>
      <p:sp>
        <p:nvSpPr>
          <p:cNvPr id="5" name="Rectangle 2">
            <a:extLst>
              <a:ext uri="{FF2B5EF4-FFF2-40B4-BE49-F238E27FC236}">
                <a16:creationId xmlns:a16="http://schemas.microsoft.com/office/drawing/2014/main" id="{F1293B34-2424-2CF5-9D12-A750A35350D0}"/>
              </a:ext>
            </a:extLst>
          </p:cNvPr>
          <p:cNvSpPr>
            <a:spLocks noChangeArrowheads="1"/>
          </p:cNvSpPr>
          <p:nvPr/>
        </p:nvSpPr>
        <p:spPr bwMode="auto">
          <a:xfrm>
            <a:off x="290793" y="1499436"/>
            <a:ext cx="1190120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Components of the Box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CSS box model consists of four main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which work together to determine the space occupied by an element: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Content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is the actual content inside the element (text, images, etc.).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width and height properties define the size of the content area.</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Padding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Padding is the space between the content and the border.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It adds space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inside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element, around the content, but doesn't affect the element's background.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padding: 10px;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6492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ED015817-3503-390D-D153-5AA5468645AB}"/>
              </a:ext>
            </a:extLst>
          </p:cNvPr>
          <p:cNvSpPr>
            <a:spLocks noChangeArrowheads="1"/>
          </p:cNvSpPr>
          <p:nvPr/>
        </p:nvSpPr>
        <p:spPr bwMode="auto">
          <a:xfrm>
            <a:off x="486131" y="766732"/>
            <a:ext cx="11219738"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Border</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border surrounds the padding and the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It can have properties like border-width, border-style, and border-color.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border: 2px solid black; }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Margin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Margin is the space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outside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border.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It creates space between the element and other elements, preventing them from being too close.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margin: 20px;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3292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44DC-2610-85FD-C8F0-513ED9A1A0EB}"/>
              </a:ext>
            </a:extLst>
          </p:cNvPr>
          <p:cNvSpPr>
            <a:spLocks noGrp="1"/>
          </p:cNvSpPr>
          <p:nvPr>
            <p:ph type="title"/>
          </p:nvPr>
        </p:nvSpPr>
        <p:spPr/>
        <p:txBody>
          <a:bodyPr/>
          <a:lstStyle/>
          <a:p>
            <a:r>
              <a:rPr lang="en-IN" b="1" dirty="0"/>
              <a:t>Display, Alignment, and Positioning</a:t>
            </a:r>
          </a:p>
        </p:txBody>
      </p:sp>
      <p:sp>
        <p:nvSpPr>
          <p:cNvPr id="4" name="Rectangle 1">
            <a:extLst>
              <a:ext uri="{FF2B5EF4-FFF2-40B4-BE49-F238E27FC236}">
                <a16:creationId xmlns:a16="http://schemas.microsoft.com/office/drawing/2014/main" id="{6F898129-1F13-528B-CC99-4B05722AA67E}"/>
              </a:ext>
            </a:extLst>
          </p:cNvPr>
          <p:cNvSpPr>
            <a:spLocks noChangeArrowheads="1"/>
          </p:cNvSpPr>
          <p:nvPr/>
        </p:nvSpPr>
        <p:spPr bwMode="auto">
          <a:xfrm>
            <a:off x="0" y="1733939"/>
            <a:ext cx="1049037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Display Property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display property defines how an element is rendered on the page.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Common values include block, inline, inline-block, none, and the newer flex and grid.</a:t>
            </a: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display: block;</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element takes up the full width available and starts on a new line.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Examples: &lt;div&gt;, &lt;h1&gt;, &lt;p&gt;, etc.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 case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Useful for larger sections, containers, or elements that need full width.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display: block; }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display: inline;</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element does not start on a new line and only takes up as much width as needed.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Examples: &lt;span&gt;, &lt;a&gt;, &lt;</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etc.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 case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Ideal for small elements within a block of 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span { display: inline;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686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ACD3F4-040D-05D6-3C6A-2E3206842CA8}"/>
              </a:ext>
            </a:extLst>
          </p:cNvPr>
          <p:cNvSpPr>
            <a:spLocks noChangeArrowheads="1"/>
          </p:cNvSpPr>
          <p:nvPr/>
        </p:nvSpPr>
        <p:spPr bwMode="auto">
          <a:xfrm>
            <a:off x="322923" y="42697"/>
            <a:ext cx="6471138" cy="7171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display: inline-block;</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Combines features of both block and inline elements: the element takes up only the required width, but it can have width and height properties applied.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 case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Great for creating button-like elements or inline elements that need specific dimensions.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button { display: inline-block; width: 100px; height: 50px;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display: none;</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element is not rendered and does not take up space on the page.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 case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Used to hide elements without removing them from the DOM.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display: none;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342900" indent="-34290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visibility: hidden;</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299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8E30-EF88-C755-DF8B-18C907F763C5}"/>
              </a:ext>
            </a:extLst>
          </p:cNvPr>
          <p:cNvSpPr>
            <a:spLocks noGrp="1"/>
          </p:cNvSpPr>
          <p:nvPr>
            <p:ph type="title"/>
          </p:nvPr>
        </p:nvSpPr>
        <p:spPr>
          <a:xfrm>
            <a:off x="919119" y="0"/>
            <a:ext cx="10353762" cy="970450"/>
          </a:xfrm>
        </p:spPr>
        <p:txBody>
          <a:bodyPr/>
          <a:lstStyle/>
          <a:p>
            <a:r>
              <a:rPr lang="en-IN" dirty="0"/>
              <a:t>Types of CSS</a:t>
            </a:r>
          </a:p>
        </p:txBody>
      </p:sp>
      <p:sp>
        <p:nvSpPr>
          <p:cNvPr id="4" name="Rectangle 1">
            <a:extLst>
              <a:ext uri="{FF2B5EF4-FFF2-40B4-BE49-F238E27FC236}">
                <a16:creationId xmlns:a16="http://schemas.microsoft.com/office/drawing/2014/main" id="{978EACF7-4F2B-349D-537B-53CADF23CCC8}"/>
              </a:ext>
            </a:extLst>
          </p:cNvPr>
          <p:cNvSpPr>
            <a:spLocks noGrp="1" noChangeArrowheads="1"/>
          </p:cNvSpPr>
          <p:nvPr>
            <p:ph idx="1"/>
          </p:nvPr>
        </p:nvSpPr>
        <p:spPr bwMode="auto">
          <a:xfrm>
            <a:off x="919119" y="1847223"/>
            <a:ext cx="917366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Inline CSS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377100" lvl="1" indent="0" defTabSz="91440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Applied directly to the HTML element via the style attribute.</a:t>
            </a:r>
          </a:p>
          <a:p>
            <a:pPr marL="377100" lvl="1" indent="0" defTabSz="91440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Only affects the specific element where it is added.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&lt;p style="color: blue;"&gt;This is a blue paragraph.&lt;/p&gt;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Internal CSS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377100" lvl="1" indent="0" defTabSz="91440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Placed within the &lt;style&gt; tags inside the &lt;head&gt; section of an HTML document.</a:t>
            </a:r>
          </a:p>
          <a:p>
            <a:pPr marL="377100" lvl="1" indent="0" defTabSz="91440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Used for styling a single page or when you want the CSS to only apply to that page.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&lt;head&gt; &lt;style&gt; p { color: red; } &lt;/style&gt; &lt;/head&gt;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External CSS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377100" lvl="1" indent="0" defTabSz="91440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Defined in a separate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css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file and linked to an HTML document via the &lt;link&gt; tag.</a:t>
            </a:r>
          </a:p>
          <a:p>
            <a:pPr marL="377100" lvl="1" indent="0" defTabSz="91440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Allows for consistent styling across multiple pages.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&lt;head&gt; &lt;link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rel</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="stylesheet"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href</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="styles.css"&gt; &lt;/head&gt; </a:t>
            </a:r>
            <a:endPar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 { color: green;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669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AE9B861-2914-FF59-77B3-11EBE8A8B779}"/>
              </a:ext>
            </a:extLst>
          </p:cNvPr>
          <p:cNvSpPr>
            <a:spLocks noChangeArrowheads="1"/>
          </p:cNvSpPr>
          <p:nvPr/>
        </p:nvSpPr>
        <p:spPr bwMode="auto">
          <a:xfrm>
            <a:off x="281354" y="2151727"/>
            <a:ext cx="988469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display: flex;</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Turns an element into a flex container, enabling flexible layouts </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where child elements (flex items) can be aligned and distributed within the container.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 case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 creating flexible, responsive layouts.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display: flex;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853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D342-E298-AF3A-0908-F2AC6ADD19BB}"/>
              </a:ext>
            </a:extLst>
          </p:cNvPr>
          <p:cNvSpPr>
            <a:spLocks noGrp="1"/>
          </p:cNvSpPr>
          <p:nvPr>
            <p:ph type="title"/>
          </p:nvPr>
        </p:nvSpPr>
        <p:spPr/>
        <p:txBody>
          <a:bodyPr/>
          <a:lstStyle/>
          <a:p>
            <a:r>
              <a:rPr lang="en-US" dirty="0" err="1"/>
              <a:t>Allignment</a:t>
            </a:r>
            <a:endParaRPr lang="en-IN" dirty="0"/>
          </a:p>
        </p:txBody>
      </p:sp>
      <p:sp>
        <p:nvSpPr>
          <p:cNvPr id="4" name="Rectangle 1">
            <a:extLst>
              <a:ext uri="{FF2B5EF4-FFF2-40B4-BE49-F238E27FC236}">
                <a16:creationId xmlns:a16="http://schemas.microsoft.com/office/drawing/2014/main" id="{89E0284E-C345-D2A1-F983-E495011359E0}"/>
              </a:ext>
            </a:extLst>
          </p:cNvPr>
          <p:cNvSpPr>
            <a:spLocks noChangeArrowheads="1"/>
          </p:cNvSpPr>
          <p:nvPr/>
        </p:nvSpPr>
        <p:spPr bwMode="auto">
          <a:xfrm>
            <a:off x="87893" y="1733938"/>
            <a:ext cx="1117966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Horizontal Alignment: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text-align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 inline elements):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property controls the horizontal alignment of text within a block element.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Values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left: Aligns text to the left (default).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center: Centers the text.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right: Aligns text to the right.</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 { text-align: center; }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margin: auto</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 block elements):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can be used to center block elements horizontally when combined with a specific width.</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width: 200px; margin: 0 auto;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1701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E43A248-4DC8-1485-8973-07B6C685BBD8}"/>
              </a:ext>
            </a:extLst>
          </p:cNvPr>
          <p:cNvSpPr>
            <a:spLocks noChangeArrowheads="1"/>
          </p:cNvSpPr>
          <p:nvPr/>
        </p:nvSpPr>
        <p:spPr bwMode="auto">
          <a:xfrm>
            <a:off x="325598" y="458955"/>
            <a:ext cx="11179920"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Vertical Alignment: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vertical-align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 inline or table-cell elements):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Controls the vertical alignment of inline or inline-block elements within their parent container.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Values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baseline, middle, top, bottom.</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span { vertical-align: middle;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Flexbox for Vertical and Horizontal Alignment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Flexbox makes it easy to align items both vertically and horizontally.</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.container { display: flex;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justify-content: center; /* Horizontal alignment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align-items: center; /* Vertical alignment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height: 100vh; /* Full viewport height */</a:t>
            </a: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display:flex</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panose="020B0604020202020204" pitchFamily="34" charset="0"/>
                <a:cs typeface="Arial" panose="020B0604020202020204" pitchFamily="34" charset="0"/>
              </a:rPr>
              <a:t>//flex-direction: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//justify-content:</a:t>
            </a:r>
          </a:p>
        </p:txBody>
      </p:sp>
    </p:spTree>
    <p:extLst>
      <p:ext uri="{BB962C8B-B14F-4D97-AF65-F5344CB8AC3E}">
        <p14:creationId xmlns:p14="http://schemas.microsoft.com/office/powerpoint/2010/main" val="1689696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26DE-58EB-77CF-93E9-4213B6723858}"/>
              </a:ext>
            </a:extLst>
          </p:cNvPr>
          <p:cNvSpPr>
            <a:spLocks noGrp="1"/>
          </p:cNvSpPr>
          <p:nvPr>
            <p:ph type="title"/>
          </p:nvPr>
        </p:nvSpPr>
        <p:spPr/>
        <p:txBody>
          <a:bodyPr/>
          <a:lstStyle/>
          <a:p>
            <a:r>
              <a:rPr lang="en-US" dirty="0"/>
              <a:t>Positioning</a:t>
            </a:r>
            <a:endParaRPr lang="en-IN" dirty="0"/>
          </a:p>
        </p:txBody>
      </p:sp>
      <p:sp>
        <p:nvSpPr>
          <p:cNvPr id="7" name="Rectangle 2">
            <a:extLst>
              <a:ext uri="{FF2B5EF4-FFF2-40B4-BE49-F238E27FC236}">
                <a16:creationId xmlns:a16="http://schemas.microsoft.com/office/drawing/2014/main" id="{795262D9-0778-7E20-C71C-38C290773B59}"/>
              </a:ext>
            </a:extLst>
          </p:cNvPr>
          <p:cNvSpPr>
            <a:spLocks noChangeArrowheads="1"/>
          </p:cNvSpPr>
          <p:nvPr/>
        </p:nvSpPr>
        <p:spPr bwMode="auto">
          <a:xfrm>
            <a:off x="393261" y="1513448"/>
            <a:ext cx="1014252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Position Values: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static</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(default):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element is positioned according to the normal flow of the page.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It ignores the top, right, bottom, and left properties.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position: static;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relative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element is positioned relative to its normal position.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top, right, bottom, and left properties shift the element from its original position.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 case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move an element slightly from its default position </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without affecting the layout of surrounding elements.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position: relative; top: 10px; left: 20px;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310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763ED1CC-D00F-7ACE-55F7-45D4DA7187BC}"/>
              </a:ext>
            </a:extLst>
          </p:cNvPr>
          <p:cNvSpPr>
            <a:spLocks noChangeArrowheads="1"/>
          </p:cNvSpPr>
          <p:nvPr/>
        </p:nvSpPr>
        <p:spPr bwMode="auto">
          <a:xfrm>
            <a:off x="0" y="-119927"/>
            <a:ext cx="11950707"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absolute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element is removed from the normal flow and positioned relative to its nearest positioned ancestor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(or the initial containing block if none exist).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 case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 elements that need to be positioned independently from the surrounding layout.</a:t>
            </a: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position: absolute; top: 50px; right: 20px;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fixed</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element is positioned relative to the browser window, and it stays fixed in place even when</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page is scrolled.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 case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Useful for navigation bars or elements that should remain visible during scrolling.</a:t>
            </a: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position: fixed; bottom: 0; left: 0;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AB87EE28-FB7E-1048-401B-E90650310FAB}"/>
              </a:ext>
            </a:extLst>
          </p:cNvPr>
          <p:cNvSpPr>
            <a:spLocks noChangeArrowheads="1"/>
          </p:cNvSpPr>
          <p:nvPr/>
        </p:nvSpPr>
        <p:spPr bwMode="auto">
          <a:xfrm>
            <a:off x="0" y="3580179"/>
            <a:ext cx="1195070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sticky</a:t>
            </a:r>
            <a:r>
              <a:rPr kumimoji="0" lang="en-US" altLang="en-US" b="0" i="0" u="none" strike="noStrike" cap="none" normalizeH="0" baseline="0" dirty="0">
                <a:ln>
                  <a:noFill/>
                </a:ln>
                <a:solidFill>
                  <a:schemeClr val="tx1"/>
                </a:solidFill>
                <a:effectLst/>
                <a:latin typeface="Arial" panose="020B0604020202020204" pitchFamily="34" charset="0"/>
              </a:rPr>
              <a:t>:</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The element is positioned based on the user's scroll position. It toggles between </a:t>
            </a:r>
            <a:r>
              <a:rPr kumimoji="0" lang="en-US" altLang="en-US" b="0" i="0" u="none" strike="noStrike" cap="none" normalizeH="0" baseline="0" dirty="0">
                <a:ln>
                  <a:noFill/>
                </a:ln>
                <a:solidFill>
                  <a:schemeClr val="tx1"/>
                </a:solidFill>
                <a:effectLst/>
                <a:latin typeface="Arial Unicode MS"/>
              </a:rPr>
              <a:t>relative</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a:rPr>
              <a:t>fixed</a:t>
            </a:r>
            <a:r>
              <a:rPr kumimoji="0" lang="en-US" altLang="en-US" b="0" i="0" u="none" strike="noStrike" cap="none" normalizeH="0" baseline="0" dirty="0">
                <a:ln>
                  <a:noFill/>
                </a:ln>
                <a:solidFill>
                  <a:schemeClr val="tx1"/>
                </a:solidFill>
                <a:effectLst/>
              </a:rPr>
              <a:t>, depending on the scroll position.</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When within its containing block, it behaves like </a:t>
            </a:r>
            <a:r>
              <a:rPr kumimoji="0" lang="en-US" altLang="en-US" b="0" i="0" u="none" strike="noStrike" cap="none" normalizeH="0" baseline="0" dirty="0">
                <a:ln>
                  <a:noFill/>
                </a:ln>
                <a:solidFill>
                  <a:schemeClr val="tx1"/>
                </a:solidFill>
                <a:effectLst/>
                <a:latin typeface="Arial Unicode MS"/>
              </a:rPr>
              <a:t>relative</a:t>
            </a:r>
            <a:r>
              <a:rPr kumimoji="0" lang="en-US" altLang="en-US" b="0" i="0" u="none" strike="noStrike" cap="none" normalizeH="0" baseline="0" dirty="0">
                <a:ln>
                  <a:noFill/>
                </a:ln>
                <a:solidFill>
                  <a:schemeClr val="tx1"/>
                </a:solidFill>
                <a:effectLst/>
              </a:rPr>
              <a:t>. Once it reaches a defined scroll threshold, it sticks in place like </a:t>
            </a:r>
            <a:r>
              <a:rPr kumimoji="0" lang="en-US" altLang="en-US" b="0" i="0" u="none" strike="noStrike" cap="none" normalizeH="0" baseline="0" dirty="0">
                <a:ln>
                  <a:noFill/>
                </a:ln>
                <a:solidFill>
                  <a:schemeClr val="tx1"/>
                </a:solidFill>
                <a:effectLst/>
                <a:latin typeface="Arial Unicode MS"/>
              </a:rPr>
              <a:t>fixed</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Use case</a:t>
            </a:r>
            <a:r>
              <a:rPr kumimoji="0" lang="en-US" altLang="en-US" b="0" i="0" u="none" strike="noStrike" cap="none" normalizeH="0" baseline="0" dirty="0">
                <a:ln>
                  <a:noFill/>
                </a:ln>
                <a:solidFill>
                  <a:schemeClr val="tx1"/>
                </a:solidFill>
                <a:effectLst/>
                <a:latin typeface="Arial" panose="020B0604020202020204" pitchFamily="34" charset="0"/>
              </a:rPr>
              <a:t>: Ideal for headers, table columns, or other elements that should remain visible while scrolling but only within a specific section of the 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div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  position: sticky;  top: 10px;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780498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A8927CB-64C8-06E9-E51C-DA16DCC88FAC}"/>
              </a:ext>
            </a:extLst>
          </p:cNvPr>
          <p:cNvSpPr>
            <a:spLocks noChangeArrowheads="1"/>
          </p:cNvSpPr>
          <p:nvPr/>
        </p:nvSpPr>
        <p:spPr bwMode="auto">
          <a:xfrm>
            <a:off x="164123" y="81715"/>
            <a:ext cx="9385903"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b="1" dirty="0">
                <a:latin typeface="Arial" panose="020B0604020202020204" pitchFamily="34" charset="0"/>
                <a:cs typeface="Arial" panose="020B0604020202020204" pitchFamily="34" charset="0"/>
              </a:rPr>
              <a:t>z</a:t>
            </a:r>
            <a:r>
              <a:rPr kumimoji="0" lang="en-US" altLang="en-US" sz="3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-index (Stacking Order</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z-index property controls the vertical stacking order of elements that overlap</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due to positioning (absolute, relative, fixed).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Higher z-index values bring elements to the front.</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position: absolute; z-index: 10;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6855F7E-B54F-DB43-952C-FB819F6EA920}"/>
              </a:ext>
            </a:extLst>
          </p:cNvPr>
          <p:cNvSpPr txBox="1"/>
          <p:nvPr/>
        </p:nvSpPr>
        <p:spPr>
          <a:xfrm>
            <a:off x="468924" y="2473570"/>
            <a:ext cx="2067012" cy="3939540"/>
          </a:xfrm>
          <a:prstGeom prst="rect">
            <a:avLst/>
          </a:prstGeom>
          <a:noFill/>
        </p:spPr>
        <p:txBody>
          <a:bodyPr wrap="square">
            <a:spAutoFit/>
          </a:bodyPr>
          <a:lstStyle/>
          <a:p>
            <a:r>
              <a:rPr lang="en-IN" sz="1000" dirty="0"/>
              <a:t>&lt;!DOCTYPE html&gt;</a:t>
            </a:r>
          </a:p>
          <a:p>
            <a:r>
              <a:rPr lang="en-IN" sz="1000" dirty="0"/>
              <a:t>&lt;html&gt;</a:t>
            </a:r>
          </a:p>
          <a:p>
            <a:r>
              <a:rPr lang="en-IN" sz="1000" dirty="0"/>
              <a:t>&lt;head&gt;</a:t>
            </a:r>
          </a:p>
          <a:p>
            <a:r>
              <a:rPr lang="en-IN" sz="1000" dirty="0"/>
              <a:t>&lt;style&gt;</a:t>
            </a:r>
          </a:p>
          <a:p>
            <a:r>
              <a:rPr lang="en-IN" sz="1000" dirty="0"/>
              <a:t>.wrapper {</a:t>
            </a:r>
          </a:p>
          <a:p>
            <a:r>
              <a:rPr lang="en-IN" sz="1000" dirty="0"/>
              <a:t>  position: relative;</a:t>
            </a:r>
          </a:p>
          <a:p>
            <a:r>
              <a:rPr lang="en-IN" sz="1000" dirty="0"/>
              <a:t>}</a:t>
            </a:r>
          </a:p>
          <a:p>
            <a:endParaRPr lang="en-IN" sz="1000" dirty="0"/>
          </a:p>
          <a:p>
            <a:r>
              <a:rPr lang="en-IN" sz="1000" dirty="0"/>
              <a:t>.box1 {</a:t>
            </a:r>
          </a:p>
          <a:p>
            <a:r>
              <a:rPr lang="en-IN" sz="1000" dirty="0"/>
              <a:t>  position: relative;</a:t>
            </a:r>
          </a:p>
          <a:p>
            <a:r>
              <a:rPr lang="en-IN" sz="1000" dirty="0"/>
              <a:t>  z-index: 1;</a:t>
            </a:r>
          </a:p>
          <a:p>
            <a:r>
              <a:rPr lang="en-IN" sz="1000" dirty="0"/>
              <a:t>  border: solid;</a:t>
            </a:r>
          </a:p>
          <a:p>
            <a:r>
              <a:rPr lang="en-IN" sz="1000" dirty="0"/>
              <a:t>  height: 100px;</a:t>
            </a:r>
          </a:p>
          <a:p>
            <a:r>
              <a:rPr lang="en-IN" sz="1000" dirty="0"/>
              <a:t>  margin: 50px;</a:t>
            </a:r>
          </a:p>
          <a:p>
            <a:r>
              <a:rPr lang="en-IN" sz="1000" dirty="0"/>
              <a:t>}</a:t>
            </a:r>
          </a:p>
          <a:p>
            <a:r>
              <a:rPr lang="en-IN" sz="1000" dirty="0"/>
              <a:t>.box2 {</a:t>
            </a:r>
          </a:p>
          <a:p>
            <a:r>
              <a:rPr lang="en-IN" sz="1000" dirty="0"/>
              <a:t>  position: absolute;</a:t>
            </a:r>
          </a:p>
          <a:p>
            <a:r>
              <a:rPr lang="en-IN" sz="1000" dirty="0"/>
              <a:t>  z-index: 2;</a:t>
            </a:r>
          </a:p>
          <a:p>
            <a:r>
              <a:rPr lang="en-IN" sz="1000" dirty="0"/>
              <a:t>  background: pink;</a:t>
            </a:r>
          </a:p>
          <a:p>
            <a:r>
              <a:rPr lang="en-IN" sz="1000" dirty="0"/>
              <a:t>  width: 20%;</a:t>
            </a:r>
          </a:p>
          <a:p>
            <a:r>
              <a:rPr lang="en-IN" sz="1000" dirty="0"/>
              <a:t>  left: 65%;</a:t>
            </a:r>
          </a:p>
          <a:p>
            <a:r>
              <a:rPr lang="en-IN" sz="1000" dirty="0"/>
              <a:t>  top: -25px;</a:t>
            </a:r>
          </a:p>
          <a:p>
            <a:r>
              <a:rPr lang="en-IN" sz="1000" dirty="0"/>
              <a:t>  height: 120px;</a:t>
            </a:r>
          </a:p>
          <a:p>
            <a:r>
              <a:rPr lang="en-IN" sz="1000" dirty="0"/>
              <a:t>  opacity: 0.9;</a:t>
            </a:r>
          </a:p>
          <a:p>
            <a:r>
              <a:rPr lang="en-IN" sz="1000" dirty="0"/>
              <a:t>}</a:t>
            </a:r>
          </a:p>
        </p:txBody>
      </p:sp>
      <p:sp>
        <p:nvSpPr>
          <p:cNvPr id="3" name="TextBox 2">
            <a:extLst>
              <a:ext uri="{FF2B5EF4-FFF2-40B4-BE49-F238E27FC236}">
                <a16:creationId xmlns:a16="http://schemas.microsoft.com/office/drawing/2014/main" id="{F38CB0C1-981D-0524-7F5C-64B158D575DC}"/>
              </a:ext>
            </a:extLst>
          </p:cNvPr>
          <p:cNvSpPr txBox="1"/>
          <p:nvPr/>
        </p:nvSpPr>
        <p:spPr>
          <a:xfrm>
            <a:off x="6388608" y="2513150"/>
            <a:ext cx="5803392" cy="4154984"/>
          </a:xfrm>
          <a:prstGeom prst="rect">
            <a:avLst/>
          </a:prstGeom>
          <a:noFill/>
        </p:spPr>
        <p:txBody>
          <a:bodyPr wrap="square">
            <a:spAutoFit/>
          </a:bodyPr>
          <a:lstStyle/>
          <a:p>
            <a:r>
              <a:rPr lang="en-IN" sz="1200" dirty="0"/>
              <a:t>.box3 {</a:t>
            </a:r>
          </a:p>
          <a:p>
            <a:r>
              <a:rPr lang="en-IN" sz="1200" dirty="0"/>
              <a:t>  position: absolute;</a:t>
            </a:r>
          </a:p>
          <a:p>
            <a:r>
              <a:rPr lang="en-IN" sz="1200" dirty="0"/>
              <a:t>  z-index: 3;</a:t>
            </a:r>
          </a:p>
          <a:p>
            <a:r>
              <a:rPr lang="en-IN" sz="1200" dirty="0"/>
              <a:t>  background: cyan;</a:t>
            </a:r>
          </a:p>
          <a:p>
            <a:r>
              <a:rPr lang="en-IN" sz="1200" dirty="0"/>
              <a:t>  width: 70%;</a:t>
            </a:r>
          </a:p>
          <a:p>
            <a:r>
              <a:rPr lang="en-IN" sz="1200" dirty="0"/>
              <a:t>  left: 40px;</a:t>
            </a:r>
          </a:p>
          <a:p>
            <a:r>
              <a:rPr lang="en-IN" sz="1200" dirty="0"/>
              <a:t>  top: 60px;</a:t>
            </a:r>
          </a:p>
          <a:p>
            <a:r>
              <a:rPr lang="en-IN" sz="1200" dirty="0"/>
              <a:t>}</a:t>
            </a:r>
          </a:p>
          <a:p>
            <a:r>
              <a:rPr lang="en-IN" sz="1200" dirty="0"/>
              <a:t>&lt;/style&gt;</a:t>
            </a:r>
          </a:p>
          <a:p>
            <a:r>
              <a:rPr lang="en-IN" sz="1200" dirty="0"/>
              <a:t>&lt;/head&gt;</a:t>
            </a:r>
          </a:p>
          <a:p>
            <a:r>
              <a:rPr lang="en-IN" sz="1200" dirty="0"/>
              <a:t>&lt;body&gt;</a:t>
            </a:r>
          </a:p>
          <a:p>
            <a:endParaRPr lang="en-IN" sz="1200" dirty="0"/>
          </a:p>
          <a:p>
            <a:r>
              <a:rPr lang="en-IN" sz="1200" dirty="0"/>
              <a:t>&lt;h1&gt;The z-index Property&lt;/h1&gt;</a:t>
            </a:r>
          </a:p>
          <a:p>
            <a:endParaRPr lang="en-IN" sz="1200" dirty="0"/>
          </a:p>
          <a:p>
            <a:r>
              <a:rPr lang="en-IN" sz="1200" dirty="0"/>
              <a:t>&lt;div class="wrapper"&gt;</a:t>
            </a:r>
          </a:p>
          <a:p>
            <a:r>
              <a:rPr lang="en-IN" sz="1200" dirty="0"/>
              <a:t>  &lt;div class="box1"&gt;Box 1 - has z-index: 1&lt;/div&gt;</a:t>
            </a:r>
          </a:p>
          <a:p>
            <a:r>
              <a:rPr lang="en-IN" sz="1200" dirty="0"/>
              <a:t>  &lt;div class="box2"&gt;Box 2 - has z-index: 2 (will be put above .box1)&lt;/div&gt;</a:t>
            </a:r>
          </a:p>
          <a:p>
            <a:r>
              <a:rPr lang="en-IN" sz="1200" dirty="0"/>
              <a:t>  &lt;div class="box3"&gt;Box 3 - has z-index: 3 (will be put above .box1 and .box2)&lt;/div&gt;</a:t>
            </a:r>
          </a:p>
          <a:p>
            <a:r>
              <a:rPr lang="en-IN" sz="1200" dirty="0"/>
              <a:t>&lt;/div&gt;</a:t>
            </a:r>
          </a:p>
          <a:p>
            <a:endParaRPr lang="en-IN" sz="1200" dirty="0"/>
          </a:p>
          <a:p>
            <a:r>
              <a:rPr lang="en-IN" sz="1200" dirty="0"/>
              <a:t>&lt;/body&gt;</a:t>
            </a:r>
          </a:p>
          <a:p>
            <a:r>
              <a:rPr lang="en-IN" sz="1200" dirty="0"/>
              <a:t>&lt;/html&gt;</a:t>
            </a:r>
          </a:p>
        </p:txBody>
      </p:sp>
    </p:spTree>
    <p:extLst>
      <p:ext uri="{BB962C8B-B14F-4D97-AF65-F5344CB8AC3E}">
        <p14:creationId xmlns:p14="http://schemas.microsoft.com/office/powerpoint/2010/main" val="1621275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787C-5FB7-6785-6745-F0953C48CF70}"/>
              </a:ext>
            </a:extLst>
          </p:cNvPr>
          <p:cNvSpPr>
            <a:spLocks noGrp="1"/>
          </p:cNvSpPr>
          <p:nvPr>
            <p:ph type="title"/>
          </p:nvPr>
        </p:nvSpPr>
        <p:spPr>
          <a:xfrm>
            <a:off x="692569" y="0"/>
            <a:ext cx="10353762" cy="970450"/>
          </a:xfrm>
        </p:spPr>
        <p:txBody>
          <a:bodyPr/>
          <a:lstStyle/>
          <a:p>
            <a:r>
              <a:rPr lang="en-IN" dirty="0"/>
              <a:t>Pseudo-Classes</a:t>
            </a:r>
          </a:p>
        </p:txBody>
      </p:sp>
      <p:sp>
        <p:nvSpPr>
          <p:cNvPr id="3" name="Content Placeholder 2">
            <a:extLst>
              <a:ext uri="{FF2B5EF4-FFF2-40B4-BE49-F238E27FC236}">
                <a16:creationId xmlns:a16="http://schemas.microsoft.com/office/drawing/2014/main" id="{3D6D0157-72BF-3AFC-EFE1-3EB2ADEF9A46}"/>
              </a:ext>
            </a:extLst>
          </p:cNvPr>
          <p:cNvSpPr>
            <a:spLocks noGrp="1"/>
          </p:cNvSpPr>
          <p:nvPr>
            <p:ph idx="1"/>
          </p:nvPr>
        </p:nvSpPr>
        <p:spPr>
          <a:xfrm>
            <a:off x="0" y="970450"/>
            <a:ext cx="12191999" cy="5887549"/>
          </a:xfrm>
        </p:spPr>
        <p:txBody>
          <a:bodyPr>
            <a:normAutofit/>
          </a:bodyPr>
          <a:lstStyle/>
          <a:p>
            <a:r>
              <a:rPr lang="en-US" dirty="0"/>
              <a:t>A pseudo-class is used to define the special state of an element. It adds styles to elements based on their state or user interaction, without the need for additional classes or JavaScript.</a:t>
            </a:r>
          </a:p>
          <a:p>
            <a:pPr marL="494100" indent="-457200">
              <a:buAutoNum type="arabicPeriod"/>
            </a:pPr>
            <a:r>
              <a:rPr lang="en-IN" dirty="0"/>
              <a:t>:hover</a:t>
            </a:r>
          </a:p>
          <a:p>
            <a:pPr marL="36900" indent="0">
              <a:buNone/>
            </a:pPr>
            <a:r>
              <a:rPr lang="en-US" dirty="0"/>
              <a:t>Triggered when the user hovers over an element with a pointing device.</a:t>
            </a:r>
          </a:p>
          <a:p>
            <a:pPr marL="36900" indent="0">
              <a:buNone/>
            </a:pPr>
            <a:r>
              <a:rPr lang="en-US" dirty="0" err="1"/>
              <a:t>button:hover</a:t>
            </a:r>
            <a:r>
              <a:rPr lang="en-US" dirty="0"/>
              <a:t> {</a:t>
            </a:r>
          </a:p>
          <a:p>
            <a:pPr marL="36900" indent="0">
              <a:buNone/>
            </a:pPr>
            <a:r>
              <a:rPr lang="en-US" dirty="0"/>
              <a:t>  background-color: #4caf50;</a:t>
            </a:r>
          </a:p>
          <a:p>
            <a:pPr marL="36900" indent="0">
              <a:buNone/>
            </a:pPr>
            <a:r>
              <a:rPr lang="en-US" dirty="0"/>
              <a:t>  color: white;</a:t>
            </a:r>
          </a:p>
          <a:p>
            <a:pPr marL="36900" indent="0">
              <a:buNone/>
            </a:pPr>
            <a:r>
              <a:rPr lang="en-US" dirty="0"/>
              <a:t>}</a:t>
            </a:r>
            <a:endParaRPr lang="en-IN" dirty="0"/>
          </a:p>
          <a:p>
            <a:pPr marL="494100" indent="-457200">
              <a:buAutoNum type="arabicPeriod" startAt="2"/>
            </a:pPr>
            <a:r>
              <a:rPr lang="en-US" dirty="0"/>
              <a:t>active</a:t>
            </a:r>
          </a:p>
          <a:p>
            <a:pPr marL="494100" indent="-457200">
              <a:buAutoNum type="arabicPeriod" startAt="2"/>
            </a:pPr>
            <a:r>
              <a:rPr lang="en-IN" dirty="0"/>
              <a:t>not</a:t>
            </a:r>
          </a:p>
          <a:p>
            <a:pPr marL="494100" indent="-457200">
              <a:buAutoNum type="arabicPeriod" startAt="2"/>
            </a:pPr>
            <a:r>
              <a:rPr lang="en-IN" dirty="0"/>
              <a:t>nth-child()</a:t>
            </a:r>
          </a:p>
          <a:p>
            <a:pPr marL="494100" indent="-457200">
              <a:buAutoNum type="arabicPeriod" startAt="2"/>
            </a:pPr>
            <a:endParaRPr lang="en-IN" dirty="0"/>
          </a:p>
          <a:p>
            <a:pPr marL="494100" indent="-457200">
              <a:buAutoNum type="arabicPeriod" startAt="2"/>
            </a:pPr>
            <a:endParaRPr lang="en-US" dirty="0"/>
          </a:p>
        </p:txBody>
      </p:sp>
    </p:spTree>
    <p:extLst>
      <p:ext uri="{BB962C8B-B14F-4D97-AF65-F5344CB8AC3E}">
        <p14:creationId xmlns:p14="http://schemas.microsoft.com/office/powerpoint/2010/main" val="1279246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75FE-9C9C-0314-12EC-0B3F3F1939D4}"/>
              </a:ext>
            </a:extLst>
          </p:cNvPr>
          <p:cNvSpPr>
            <a:spLocks noGrp="1"/>
          </p:cNvSpPr>
          <p:nvPr>
            <p:ph type="title"/>
          </p:nvPr>
        </p:nvSpPr>
        <p:spPr/>
        <p:txBody>
          <a:bodyPr/>
          <a:lstStyle/>
          <a:p>
            <a:r>
              <a:rPr lang="en-US" dirty="0"/>
              <a:t>CSS Animations</a:t>
            </a:r>
            <a:endParaRPr lang="en-IN" dirty="0"/>
          </a:p>
        </p:txBody>
      </p:sp>
      <p:sp>
        <p:nvSpPr>
          <p:cNvPr id="3" name="Content Placeholder 2">
            <a:extLst>
              <a:ext uri="{FF2B5EF4-FFF2-40B4-BE49-F238E27FC236}">
                <a16:creationId xmlns:a16="http://schemas.microsoft.com/office/drawing/2014/main" id="{4449CFDE-BD17-06DE-8033-C54E9AD64E9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133293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8DC8-6E3C-4218-474C-7F741EECF057}"/>
              </a:ext>
            </a:extLst>
          </p:cNvPr>
          <p:cNvSpPr>
            <a:spLocks noGrp="1"/>
          </p:cNvSpPr>
          <p:nvPr>
            <p:ph type="title"/>
          </p:nvPr>
        </p:nvSpPr>
        <p:spPr/>
        <p:txBody>
          <a:bodyPr>
            <a:normAutofit/>
          </a:bodyPr>
          <a:lstStyle/>
          <a:p>
            <a:r>
              <a:rPr lang="en-IN" sz="3600" dirty="0">
                <a:latin typeface="Arial" panose="020B0604020202020204" pitchFamily="34" charset="0"/>
                <a:cs typeface="Arial" panose="020B0604020202020204" pitchFamily="34" charset="0"/>
              </a:rPr>
              <a:t>Basic CSS Selectors</a:t>
            </a:r>
          </a:p>
        </p:txBody>
      </p:sp>
      <p:sp>
        <p:nvSpPr>
          <p:cNvPr id="3" name="Content Placeholder 2">
            <a:extLst>
              <a:ext uri="{FF2B5EF4-FFF2-40B4-BE49-F238E27FC236}">
                <a16:creationId xmlns:a16="http://schemas.microsoft.com/office/drawing/2014/main" id="{ED5CD184-A9F0-4F85-4EE1-A8B517813E12}"/>
              </a:ext>
            </a:extLst>
          </p:cNvPr>
          <p:cNvSpPr>
            <a:spLocks noGrp="1"/>
          </p:cNvSpPr>
          <p:nvPr>
            <p:ph idx="1"/>
          </p:nvPr>
        </p:nvSpPr>
        <p:spPr>
          <a:xfrm>
            <a:off x="913795" y="1732450"/>
            <a:ext cx="10353762" cy="1364712"/>
          </a:xfrm>
        </p:spPr>
        <p:txBody>
          <a:bodyPr/>
          <a:lstStyle/>
          <a:p>
            <a:r>
              <a:rPr lang="en-US" dirty="0">
                <a:latin typeface="Arial" panose="020B0604020202020204" pitchFamily="34" charset="0"/>
                <a:cs typeface="Arial" panose="020B0604020202020204" pitchFamily="34" charset="0"/>
              </a:rPr>
              <a:t>CSS </a:t>
            </a:r>
            <a:r>
              <a:rPr lang="en-US" b="1" dirty="0">
                <a:latin typeface="Arial" panose="020B0604020202020204" pitchFamily="34" charset="0"/>
                <a:cs typeface="Arial" panose="020B0604020202020204" pitchFamily="34" charset="0"/>
              </a:rPr>
              <a:t>selectors</a:t>
            </a:r>
            <a:r>
              <a:rPr lang="en-US" dirty="0">
                <a:latin typeface="Arial" panose="020B0604020202020204" pitchFamily="34" charset="0"/>
                <a:cs typeface="Arial" panose="020B0604020202020204" pitchFamily="34" charset="0"/>
              </a:rPr>
              <a:t> are used to target HTML elements that you want to style. </a:t>
            </a:r>
          </a:p>
          <a:p>
            <a:r>
              <a:rPr lang="en-US" dirty="0">
                <a:latin typeface="Arial" panose="020B0604020202020204" pitchFamily="34" charset="0"/>
                <a:cs typeface="Arial" panose="020B0604020202020204" pitchFamily="34" charset="0"/>
              </a:rPr>
              <a:t>They are the first part of any CSS rule and define </a:t>
            </a:r>
            <a:r>
              <a:rPr lang="en-US" b="1" dirty="0">
                <a:latin typeface="Arial" panose="020B0604020202020204" pitchFamily="34" charset="0"/>
                <a:cs typeface="Arial" panose="020B0604020202020204" pitchFamily="34" charset="0"/>
              </a:rPr>
              <a:t>which HTML element(s)</a:t>
            </a:r>
            <a:r>
              <a:rPr lang="en-US" dirty="0">
                <a:latin typeface="Arial" panose="020B0604020202020204" pitchFamily="34" charset="0"/>
                <a:cs typeface="Arial" panose="020B0604020202020204" pitchFamily="34" charset="0"/>
              </a:rPr>
              <a:t> the styles will be applied to.</a:t>
            </a:r>
            <a:endParaRPr lang="en-IN" dirty="0">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B47F3B72-1045-3C50-A81E-C629D21B7D26}"/>
              </a:ext>
            </a:extLst>
          </p:cNvPr>
          <p:cNvSpPr>
            <a:spLocks noChangeArrowheads="1"/>
          </p:cNvSpPr>
          <p:nvPr/>
        </p:nvSpPr>
        <p:spPr bwMode="auto">
          <a:xfrm>
            <a:off x="442452" y="3550893"/>
            <a:ext cx="58256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Universal Selector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universal selector applies styles to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every element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on the 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margin: 0; padding: 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6" name="Rectangle 3">
            <a:extLst>
              <a:ext uri="{FF2B5EF4-FFF2-40B4-BE49-F238E27FC236}">
                <a16:creationId xmlns:a16="http://schemas.microsoft.com/office/drawing/2014/main" id="{18BC040F-7E8A-3C41-41D8-88FB99EC840E}"/>
              </a:ext>
            </a:extLst>
          </p:cNvPr>
          <p:cNvSpPr>
            <a:spLocks noChangeArrowheads="1"/>
          </p:cNvSpPr>
          <p:nvPr/>
        </p:nvSpPr>
        <p:spPr bwMode="auto">
          <a:xfrm>
            <a:off x="6961239" y="3550893"/>
            <a:ext cx="492596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Type Selector (Element 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type selector targets elements based on the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HTML tag name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 { color: blue;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002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2977830-9005-E8B7-8BD9-49DF2C693BE8}"/>
              </a:ext>
            </a:extLst>
          </p:cNvPr>
          <p:cNvSpPr>
            <a:spLocks noChangeArrowheads="1"/>
          </p:cNvSpPr>
          <p:nvPr/>
        </p:nvSpPr>
        <p:spPr bwMode="auto">
          <a:xfrm>
            <a:off x="403123" y="358829"/>
            <a:ext cx="569287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 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class selector targets elements with a specific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 attribute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You can use the same class on multiple elements.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.class-name { background-color: yellow;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F969012-D0B3-8F78-08CA-3400F85E4BD0}"/>
              </a:ext>
            </a:extLst>
          </p:cNvPr>
          <p:cNvSpPr txBox="1"/>
          <p:nvPr/>
        </p:nvSpPr>
        <p:spPr>
          <a:xfrm>
            <a:off x="0" y="2958351"/>
            <a:ext cx="6098458" cy="646331"/>
          </a:xfrm>
          <a:prstGeom prst="rect">
            <a:avLst/>
          </a:prstGeom>
          <a:noFill/>
        </p:spPr>
        <p:txBody>
          <a:bodyPr wrap="square">
            <a:spAutoFit/>
          </a:bodyPr>
          <a:lstStyle/>
          <a:p>
            <a:r>
              <a:rPr lang="en-US" dirty="0"/>
              <a:t>&lt;p class="highlight "&gt;This is a highlighted paragraph.&lt;/p&gt; &lt;div class="highlight"&gt;This div is also highlighted.&lt;/div&gt;</a:t>
            </a:r>
            <a:endParaRPr lang="en-IN" dirty="0"/>
          </a:p>
        </p:txBody>
      </p:sp>
      <p:sp>
        <p:nvSpPr>
          <p:cNvPr id="7" name="Rectangle 2">
            <a:extLst>
              <a:ext uri="{FF2B5EF4-FFF2-40B4-BE49-F238E27FC236}">
                <a16:creationId xmlns:a16="http://schemas.microsoft.com/office/drawing/2014/main" id="{5F7F73A8-4E5E-0109-69DB-FA391D6B5712}"/>
              </a:ext>
            </a:extLst>
          </p:cNvPr>
          <p:cNvSpPr>
            <a:spLocks noChangeArrowheads="1"/>
          </p:cNvSpPr>
          <p:nvPr/>
        </p:nvSpPr>
        <p:spPr bwMode="auto">
          <a:xfrm>
            <a:off x="6803923" y="358829"/>
            <a:ext cx="569287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ID 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ID selector targets an element with a specific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id attribute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Each ID should be unique within a page, meaning you should only use an ID once.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#id-name { font-size: 24px;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D3ACA19-14DA-586F-E823-D6B8939D05D6}"/>
              </a:ext>
            </a:extLst>
          </p:cNvPr>
          <p:cNvSpPr txBox="1"/>
          <p:nvPr/>
        </p:nvSpPr>
        <p:spPr>
          <a:xfrm>
            <a:off x="6803923" y="3096850"/>
            <a:ext cx="6275438" cy="369332"/>
          </a:xfrm>
          <a:prstGeom prst="rect">
            <a:avLst/>
          </a:prstGeom>
          <a:noFill/>
        </p:spPr>
        <p:txBody>
          <a:bodyPr wrap="square">
            <a:spAutoFit/>
          </a:bodyPr>
          <a:lstStyle/>
          <a:p>
            <a:r>
              <a:rPr lang="en-IN" dirty="0"/>
              <a:t>&lt;h1 id="main-title"&gt;This is the main title.&lt;/h1&gt;</a:t>
            </a:r>
          </a:p>
        </p:txBody>
      </p:sp>
      <p:sp>
        <p:nvSpPr>
          <p:cNvPr id="2" name="Rectangle 1">
            <a:extLst>
              <a:ext uri="{FF2B5EF4-FFF2-40B4-BE49-F238E27FC236}">
                <a16:creationId xmlns:a16="http://schemas.microsoft.com/office/drawing/2014/main" id="{70197108-53F4-3D89-F03F-7D964DA55EF8}"/>
              </a:ext>
            </a:extLst>
          </p:cNvPr>
          <p:cNvSpPr>
            <a:spLocks noChangeArrowheads="1"/>
          </p:cNvSpPr>
          <p:nvPr/>
        </p:nvSpPr>
        <p:spPr bwMode="auto">
          <a:xfrm>
            <a:off x="109462" y="4412755"/>
            <a:ext cx="669446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Grouping 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grouping selector allows you to apply the same style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 multiple selectors, reducing redundancy.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h1, h2, h3, .cls1, #x101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color: green;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7153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B2A3DF5-6CD8-86DA-7BD2-F084D288A613}"/>
              </a:ext>
            </a:extLst>
          </p:cNvPr>
          <p:cNvSpPr>
            <a:spLocks noChangeArrowheads="1"/>
          </p:cNvSpPr>
          <p:nvPr/>
        </p:nvSpPr>
        <p:spPr bwMode="auto">
          <a:xfrm>
            <a:off x="9341" y="618476"/>
            <a:ext cx="608665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Descendant 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descendant selector targets elements that are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nested within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other elements. It selects elements that are children or further descendants of a specified parent.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Syntax</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p { color: red;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This targets all &lt;p&gt; elements inside any &lt;div&gt; and sets their text color to 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&lt;div&gt; </a:t>
            </a: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&lt;p&gt;This paragraph will be red.&lt;/p&gt;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&lt;p&gt;This paragraph will not be red.&lt;/p&gt;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282E9F2A-0090-9F7A-771A-DF3F13754025}"/>
              </a:ext>
            </a:extLst>
          </p:cNvPr>
          <p:cNvSpPr>
            <a:spLocks noChangeArrowheads="1"/>
          </p:cNvSpPr>
          <p:nvPr/>
        </p:nvSpPr>
        <p:spPr bwMode="auto">
          <a:xfrm>
            <a:off x="6105341" y="618476"/>
            <a:ext cx="6086659"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Child 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child selector targets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direct child elements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of a specified parent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Syntax</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&gt; p { color: blue; }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targets only &lt;p&gt; elements that are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direct children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of a &lt;div&gt;, making their text color blue.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&lt;div&gt;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&lt;p&gt;This paragraph will be blue.&lt;/p&gt;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&lt;section&gt;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&lt;p&gt;This paragraph will be not blue.&lt;/p&gt;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&lt;/section&gt;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&lt;/div&gt;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9190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BC8C-0A0D-906A-5F86-DB718B1CCC4E}"/>
              </a:ext>
            </a:extLst>
          </p:cNvPr>
          <p:cNvSpPr>
            <a:spLocks noGrp="1"/>
          </p:cNvSpPr>
          <p:nvPr>
            <p:ph type="title"/>
          </p:nvPr>
        </p:nvSpPr>
        <p:spPr/>
        <p:txBody>
          <a:bodyPr/>
          <a:lstStyle/>
          <a:p>
            <a:r>
              <a:rPr lang="en-IN" dirty="0"/>
              <a:t>Fonts in CSS</a:t>
            </a:r>
          </a:p>
        </p:txBody>
      </p:sp>
      <p:sp>
        <p:nvSpPr>
          <p:cNvPr id="3" name="Content Placeholder 2">
            <a:extLst>
              <a:ext uri="{FF2B5EF4-FFF2-40B4-BE49-F238E27FC236}">
                <a16:creationId xmlns:a16="http://schemas.microsoft.com/office/drawing/2014/main" id="{47379083-51B5-2953-58AD-79A6E85E79F6}"/>
              </a:ext>
            </a:extLst>
          </p:cNvPr>
          <p:cNvSpPr>
            <a:spLocks noGrp="1"/>
          </p:cNvSpPr>
          <p:nvPr>
            <p:ph idx="1"/>
          </p:nvPr>
        </p:nvSpPr>
        <p:spPr>
          <a:xfrm>
            <a:off x="913794" y="1732449"/>
            <a:ext cx="10583261" cy="1193631"/>
          </a:xfrm>
        </p:spPr>
        <p:txBody>
          <a:bodyPr>
            <a:normAutofit lnSpcReduction="10000"/>
          </a:bodyPr>
          <a:lstStyle/>
          <a:p>
            <a:r>
              <a:rPr lang="en-US" dirty="0"/>
              <a:t>Fonts play a crucial role in the overall design and readability of a webpage. </a:t>
            </a:r>
          </a:p>
          <a:p>
            <a:r>
              <a:rPr lang="en-US" dirty="0"/>
              <a:t>CSS provides various properties to control the appearance of text, such as font family, size, weight, and style.</a:t>
            </a:r>
          </a:p>
          <a:p>
            <a:endParaRPr lang="en-US" dirty="0"/>
          </a:p>
          <a:p>
            <a:endParaRPr lang="en-IN" dirty="0"/>
          </a:p>
        </p:txBody>
      </p:sp>
      <p:sp>
        <p:nvSpPr>
          <p:cNvPr id="7" name="Rectangle 4">
            <a:extLst>
              <a:ext uri="{FF2B5EF4-FFF2-40B4-BE49-F238E27FC236}">
                <a16:creationId xmlns:a16="http://schemas.microsoft.com/office/drawing/2014/main" id="{50ACFE5F-2764-41DE-83BB-AD23FAE26ACA}"/>
              </a:ext>
            </a:extLst>
          </p:cNvPr>
          <p:cNvSpPr>
            <a:spLocks noChangeArrowheads="1"/>
          </p:cNvSpPr>
          <p:nvPr/>
        </p:nvSpPr>
        <p:spPr bwMode="auto">
          <a:xfrm>
            <a:off x="1" y="3406877"/>
            <a:ext cx="12192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font-family</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Defines the typeface or font for an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You can specify multiple fonts as a fallback list. If the browser cannot use the first font, it tries the next 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Fonts are classified into two categories: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Generic fonts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Available on all systems (e.g., serif, sans-serif, monospace).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Custom fonts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Specific fonts (e.g., Arial, Times New Roman) </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that may or may not be available on all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 { font-family: "Times New Roman", Arial, sans-serif;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821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917928D-A3BB-E459-A1A9-6ABDE7163DBB}"/>
              </a:ext>
            </a:extLst>
          </p:cNvPr>
          <p:cNvSpPr>
            <a:spLocks noChangeArrowheads="1"/>
          </p:cNvSpPr>
          <p:nvPr/>
        </p:nvSpPr>
        <p:spPr bwMode="auto">
          <a:xfrm>
            <a:off x="266423" y="369112"/>
            <a:ext cx="11659154"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font-size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Controls the size of the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Common units: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px</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Pixels (absolute size).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em</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Relative to the parent element’s font size.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rem</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Relative to the root element's font size.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Relative to the parent element’s font size (e.g., font-size: 100% equals the size of the parent).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 { font-size: 16px;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8D34F86C-5B81-E838-2717-4FE408FFB2EF}"/>
              </a:ext>
            </a:extLst>
          </p:cNvPr>
          <p:cNvSpPr>
            <a:spLocks noChangeArrowheads="1"/>
          </p:cNvSpPr>
          <p:nvPr/>
        </p:nvSpPr>
        <p:spPr bwMode="auto">
          <a:xfrm>
            <a:off x="266423" y="4193409"/>
            <a:ext cx="1192557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font-weight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Controls the thickness or boldness of the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Values range from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100</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(thin) to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900</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(bold). Common values include: normal (400), bold (700), lighter, and bolder.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h1 { font-weight: bold;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9841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3BAAE9B-7716-3466-994F-69E8C7888927}"/>
              </a:ext>
            </a:extLst>
          </p:cNvPr>
          <p:cNvSpPr>
            <a:spLocks noChangeArrowheads="1"/>
          </p:cNvSpPr>
          <p:nvPr/>
        </p:nvSpPr>
        <p:spPr bwMode="auto">
          <a:xfrm>
            <a:off x="280219" y="519121"/>
            <a:ext cx="7420621"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font-style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Specifies the style of the font, such as normal, italic, or oblique.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 { font-style: italic;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730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B178-E485-A2E4-995A-6ABC7CB65C1B}"/>
              </a:ext>
            </a:extLst>
          </p:cNvPr>
          <p:cNvSpPr>
            <a:spLocks noGrp="1"/>
          </p:cNvSpPr>
          <p:nvPr>
            <p:ph type="title"/>
          </p:nvPr>
        </p:nvSpPr>
        <p:spPr/>
        <p:txBody>
          <a:bodyPr/>
          <a:lstStyle/>
          <a:p>
            <a:r>
              <a:rPr lang="en-IN" dirty="0" err="1"/>
              <a:t>Colors</a:t>
            </a:r>
            <a:r>
              <a:rPr lang="en-IN" dirty="0"/>
              <a:t> in CSS</a:t>
            </a:r>
          </a:p>
        </p:txBody>
      </p:sp>
      <p:sp>
        <p:nvSpPr>
          <p:cNvPr id="3" name="Content Placeholder 2">
            <a:extLst>
              <a:ext uri="{FF2B5EF4-FFF2-40B4-BE49-F238E27FC236}">
                <a16:creationId xmlns:a16="http://schemas.microsoft.com/office/drawing/2014/main" id="{0AB1E7C2-F8E2-38BE-EF2C-BE3BA8A15664}"/>
              </a:ext>
            </a:extLst>
          </p:cNvPr>
          <p:cNvSpPr>
            <a:spLocks noGrp="1"/>
          </p:cNvSpPr>
          <p:nvPr>
            <p:ph idx="1"/>
          </p:nvPr>
        </p:nvSpPr>
        <p:spPr>
          <a:xfrm>
            <a:off x="913795" y="1732450"/>
            <a:ext cx="10176992" cy="764694"/>
          </a:xfrm>
        </p:spPr>
        <p:txBody>
          <a:bodyPr/>
          <a:lstStyle/>
          <a:p>
            <a:r>
              <a:rPr lang="en-US" dirty="0"/>
              <a:t>Ways to Define Colors in CSS</a:t>
            </a:r>
          </a:p>
          <a:p>
            <a:endParaRPr lang="en-IN" dirty="0"/>
          </a:p>
        </p:txBody>
      </p:sp>
      <p:sp>
        <p:nvSpPr>
          <p:cNvPr id="5" name="Rectangle 2">
            <a:extLst>
              <a:ext uri="{FF2B5EF4-FFF2-40B4-BE49-F238E27FC236}">
                <a16:creationId xmlns:a16="http://schemas.microsoft.com/office/drawing/2014/main" id="{B8EA1370-C41E-1D86-E5D1-3B86E5B09A93}"/>
              </a:ext>
            </a:extLst>
          </p:cNvPr>
          <p:cNvSpPr>
            <a:spLocks noChangeArrowheads="1"/>
          </p:cNvSpPr>
          <p:nvPr/>
        </p:nvSpPr>
        <p:spPr bwMode="auto">
          <a:xfrm>
            <a:off x="265471" y="2516557"/>
            <a:ext cx="749278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Named Colors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CSS has 140 predefined color names (e.g., red, blue, green).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h1 { color: red;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6" name="Rectangle 3">
            <a:extLst>
              <a:ext uri="{FF2B5EF4-FFF2-40B4-BE49-F238E27FC236}">
                <a16:creationId xmlns:a16="http://schemas.microsoft.com/office/drawing/2014/main" id="{AD8DDB04-F299-1829-5B13-BAD1A7E1ADE2}"/>
              </a:ext>
            </a:extLst>
          </p:cNvPr>
          <p:cNvSpPr>
            <a:spLocks noChangeArrowheads="1"/>
          </p:cNvSpPr>
          <p:nvPr/>
        </p:nvSpPr>
        <p:spPr bwMode="auto">
          <a:xfrm>
            <a:off x="265471" y="4360857"/>
            <a:ext cx="1088631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Hexadecimal Colors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Hexadecimal color codes are six-digit codes representing red, green, and blue values (RGB).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format is #RRGGBB.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Each pair (RR, GG, BB) is a hex value ranging from 00 (no color) to FF (full color).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 { color: #ff5733;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0020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9138</TotalTime>
  <Words>2780</Words>
  <Application>Microsoft Office PowerPoint</Application>
  <PresentationFormat>Widescreen</PresentationFormat>
  <Paragraphs>389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Unicode MS</vt:lpstr>
      <vt:lpstr>Calisto MT</vt:lpstr>
      <vt:lpstr>Wingdings 2</vt:lpstr>
      <vt:lpstr>Slate</vt:lpstr>
      <vt:lpstr>CSS Introduction</vt:lpstr>
      <vt:lpstr>Types of CSS</vt:lpstr>
      <vt:lpstr>Basic CSS Selectors</vt:lpstr>
      <vt:lpstr>PowerPoint Presentation</vt:lpstr>
      <vt:lpstr>PowerPoint Presentation</vt:lpstr>
      <vt:lpstr>Fonts in CSS</vt:lpstr>
      <vt:lpstr>PowerPoint Presentation</vt:lpstr>
      <vt:lpstr>PowerPoint Presentation</vt:lpstr>
      <vt:lpstr>Colors in CSS</vt:lpstr>
      <vt:lpstr>PowerPoint Presentation</vt:lpstr>
      <vt:lpstr>PowerPoint Presentation</vt:lpstr>
      <vt:lpstr>PowerPoint Presentation</vt:lpstr>
      <vt:lpstr>Backgrounds</vt:lpstr>
      <vt:lpstr>Borders</vt:lpstr>
      <vt:lpstr>PowerPoint Presentation</vt:lpstr>
      <vt:lpstr>Box Model</vt:lpstr>
      <vt:lpstr>PowerPoint Presentation</vt:lpstr>
      <vt:lpstr>Display, Alignment, and Positioning</vt:lpstr>
      <vt:lpstr>PowerPoint Presentation</vt:lpstr>
      <vt:lpstr>PowerPoint Presentation</vt:lpstr>
      <vt:lpstr>Allignment</vt:lpstr>
      <vt:lpstr>PowerPoint Presentation</vt:lpstr>
      <vt:lpstr>Positioning</vt:lpstr>
      <vt:lpstr>PowerPoint Presentation</vt:lpstr>
      <vt:lpstr>PowerPoint Presentation</vt:lpstr>
      <vt:lpstr>Pseudo-Classes</vt:lpstr>
      <vt:lpstr>CSS Animations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Onkar B</dc:creator>
  <cp:lastModifiedBy>Admin</cp:lastModifiedBy>
  <cp:revision>21</cp:revision>
  <dcterms:created xsi:type="dcterms:W3CDTF">2024-09-18T06:36:06Z</dcterms:created>
  <dcterms:modified xsi:type="dcterms:W3CDTF">2025-04-21T08:42:44Z</dcterms:modified>
</cp:coreProperties>
</file>