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91"/>
  </p:notesMasterIdLst>
  <p:sldIdLst>
    <p:sldId id="257" r:id="rId2"/>
    <p:sldId id="258" r:id="rId3"/>
    <p:sldId id="336" r:id="rId4"/>
    <p:sldId id="259" r:id="rId5"/>
    <p:sldId id="260" r:id="rId6"/>
    <p:sldId id="304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303" r:id="rId15"/>
    <p:sldId id="268" r:id="rId16"/>
    <p:sldId id="269" r:id="rId17"/>
    <p:sldId id="270" r:id="rId18"/>
    <p:sldId id="272" r:id="rId19"/>
    <p:sldId id="273" r:id="rId20"/>
    <p:sldId id="271" r:id="rId21"/>
    <p:sldId id="274" r:id="rId22"/>
    <p:sldId id="276" r:id="rId23"/>
    <p:sldId id="277" r:id="rId24"/>
    <p:sldId id="275" r:id="rId25"/>
    <p:sldId id="278" r:id="rId26"/>
    <p:sldId id="279" r:id="rId27"/>
    <p:sldId id="283" r:id="rId28"/>
    <p:sldId id="280" r:id="rId29"/>
    <p:sldId id="338" r:id="rId30"/>
    <p:sldId id="281" r:id="rId31"/>
    <p:sldId id="282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41" r:id="rId66"/>
    <p:sldId id="342" r:id="rId67"/>
    <p:sldId id="343" r:id="rId68"/>
    <p:sldId id="344" r:id="rId69"/>
    <p:sldId id="345" r:id="rId70"/>
    <p:sldId id="346" r:id="rId71"/>
    <p:sldId id="320" r:id="rId72"/>
    <p:sldId id="321" r:id="rId73"/>
    <p:sldId id="322" r:id="rId74"/>
    <p:sldId id="323" r:id="rId75"/>
    <p:sldId id="339" r:id="rId76"/>
    <p:sldId id="340" r:id="rId77"/>
    <p:sldId id="324" r:id="rId78"/>
    <p:sldId id="325" r:id="rId79"/>
    <p:sldId id="326" r:id="rId80"/>
    <p:sldId id="327" r:id="rId81"/>
    <p:sldId id="328" r:id="rId82"/>
    <p:sldId id="329" r:id="rId83"/>
    <p:sldId id="330" r:id="rId84"/>
    <p:sldId id="335" r:id="rId85"/>
    <p:sldId id="331" r:id="rId86"/>
    <p:sldId id="332" r:id="rId87"/>
    <p:sldId id="333" r:id="rId88"/>
    <p:sldId id="334" r:id="rId89"/>
    <p:sldId id="337" r:id="rId9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2" autoAdjust="0"/>
    <p:restoredTop sz="95016" autoAdjust="0"/>
  </p:normalViewPr>
  <p:slideViewPr>
    <p:cSldViewPr snapToGrid="0">
      <p:cViewPr varScale="1">
        <p:scale>
          <a:sx n="83" d="100"/>
          <a:sy n="83" d="100"/>
        </p:scale>
        <p:origin x="282" y="90"/>
      </p:cViewPr>
      <p:guideLst/>
    </p:cSldViewPr>
  </p:slideViewPr>
  <p:outlineViewPr>
    <p:cViewPr>
      <p:scale>
        <a:sx n="33" d="100"/>
        <a:sy n="33" d="100"/>
      </p:scale>
      <p:origin x="0" y="-14496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91579-6D9F-46F2-AA6D-CF2535A76610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FBDF85-3319-4F07-BDE3-3C518D5EE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438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FBDF85-3319-4F07-BDE3-3C518D5EE646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26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811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740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8088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952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226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10517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087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2099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86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6231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06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505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39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8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31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298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FA751-6E4F-41D7-AF93-696E3B453FA7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D430C1-9653-416C-8593-901444A33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789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FBFA751-6E4F-41D7-AF93-696E3B453FA7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C9D430C1-9653-416C-8593-901444A337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0190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DC2FF-E8F8-D734-31E2-83683FDB0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JS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E59D6-E9D7-B16C-8A21-0F8B30E4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(JS) is a </a:t>
            </a:r>
            <a:r>
              <a:rPr lang="en-US" b="1" dirty="0"/>
              <a:t>scripting language</a:t>
            </a:r>
            <a:r>
              <a:rPr lang="en-US" dirty="0"/>
              <a:t> used to create dynamic and interactive web content. </a:t>
            </a:r>
          </a:p>
          <a:p>
            <a:r>
              <a:rPr lang="en-US" dirty="0"/>
              <a:t>It is one of the core technologies of web development, alongside HTML and CSS. </a:t>
            </a:r>
          </a:p>
          <a:p>
            <a:r>
              <a:rPr lang="en-US" dirty="0"/>
              <a:t>JS can be used on both the </a:t>
            </a:r>
            <a:r>
              <a:rPr lang="en-US" b="1" dirty="0"/>
              <a:t>client-side</a:t>
            </a:r>
            <a:r>
              <a:rPr lang="en-US" dirty="0"/>
              <a:t> (in the browser) and the </a:t>
            </a:r>
            <a:r>
              <a:rPr lang="en-US" b="1" dirty="0"/>
              <a:t>server-side</a:t>
            </a:r>
            <a:r>
              <a:rPr lang="en-US" dirty="0"/>
              <a:t> (with Runtime Environments like Node.js).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90655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8D7D1-6D33-25B7-E9F8-603F91200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496BE8-C0B7-6FAD-EA34-4276BE7DD4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0000" y="1800693"/>
            <a:ext cx="1039579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data structure used to store multiple values in a single variable.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Arrays are ordered collections, which means each item in the array has a numerical index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starting from 0.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Creating Arrays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Literal Syntax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Using square brackets [].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fruits = ["Apple", "Banana", "Cherry"];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Constructor Syntax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Using the Array constructor.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numbers = new Array(1, 2, 3, 4);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5361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25B0210-4C13-DC1A-A10D-5E42DC4EA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" y="527149"/>
            <a:ext cx="12146530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 Array Methods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number of elements in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push(item)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Adds one or more items to the end of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fruits.push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("Orange"); console.log(fruits); // Output: ["Apple", "Banana", "Cherry", "Orange"]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Removes the last item from the array and returns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last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fruits.pop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 console.log(last); // Output: Orange console.log(fruits);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// Output: ["Apple", "Banana", "Cherry"]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shift()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Removes the first item from the array and returns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first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fruits.shift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 console.log(first); // Output: Apple console.log(fruits); // Output: ["Banana", "Cherry"]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unshift(item)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Adds one or more items to the beginning of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fruits.unshift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("Strawberry"); console.log(fruits); // Output: ["Strawberry", "Banana", "Cherry"]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793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E262D7-EDEA-F903-B212-949EEDB60300}"/>
              </a:ext>
            </a:extLst>
          </p:cNvPr>
          <p:cNvSpPr txBox="1"/>
          <p:nvPr/>
        </p:nvSpPr>
        <p:spPr>
          <a:xfrm>
            <a:off x="0" y="153130"/>
            <a:ext cx="12191999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concat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(array)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Merges two or more arrays into a new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["Kiwi", "Mango"]; 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fruits.concat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moreFruits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["Strawberry", "Banana", "Cherry", "Kiwi", "Mango"]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lang="en-US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slice(start, end)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 Returns a shallow copy of a portion of the array.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sliced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allFruits.slice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(1, 4); console.log(sliced); // Output: ["Banana", "Cherry", "Kiwi"]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splice(start,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deleteCount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item1, item2, ...)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Changes the contents of an array by removing or replacing existing elements and/or adding new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allFruits.splice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(2, 1, "Pineapple");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["Strawberry", "Banana", "Pineapple", "Kiwi", "Mango"]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forEach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(callback)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Executes a provided function once for each array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allFruits.forEach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(fruit =&gt; console.log(fruit)); // Output: // Strawberry // Banana // Pineapple // Kiwi // Mango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map(callback)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Creates a new array with the results of calling a provided function on every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lengths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allFruits.map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(fruit =&gt;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console.log(lengths); // Output: [10, 6, 9, 4, 5]</a:t>
            </a:r>
          </a:p>
        </p:txBody>
      </p:sp>
    </p:spTree>
    <p:extLst>
      <p:ext uri="{BB962C8B-B14F-4D97-AF65-F5344CB8AC3E}">
        <p14:creationId xmlns:p14="http://schemas.microsoft.com/office/powerpoint/2010/main" val="40940032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A60525C-1DC3-34A7-1B15-BAD1FC8ED76F}"/>
              </a:ext>
            </a:extLst>
          </p:cNvPr>
          <p:cNvSpPr txBox="1"/>
          <p:nvPr/>
        </p:nvSpPr>
        <p:spPr>
          <a:xfrm>
            <a:off x="0" y="-218153"/>
            <a:ext cx="12192000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filter(callback)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Creates a new array with all elements that pass the test implemented by the provided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allFruits.filter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(fruit =&gt;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6);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shortFruits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["Kiwi", "Mango"]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find(callback)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first element that satisfies the provided testing function.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found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allFruits.find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(fruit =&gt;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fruit.startsWith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("P")); console.log(found); // Output: Pineapple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reduce(callback,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initialValue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Executes a reducer function on each element of the array, resulting in a single output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allFruits.reduce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((accumulator, fruit) =&gt; accumulator +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fruit.length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0);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totalLength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34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includes(item)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Checks if an array contains a certain item.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allFruits.includes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("Banana")); // Output: true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sort()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Sorts the elements of an array in place.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numbers = [3, 1, 4, 1, 5];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numbers.sort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 // Sorts numbers in ascending order console.log(numbers); // Output: [1, 1, 3, 4, 5]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reverse()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Reverses the elements of an array in place.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allFruits.reverse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allFruits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["Mango", "Kiwi", "Pineapple", "Banana", "Strawberry"] </a:t>
            </a:r>
          </a:p>
        </p:txBody>
      </p:sp>
    </p:spTree>
    <p:extLst>
      <p:ext uri="{BB962C8B-B14F-4D97-AF65-F5344CB8AC3E}">
        <p14:creationId xmlns:p14="http://schemas.microsoft.com/office/powerpoint/2010/main" val="404274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2FB1A-5F39-F690-8F73-4B1FE7C1F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40" y="435218"/>
            <a:ext cx="9075185" cy="6272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4385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85399-2693-DCFC-5370-7258956F3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  <a:endParaRPr lang="en-IN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3AA6C47-00B2-F4FD-5ED4-6C64F2EA021E}"/>
              </a:ext>
            </a:extLst>
          </p:cNvPr>
          <p:cNvSpPr txBox="1"/>
          <p:nvPr/>
        </p:nvSpPr>
        <p:spPr>
          <a:xfrm>
            <a:off x="667753" y="1690688"/>
            <a:ext cx="610001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Loops are used to execute a block of code repeatedly until a specified condition is met. JavaScript provides several types of loops, each suited for different scenarios.</a:t>
            </a:r>
            <a:endParaRPr lang="en-IN" dirty="0"/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307E2B0A-3795-1A86-AF32-944BF8E125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10" y="2831585"/>
            <a:ext cx="8621271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for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for loop executes a block of code a specific number of times.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(initialization; condition; increment) { // Code to be executed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0 1 2 3 4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Runs once before the loop starts.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Evaluated before each iteration; the loop continues while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Increment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Executed after each iteration.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5906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B270F9C2-8DB1-2632-208D-2AFCC07470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010" y="289356"/>
            <a:ext cx="941315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while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while loop executes a block of code as long as a specified condition is true.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while (condition) { // Code to be executed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count = 0; while (count &lt; 5) { console.log(count); // Output: 0 1 2 3 4 count++; }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3D086B8-B5EF-FC36-BB26-F82AB6D34F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892" y="3090771"/>
            <a:ext cx="932979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do...while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do...while loop executes a block of code once before checking the condition,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then repeats the loop as long as the condition is true.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 { // Code to be executed } while (condition);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num = 0; do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console.log(num); // Output: 0 1 2 3 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num++;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while (num &lt; 5);</a:t>
            </a:r>
          </a:p>
        </p:txBody>
      </p:sp>
    </p:spTree>
    <p:extLst>
      <p:ext uri="{BB962C8B-B14F-4D97-AF65-F5344CB8AC3E}">
        <p14:creationId xmlns:p14="http://schemas.microsoft.com/office/powerpoint/2010/main" val="1331788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D8C83C3-7570-914E-656A-81BB20D11E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16" y="226675"/>
            <a:ext cx="1152270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for...in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for...in loop iterates over the enumerable properties of an object.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key in object) { // Code to be executed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person = { name: "Alice", age: 25 }; for (let key in person) { console.log(key + ": " + person[key]); }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3BC2B5-D4A5-5BEA-6228-8DF6EACF9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16" y="3429000"/>
            <a:ext cx="11448968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for...of Loop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for...of loop iterates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objects (e.g., arrays, strings).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item of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iterable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{ // Code to be executed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numbers = [1, 2, 3, 4, 5]; for (let number of numbers) { console.log(number); // Output: 1 2 3 4 5 }</a:t>
            </a:r>
          </a:p>
        </p:txBody>
      </p:sp>
    </p:spTree>
    <p:extLst>
      <p:ext uri="{BB962C8B-B14F-4D97-AF65-F5344CB8AC3E}">
        <p14:creationId xmlns:p14="http://schemas.microsoft.com/office/powerpoint/2010/main" val="1364264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08826-4895-9519-9876-BFA74477C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Conditionals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96207A-EB83-07EF-1F61-1F61A97E5460}"/>
              </a:ext>
            </a:extLst>
          </p:cNvPr>
          <p:cNvSpPr txBox="1"/>
          <p:nvPr/>
        </p:nvSpPr>
        <p:spPr>
          <a:xfrm>
            <a:off x="330867" y="1506022"/>
            <a:ext cx="91419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Conditionals are used to perform different actions based on different conditions.</a:t>
            </a:r>
            <a:endParaRPr lang="en-IN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36278573-455E-1F0C-0E23-4A396EE19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44" y="2337018"/>
            <a:ext cx="9180718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if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if statement executes a block of code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only if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specified condition is true.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(condition) { // Code to be executed if the condition is true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age = 18; if (age &gt;= 18) { console.log("You are an adult."); }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26A2D8D-00E5-3187-AEF2-550FD63E7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44" y="4416337"/>
            <a:ext cx="11722761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if...else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if...else statement executes one block of code if the condition is true,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another block if the condition is false.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(condition) { // Code to be executed if the condition is true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{ // Code to be executed if the condition is false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age = 16; if (age &gt;= 18) { console.log("You are an adult."); } else { console.log("You are a minor."); }</a:t>
            </a:r>
          </a:p>
        </p:txBody>
      </p:sp>
    </p:spTree>
    <p:extLst>
      <p:ext uri="{BB962C8B-B14F-4D97-AF65-F5344CB8AC3E}">
        <p14:creationId xmlns:p14="http://schemas.microsoft.com/office/powerpoint/2010/main" val="11570444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91A9F27C-7857-E328-AC50-9BE91FF42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16" y="212104"/>
            <a:ext cx="1046472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else if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else if statement allows you to specify multiple conditions. If the first condition is false,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 checks the next one.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(condition1) { // Code to be executed if condition1 is true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else if (condition2)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{ // Code}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{ // Code}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age = 15; if (age &gt;= 18) { console.log("You are an adult.");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if (age &gt;= 13) { console.log("You are a teenager.");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else { console.log("You are a child."); }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1DF0BE52-8DF8-943D-142D-E8E4C92C6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316" y="3958597"/>
            <a:ext cx="1132714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Ternary Operator (? :)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ternary operator is a shorthand for the if...else statement. It allows you to evaluate a condition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return one of two values based on whether the condition is true or false.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condition ?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valueIfTrue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valueIfFalse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endParaRPr lang="en-US" alt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age = 20; let status = age &gt;= 18 ? "Adult" : "Minor"; console.log(status);</a:t>
            </a:r>
          </a:p>
        </p:txBody>
      </p:sp>
    </p:spTree>
    <p:extLst>
      <p:ext uri="{BB962C8B-B14F-4D97-AF65-F5344CB8AC3E}">
        <p14:creationId xmlns:p14="http://schemas.microsoft.com/office/powerpoint/2010/main" val="3470014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6FAB-0901-EA0F-DF6E-DA055C92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Output</a:t>
            </a:r>
            <a:endParaRPr lang="en-IN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D52FD24-FE26-49C1-EBE3-BEBE9EBAEFC7}"/>
              </a:ext>
            </a:extLst>
          </p:cNvPr>
          <p:cNvSpPr txBox="1">
            <a:spLocks/>
          </p:cNvSpPr>
          <p:nvPr/>
        </p:nvSpPr>
        <p:spPr>
          <a:xfrm>
            <a:off x="838200" y="2075935"/>
            <a:ext cx="3124200" cy="31139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25000"/>
                        <a:lumOff val="75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  <a:tileRect/>
                </a:gradFill>
                <a:latin typeface="+mj-lt"/>
                <a:ea typeface="+mj-ea"/>
                <a:cs typeface="+mj-cs"/>
              </a:defRPr>
            </a:lvl1pPr>
          </a:lstStyle>
          <a:p>
            <a:pPr marL="685800" indent="-6858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200" dirty="0"/>
              <a:t>var, let, const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200" dirty="0"/>
              <a:t>Alert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2200" dirty="0"/>
              <a:t>Prompt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39398299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D66F5BC-8CBB-296F-BAD0-6261F6F778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67307"/>
            <a:ext cx="9884437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break and continue Statements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break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Exits the nearest loop immediately.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if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=== 3) break;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0 1 2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continue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Skips the current iteration and continues with the next iteration of the loop.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(let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0;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 5;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++) { if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=== 3) continue;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0 1 2 4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166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C3C7444-781A-3FD0-7C78-067B401264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568" y="160893"/>
            <a:ext cx="24897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switch Statement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FB1ED-C514-1609-11F7-6187F0B11356}"/>
              </a:ext>
            </a:extLst>
          </p:cNvPr>
          <p:cNvSpPr txBox="1"/>
          <p:nvPr/>
        </p:nvSpPr>
        <p:spPr>
          <a:xfrm>
            <a:off x="216568" y="486232"/>
            <a:ext cx="61000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switch (expression) {</a:t>
            </a:r>
          </a:p>
          <a:p>
            <a:r>
              <a:rPr lang="en-US" dirty="0"/>
              <a:t> case value1: // Code to be executed if expression equals value1 break;</a:t>
            </a:r>
          </a:p>
          <a:p>
            <a:r>
              <a:rPr lang="en-US" dirty="0"/>
              <a:t> case value2: // Code to be executed if expression equals value2 break; </a:t>
            </a:r>
          </a:p>
          <a:p>
            <a:r>
              <a:rPr lang="en-US" dirty="0"/>
              <a:t>default: // Code to be executed if expression does not match any case</a:t>
            </a:r>
          </a:p>
          <a:p>
            <a:r>
              <a:rPr lang="en-US" dirty="0"/>
              <a:t> }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FC197-F877-0B2E-2490-12284D180468}"/>
              </a:ext>
            </a:extLst>
          </p:cNvPr>
          <p:cNvSpPr txBox="1"/>
          <p:nvPr/>
        </p:nvSpPr>
        <p:spPr>
          <a:xfrm>
            <a:off x="216568" y="3441680"/>
            <a:ext cx="610001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let day = "Monday";</a:t>
            </a:r>
          </a:p>
          <a:p>
            <a:r>
              <a:rPr lang="en-IN" dirty="0"/>
              <a:t>switch (day) {</a:t>
            </a:r>
          </a:p>
          <a:p>
            <a:r>
              <a:rPr lang="en-IN" dirty="0"/>
              <a:t>  case "Monday":</a:t>
            </a:r>
          </a:p>
          <a:p>
            <a:r>
              <a:rPr lang="en-IN" dirty="0"/>
              <a:t>    console.log("Start of the week");</a:t>
            </a:r>
          </a:p>
          <a:p>
            <a:r>
              <a:rPr lang="en-IN" dirty="0"/>
              <a:t>    break;</a:t>
            </a:r>
          </a:p>
          <a:p>
            <a:r>
              <a:rPr lang="en-IN" dirty="0"/>
              <a:t>  case "Friday":</a:t>
            </a:r>
          </a:p>
          <a:p>
            <a:r>
              <a:rPr lang="en-IN" dirty="0"/>
              <a:t>    console.log("End of the work week");</a:t>
            </a:r>
          </a:p>
          <a:p>
            <a:r>
              <a:rPr lang="en-IN" dirty="0"/>
              <a:t>    break;</a:t>
            </a:r>
          </a:p>
          <a:p>
            <a:r>
              <a:rPr lang="en-IN" dirty="0"/>
              <a:t>  default:</a:t>
            </a:r>
          </a:p>
          <a:p>
            <a:r>
              <a:rPr lang="en-IN" dirty="0"/>
              <a:t>    console.log("It's another day");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19062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A297-4674-15D5-0E0A-A01926D06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87" y="0"/>
            <a:ext cx="4166286" cy="775950"/>
          </a:xfrm>
        </p:spPr>
        <p:txBody>
          <a:bodyPr>
            <a:normAutofit fontScale="90000"/>
          </a:bodyPr>
          <a:lstStyle/>
          <a:p>
            <a:r>
              <a:rPr lang="en-IN" dirty="0"/>
              <a:t>Functions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BA539D-800C-998F-899C-B20C06AE9A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25" y="810596"/>
            <a:ext cx="8967519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Function Declaration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function declaration defines a named function using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(parameters) { // Code to be executed }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 greet(name) { return `Hello, ${name}!`; } console.log(greet(“Onkar"));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B5C639B-06F6-9AED-10D1-DE97E84D33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0225" y="3380125"/>
            <a:ext cx="1220263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Function Expressions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function expression allows you to assign a function to a variable. It can be anonymous (without a name).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functionName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function(parameters) { // Code to be executed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const add = function(a, b) { return a + b; }; console.log(add(2, 3));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3232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E90A4DB-DDD4-6B76-BFD0-DFF13C9AA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56" y="308918"/>
            <a:ext cx="9437199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Arrow Functions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Introduced in ES6, arrow functions provide a shorter syntax for writing functions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also handle the this keyword differently.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Syntax: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(parameters) =&gt; { // Code to be executed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there’s only one parameter, the parentheses can be omitted,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if the function has only one expression, the return and braces can be omitted.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const multiply = (a, b) =&gt; a * b; console.log(multiply(2, 3));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B8F4090-9A6B-FE53-B505-26A6E4EF2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656" y="3778515"/>
            <a:ext cx="727814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Parameters and Arguments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Variables listed in the function definition.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Arguments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Values passed to the function when it is invoked.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 greet(name) { // `name` is a parameter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return `Hello, ${name}`;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greet("Bob");</a:t>
            </a:r>
          </a:p>
        </p:txBody>
      </p:sp>
    </p:spTree>
    <p:extLst>
      <p:ext uri="{BB962C8B-B14F-4D97-AF65-F5344CB8AC3E}">
        <p14:creationId xmlns:p14="http://schemas.microsoft.com/office/powerpoint/2010/main" val="20154689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37B988E-A1E7-D5CD-43F4-0BDB6902AA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4695" y="209019"/>
            <a:ext cx="37210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try...catch for Error Handling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0BBFC4-E390-C544-58D7-CBB3618E2795}"/>
              </a:ext>
            </a:extLst>
          </p:cNvPr>
          <p:cNvSpPr txBox="1"/>
          <p:nvPr/>
        </p:nvSpPr>
        <p:spPr>
          <a:xfrm>
            <a:off x="264695" y="610136"/>
            <a:ext cx="610001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try {</a:t>
            </a:r>
          </a:p>
          <a:p>
            <a:r>
              <a:rPr lang="en-IN" sz="2000" dirty="0"/>
              <a:t>  // Code that may throw an error</a:t>
            </a:r>
          </a:p>
          <a:p>
            <a:r>
              <a:rPr lang="en-IN" sz="2000" dirty="0"/>
              <a:t>} catch (error) {</a:t>
            </a:r>
          </a:p>
          <a:p>
            <a:r>
              <a:rPr lang="en-IN" sz="2000" dirty="0"/>
              <a:t>  // Code to handle the error</a:t>
            </a:r>
          </a:p>
          <a:p>
            <a:r>
              <a:rPr lang="en-IN" sz="2000" dirty="0"/>
              <a:t>}</a:t>
            </a:r>
          </a:p>
          <a:p>
            <a:endParaRPr lang="en-IN" sz="2000" dirty="0"/>
          </a:p>
          <a:p>
            <a:r>
              <a:rPr lang="en-IN" sz="2000" dirty="0"/>
              <a:t>Throw keyword: to explicitly throw an error </a:t>
            </a:r>
          </a:p>
          <a:p>
            <a:r>
              <a:rPr lang="en-IN" sz="2000" dirty="0"/>
              <a:t>-----------------------------------------------------</a:t>
            </a:r>
          </a:p>
          <a:p>
            <a:r>
              <a:rPr lang="en-IN" sz="2000" dirty="0"/>
              <a:t>This keyword: refers to the current object</a:t>
            </a:r>
          </a:p>
          <a:p>
            <a:r>
              <a:rPr lang="en-IN" sz="2000" dirty="0"/>
              <a:t>	</a:t>
            </a:r>
          </a:p>
          <a:p>
            <a:r>
              <a:rPr lang="en-IN" sz="2000" b="0" i="0" dirty="0" err="1">
                <a:effectLst/>
                <a:latin typeface="Consolas" panose="020B0609020204030204" pitchFamily="49" charset="0"/>
              </a:rPr>
              <a:t>const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 </a:t>
            </a:r>
            <a:r>
              <a:rPr lang="en-IN" sz="2000" b="1" i="0" dirty="0">
                <a:effectLst/>
                <a:latin typeface="Consolas" panose="020B0609020204030204" pitchFamily="49" charset="0"/>
              </a:rPr>
              <a:t>person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 = {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 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firstName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: "John",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 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lastName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 : "Doe",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 id       : 5566,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 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fullName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 : function() {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   return </a:t>
            </a:r>
            <a:r>
              <a:rPr lang="en-IN" sz="2000" b="1" i="0" dirty="0" err="1">
                <a:effectLst/>
                <a:latin typeface="Consolas" panose="020B0609020204030204" pitchFamily="49" charset="0"/>
              </a:rPr>
              <a:t>this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.firstName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 + " " + </a:t>
            </a:r>
            <a:r>
              <a:rPr lang="en-IN" sz="2000" b="1" i="0" dirty="0" err="1">
                <a:effectLst/>
                <a:latin typeface="Consolas" panose="020B0609020204030204" pitchFamily="49" charset="0"/>
              </a:rPr>
              <a:t>this</a:t>
            </a:r>
            <a:r>
              <a:rPr lang="en-IN" sz="2000" b="0" i="0" dirty="0" err="1">
                <a:effectLst/>
                <a:latin typeface="Consolas" panose="020B0609020204030204" pitchFamily="49" charset="0"/>
              </a:rPr>
              <a:t>.lastName</a:t>
            </a:r>
            <a:r>
              <a:rPr lang="en-IN" sz="2000" b="0" i="0" dirty="0">
                <a:effectLst/>
                <a:latin typeface="Consolas" panose="020B0609020204030204" pitchFamily="49" charset="0"/>
              </a:rPr>
              <a:t>;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  }</a:t>
            </a:r>
            <a:br>
              <a:rPr lang="en-IN" sz="2000" dirty="0"/>
            </a:br>
            <a:r>
              <a:rPr lang="en-IN" sz="2000" b="0" i="0" dirty="0">
                <a:effectLst/>
                <a:latin typeface="Consolas" panose="020B0609020204030204" pitchFamily="49" charset="0"/>
              </a:rPr>
              <a:t>};</a:t>
            </a:r>
            <a:endParaRPr lang="en-IN" sz="2000" dirty="0"/>
          </a:p>
          <a:p>
            <a:endParaRPr lang="en-IN"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9E9CDC-087B-E5F5-2C1A-5B3E9E95992C}"/>
              </a:ext>
            </a:extLst>
          </p:cNvPr>
          <p:cNvSpPr txBox="1"/>
          <p:nvPr/>
        </p:nvSpPr>
        <p:spPr>
          <a:xfrm>
            <a:off x="5833235" y="701988"/>
            <a:ext cx="6094070" cy="226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getRectArea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isNaN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'Parameter is not a number!!!!'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"Area: 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getRectArea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5893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B47670-277F-62FA-E1A3-F6FA0B4C3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 Object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00857DB-FAC2-6BC9-8FFE-D3B1F6A9A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133" y="1531890"/>
            <a:ext cx="1185773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window object represents the browser's window in which the webpage is displayed. 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It is the top-level object in the browser environment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global to all JavaScript code running in the browser.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has lots of properties and methods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global variables and functions automatically become properties and methods of the window object.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9F22A-CD53-61F1-16C8-EB83938C90FF}"/>
              </a:ext>
            </a:extLst>
          </p:cNvPr>
          <p:cNvSpPr txBox="1"/>
          <p:nvPr/>
        </p:nvSpPr>
        <p:spPr>
          <a:xfrm>
            <a:off x="167133" y="4645431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Example: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20212D-32CA-717E-0DFA-DDA90ADC422A}"/>
              </a:ext>
            </a:extLst>
          </p:cNvPr>
          <p:cNvSpPr txBox="1"/>
          <p:nvPr/>
        </p:nvSpPr>
        <p:spPr>
          <a:xfrm>
            <a:off x="167132" y="5014763"/>
            <a:ext cx="11041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console.log(window); </a:t>
            </a:r>
          </a:p>
        </p:txBody>
      </p:sp>
    </p:spTree>
    <p:extLst>
      <p:ext uri="{BB962C8B-B14F-4D97-AF65-F5344CB8AC3E}">
        <p14:creationId xmlns:p14="http://schemas.microsoft.com/office/powerpoint/2010/main" val="1706485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CB491-3383-44EA-30DA-BF6997C7C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window.console.log</a:t>
            </a:r>
          </a:p>
          <a:p>
            <a:endParaRPr lang="en-US" dirty="0"/>
          </a:p>
          <a:p>
            <a:r>
              <a:rPr lang="en-US" dirty="0" err="1"/>
              <a:t>window.alert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window.prompt</a:t>
            </a:r>
            <a:endParaRPr lang="en-US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54151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E4A5EBE-70F4-1409-3FB6-0940FBAC0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87" y="2355297"/>
            <a:ext cx="9416360" cy="1631216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6D6"/>
                </a:solidFill>
                <a:effectLst/>
                <a:cs typeface="Arial" panose="020B0604020202020204" pitchFamily="34" charset="0"/>
              </a:rPr>
              <a:t>Unlike console.log(), which often displays objects in a simple string format,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3C6D6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6D6"/>
                </a:solidFill>
                <a:effectLst/>
                <a:cs typeface="Arial" panose="020B0604020202020204" pitchFamily="34" charset="0"/>
              </a:rPr>
              <a:t> 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C3C6D6"/>
                </a:solidFill>
                <a:effectLst/>
                <a:cs typeface="Arial" panose="020B0604020202020204" pitchFamily="34" charset="0"/>
              </a:rPr>
              <a:t>console.dir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6D6"/>
                </a:solidFill>
                <a:effectLst/>
                <a:cs typeface="Arial" panose="020B0604020202020204" pitchFamily="34" charset="0"/>
              </a:rPr>
              <a:t>() presents the object's properties in a hierarchical, tree-like structure.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C3C6D6"/>
              </a:solidFill>
              <a:effectLst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C3C6D6"/>
                </a:solidFill>
                <a:effectLst/>
                <a:cs typeface="Arial" panose="020B0604020202020204" pitchFamily="34" charset="0"/>
              </a:rPr>
              <a:t>This makes it easier to explore and understand the object's contents.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159429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5A76-9282-3758-2582-3020DCF2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28BD9-5EB7-A4B5-98B8-FF0096AA6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0000" y="1825625"/>
            <a:ext cx="10233800" cy="3313534"/>
          </a:xfrm>
        </p:spPr>
        <p:txBody>
          <a:bodyPr/>
          <a:lstStyle/>
          <a:p>
            <a:r>
              <a:rPr lang="en-US" b="1" dirty="0"/>
              <a:t>What is the DOM?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Document Object Model (DOM) is an interface that allows scripts to update the content, structure, and style of a webpage. It's a programming API for HTML and XML documents.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DOM represents the document as a tree of nodes (elements), where each node is an object that can be manipulated.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726855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document&#10;&#10;Description automatically generated">
            <a:extLst>
              <a:ext uri="{FF2B5EF4-FFF2-40B4-BE49-F238E27FC236}">
                <a16:creationId xmlns:a16="http://schemas.microsoft.com/office/drawing/2014/main" id="{C28F60A9-0635-B458-5929-4AAC1BEAC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220" y="335667"/>
            <a:ext cx="8912660" cy="6096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62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DBABD-02A6-B8EB-6D42-08BAB8707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var, let,  const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078A54-4974-E24B-4FE6-590D83167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423" y="1030147"/>
            <a:ext cx="9114072" cy="562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767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C1910-EE15-4E85-1555-B30D252B2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What is DOM Manipulation?</a:t>
            </a:r>
          </a:p>
          <a:p>
            <a:r>
              <a:rPr lang="en-US" dirty="0"/>
              <a:t>DOM Manipulation refers to the process of using JavaScript to dynamically change the structure, content, and style of HTML elements.</a:t>
            </a:r>
            <a:endParaRPr lang="en-IN" dirty="0"/>
          </a:p>
          <a:p>
            <a:r>
              <a:rPr lang="en-US" dirty="0"/>
              <a:t>It enables creating interactive and responsive web pages by updating the content without reloading the page.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7E1B10-7DED-831D-EFF6-1C6FC0E85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73963"/>
            <a:ext cx="8084574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 Manipulation</a:t>
            </a:r>
          </a:p>
        </p:txBody>
      </p:sp>
    </p:spTree>
    <p:extLst>
      <p:ext uri="{BB962C8B-B14F-4D97-AF65-F5344CB8AC3E}">
        <p14:creationId xmlns:p14="http://schemas.microsoft.com/office/powerpoint/2010/main" val="28306312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6D24B24-4445-EE5B-9CE9-A5F59B6C84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126" y="1343796"/>
            <a:ext cx="1199987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Selects an element by its unique 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document.getElementsByClassName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Selects elements by their class 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					(returns 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document.getElementsByTagName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Selects elements by tag name (returns 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document.querySelector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Selects the first element that matches a CSS selector.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document.querySelectorAll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(): Selects all elements that match a CSS selector (returns 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NodeList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13427087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3ED9A073-7632-BBFA-AEB1-9E383505AB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710" y="467897"/>
            <a:ext cx="8355172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Selects a single element based on its unique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element with the specified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 not found.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&lt;div id="</a:t>
            </a:r>
            <a:r>
              <a:rPr lang="en-US" altLang="en-US" sz="2000" dirty="0" err="1">
                <a:latin typeface="Arial Unicode MS"/>
              </a:rPr>
              <a:t>myDiv</a:t>
            </a:r>
            <a:r>
              <a:rPr lang="en-US" altLang="en-US" sz="2000" dirty="0">
                <a:latin typeface="Arial Unicode MS"/>
              </a:rPr>
              <a:t>"&gt;Hello, World!&lt;/div&gt;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let element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Hello, World!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57357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9D8F89D0-C0D1-EAF5-8058-579AD2AD5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426" y="1354731"/>
            <a:ext cx="8430513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document.getElementsByClassName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Selects all elements with a specific class name.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(live collection) of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"&gt;Div 1&lt;/div&gt;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"&gt;Div 2&lt;/div&gt;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let elements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document.getElementsByClassName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console.log(elements[0].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Div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console.log(elements[1].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Div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51735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B4F6B5F-66B7-1C51-AD02-A83DDE909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81" y="920621"/>
            <a:ext cx="8496237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document.getElementsByTagName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Selects all elements with a specific tag name (e.g.,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HTMLCollection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&lt;p&gt;Paragraph 1&lt;/p&gt;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&lt;p&gt;Paragraph 2&lt;/p&gt;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let paragraphs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document.getElementsByTagName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('p’);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console.log(paragraphs[0].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Paragraph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console.log(paragraphs[1].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Paragraph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7912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38384DF-BBDD-9F27-7839-D889934DB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451" y="1274585"/>
            <a:ext cx="1106905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document.querySelector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Selects the first element that matches a CSS selector (e.g.,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#id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first matching element 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 not found.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class="box"&gt;First Box&lt;/div&gt;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class="box"&gt;Second Box&lt;/div&gt;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let element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document.querySelector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('.box'); // selects the first element with class "box“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First Box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704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BE0268C-55DE-8B2B-6608-22F2C73AE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464" y="1384227"/>
            <a:ext cx="1110913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document.querySelectorAll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Selects all elements that match a CSS selector.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static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NodeList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matching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class="box"&gt;Box 1&lt;/div&gt;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&lt;div class="box"&gt;Box 2&lt;/div&gt;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elements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document.querySelectorAll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('.box'); // selects all elements with class "box"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console.log(elements[0].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Box 1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console.log(elements[1].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Box 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59561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DA4ABFA-0E4C-6007-7DBF-B6945069C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98" y="-66183"/>
            <a:ext cx="1168760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tagName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Returns the name of the tag of a specific element (in uppercase).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"&gt;Hello, World!&lt;/div&gt;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element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element.tagName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DIV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CF286CD-D1B3-AE0C-9A39-090E67C87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2198" y="3103916"/>
            <a:ext cx="10397398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innerText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Returns the visible text content of an element, excluding hidden </a:t>
            </a:r>
            <a:r>
              <a:rPr lang="en-US" altLang="en-US" sz="2000" dirty="0">
                <a:latin typeface="Arial" panose="020B0604020202020204" pitchFamily="34" charset="0"/>
              </a:rPr>
              <a:t>elements.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It will also update if the visible text changes dynamically.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"&gt;Hello,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&lt;span style="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display:none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;"&gt;hidden text&lt;/span&gt;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World!&lt;/div&gt;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&lt;script&gt;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let element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element.innerText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Hello, World!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9483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CA6EBDD-26BC-847B-A3A7-7E7330E6C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52" y="943092"/>
            <a:ext cx="1153565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innerHTML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Returns or sets the HTML content inside an element, including any HTML tags.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"&gt;Hello,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&lt;strong&gt;World!&lt;/strong&gt;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let element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element.innerHTML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Hello,&lt;strong&gt;World!&lt;/strong&gt;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element.innerHTML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'&lt;p&gt;New content!&lt;/p&gt;'; // changes the inner content to a new &lt;p&gt; tag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71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D6C2643-62A5-21C0-6AAE-36AD4596A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86833"/>
            <a:ext cx="12032461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textContent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Returns or sets the text content of an element, including all elements, even hidden ones.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innerText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it will include hidden text and does not parse HTML.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"&gt;Hello,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&lt;span style="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display:none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;"&gt;hidden text&lt;/span&gt;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World!&lt;/div&gt;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let element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Hello, hidden text World!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8278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6E4A1-692D-6C5A-34EF-A35E0313E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06D50B-56E9-A8A4-0B25-D8428A4B40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0000" y="1974854"/>
            <a:ext cx="110720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Primitive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integers and floating-point numbers.		let age = 25;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text, enclosed in quotes.				let name = “Onkar";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true or false.						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isValid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true;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Undefined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Default value of an uninitialized variable.		let x;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Null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Represents intentional absence of value.			let result = null;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Symbol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Unique and immutable value.				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sym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Symbol("id");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For very large integers.			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bigNum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12345678901234567890n;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653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4FE3-D716-6C1E-561B-EED3580A9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3D8A-B030-59C3-FC8F-8FC4136AF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h2 heading element with some text “Hello Everyone, ”. Append “I am Onkar Bhawar ” to this text using JS.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3 </a:t>
            </a:r>
            <a:r>
              <a:rPr lang="en-US" dirty="0" err="1"/>
              <a:t>divs</a:t>
            </a:r>
            <a:r>
              <a:rPr lang="en-US" dirty="0"/>
              <a:t> with common class name – “box”.  Access them and add some unique text to each one of them.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31249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092FE320-F19A-493E-E2F9-6AD755B20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181" y="311531"/>
            <a:ext cx="9789859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setAttribute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Sets the value of an attribute on an element.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the specified attribute does not exist, it creates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element.setAttribute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attributeName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, value)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id="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myImage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="image1.jpg" alt="Image 1"&gt;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let image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myImag</a:t>
            </a:r>
            <a:r>
              <a:rPr lang="en-US" altLang="en-US" sz="2000" dirty="0" err="1">
                <a:latin typeface="Arial Unicode MS"/>
              </a:rPr>
              <a:t>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image.setAttribute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', 'image2.jpg'); // changes the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attribute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image.setAttribute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('alt', 'New Image Description'); // changes the 'alt' attribute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75558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2ED0FDE-8568-56D6-2087-3899ECFEF4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4" y="592978"/>
            <a:ext cx="9418156" cy="5878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getAttribute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Returns the value of a specified attribute from an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element.getAttribute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attributeName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&lt;a id="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myLink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="https://example.com"&gt;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Visit Example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&lt;/a&gt;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link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myLink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link.getAttribute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'); // retrieves the 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' attribute value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hrefValue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https://example.com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063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95A135A-AC37-27FF-E14D-3EEDA69140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42" y="428181"/>
            <a:ext cx="9962856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Modifies the CSS styles of an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element.style.propertyName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"value"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1: Setting styles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change CSS properties like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color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backgroundColor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fontSize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"&gt;Styled Text&lt;/div&gt;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let div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lang="en-US" altLang="en-US" sz="2200" dirty="0">
                <a:latin typeface="Arial Unicode MS"/>
              </a:rPr>
              <a:t>'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div.style.color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'red'; // changes text color to red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div.style.backgroundColor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'yellow'; // sets background color to yellow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div.style.fontSize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'20px'; // sets font size to 20px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8260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E7917B6-4817-477D-167B-D46E1ABA8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413" y="1156010"/>
            <a:ext cx="11143692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2: Getting a style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get a style value, you can use the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style.propertyName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works only for inline styles set directly via JavaScript or within the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style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attribute in HTML.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 style="color: blue;"&gt;Styled Text&lt;/div&gt;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div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console.log(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div.style.color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Output: blue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2665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20A47-6D8D-88C7-7EEB-8EE40FF1C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Elements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8449CA-4D9B-6A90-5818-BA9D04E86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48774"/>
            <a:ext cx="11081047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node.append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Inserts content (HTML or elements) at the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specified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node.append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(content)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"&gt;Hello&lt;/div&gt;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let div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let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document.createElement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('span’);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newElement.textContent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 World!’;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div.append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Appends " World!" to the end of the div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08706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3BD6070-7A15-C6D4-CFD1-1EDA2AF96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67" y="1430594"/>
            <a:ext cx="10823925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node.prepend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Inserts content (HTML or elements) at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beginning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specified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node.prepend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(content)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"&gt;World!&lt;/div&gt;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div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document.createElement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('span’);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newElement.textContent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'Hello ‘;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latin typeface="Arial Unicode MS"/>
              </a:rPr>
              <a:t>	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div.prepend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Prepends "Hello" at the beginning of the div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5257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BADA386-3C1A-4FCA-6065-C35D078C9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66697"/>
            <a:ext cx="10090391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node.after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Inserts content (HTML or elements)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specified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node.after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(content)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"&gt;Hello&lt;/div&gt;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div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document.createElement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('p’);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newElement.textContent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'This is after the div.’;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div.after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Inserts new paragraph after the div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7822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83F76CE-5371-DB71-694A-25569DE2E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4969" y="1109149"/>
            <a:ext cx="10342062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node.before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200" b="1" dirty="0"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Inserts content (HTML or elements)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specified element.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node.before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(content)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"&gt;World!&lt;/div&gt;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div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let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document.createElement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('p’);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newElement.textContent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 'Hello’;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div.before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newElement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); // Inserts new paragraph before the div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91098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8357-2A00-43B4-6E31-021803AD5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Elements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1652AE4-E03A-C0AD-ABF1-61928D4D25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20000" y="1754526"/>
            <a:ext cx="8010526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node.remove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it does: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Removes the specified element from the DOM.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Syntax: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node.remove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200" dirty="0">
              <a:solidFill>
                <a:schemeClr val="tx1"/>
              </a:solidFill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&lt;div id="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"&gt;Goodbye!&lt;/div&gt;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&lt;script&gt;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let div =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document.getElementById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('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myDiv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’);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solidFill>
                  <a:schemeClr val="tx1"/>
                </a:solidFill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div.remove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(); // Removes the div from the DOM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&lt;/script&gt;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481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8329EDC1-C2F5-B296-5C1B-E601BF31BA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060" y="331520"/>
            <a:ext cx="8467021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Object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Key-value pairs.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 person = { name: "John", age: 30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Ordered list of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fruits = ["Apple", "Banana“, 11];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Reusable block of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 greet() { return "Hello"; 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140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39A00-AF42-2C59-21AF-E156E74B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F327B-E145-616E-77B8-0E148C21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change in the state of an Object is known as event.</a:t>
            </a:r>
          </a:p>
          <a:p>
            <a:r>
              <a:rPr lang="en-US" dirty="0"/>
              <a:t>In JavaScript, </a:t>
            </a:r>
            <a:r>
              <a:rPr lang="en-US" b="1" dirty="0"/>
              <a:t>events</a:t>
            </a:r>
            <a:r>
              <a:rPr lang="en-US" dirty="0"/>
              <a:t> are actions or occurrences that happen in the browser, like clicking a button, loading a page, hovering over an element, typing in an input field, etc. </a:t>
            </a:r>
          </a:p>
          <a:p>
            <a:r>
              <a:rPr lang="en-US" dirty="0"/>
              <a:t>JavaScript can respond to these events using </a:t>
            </a:r>
            <a:r>
              <a:rPr lang="en-US" b="1" dirty="0"/>
              <a:t>event handlers</a:t>
            </a:r>
            <a:r>
              <a:rPr lang="en-US" dirty="0"/>
              <a:t> or </a:t>
            </a:r>
            <a:r>
              <a:rPr lang="en-US" b="1" dirty="0"/>
              <a:t>listeners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95699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2EA99-F907-2D88-155F-CEC01F67C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Types of Events: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588B-1E80-7675-E72A-C150A0B3D8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Mouse Events (click, double click etc.)</a:t>
            </a:r>
          </a:p>
          <a:p>
            <a:r>
              <a:rPr lang="en-IN" dirty="0"/>
              <a:t>Keyboard Events (keypress, </a:t>
            </a:r>
            <a:r>
              <a:rPr lang="en-IN" dirty="0" err="1"/>
              <a:t>keyup</a:t>
            </a:r>
            <a:r>
              <a:rPr lang="en-IN" dirty="0"/>
              <a:t>, </a:t>
            </a:r>
            <a:r>
              <a:rPr lang="en-IN" dirty="0" err="1"/>
              <a:t>keydown</a:t>
            </a:r>
            <a:r>
              <a:rPr lang="en-IN" dirty="0"/>
              <a:t>)</a:t>
            </a:r>
          </a:p>
          <a:p>
            <a:r>
              <a:rPr lang="en-IN" dirty="0"/>
              <a:t>Form Events (submit etc.)</a:t>
            </a:r>
          </a:p>
          <a:p>
            <a:r>
              <a:rPr lang="en-IN" dirty="0"/>
              <a:t>Window Events</a:t>
            </a:r>
          </a:p>
          <a:p>
            <a:r>
              <a:rPr lang="en-IN" dirty="0"/>
              <a:t>Clipboard Events</a:t>
            </a:r>
          </a:p>
        </p:txBody>
      </p:sp>
    </p:spTree>
    <p:extLst>
      <p:ext uri="{BB962C8B-B14F-4D97-AF65-F5344CB8AC3E}">
        <p14:creationId xmlns:p14="http://schemas.microsoft.com/office/powerpoint/2010/main" val="25801896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ABB45-DFA6-E008-3823-3F5336DC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Event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A2AED-A9EE-FA13-38E7-EAAF27F543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Event handling</a:t>
            </a:r>
            <a:r>
              <a:rPr lang="en-US" dirty="0"/>
              <a:t> in JavaScript refers to the process of responding to events such as mouse clicks, keyboard presses, form submissions, and more. </a:t>
            </a:r>
          </a:p>
          <a:p>
            <a:r>
              <a:rPr lang="en-US" dirty="0"/>
              <a:t>JavaScript allows developers to attach functions, called </a:t>
            </a:r>
            <a:r>
              <a:rPr lang="en-US" b="1" dirty="0"/>
              <a:t>event handlers</a:t>
            </a:r>
            <a:r>
              <a:rPr lang="en-US" dirty="0"/>
              <a:t>, to these events so that certain actions are triggered when the event occurs.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389775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13898-BC09-785A-AC49-362E2A316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22422"/>
            <a:ext cx="12192000" cy="6635578"/>
          </a:xfrm>
        </p:spPr>
        <p:txBody>
          <a:bodyPr>
            <a:normAutofit/>
          </a:bodyPr>
          <a:lstStyle/>
          <a:p>
            <a:r>
              <a:rPr lang="en-US" dirty="0"/>
              <a:t>Onclick</a:t>
            </a:r>
          </a:p>
          <a:p>
            <a:r>
              <a:rPr lang="en-US" dirty="0" err="1"/>
              <a:t>Ondblclick</a:t>
            </a:r>
            <a:endParaRPr lang="en-US" dirty="0"/>
          </a:p>
          <a:p>
            <a:r>
              <a:rPr lang="en-US" dirty="0"/>
              <a:t>Mouseover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('Button Clicked');"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Click me!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'id1'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"Button was clicked..."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554532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DCF5B-5923-CEDB-777F-95A088A16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Object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F8743-673D-8BA5-A1DF-11C3D395B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303" y="2400812"/>
            <a:ext cx="12050310" cy="13255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is a special object that has details or additional info about the event.</a:t>
            </a:r>
          </a:p>
          <a:p>
            <a:endParaRPr lang="en-US" dirty="0"/>
          </a:p>
          <a:p>
            <a:r>
              <a:rPr lang="en-US" dirty="0"/>
              <a:t>All event handlers have access to the Event Object’s properties and methods</a:t>
            </a:r>
            <a:r>
              <a:rPr lang="en-IN" dirty="0"/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7B3AF0-8895-4401-916E-2A49D4BE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93" y="4504240"/>
            <a:ext cx="14356093" cy="20690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type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type of event (e.g.,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click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target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element that triggered the event.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currentTarget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element to which the event handler is attached.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clientX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/ </a:t>
            </a:r>
            <a:r>
              <a:rPr kumimoji="0" lang="en-US" altLang="en-US" sz="2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clientY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X and Y coordinates of the mouse event relative to the viewport.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9067990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DACD0-F060-E87E-1568-CA4102602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100" y="1253331"/>
            <a:ext cx="10233800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&lt;button id="</a:t>
            </a:r>
            <a:r>
              <a:rPr lang="en-IN" dirty="0" err="1"/>
              <a:t>myButton</a:t>
            </a:r>
            <a:r>
              <a:rPr lang="en-IN" dirty="0"/>
              <a:t>"&gt;Click Me&lt;/button&gt;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&lt;script&gt;</a:t>
            </a:r>
          </a:p>
          <a:p>
            <a:pPr marL="0" indent="0">
              <a:buNone/>
            </a:pPr>
            <a:r>
              <a:rPr lang="en-IN" dirty="0"/>
              <a:t>  let button = 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myButton</a:t>
            </a:r>
            <a:r>
              <a:rPr lang="en-IN" dirty="0"/>
              <a:t>');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button.addEventListener</a:t>
            </a:r>
            <a:r>
              <a:rPr lang="en-IN" dirty="0"/>
              <a:t>('click', function(event) {</a:t>
            </a:r>
          </a:p>
          <a:p>
            <a:pPr marL="0" indent="0">
              <a:buNone/>
            </a:pPr>
            <a:r>
              <a:rPr lang="en-IN" dirty="0"/>
              <a:t>    console.log('Event Type: ' + </a:t>
            </a:r>
            <a:r>
              <a:rPr lang="en-IN" dirty="0" err="1"/>
              <a:t>event.type</a:t>
            </a:r>
            <a:r>
              <a:rPr lang="en-IN" dirty="0"/>
              <a:t>); // Output: click</a:t>
            </a:r>
          </a:p>
          <a:p>
            <a:pPr marL="0" indent="0">
              <a:buNone/>
            </a:pPr>
            <a:r>
              <a:rPr lang="en-IN" dirty="0"/>
              <a:t>    console.log('Target Element: ' + </a:t>
            </a:r>
            <a:r>
              <a:rPr lang="en-IN" dirty="0" err="1"/>
              <a:t>event.target.tagName</a:t>
            </a:r>
            <a:r>
              <a:rPr lang="en-IN" dirty="0"/>
              <a:t>); // Output: BUTTON</a:t>
            </a:r>
          </a:p>
          <a:p>
            <a:pPr marL="0" indent="0">
              <a:buNone/>
            </a:pPr>
            <a:r>
              <a:rPr lang="en-IN" dirty="0"/>
              <a:t>    console.log('Mouse X: ' + </a:t>
            </a:r>
            <a:r>
              <a:rPr lang="en-IN" dirty="0" err="1"/>
              <a:t>event.clientX</a:t>
            </a:r>
            <a:r>
              <a:rPr lang="en-IN" dirty="0"/>
              <a:t>); // Output: X coordinate of mouse</a:t>
            </a:r>
          </a:p>
          <a:p>
            <a:pPr marL="0" indent="0">
              <a:buNone/>
            </a:pPr>
            <a:r>
              <a:rPr lang="en-IN" dirty="0"/>
              <a:t>    console.log('Mouse Y: ' + </a:t>
            </a:r>
            <a:r>
              <a:rPr lang="en-IN" dirty="0" err="1"/>
              <a:t>event.clientY</a:t>
            </a:r>
            <a:r>
              <a:rPr lang="en-IN" dirty="0"/>
              <a:t>); // Output: Y coordinate of mouse</a:t>
            </a:r>
          </a:p>
          <a:p>
            <a:pPr marL="0" indent="0">
              <a:buNone/>
            </a:pPr>
            <a:r>
              <a:rPr lang="en-IN" dirty="0"/>
              <a:t>  });</a:t>
            </a:r>
          </a:p>
          <a:p>
            <a:pPr marL="0" indent="0">
              <a:buNone/>
            </a:pPr>
            <a:r>
              <a:rPr lang="en-IN" dirty="0"/>
              <a:t>&lt;/script&gt;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036390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14BD82C-90AA-E3A7-02BD-2981C01DA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612408"/>
            <a:ext cx="4095993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addEventListener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119756F-3AE3-E251-7739-221DFB40F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20348" y="1274128"/>
            <a:ext cx="11971652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addEventListener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attaches an event handler to an element without overwriting existing event handlers.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It allows you to add multiple event listeners for the same event.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F512BC-545A-EE59-6F52-6553D55F5862}"/>
              </a:ext>
            </a:extLst>
          </p:cNvPr>
          <p:cNvSpPr txBox="1"/>
          <p:nvPr/>
        </p:nvSpPr>
        <p:spPr>
          <a:xfrm>
            <a:off x="220348" y="3043844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element.addEventListener</a:t>
            </a:r>
            <a:r>
              <a:rPr lang="en-IN" dirty="0"/>
              <a:t>(event, function);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A1105A8-F84D-80C1-863A-3831FDBBB3FD}"/>
              </a:ext>
            </a:extLst>
          </p:cNvPr>
          <p:cNvSpPr txBox="1"/>
          <p:nvPr/>
        </p:nvSpPr>
        <p:spPr>
          <a:xfrm>
            <a:off x="220348" y="4074896"/>
            <a:ext cx="60984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&lt;button id="</a:t>
            </a:r>
            <a:r>
              <a:rPr lang="en-IN" dirty="0" err="1"/>
              <a:t>myButton</a:t>
            </a:r>
            <a:r>
              <a:rPr lang="en-IN" dirty="0"/>
              <a:t>"&gt;Click Me&lt;/button&gt;</a:t>
            </a:r>
          </a:p>
          <a:p>
            <a:endParaRPr lang="en-IN" dirty="0"/>
          </a:p>
          <a:p>
            <a:r>
              <a:rPr lang="en-IN" dirty="0"/>
              <a:t>&lt;script&gt;</a:t>
            </a:r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button = 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myButton</a:t>
            </a:r>
            <a:r>
              <a:rPr lang="en-IN" dirty="0"/>
              <a:t>');</a:t>
            </a:r>
          </a:p>
          <a:p>
            <a:r>
              <a:rPr lang="en-IN" dirty="0"/>
              <a:t>  </a:t>
            </a:r>
            <a:r>
              <a:rPr lang="en-IN" dirty="0" err="1"/>
              <a:t>button.addEventListener</a:t>
            </a:r>
            <a:r>
              <a:rPr lang="en-IN" dirty="0"/>
              <a:t>('click', function() {</a:t>
            </a:r>
          </a:p>
          <a:p>
            <a:r>
              <a:rPr lang="en-IN" dirty="0"/>
              <a:t>    alert('Button clicked!');</a:t>
            </a:r>
          </a:p>
          <a:p>
            <a:r>
              <a:rPr lang="en-IN" dirty="0"/>
              <a:t>  });</a:t>
            </a:r>
          </a:p>
          <a:p>
            <a:r>
              <a:rPr lang="en-IN" dirty="0"/>
              <a:t>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9264160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0F7A60E-7342-85C1-A195-B1262CD55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520075"/>
            <a:ext cx="7612626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en-US" altLang="en-US" sz="3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removeEventListener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6F79BBE-C762-2A94-625C-C6907F1EE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968" y="1535738"/>
            <a:ext cx="121920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removeEventListener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 removes an event handler that was attached using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addEventListener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requires the exact function reference to remove the listener. 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0D852B-06F2-CACC-5553-2C53ACEE296D}"/>
              </a:ext>
            </a:extLst>
          </p:cNvPr>
          <p:cNvSpPr txBox="1"/>
          <p:nvPr/>
        </p:nvSpPr>
        <p:spPr>
          <a:xfrm>
            <a:off x="294968" y="3059668"/>
            <a:ext cx="62459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element.removeEventListener</a:t>
            </a:r>
            <a:r>
              <a:rPr lang="en-IN" dirty="0"/>
              <a:t>(event, function);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7B9CAB-E2C4-58BD-0F40-A736F7DBD47F}"/>
              </a:ext>
            </a:extLst>
          </p:cNvPr>
          <p:cNvSpPr txBox="1"/>
          <p:nvPr/>
        </p:nvSpPr>
        <p:spPr>
          <a:xfrm>
            <a:off x="6540910" y="3059668"/>
            <a:ext cx="624594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&lt;button id="</a:t>
            </a:r>
            <a:r>
              <a:rPr lang="en-IN" dirty="0" err="1"/>
              <a:t>myButton</a:t>
            </a:r>
            <a:r>
              <a:rPr lang="en-IN" dirty="0"/>
              <a:t>"&gt;Click Me&lt;/button&gt;</a:t>
            </a:r>
          </a:p>
          <a:p>
            <a:endParaRPr lang="en-IN" dirty="0"/>
          </a:p>
          <a:p>
            <a:r>
              <a:rPr lang="en-IN" dirty="0"/>
              <a:t>&lt;script&gt;</a:t>
            </a:r>
          </a:p>
          <a:p>
            <a:r>
              <a:rPr lang="en-IN" dirty="0"/>
              <a:t>&lt;/script&gt;function </a:t>
            </a:r>
            <a:r>
              <a:rPr lang="en-IN" dirty="0" err="1"/>
              <a:t>handleClick</a:t>
            </a:r>
            <a:r>
              <a:rPr lang="en-IN" dirty="0"/>
              <a:t>() {</a:t>
            </a:r>
          </a:p>
          <a:p>
            <a:r>
              <a:rPr lang="en-IN" dirty="0"/>
              <a:t>    alert('Button clicked!');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const</a:t>
            </a:r>
            <a:r>
              <a:rPr lang="en-IN" dirty="0"/>
              <a:t> button = </a:t>
            </a:r>
            <a:r>
              <a:rPr lang="en-IN" dirty="0" err="1"/>
              <a:t>document.getElementById</a:t>
            </a:r>
            <a:r>
              <a:rPr lang="en-IN" dirty="0"/>
              <a:t>('</a:t>
            </a:r>
            <a:r>
              <a:rPr lang="en-IN" dirty="0" err="1"/>
              <a:t>myButton</a:t>
            </a:r>
            <a:r>
              <a:rPr lang="en-IN" dirty="0"/>
              <a:t>');</a:t>
            </a:r>
          </a:p>
          <a:p>
            <a:r>
              <a:rPr lang="en-IN" dirty="0"/>
              <a:t>  </a:t>
            </a:r>
            <a:r>
              <a:rPr lang="en-IN" dirty="0" err="1"/>
              <a:t>button.addEventListener</a:t>
            </a:r>
            <a:r>
              <a:rPr lang="en-IN" dirty="0"/>
              <a:t>('click', </a:t>
            </a:r>
            <a:r>
              <a:rPr lang="en-IN" dirty="0" err="1"/>
              <a:t>handleClick</a:t>
            </a:r>
            <a:r>
              <a:rPr lang="en-IN" dirty="0"/>
              <a:t>);</a:t>
            </a:r>
          </a:p>
          <a:p>
            <a:endParaRPr lang="en-IN" dirty="0"/>
          </a:p>
          <a:p>
            <a:r>
              <a:rPr lang="en-IN" dirty="0"/>
              <a:t>  // Later in the code, you can remove the event listener</a:t>
            </a:r>
          </a:p>
          <a:p>
            <a:r>
              <a:rPr lang="en-IN" dirty="0"/>
              <a:t>  </a:t>
            </a:r>
            <a:r>
              <a:rPr lang="en-IN" dirty="0" err="1"/>
              <a:t>button.removeEventListener</a:t>
            </a:r>
            <a:r>
              <a:rPr lang="en-IN" dirty="0"/>
              <a:t>('click', </a:t>
            </a:r>
            <a:r>
              <a:rPr lang="en-IN" dirty="0" err="1"/>
              <a:t>handleClick</a:t>
            </a:r>
            <a:r>
              <a:rPr lang="en-IN" dirty="0"/>
              <a:t>);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18777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27C55-B4E3-4ED9-7E2B-F01A1CDB9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Classes in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EF78C-2A61-0C74-62D1-D9241875DA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US" dirty="0"/>
              <a:t>JavaScript </a:t>
            </a:r>
            <a:r>
              <a:rPr lang="en-US" b="1" dirty="0"/>
              <a:t>classes</a:t>
            </a:r>
            <a:r>
              <a:rPr lang="en-US" dirty="0"/>
              <a:t> are a template for creating objects.</a:t>
            </a:r>
          </a:p>
          <a:p>
            <a:endParaRPr lang="en-US" dirty="0"/>
          </a:p>
          <a:p>
            <a:r>
              <a:rPr lang="en-US" dirty="0"/>
              <a:t>They make code more readable and organized.</a:t>
            </a:r>
          </a:p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8FC02B-8942-52CC-B814-9DC7428A2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56074"/>
            <a:ext cx="841397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Defining a 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define a class using the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keyword. Classes can include: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constructor method for initializing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 to define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2645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ABFA6E-9D32-90EF-9AB9-8C5A1746110D}"/>
              </a:ext>
            </a:extLst>
          </p:cNvPr>
          <p:cNvSpPr txBox="1"/>
          <p:nvPr/>
        </p:nvSpPr>
        <p:spPr>
          <a:xfrm>
            <a:off x="306029" y="289679"/>
            <a:ext cx="60984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Person {</a:t>
            </a:r>
          </a:p>
          <a:p>
            <a:r>
              <a:rPr lang="en-IN" dirty="0"/>
              <a:t>  constructor(name, age) {</a:t>
            </a:r>
          </a:p>
          <a:p>
            <a:r>
              <a:rPr lang="en-IN" dirty="0"/>
              <a:t>    this.name = name;</a:t>
            </a:r>
          </a:p>
          <a:p>
            <a:r>
              <a:rPr lang="en-IN" dirty="0"/>
              <a:t>    </a:t>
            </a:r>
            <a:r>
              <a:rPr lang="en-IN" dirty="0" err="1"/>
              <a:t>this.age</a:t>
            </a:r>
            <a:r>
              <a:rPr lang="en-IN" dirty="0"/>
              <a:t> = age;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greet() {</a:t>
            </a:r>
          </a:p>
          <a:p>
            <a:r>
              <a:rPr lang="en-IN" dirty="0"/>
              <a:t>    console.log(`Hello, my name is ${this.name} and I am ${</a:t>
            </a:r>
            <a:r>
              <a:rPr lang="en-IN" dirty="0" err="1"/>
              <a:t>this.age</a:t>
            </a:r>
            <a:r>
              <a:rPr lang="en-IN" dirty="0"/>
              <a:t>} years old.`);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CC40B7A-BC43-3D5F-C5FE-3EA631FDC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29" y="3501480"/>
            <a:ext cx="882735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Creating an Instance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create an object (instance) of a class using the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6C2DE7-F381-81DA-2AFA-71FB870A4C03}"/>
              </a:ext>
            </a:extLst>
          </p:cNvPr>
          <p:cNvSpPr txBox="1"/>
          <p:nvPr/>
        </p:nvSpPr>
        <p:spPr>
          <a:xfrm>
            <a:off x="306029" y="4678148"/>
            <a:ext cx="60984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const</a:t>
            </a:r>
            <a:r>
              <a:rPr lang="en-IN" dirty="0"/>
              <a:t> person1 = new Person('Alice', 25);</a:t>
            </a:r>
          </a:p>
          <a:p>
            <a:r>
              <a:rPr lang="en-IN" dirty="0"/>
              <a:t>person1.greet(); </a:t>
            </a:r>
          </a:p>
        </p:txBody>
      </p:sp>
    </p:spTree>
    <p:extLst>
      <p:ext uri="{BB962C8B-B14F-4D97-AF65-F5344CB8AC3E}">
        <p14:creationId xmlns:p14="http://schemas.microsoft.com/office/powerpoint/2010/main" val="2330586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C7452-9E83-B84A-C3B1-5DC5147D81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 in JS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6507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19937A7D-73B7-8462-FF7B-F5DB975709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5683"/>
            <a:ext cx="113617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Inheritance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You can create a class that inherits from another class using the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extends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	allowing you to reuse functionality from a parent class.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41DEE5-3BBC-06DE-24CD-718607326C31}"/>
              </a:ext>
            </a:extLst>
          </p:cNvPr>
          <p:cNvSpPr txBox="1"/>
          <p:nvPr/>
        </p:nvSpPr>
        <p:spPr>
          <a:xfrm>
            <a:off x="308610" y="2219742"/>
            <a:ext cx="61341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Employee extends Person {</a:t>
            </a:r>
          </a:p>
          <a:p>
            <a:r>
              <a:rPr lang="en-IN" dirty="0"/>
              <a:t>  constructor(name, age, job) {</a:t>
            </a:r>
          </a:p>
          <a:p>
            <a:r>
              <a:rPr lang="en-IN" dirty="0"/>
              <a:t>    super(name, age);  // Calls the parent class's constructor</a:t>
            </a:r>
          </a:p>
          <a:p>
            <a:r>
              <a:rPr lang="en-IN" dirty="0"/>
              <a:t>    </a:t>
            </a:r>
            <a:r>
              <a:rPr lang="en-IN" dirty="0" err="1"/>
              <a:t>this.job</a:t>
            </a:r>
            <a:r>
              <a:rPr lang="en-IN" dirty="0"/>
              <a:t> = job;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work() {</a:t>
            </a:r>
          </a:p>
          <a:p>
            <a:r>
              <a:rPr lang="en-IN" dirty="0"/>
              <a:t>    console.log(`${this.name} is working as a ${</a:t>
            </a:r>
            <a:r>
              <a:rPr lang="en-IN" dirty="0" err="1"/>
              <a:t>this.job</a:t>
            </a:r>
            <a:r>
              <a:rPr lang="en-IN" dirty="0"/>
              <a:t>}.`);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employee1 = new Employee('Bob', 30, 'Developer');</a:t>
            </a:r>
          </a:p>
          <a:p>
            <a:r>
              <a:rPr lang="en-IN" dirty="0"/>
              <a:t>employee1.greet();   // Output: Hello, my name is Bob and I am 30 years old.</a:t>
            </a:r>
          </a:p>
          <a:p>
            <a:r>
              <a:rPr lang="en-IN" dirty="0"/>
              <a:t>employee1.work();    // Output: Bob is working as a Developer.</a:t>
            </a:r>
          </a:p>
        </p:txBody>
      </p:sp>
    </p:spTree>
    <p:extLst>
      <p:ext uri="{BB962C8B-B14F-4D97-AF65-F5344CB8AC3E}">
        <p14:creationId xmlns:p14="http://schemas.microsoft.com/office/powerpoint/2010/main" val="373498114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96511-C774-CF3B-3441-6A9A85581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 keyword 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E6CA26C-91FF-F0C5-1AA7-5FF7FB14C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79" y="1914883"/>
            <a:ext cx="10928441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super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keyword in JavaScript is used to call the constructor or methods of a parent class.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is commonly used in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inheritance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a child class wants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access properties and methods of its parent class. 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F6B82AB-5885-0F7A-4181-7C17D99F69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779" y="3926116"/>
            <a:ext cx="835812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are two main uses of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super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constructor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call the parent class’s constructor and inherit its properties.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methods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To call a method from the parent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59341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315BA9E-6B39-E4CA-6C8A-8E7E46BEA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" y="0"/>
            <a:ext cx="3988784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super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Constructor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24D027-DF72-BDD7-2D4E-76D81EF06F4C}"/>
              </a:ext>
            </a:extLst>
          </p:cNvPr>
          <p:cNvSpPr txBox="1"/>
          <p:nvPr/>
        </p:nvSpPr>
        <p:spPr>
          <a:xfrm>
            <a:off x="4275438" y="215443"/>
            <a:ext cx="921319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Person {</a:t>
            </a:r>
          </a:p>
          <a:p>
            <a:r>
              <a:rPr lang="en-IN" dirty="0"/>
              <a:t>  constructor(name, age) {</a:t>
            </a:r>
          </a:p>
          <a:p>
            <a:r>
              <a:rPr lang="en-IN" dirty="0"/>
              <a:t>    this.name = name;</a:t>
            </a:r>
          </a:p>
          <a:p>
            <a:r>
              <a:rPr lang="en-IN" dirty="0"/>
              <a:t>    </a:t>
            </a:r>
            <a:r>
              <a:rPr lang="en-IN" dirty="0" err="1"/>
              <a:t>this.age</a:t>
            </a:r>
            <a:r>
              <a:rPr lang="en-IN" dirty="0"/>
              <a:t> = age;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class Employee extends Person {</a:t>
            </a:r>
          </a:p>
          <a:p>
            <a:r>
              <a:rPr lang="en-IN" dirty="0"/>
              <a:t>  constructor(name, age, job) {</a:t>
            </a:r>
          </a:p>
          <a:p>
            <a:r>
              <a:rPr lang="en-IN" dirty="0"/>
              <a:t>super(name, age);    // Calls the parent class constructor (Person) with name and age</a:t>
            </a:r>
          </a:p>
          <a:p>
            <a:r>
              <a:rPr lang="en-IN" dirty="0"/>
              <a:t>    </a:t>
            </a:r>
            <a:r>
              <a:rPr lang="en-IN" dirty="0" err="1"/>
              <a:t>this.job</a:t>
            </a:r>
            <a:r>
              <a:rPr lang="en-IN" dirty="0"/>
              <a:t> = job;   // Adds a new property 'job' to Employee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</a:t>
            </a:r>
            <a:r>
              <a:rPr lang="en-IN" dirty="0" err="1"/>
              <a:t>displayJob</a:t>
            </a:r>
            <a:r>
              <a:rPr lang="en-IN" dirty="0"/>
              <a:t>() {</a:t>
            </a:r>
          </a:p>
          <a:p>
            <a:r>
              <a:rPr lang="en-IN" dirty="0"/>
              <a:t>    console.log(`${this.name} works as a ${</a:t>
            </a:r>
            <a:r>
              <a:rPr lang="en-IN" dirty="0" err="1"/>
              <a:t>this.job</a:t>
            </a:r>
            <a:r>
              <a:rPr lang="en-IN" dirty="0"/>
              <a:t>}.`);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emp1 = new Employee('Alice', 30, 'Engineer');</a:t>
            </a:r>
          </a:p>
          <a:p>
            <a:r>
              <a:rPr lang="en-IN" dirty="0"/>
              <a:t>console.log(emp1.name); // Output: Alice</a:t>
            </a:r>
          </a:p>
          <a:p>
            <a:r>
              <a:rPr lang="en-IN" dirty="0"/>
              <a:t>console.log(emp1.age);  // Output: 30</a:t>
            </a:r>
          </a:p>
          <a:p>
            <a:r>
              <a:rPr lang="en-IN" dirty="0"/>
              <a:t>emp1.displayJob();      // Output: Alice works as an Engineer.</a:t>
            </a:r>
          </a:p>
        </p:txBody>
      </p:sp>
    </p:spTree>
    <p:extLst>
      <p:ext uri="{BB962C8B-B14F-4D97-AF65-F5344CB8AC3E}">
        <p14:creationId xmlns:p14="http://schemas.microsoft.com/office/powerpoint/2010/main" val="386269612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4EF9ECC-A66E-8C81-A7CE-A8B3312C99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3093"/>
            <a:ext cx="4965014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Using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super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Call Parent Methods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EC3B9B-8B48-0DA2-DD94-225527CBF55D}"/>
              </a:ext>
            </a:extLst>
          </p:cNvPr>
          <p:cNvSpPr txBox="1"/>
          <p:nvPr/>
        </p:nvSpPr>
        <p:spPr>
          <a:xfrm>
            <a:off x="342901" y="1020165"/>
            <a:ext cx="614270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Animal {</a:t>
            </a:r>
          </a:p>
          <a:p>
            <a:r>
              <a:rPr lang="en-IN" dirty="0"/>
              <a:t>  speak() {</a:t>
            </a:r>
          </a:p>
          <a:p>
            <a:r>
              <a:rPr lang="en-IN" dirty="0"/>
              <a:t>    console.log('Animal speaks');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class Dog extends Animal {</a:t>
            </a:r>
          </a:p>
          <a:p>
            <a:r>
              <a:rPr lang="en-IN" dirty="0"/>
              <a:t>  speak() {</a:t>
            </a:r>
          </a:p>
          <a:p>
            <a:r>
              <a:rPr lang="en-IN" dirty="0"/>
              <a:t>    </a:t>
            </a:r>
            <a:r>
              <a:rPr lang="en-IN" dirty="0" err="1"/>
              <a:t>super.speak</a:t>
            </a:r>
            <a:r>
              <a:rPr lang="en-IN" dirty="0"/>
              <a:t>();  // Calls the parent class's speak method</a:t>
            </a:r>
          </a:p>
          <a:p>
            <a:r>
              <a:rPr lang="en-IN" dirty="0"/>
              <a:t>    console.log('Dog barks');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dog = new Dog();</a:t>
            </a:r>
          </a:p>
          <a:p>
            <a:r>
              <a:rPr lang="en-IN" dirty="0" err="1"/>
              <a:t>dog.speak</a:t>
            </a:r>
            <a:r>
              <a:rPr lang="en-IN" dirty="0"/>
              <a:t>();</a:t>
            </a:r>
          </a:p>
          <a:p>
            <a:r>
              <a:rPr lang="en-IN" dirty="0"/>
              <a:t>// Output:</a:t>
            </a:r>
          </a:p>
          <a:p>
            <a:r>
              <a:rPr lang="en-IN" dirty="0"/>
              <a:t>// Animal speaks</a:t>
            </a:r>
          </a:p>
          <a:p>
            <a:r>
              <a:rPr lang="en-IN" dirty="0"/>
              <a:t>// Dog barks</a:t>
            </a:r>
          </a:p>
        </p:txBody>
      </p:sp>
    </p:spTree>
    <p:extLst>
      <p:ext uri="{BB962C8B-B14F-4D97-AF65-F5344CB8AC3E}">
        <p14:creationId xmlns:p14="http://schemas.microsoft.com/office/powerpoint/2010/main" val="22250033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7FFE3-9061-57C9-F159-D6703525A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A1DA7-A0F7-890B-6528-32B09FB2C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1825625"/>
            <a:ext cx="113538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You are creating a website for your college. Create a class User    	with 2   	properties, name &amp; email. It also has a method called 	</a:t>
            </a:r>
            <a:r>
              <a:rPr lang="en-US" dirty="0" err="1"/>
              <a:t>viewData</a:t>
            </a:r>
            <a:r>
              <a:rPr lang="en-US" dirty="0"/>
              <a:t>( ) 	that allows user to view website data.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Create a new class called Admin which inherits from User. Add a new method called </a:t>
            </a:r>
            <a:r>
              <a:rPr lang="en-US" dirty="0" err="1"/>
              <a:t>editData</a:t>
            </a:r>
            <a:r>
              <a:rPr lang="en-US" dirty="0"/>
              <a:t> to Admin that allows it to edit website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626527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7C4BAA2-D1D8-7D48-CDA4-E0263C71FC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8652" y="1698844"/>
            <a:ext cx="1121586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Wrapping data and methods together in objects.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Hiding implementation details and exposing only necessary functionalities.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Inheritance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Allowing one object or class to inherit properties and methods from another.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Polymorphism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Allowing methods to have different implementations in derived classes. </a:t>
            </a:r>
          </a:p>
        </p:txBody>
      </p:sp>
    </p:spTree>
    <p:extLst>
      <p:ext uri="{BB962C8B-B14F-4D97-AF65-F5344CB8AC3E}">
        <p14:creationId xmlns:p14="http://schemas.microsoft.com/office/powerpoint/2010/main" val="222780024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B2DBCE8-0412-BF80-7AD5-6E07F99BC4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 Encapsulation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8CF4C-660E-B59D-58D6-F6E96499A6ED}"/>
              </a:ext>
            </a:extLst>
          </p:cNvPr>
          <p:cNvSpPr txBox="1"/>
          <p:nvPr/>
        </p:nvSpPr>
        <p:spPr>
          <a:xfrm>
            <a:off x="7608498" y="365125"/>
            <a:ext cx="4583502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class Person {</a:t>
            </a:r>
          </a:p>
          <a:p>
            <a:r>
              <a:rPr lang="en-IN" sz="1400" dirty="0"/>
              <a:t>  constructor(name, age) {</a:t>
            </a:r>
          </a:p>
          <a:p>
            <a:r>
              <a:rPr lang="en-IN" sz="1400" dirty="0"/>
              <a:t>    this.name = name; // Public property</a:t>
            </a:r>
          </a:p>
          <a:p>
            <a:r>
              <a:rPr lang="en-IN" sz="1400" dirty="0"/>
              <a:t>    let _age = age; // Private variable (not accessible outside)</a:t>
            </a:r>
          </a:p>
          <a:p>
            <a:endParaRPr lang="en-IN" sz="1400" dirty="0"/>
          </a:p>
          <a:p>
            <a:r>
              <a:rPr lang="en-IN" sz="1400" dirty="0"/>
              <a:t>    </a:t>
            </a:r>
            <a:r>
              <a:rPr lang="en-IN" sz="1400" dirty="0" err="1"/>
              <a:t>this.getAge</a:t>
            </a:r>
            <a:r>
              <a:rPr lang="en-IN" sz="1400" dirty="0"/>
              <a:t> = function () {</a:t>
            </a:r>
          </a:p>
          <a:p>
            <a:r>
              <a:rPr lang="en-IN" sz="1400" dirty="0"/>
              <a:t>      return _age;    };</a:t>
            </a:r>
          </a:p>
          <a:p>
            <a:endParaRPr lang="en-IN" sz="1400" dirty="0"/>
          </a:p>
          <a:p>
            <a:r>
              <a:rPr lang="en-IN" sz="1400" dirty="0"/>
              <a:t>    </a:t>
            </a:r>
            <a:r>
              <a:rPr lang="en-IN" sz="1400" dirty="0" err="1"/>
              <a:t>this.setAge</a:t>
            </a:r>
            <a:r>
              <a:rPr lang="en-IN" sz="1400" dirty="0"/>
              <a:t> = function (</a:t>
            </a:r>
            <a:r>
              <a:rPr lang="en-IN" sz="1400" dirty="0" err="1"/>
              <a:t>newAge</a:t>
            </a:r>
            <a:r>
              <a:rPr lang="en-IN" sz="1400" dirty="0"/>
              <a:t>) {</a:t>
            </a:r>
          </a:p>
          <a:p>
            <a:r>
              <a:rPr lang="en-IN" sz="1400" dirty="0"/>
              <a:t>      if (</a:t>
            </a:r>
            <a:r>
              <a:rPr lang="en-IN" sz="1400" dirty="0" err="1"/>
              <a:t>newAge</a:t>
            </a:r>
            <a:r>
              <a:rPr lang="en-IN" sz="1400" dirty="0"/>
              <a:t> &gt; 0) _age = </a:t>
            </a:r>
            <a:r>
              <a:rPr lang="en-IN" sz="1400" dirty="0" err="1"/>
              <a:t>newAge</a:t>
            </a:r>
            <a:r>
              <a:rPr lang="en-IN" sz="1400" dirty="0"/>
              <a:t>;</a:t>
            </a:r>
          </a:p>
          <a:p>
            <a:r>
              <a:rPr lang="en-IN" sz="1400" dirty="0"/>
              <a:t>      else console.log("Invalid age");    };  }</a:t>
            </a:r>
          </a:p>
          <a:p>
            <a:endParaRPr lang="en-IN" sz="1400" dirty="0"/>
          </a:p>
          <a:p>
            <a:r>
              <a:rPr lang="en-IN" sz="1400" dirty="0"/>
              <a:t>  greet() {</a:t>
            </a:r>
          </a:p>
          <a:p>
            <a:r>
              <a:rPr lang="en-IN" sz="1400" dirty="0"/>
              <a:t>    console.log(`Hello, my name is ${this.name}`);</a:t>
            </a:r>
          </a:p>
          <a:p>
            <a:r>
              <a:rPr lang="en-IN" sz="1400" dirty="0"/>
              <a:t>  }</a:t>
            </a:r>
          </a:p>
          <a:p>
            <a:r>
              <a:rPr lang="en-IN" sz="1400" dirty="0"/>
              <a:t>}</a:t>
            </a:r>
          </a:p>
          <a:p>
            <a:endParaRPr lang="en-IN" sz="1400" dirty="0"/>
          </a:p>
          <a:p>
            <a:r>
              <a:rPr lang="en-IN" sz="1400" dirty="0" err="1"/>
              <a:t>const</a:t>
            </a:r>
            <a:r>
              <a:rPr lang="en-IN" sz="1400" dirty="0"/>
              <a:t> person1 = new Person("Alice", 25);</a:t>
            </a:r>
          </a:p>
          <a:p>
            <a:r>
              <a:rPr lang="en-IN" sz="1400" dirty="0"/>
              <a:t>console.log(person1.name); // Alice</a:t>
            </a:r>
          </a:p>
          <a:p>
            <a:r>
              <a:rPr lang="en-IN" sz="1400" dirty="0"/>
              <a:t>console.log(person1.getAge()); // 25</a:t>
            </a:r>
          </a:p>
          <a:p>
            <a:endParaRPr lang="en-IN" sz="1400" dirty="0"/>
          </a:p>
          <a:p>
            <a:r>
              <a:rPr lang="en-IN" sz="1400" dirty="0"/>
              <a:t>person1.setAge(30);</a:t>
            </a:r>
          </a:p>
          <a:p>
            <a:r>
              <a:rPr lang="en-IN" sz="1400" dirty="0"/>
              <a:t>console.log(person1.getAge()); // 30</a:t>
            </a:r>
          </a:p>
          <a:p>
            <a:endParaRPr lang="en-IN" sz="1400" dirty="0"/>
          </a:p>
          <a:p>
            <a:r>
              <a:rPr lang="en-IN" sz="1400" dirty="0"/>
              <a:t>person1.setAge(-5); // Invalid 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95A6E0-DE9F-11F6-F2A1-869DA4D35307}"/>
              </a:ext>
            </a:extLst>
          </p:cNvPr>
          <p:cNvSpPr txBox="1"/>
          <p:nvPr/>
        </p:nvSpPr>
        <p:spPr>
          <a:xfrm>
            <a:off x="235424" y="1690688"/>
            <a:ext cx="609372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Encapsulation is the idea of bundling data (properties) and methods (functions) inside an object. It restricts direct access to certain details and protects the integrity of the data.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284674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32F11-4EC9-37A0-7865-37687401B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2. Abstraction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07FBC8-8A3B-1C90-B354-567943EE1EC6}"/>
              </a:ext>
            </a:extLst>
          </p:cNvPr>
          <p:cNvSpPr txBox="1"/>
          <p:nvPr/>
        </p:nvSpPr>
        <p:spPr>
          <a:xfrm>
            <a:off x="838200" y="1935539"/>
            <a:ext cx="60937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Abstraction hides complex implementation details and exposes only necessary parts.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AD7F5-BC84-7034-7388-6DE15195582C}"/>
              </a:ext>
            </a:extLst>
          </p:cNvPr>
          <p:cNvSpPr txBox="1"/>
          <p:nvPr/>
        </p:nvSpPr>
        <p:spPr>
          <a:xfrm>
            <a:off x="6199496" y="365125"/>
            <a:ext cx="5865125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Car {</a:t>
            </a:r>
          </a:p>
          <a:p>
            <a:r>
              <a:rPr lang="en-IN" dirty="0"/>
              <a:t>  constructor(model) {</a:t>
            </a:r>
          </a:p>
          <a:p>
            <a:r>
              <a:rPr lang="en-IN" dirty="0"/>
              <a:t>    </a:t>
            </a:r>
            <a:r>
              <a:rPr lang="en-IN" dirty="0" err="1"/>
              <a:t>this.model</a:t>
            </a:r>
            <a:r>
              <a:rPr lang="en-IN" dirty="0"/>
              <a:t> = model;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start() {</a:t>
            </a:r>
          </a:p>
          <a:p>
            <a:r>
              <a:rPr lang="en-IN" dirty="0"/>
              <a:t>    console.log("Car is starting...");</a:t>
            </a:r>
          </a:p>
          <a:p>
            <a:r>
              <a:rPr lang="en-IN" dirty="0"/>
              <a:t>    this._</a:t>
            </a:r>
            <a:r>
              <a:rPr lang="en-IN" dirty="0" err="1"/>
              <a:t>fuelInjection</a:t>
            </a:r>
            <a:r>
              <a:rPr lang="en-IN" dirty="0"/>
              <a:t>(); // Private method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_</a:t>
            </a:r>
            <a:r>
              <a:rPr lang="en-IN" dirty="0" err="1"/>
              <a:t>fuelInjection</a:t>
            </a:r>
            <a:r>
              <a:rPr lang="en-IN" dirty="0"/>
              <a:t>() {</a:t>
            </a:r>
          </a:p>
          <a:p>
            <a:r>
              <a:rPr lang="en-IN" dirty="0"/>
              <a:t>    console.log("Fuel injection process...");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car1 = new Car("Tesla");</a:t>
            </a:r>
          </a:p>
          <a:p>
            <a:r>
              <a:rPr lang="en-IN" dirty="0"/>
              <a:t>car1.start();  </a:t>
            </a:r>
          </a:p>
        </p:txBody>
      </p:sp>
    </p:spTree>
    <p:extLst>
      <p:ext uri="{BB962C8B-B14F-4D97-AF65-F5344CB8AC3E}">
        <p14:creationId xmlns:p14="http://schemas.microsoft.com/office/powerpoint/2010/main" val="227604304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6C1AE-183F-F456-9038-1E20913BB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3. 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85339E-D47B-1770-0282-D746E03B96BD}"/>
              </a:ext>
            </a:extLst>
          </p:cNvPr>
          <p:cNvSpPr txBox="1"/>
          <p:nvPr/>
        </p:nvSpPr>
        <p:spPr>
          <a:xfrm>
            <a:off x="481084" y="2317677"/>
            <a:ext cx="51281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Inheritance allows one class to acquire properties and methods from another class.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067E4-B571-F1D6-EB89-9D662F5CA3D1}"/>
              </a:ext>
            </a:extLst>
          </p:cNvPr>
          <p:cNvSpPr txBox="1"/>
          <p:nvPr/>
        </p:nvSpPr>
        <p:spPr>
          <a:xfrm>
            <a:off x="6927376" y="88117"/>
            <a:ext cx="5264624" cy="6404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Animal {</a:t>
            </a:r>
          </a:p>
          <a:p>
            <a:r>
              <a:rPr lang="en-IN" dirty="0"/>
              <a:t>  constructor(name) {</a:t>
            </a:r>
          </a:p>
          <a:p>
            <a:r>
              <a:rPr lang="en-IN" dirty="0"/>
              <a:t>    this.name = name;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speak() {</a:t>
            </a:r>
          </a:p>
          <a:p>
            <a:r>
              <a:rPr lang="en-IN" dirty="0"/>
              <a:t>    console.log(`${this.name} makes a sound`);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class Dog extends Animal {</a:t>
            </a:r>
          </a:p>
          <a:p>
            <a:r>
              <a:rPr lang="en-IN" dirty="0"/>
              <a:t>  constructor(name, breed) {</a:t>
            </a:r>
          </a:p>
          <a:p>
            <a:r>
              <a:rPr lang="en-IN" dirty="0"/>
              <a:t>    super(name); // Call parent constructor</a:t>
            </a:r>
          </a:p>
          <a:p>
            <a:r>
              <a:rPr lang="en-IN" dirty="0"/>
              <a:t>    </a:t>
            </a:r>
            <a:r>
              <a:rPr lang="en-IN" dirty="0" err="1"/>
              <a:t>this.breed</a:t>
            </a:r>
            <a:r>
              <a:rPr lang="en-IN" dirty="0"/>
              <a:t> = breed;</a:t>
            </a:r>
          </a:p>
          <a:p>
            <a:r>
              <a:rPr lang="en-IN" dirty="0"/>
              <a:t>  }</a:t>
            </a:r>
          </a:p>
          <a:p>
            <a:endParaRPr lang="en-IN" dirty="0"/>
          </a:p>
          <a:p>
            <a:r>
              <a:rPr lang="en-IN" dirty="0"/>
              <a:t>  speak() {</a:t>
            </a:r>
          </a:p>
          <a:p>
            <a:r>
              <a:rPr lang="en-IN" dirty="0"/>
              <a:t>    console.log(`${this.name} barks`);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dog1 = new Dog("Buddy", "Golden Retriever");</a:t>
            </a:r>
          </a:p>
          <a:p>
            <a:r>
              <a:rPr lang="en-IN" dirty="0"/>
              <a:t>dog1.speak(); // Output: Buddy barks</a:t>
            </a:r>
          </a:p>
        </p:txBody>
      </p:sp>
    </p:spTree>
    <p:extLst>
      <p:ext uri="{BB962C8B-B14F-4D97-AF65-F5344CB8AC3E}">
        <p14:creationId xmlns:p14="http://schemas.microsoft.com/office/powerpoint/2010/main" val="1065894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2AE45-8F20-E231-762A-77C2B57EB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4. Polymorphism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5D251-C9D3-4463-6836-0F9D9C13BBCA}"/>
              </a:ext>
            </a:extLst>
          </p:cNvPr>
          <p:cNvSpPr txBox="1"/>
          <p:nvPr/>
        </p:nvSpPr>
        <p:spPr>
          <a:xfrm>
            <a:off x="276367" y="1826358"/>
            <a:ext cx="54420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Polymorphism allows different classes to have methods with the same name but different behaviors.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C90F81-9913-E767-EE8F-140434B69DA3}"/>
              </a:ext>
            </a:extLst>
          </p:cNvPr>
          <p:cNvSpPr txBox="1"/>
          <p:nvPr/>
        </p:nvSpPr>
        <p:spPr>
          <a:xfrm>
            <a:off x="6922827" y="474345"/>
            <a:ext cx="5269173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class Animal {</a:t>
            </a:r>
          </a:p>
          <a:p>
            <a:r>
              <a:rPr lang="en-IN" dirty="0"/>
              <a:t>  speak() {</a:t>
            </a:r>
          </a:p>
          <a:p>
            <a:r>
              <a:rPr lang="en-IN" dirty="0"/>
              <a:t>    console.log("This animal makes a sound");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class Cat extends Animal {</a:t>
            </a:r>
          </a:p>
          <a:p>
            <a:r>
              <a:rPr lang="en-IN" dirty="0"/>
              <a:t>  speak() {</a:t>
            </a:r>
          </a:p>
          <a:p>
            <a:r>
              <a:rPr lang="en-IN" dirty="0"/>
              <a:t>    console.log("Meow Meow!");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class Dog extends Animal {</a:t>
            </a:r>
          </a:p>
          <a:p>
            <a:r>
              <a:rPr lang="en-IN" dirty="0"/>
              <a:t>  speak() {</a:t>
            </a:r>
          </a:p>
          <a:p>
            <a:r>
              <a:rPr lang="en-IN" dirty="0"/>
              <a:t>    console.log("Woof Woof!");</a:t>
            </a:r>
          </a:p>
          <a:p>
            <a:r>
              <a:rPr lang="en-IN" dirty="0"/>
              <a:t>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const</a:t>
            </a:r>
            <a:r>
              <a:rPr lang="en-IN" dirty="0"/>
              <a:t> animals = [new Animal(), new Cat(), new Dog()];</a:t>
            </a:r>
          </a:p>
          <a:p>
            <a:endParaRPr lang="en-IN" dirty="0"/>
          </a:p>
          <a:p>
            <a:r>
              <a:rPr lang="en-IN" dirty="0" err="1"/>
              <a:t>animals.forEach</a:t>
            </a:r>
            <a:r>
              <a:rPr lang="en-IN" dirty="0"/>
              <a:t>((animal) =&gt; </a:t>
            </a:r>
            <a:r>
              <a:rPr lang="en-IN" dirty="0" err="1"/>
              <a:t>animal.speak</a:t>
            </a:r>
            <a:r>
              <a:rPr lang="en-IN" dirty="0"/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063770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ED066-66D1-9B31-DC44-BFECBC1D6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String Methods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361CFA-1583-D55A-9436-E1299B73A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05616"/>
            <a:ext cx="7869462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is a sequence of characters used to represent text.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Strings are enclosed in quotes: single ('), double ("), or backticks (`).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name = “Onkar";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greeting = 'Hello!’;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let template = `My name is ${name}`;</a:t>
            </a:r>
          </a:p>
        </p:txBody>
      </p:sp>
    </p:spTree>
    <p:extLst>
      <p:ext uri="{BB962C8B-B14F-4D97-AF65-F5344CB8AC3E}">
        <p14:creationId xmlns:p14="http://schemas.microsoft.com/office/powerpoint/2010/main" val="143743647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0B19B51-65C6-F5EF-C887-B3A03AEB1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7" y="669750"/>
            <a:ext cx="940330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Hides data using private variables/methods.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Hides complex details, exposing only necessary parts.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Inheritance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Allows one class to inherit another’s properties/methods.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Polymorphism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Same method behaves differently for different objects.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D6A7940-B0AC-EC67-15CB-E4C51D55E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797" y="3893349"/>
            <a:ext cx="1018123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Encapsulation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Protects account balance and allows access via methods.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Abstraction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Hides complex transaction logic.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Inheritance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Different account types (Savings, Current) extend a base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Polymorphism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Different account types have unique behaviors for withdrawing money. </a:t>
            </a:r>
          </a:p>
        </p:txBody>
      </p:sp>
    </p:spTree>
    <p:extLst>
      <p:ext uri="{BB962C8B-B14F-4D97-AF65-F5344CB8AC3E}">
        <p14:creationId xmlns:p14="http://schemas.microsoft.com/office/powerpoint/2010/main" val="387700065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61EF5-2517-1529-E5D5-4060D24D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995"/>
            <a:ext cx="12192000" cy="1221131"/>
          </a:xfrm>
        </p:spPr>
        <p:txBody>
          <a:bodyPr>
            <a:normAutofit fontScale="90000"/>
          </a:bodyPr>
          <a:lstStyle/>
          <a:p>
            <a:r>
              <a:rPr lang="en-IN" dirty="0"/>
              <a:t>Synchronous vs 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0CB3A6-1090-952A-5141-40932B78F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94126"/>
            <a:ext cx="12192000" cy="2560036"/>
          </a:xfrm>
        </p:spPr>
        <p:txBody>
          <a:bodyPr/>
          <a:lstStyle/>
          <a:p>
            <a:r>
              <a:rPr lang="en-US" b="1" dirty="0"/>
              <a:t>Synchronous Programming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Operations are executed </a:t>
            </a:r>
            <a:r>
              <a:rPr lang="en-US" b="1" dirty="0"/>
              <a:t>sequentially</a:t>
            </a:r>
            <a:r>
              <a:rPr lang="en-US" dirty="0"/>
              <a:t>, one after another.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Each task waits for the previous one to complete before proceeding.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If a task takes time (like a long-running function), it blocks the execution of subsequent code.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CF431F-202D-9F8E-880C-3AF290C08665}"/>
              </a:ext>
            </a:extLst>
          </p:cNvPr>
          <p:cNvSpPr txBox="1"/>
          <p:nvPr/>
        </p:nvSpPr>
        <p:spPr>
          <a:xfrm>
            <a:off x="182262" y="4930679"/>
            <a:ext cx="60980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console.log('Start');</a:t>
            </a:r>
          </a:p>
          <a:p>
            <a:r>
              <a:rPr lang="en-IN" dirty="0"/>
              <a:t>for (let </a:t>
            </a:r>
            <a:r>
              <a:rPr lang="en-IN" dirty="0" err="1"/>
              <a:t>i</a:t>
            </a:r>
            <a:r>
              <a:rPr lang="en-IN" dirty="0"/>
              <a:t> = 0; </a:t>
            </a:r>
            <a:r>
              <a:rPr lang="en-IN" dirty="0" err="1"/>
              <a:t>i</a:t>
            </a:r>
            <a:r>
              <a:rPr lang="en-IN" dirty="0"/>
              <a:t> &lt; 3; </a:t>
            </a:r>
            <a:r>
              <a:rPr lang="en-IN" dirty="0" err="1"/>
              <a:t>i</a:t>
            </a:r>
            <a:r>
              <a:rPr lang="en-IN" dirty="0"/>
              <a:t>++) {</a:t>
            </a:r>
          </a:p>
          <a:p>
            <a:r>
              <a:rPr lang="en-IN" dirty="0"/>
              <a:t>  console.log(</a:t>
            </a:r>
            <a:r>
              <a:rPr lang="en-IN" dirty="0" err="1"/>
              <a:t>i</a:t>
            </a:r>
            <a:r>
              <a:rPr lang="en-IN" dirty="0"/>
              <a:t>);</a:t>
            </a:r>
          </a:p>
          <a:p>
            <a:r>
              <a:rPr lang="en-IN" dirty="0"/>
              <a:t>}</a:t>
            </a:r>
          </a:p>
          <a:p>
            <a:r>
              <a:rPr lang="en-IN" dirty="0"/>
              <a:t>console.log('End');</a:t>
            </a:r>
          </a:p>
        </p:txBody>
      </p:sp>
    </p:spTree>
    <p:extLst>
      <p:ext uri="{BB962C8B-B14F-4D97-AF65-F5344CB8AC3E}">
        <p14:creationId xmlns:p14="http://schemas.microsoft.com/office/powerpoint/2010/main" val="245595804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AED8418-FD7D-71CF-DF3A-A1C59F334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2422" y="289679"/>
            <a:ext cx="1063380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Asynchronous Programming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Tasks are executed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independently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without waiting for previous tasks to complete.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Non-blocking: Allows the program to continue executing while waiting for </a:t>
            </a:r>
            <a:endParaRPr lang="en-US" altLang="en-US" sz="2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operations like API requests or timers.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Often used with callbacks, promises, or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async/await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4B750C-E869-486B-30FD-F96BF4CD3201}"/>
              </a:ext>
            </a:extLst>
          </p:cNvPr>
          <p:cNvSpPr txBox="1"/>
          <p:nvPr/>
        </p:nvSpPr>
        <p:spPr>
          <a:xfrm>
            <a:off x="222422" y="3893940"/>
            <a:ext cx="609845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console.log('Start');</a:t>
            </a:r>
          </a:p>
          <a:p>
            <a:r>
              <a:rPr lang="en-IN" dirty="0" err="1"/>
              <a:t>setTimeout</a:t>
            </a:r>
            <a:r>
              <a:rPr lang="en-IN" dirty="0"/>
              <a:t>(() =&gt; {</a:t>
            </a:r>
          </a:p>
          <a:p>
            <a:r>
              <a:rPr lang="en-IN" dirty="0"/>
              <a:t>  console.log('Asynchronous task'); </a:t>
            </a:r>
          </a:p>
          <a:p>
            <a:r>
              <a:rPr lang="en-IN" dirty="0"/>
              <a:t>}, 2000);</a:t>
            </a:r>
          </a:p>
          <a:p>
            <a:r>
              <a:rPr lang="en-IN" dirty="0"/>
              <a:t>console.log('End');</a:t>
            </a:r>
          </a:p>
        </p:txBody>
      </p:sp>
    </p:spTree>
    <p:extLst>
      <p:ext uri="{BB962C8B-B14F-4D97-AF65-F5344CB8AC3E}">
        <p14:creationId xmlns:p14="http://schemas.microsoft.com/office/powerpoint/2010/main" val="29487086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78A7E-64F2-DDF5-05C9-8E56C4E50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987" y="0"/>
            <a:ext cx="10515600" cy="1325563"/>
          </a:xfrm>
        </p:spPr>
        <p:txBody>
          <a:bodyPr/>
          <a:lstStyle/>
          <a:p>
            <a:r>
              <a:rPr lang="en-US" dirty="0"/>
              <a:t>Callbacks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8EBE1E-39F5-A827-C196-193F53176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851" y="1266544"/>
            <a:ext cx="12124052" cy="1905717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callback</a:t>
            </a:r>
            <a:r>
              <a:rPr lang="en-US" dirty="0"/>
              <a:t> is a function passed as an argument to another function, which is then executed after the operation is completed.</a:t>
            </a:r>
          </a:p>
          <a:p>
            <a:r>
              <a:rPr lang="en-US" dirty="0"/>
              <a:t> Callbacks can be either </a:t>
            </a:r>
            <a:r>
              <a:rPr lang="en-US" b="1" dirty="0"/>
              <a:t>synchronous</a:t>
            </a:r>
            <a:r>
              <a:rPr lang="en-US" dirty="0"/>
              <a:t> or </a:t>
            </a:r>
            <a:r>
              <a:rPr lang="en-US" b="1" dirty="0"/>
              <a:t>asynchronous</a:t>
            </a:r>
            <a:r>
              <a:rPr lang="en-US" dirty="0"/>
              <a:t>, depending on the nature of the operation.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124EF-2244-8B09-7254-9025B72F42D8}"/>
              </a:ext>
            </a:extLst>
          </p:cNvPr>
          <p:cNvSpPr txBox="1"/>
          <p:nvPr/>
        </p:nvSpPr>
        <p:spPr>
          <a:xfrm>
            <a:off x="190851" y="3685740"/>
            <a:ext cx="617957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function greet(name, callback) {</a:t>
            </a:r>
          </a:p>
          <a:p>
            <a:r>
              <a:rPr lang="en-IN" dirty="0"/>
              <a:t>  console.log('Hello, ' + name);</a:t>
            </a:r>
          </a:p>
          <a:p>
            <a:r>
              <a:rPr lang="en-IN" dirty="0"/>
              <a:t>  callback(); // Synchronous callback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function </a:t>
            </a:r>
            <a:r>
              <a:rPr lang="en-IN" dirty="0" err="1"/>
              <a:t>afterGreet</a:t>
            </a:r>
            <a:r>
              <a:rPr lang="en-IN" dirty="0"/>
              <a:t>() {</a:t>
            </a:r>
          </a:p>
          <a:p>
            <a:r>
              <a:rPr lang="en-IN" dirty="0"/>
              <a:t>  console.log('Greeting completed.');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greet(‘Onkar', </a:t>
            </a:r>
            <a:r>
              <a:rPr lang="en-IN" dirty="0" err="1"/>
              <a:t>afterGreet</a:t>
            </a:r>
            <a:r>
              <a:rPr lang="en-IN" dirty="0"/>
              <a:t>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DA11DF-52DD-2E37-77F6-9AF7F400517D}"/>
              </a:ext>
            </a:extLst>
          </p:cNvPr>
          <p:cNvSpPr txBox="1"/>
          <p:nvPr/>
        </p:nvSpPr>
        <p:spPr>
          <a:xfrm>
            <a:off x="190851" y="3273520"/>
            <a:ext cx="61574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1. Synchronous Callback</a:t>
            </a:r>
          </a:p>
        </p:txBody>
      </p:sp>
    </p:spTree>
    <p:extLst>
      <p:ext uri="{BB962C8B-B14F-4D97-AF65-F5344CB8AC3E}">
        <p14:creationId xmlns:p14="http://schemas.microsoft.com/office/powerpoint/2010/main" val="25762504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0C41607-BF06-4F27-7A69-4776A28D3BE3}"/>
              </a:ext>
            </a:extLst>
          </p:cNvPr>
          <p:cNvSpPr txBox="1"/>
          <p:nvPr/>
        </p:nvSpPr>
        <p:spPr>
          <a:xfrm>
            <a:off x="335526" y="191418"/>
            <a:ext cx="60984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2. Asynchronous Callback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6DDE48E-C558-657D-8422-1C80B3EC6283}"/>
              </a:ext>
            </a:extLst>
          </p:cNvPr>
          <p:cNvSpPr txBox="1"/>
          <p:nvPr/>
        </p:nvSpPr>
        <p:spPr>
          <a:xfrm>
            <a:off x="335526" y="928324"/>
            <a:ext cx="609845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function </a:t>
            </a:r>
            <a:r>
              <a:rPr lang="en-IN" dirty="0" err="1"/>
              <a:t>fetchData</a:t>
            </a:r>
            <a:r>
              <a:rPr lang="en-IN" dirty="0"/>
              <a:t>(callback) {</a:t>
            </a:r>
          </a:p>
          <a:p>
            <a:r>
              <a:rPr lang="en-IN" dirty="0"/>
              <a:t>  </a:t>
            </a:r>
            <a:r>
              <a:rPr lang="en-IN" dirty="0" err="1"/>
              <a:t>setTimeout</a:t>
            </a:r>
            <a:r>
              <a:rPr lang="en-IN" dirty="0"/>
              <a:t>(() =&gt; {</a:t>
            </a:r>
          </a:p>
          <a:p>
            <a:r>
              <a:rPr lang="en-IN" dirty="0"/>
              <a:t>    console.log('Data fetched from server');</a:t>
            </a:r>
          </a:p>
          <a:p>
            <a:r>
              <a:rPr lang="en-IN" dirty="0"/>
              <a:t>    callback(); // Asynchronous callback</a:t>
            </a:r>
          </a:p>
          <a:p>
            <a:r>
              <a:rPr lang="en-IN" dirty="0"/>
              <a:t>  }, 2000);                                               // Simulates 2 seconds delay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function </a:t>
            </a:r>
            <a:r>
              <a:rPr lang="en-IN" dirty="0" err="1"/>
              <a:t>processData</a:t>
            </a:r>
            <a:r>
              <a:rPr lang="en-IN" dirty="0"/>
              <a:t>() {</a:t>
            </a:r>
          </a:p>
          <a:p>
            <a:r>
              <a:rPr lang="en-IN" dirty="0"/>
              <a:t>  console.log('Processing fetched data...');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console.log('Start');</a:t>
            </a:r>
          </a:p>
          <a:p>
            <a:r>
              <a:rPr lang="en-IN" dirty="0" err="1"/>
              <a:t>fetchData</a:t>
            </a:r>
            <a:r>
              <a:rPr lang="en-IN" dirty="0"/>
              <a:t>(</a:t>
            </a:r>
            <a:r>
              <a:rPr lang="en-IN" dirty="0" err="1"/>
              <a:t>processData</a:t>
            </a:r>
            <a:r>
              <a:rPr lang="en-IN" dirty="0"/>
              <a:t>);                                      // Asynchronous</a:t>
            </a:r>
          </a:p>
          <a:p>
            <a:r>
              <a:rPr lang="en-IN" dirty="0"/>
              <a:t>console.log('End');</a:t>
            </a:r>
          </a:p>
        </p:txBody>
      </p:sp>
    </p:spTree>
    <p:extLst>
      <p:ext uri="{BB962C8B-B14F-4D97-AF65-F5344CB8AC3E}">
        <p14:creationId xmlns:p14="http://schemas.microsoft.com/office/powerpoint/2010/main" val="156689938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F04F-31EF-0E2D-4572-5FF1FC81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960" y="0"/>
            <a:ext cx="10515600" cy="1325563"/>
          </a:xfrm>
        </p:spPr>
        <p:txBody>
          <a:bodyPr/>
          <a:lstStyle/>
          <a:p>
            <a:r>
              <a:rPr lang="en-US" dirty="0"/>
              <a:t>HOF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2F82B-EDC3-CA61-8FA5-647671DA5B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7994"/>
            <a:ext cx="12192000" cy="5750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Higher-Order Function (HOF)</a:t>
            </a:r>
            <a:r>
              <a:rPr lang="en-US" dirty="0"/>
              <a:t> is a function that either:</a:t>
            </a:r>
          </a:p>
          <a:p>
            <a:pPr>
              <a:buFont typeface="+mj-lt"/>
              <a:buAutoNum type="arabicPeriod"/>
            </a:pPr>
            <a:r>
              <a:rPr lang="en-US" dirty="0"/>
              <a:t>Takes one or more functions as arguments.</a:t>
            </a:r>
          </a:p>
          <a:p>
            <a:pPr>
              <a:buFont typeface="+mj-lt"/>
              <a:buAutoNum type="arabicPeriod"/>
            </a:pPr>
            <a:r>
              <a:rPr lang="en-US" dirty="0"/>
              <a:t>Returns a function as its result.</a:t>
            </a:r>
          </a:p>
          <a:p>
            <a:pPr marL="0" indent="0">
              <a:buNone/>
            </a:pPr>
            <a:r>
              <a:rPr lang="en-IN" sz="1200" dirty="0"/>
              <a:t>function greet(name) {</a:t>
            </a:r>
          </a:p>
          <a:p>
            <a:pPr marL="0" indent="0">
              <a:buNone/>
            </a:pPr>
            <a:r>
              <a:rPr lang="en-IN" sz="1200" dirty="0"/>
              <a:t>  return `Hello, ${name}!`;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function </a:t>
            </a:r>
            <a:r>
              <a:rPr lang="en-IN" sz="1200" dirty="0" err="1"/>
              <a:t>processUserInput</a:t>
            </a:r>
            <a:r>
              <a:rPr lang="en-IN" sz="1200" dirty="0"/>
              <a:t>(callback) {</a:t>
            </a:r>
          </a:p>
          <a:p>
            <a:pPr marL="0" indent="0">
              <a:buNone/>
            </a:pPr>
            <a:r>
              <a:rPr lang="en-IN" sz="1200" dirty="0"/>
              <a:t>  </a:t>
            </a:r>
            <a:r>
              <a:rPr lang="en-IN" sz="1200" dirty="0" err="1"/>
              <a:t>const</a:t>
            </a:r>
            <a:r>
              <a:rPr lang="en-IN" sz="1200" dirty="0"/>
              <a:t> </a:t>
            </a:r>
            <a:r>
              <a:rPr lang="en-IN" sz="1200" dirty="0" err="1"/>
              <a:t>userName</a:t>
            </a:r>
            <a:r>
              <a:rPr lang="en-IN" sz="1200" dirty="0"/>
              <a:t> = "John";</a:t>
            </a:r>
          </a:p>
          <a:p>
            <a:pPr marL="0" indent="0">
              <a:buNone/>
            </a:pPr>
            <a:r>
              <a:rPr lang="en-IN" sz="1200" dirty="0"/>
              <a:t>  return callback(</a:t>
            </a:r>
            <a:r>
              <a:rPr lang="en-IN" sz="1200" dirty="0" err="1"/>
              <a:t>userName</a:t>
            </a:r>
            <a:r>
              <a:rPr lang="en-IN" sz="1200" dirty="0"/>
              <a:t>); // Passing greet as the callback</a:t>
            </a:r>
          </a:p>
          <a:p>
            <a:pPr marL="0" indent="0">
              <a:buNone/>
            </a:pPr>
            <a:r>
              <a:rPr lang="en-IN" sz="1200" dirty="0"/>
              <a:t>}</a:t>
            </a:r>
          </a:p>
          <a:p>
            <a:pPr marL="0" indent="0">
              <a:buNone/>
            </a:pPr>
            <a:endParaRPr lang="en-IN" sz="1200" dirty="0"/>
          </a:p>
          <a:p>
            <a:pPr marL="0" indent="0">
              <a:buNone/>
            </a:pPr>
            <a:r>
              <a:rPr lang="en-IN" sz="1200" dirty="0"/>
              <a:t>console.log(</a:t>
            </a:r>
            <a:r>
              <a:rPr lang="en-IN" sz="1200" dirty="0" err="1"/>
              <a:t>processUserInput</a:t>
            </a:r>
            <a:r>
              <a:rPr lang="en-IN" sz="1200" dirty="0"/>
              <a:t>(greet)); // Output: Hello, John!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34908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D254-AEFD-2C7D-2C97-3E821B57E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77" y="174246"/>
            <a:ext cx="102338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000" dirty="0"/>
              <a:t>function multiplier(factor) {</a:t>
            </a:r>
          </a:p>
          <a:p>
            <a:pPr marL="0" indent="0">
              <a:buNone/>
            </a:pPr>
            <a:r>
              <a:rPr lang="en-IN" sz="2000" dirty="0"/>
              <a:t>  return function (</a:t>
            </a:r>
            <a:r>
              <a:rPr lang="en-IN" sz="2000" dirty="0" err="1"/>
              <a:t>num</a:t>
            </a:r>
            <a:r>
              <a:rPr lang="en-IN" sz="2000" dirty="0"/>
              <a:t>) {</a:t>
            </a:r>
          </a:p>
          <a:p>
            <a:pPr marL="0" indent="0">
              <a:buNone/>
            </a:pPr>
            <a:r>
              <a:rPr lang="en-IN" sz="2000" dirty="0"/>
              <a:t>    return </a:t>
            </a:r>
            <a:r>
              <a:rPr lang="en-IN" sz="2000" dirty="0" err="1"/>
              <a:t>num</a:t>
            </a:r>
            <a:r>
              <a:rPr lang="en-IN" sz="2000" dirty="0"/>
              <a:t> * factor;</a:t>
            </a:r>
          </a:p>
          <a:p>
            <a:pPr marL="0" indent="0">
              <a:buNone/>
            </a:pPr>
            <a:r>
              <a:rPr lang="en-IN" sz="2000" dirty="0"/>
              <a:t>  };</a:t>
            </a:r>
          </a:p>
          <a:p>
            <a:pPr marL="0" indent="0">
              <a:buNone/>
            </a:pPr>
            <a:r>
              <a:rPr lang="en-IN" sz="2000" dirty="0"/>
              <a:t>}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 err="1"/>
              <a:t>const</a:t>
            </a:r>
            <a:r>
              <a:rPr lang="en-IN" sz="2000" dirty="0"/>
              <a:t> double = multiplier(2); // Returns a function that doubles a number</a:t>
            </a:r>
          </a:p>
          <a:p>
            <a:pPr marL="0" indent="0">
              <a:buNone/>
            </a:pPr>
            <a:r>
              <a:rPr lang="en-IN" sz="2000" dirty="0" err="1"/>
              <a:t>const</a:t>
            </a:r>
            <a:r>
              <a:rPr lang="en-IN" sz="2000" dirty="0"/>
              <a:t> triple = multiplier(3); // Returns a function that triples a number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console.log(double(5)); // Output: 10</a:t>
            </a:r>
          </a:p>
          <a:p>
            <a:pPr marL="0" indent="0">
              <a:buNone/>
            </a:pPr>
            <a:r>
              <a:rPr lang="en-IN" sz="2000" dirty="0"/>
              <a:t>console.log(triple(5)); // Output: 15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77572359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71816-9B04-9B3C-01EA-99869F190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34" y="0"/>
            <a:ext cx="10515600" cy="1325563"/>
          </a:xfrm>
        </p:spPr>
        <p:txBody>
          <a:bodyPr/>
          <a:lstStyle/>
          <a:p>
            <a:r>
              <a:rPr lang="en-US" dirty="0"/>
              <a:t>Callback Hell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6EC2F8-BC25-4AA2-9406-DA15B1E0C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530656"/>
            <a:ext cx="12192000" cy="5327343"/>
          </a:xfrm>
        </p:spPr>
        <p:txBody>
          <a:bodyPr/>
          <a:lstStyle/>
          <a:p>
            <a:r>
              <a:rPr lang="en-US" dirty="0"/>
              <a:t>Nested callbacks stacked below one another forming a pyramid structure.</a:t>
            </a:r>
          </a:p>
          <a:p>
            <a:endParaRPr lang="en-US" dirty="0"/>
          </a:p>
          <a:p>
            <a:r>
              <a:rPr lang="en-US" dirty="0"/>
              <a:t>This style of programming becomes difficult to understand &amp; manage.</a:t>
            </a:r>
          </a:p>
          <a:p>
            <a:endParaRPr lang="en-US" dirty="0"/>
          </a:p>
          <a:p>
            <a:r>
              <a:rPr lang="en-US" dirty="0"/>
              <a:t>The deep nesting of callbacks can cause code to become </a:t>
            </a:r>
            <a:r>
              <a:rPr lang="en-US" b="1" dirty="0"/>
              <a:t>pyramid-like</a:t>
            </a:r>
            <a:r>
              <a:rPr lang="en-US" dirty="0"/>
              <a:t> or </a:t>
            </a:r>
            <a:r>
              <a:rPr lang="en-US" b="1" dirty="0"/>
              <a:t>"rightward drift"</a:t>
            </a:r>
            <a:r>
              <a:rPr lang="en-US" dirty="0"/>
              <a:t>, making it hard to manage and debug.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675734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F379519-3FB1-A576-1D29-7E9832E5639B}"/>
              </a:ext>
            </a:extLst>
          </p:cNvPr>
          <p:cNvSpPr txBox="1"/>
          <p:nvPr/>
        </p:nvSpPr>
        <p:spPr>
          <a:xfrm>
            <a:off x="350275" y="157511"/>
            <a:ext cx="60984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setTimeout</a:t>
            </a:r>
            <a:r>
              <a:rPr lang="en-IN" dirty="0"/>
              <a:t>(() =&gt; {</a:t>
            </a:r>
          </a:p>
          <a:p>
            <a:r>
              <a:rPr lang="en-IN" dirty="0"/>
              <a:t>  console.log('Step 1: Prepare ingredients');</a:t>
            </a:r>
          </a:p>
          <a:p>
            <a:r>
              <a:rPr lang="en-IN" dirty="0"/>
              <a:t>  </a:t>
            </a:r>
            <a:r>
              <a:rPr lang="en-IN" dirty="0" err="1"/>
              <a:t>setTimeout</a:t>
            </a:r>
            <a:r>
              <a:rPr lang="en-IN" dirty="0"/>
              <a:t>(() =&gt; {</a:t>
            </a:r>
          </a:p>
          <a:p>
            <a:r>
              <a:rPr lang="en-IN" dirty="0"/>
              <a:t>    console.log('Step 2: Cook food');</a:t>
            </a:r>
          </a:p>
          <a:p>
            <a:r>
              <a:rPr lang="en-IN" dirty="0"/>
              <a:t>    </a:t>
            </a:r>
            <a:r>
              <a:rPr lang="en-IN" dirty="0" err="1"/>
              <a:t>setTimeout</a:t>
            </a:r>
            <a:r>
              <a:rPr lang="en-IN" dirty="0"/>
              <a:t>(() =&gt; {</a:t>
            </a:r>
          </a:p>
          <a:p>
            <a:r>
              <a:rPr lang="en-IN" dirty="0"/>
              <a:t>      console.log('Step 3: Serve food');</a:t>
            </a:r>
          </a:p>
          <a:p>
            <a:r>
              <a:rPr lang="en-IN" dirty="0"/>
              <a:t>      </a:t>
            </a:r>
            <a:r>
              <a:rPr lang="en-IN" dirty="0" err="1"/>
              <a:t>setTimeout</a:t>
            </a:r>
            <a:r>
              <a:rPr lang="en-IN" dirty="0"/>
              <a:t>(() =&gt; {</a:t>
            </a:r>
          </a:p>
          <a:p>
            <a:r>
              <a:rPr lang="en-IN" dirty="0"/>
              <a:t>        console.log('Step 4: Clean dishes');</a:t>
            </a:r>
          </a:p>
          <a:p>
            <a:r>
              <a:rPr lang="en-IN" dirty="0"/>
              <a:t>      }, 1000);</a:t>
            </a:r>
          </a:p>
          <a:p>
            <a:r>
              <a:rPr lang="en-IN" dirty="0"/>
              <a:t>    }, 1000);</a:t>
            </a:r>
          </a:p>
          <a:p>
            <a:r>
              <a:rPr lang="en-IN" dirty="0"/>
              <a:t>  }, 1000);</a:t>
            </a:r>
          </a:p>
          <a:p>
            <a:r>
              <a:rPr lang="en-IN" dirty="0"/>
              <a:t>}, 1000);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37E94A-D72A-F773-198E-A943A40FCD44}"/>
              </a:ext>
            </a:extLst>
          </p:cNvPr>
          <p:cNvSpPr txBox="1"/>
          <p:nvPr/>
        </p:nvSpPr>
        <p:spPr>
          <a:xfrm>
            <a:off x="202791" y="4542503"/>
            <a:ext cx="1165491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Problems with Callback Hell:</a:t>
            </a:r>
          </a:p>
          <a:p>
            <a:endParaRPr lang="en-US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Hard to read</a:t>
            </a:r>
            <a:r>
              <a:rPr lang="en-US" sz="2200" dirty="0"/>
              <a:t>: Deeply nested structure makes it difficult to follow the flow of execution.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Hard to maintain</a:t>
            </a:r>
            <a:r>
              <a:rPr lang="en-US" sz="2200" dirty="0"/>
              <a:t>: Adding more async operations or debugging becomes challenging.</a:t>
            </a:r>
          </a:p>
        </p:txBody>
      </p:sp>
    </p:spTree>
    <p:extLst>
      <p:ext uri="{BB962C8B-B14F-4D97-AF65-F5344CB8AC3E}">
        <p14:creationId xmlns:p14="http://schemas.microsoft.com/office/powerpoint/2010/main" val="339293567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24C8C01-662F-A636-235C-C008FCDE5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32" y="419123"/>
            <a:ext cx="10852651" cy="289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to Avoid Callback Hell: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Promises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Promises help flatten the nesting by chaining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.then()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calls.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async/await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Modern syntax that makes asynchronous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500" dirty="0"/>
              <a:t>  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look synchronous, improving readability.</a:t>
            </a: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662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4961B23-4803-FBEC-8143-BBC1A9CA4C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91400" y="287467"/>
            <a:ext cx="926247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Common String Methods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length of the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str = "Hello"; 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str.length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); // Output: 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toUpperCase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Converts the string to uppercase.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str.toUpperCase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 // Output: HELLO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toLowerCase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Converts the string to lowercase.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str.toLowerCase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 // Output: hello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charAt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(index)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character at the specified index.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str.charAt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(1)); // Output: 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indexOf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(substring)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Returns the index of the first occurrence of the substring.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str.indexOf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("l")); // Output: 2 </a:t>
            </a:r>
          </a:p>
        </p:txBody>
      </p:sp>
    </p:spTree>
    <p:extLst>
      <p:ext uri="{BB962C8B-B14F-4D97-AF65-F5344CB8AC3E}">
        <p14:creationId xmlns:p14="http://schemas.microsoft.com/office/powerpoint/2010/main" val="246580594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9142C-A358-00DC-F3FE-D751157D2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Promises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35929-E431-ACAD-7C21-4C600B8C6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Special JS Object</a:t>
            </a:r>
          </a:p>
          <a:p>
            <a:r>
              <a:rPr lang="en-IN" dirty="0"/>
              <a:t>It produces an value after an asynchronous operation completes successfully, </a:t>
            </a:r>
          </a:p>
          <a:p>
            <a:r>
              <a:rPr lang="en-IN" dirty="0"/>
              <a:t>or an error if it does not complete successfully due to timeout, network error.</a:t>
            </a:r>
          </a:p>
          <a:p>
            <a:endParaRPr lang="en-IN" dirty="0"/>
          </a:p>
          <a:p>
            <a:r>
              <a:rPr lang="en-IN" dirty="0"/>
              <a:t>Syntax:</a:t>
            </a:r>
          </a:p>
          <a:p>
            <a:r>
              <a:rPr lang="en-IN" dirty="0"/>
              <a:t>let promise = new Promise(function(resolve, reject){</a:t>
            </a:r>
          </a:p>
          <a:p>
            <a:pPr marL="0" indent="0">
              <a:buNone/>
            </a:pPr>
            <a:r>
              <a:rPr lang="en-IN" dirty="0"/>
              <a:t>   </a:t>
            </a:r>
          </a:p>
          <a:p>
            <a:pPr marL="0" indent="0">
              <a:buNone/>
            </a:pPr>
            <a:r>
              <a:rPr lang="en-IN" dirty="0"/>
              <a:t>})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75976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9D5CA-7D1A-17FB-E677-1C4923EE5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340518"/>
            <a:ext cx="11353800" cy="6176963"/>
          </a:xfrm>
        </p:spPr>
        <p:txBody>
          <a:bodyPr>
            <a:normAutofit/>
          </a:bodyPr>
          <a:lstStyle/>
          <a:p>
            <a:r>
              <a:rPr lang="en-US" sz="4000" dirty="0"/>
              <a:t>State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2000" dirty="0"/>
              <a:t>Pending: Initially when the executor function starts the execution</a:t>
            </a:r>
          </a:p>
          <a:p>
            <a:endParaRPr lang="en-US" sz="2000" dirty="0"/>
          </a:p>
          <a:p>
            <a:r>
              <a:rPr lang="en-US" sz="2000" dirty="0"/>
              <a:t>Fulfilled: when the promise is resolved</a:t>
            </a:r>
          </a:p>
          <a:p>
            <a:endParaRPr lang="en-US" sz="2000" dirty="0"/>
          </a:p>
          <a:p>
            <a:r>
              <a:rPr lang="en-US" sz="2000" dirty="0"/>
              <a:t>Rejected: when the promise is rejected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3000951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18E99D5-0478-FB30-263C-CF4B98159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340518"/>
            <a:ext cx="11353800" cy="6176963"/>
          </a:xfrm>
        </p:spPr>
        <p:txBody>
          <a:bodyPr>
            <a:normAutofit/>
          </a:bodyPr>
          <a:lstStyle/>
          <a:p>
            <a:r>
              <a:rPr lang="en-US" sz="4000" dirty="0"/>
              <a:t>result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2000" dirty="0"/>
              <a:t>undefined: Initially when the state value is pending</a:t>
            </a:r>
          </a:p>
          <a:p>
            <a:endParaRPr lang="en-US" sz="2000" dirty="0"/>
          </a:p>
          <a:p>
            <a:r>
              <a:rPr lang="en-US" sz="2000" dirty="0"/>
              <a:t>value: when resolve(value) is called</a:t>
            </a:r>
          </a:p>
          <a:p>
            <a:endParaRPr lang="en-US" sz="2000" dirty="0"/>
          </a:p>
          <a:p>
            <a:r>
              <a:rPr lang="en-US" sz="2000" dirty="0"/>
              <a:t>error: when reject(value) is called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105518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96E4BCE-2ACD-D5BD-8678-C9BC59600DF3}"/>
              </a:ext>
            </a:extLst>
          </p:cNvPr>
          <p:cNvSpPr txBox="1"/>
          <p:nvPr/>
        </p:nvSpPr>
        <p:spPr>
          <a:xfrm>
            <a:off x="203200" y="261541"/>
            <a:ext cx="11049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isLogin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setTimeout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(()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resolve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logged in..."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reject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"You are not logged in. Please Login"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IN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console.log(promise)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promise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then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=&gt;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</a:t>
            </a:r>
          </a:p>
          <a:p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0045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4EA8A-B2FC-2443-D95A-C951ABD41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…… await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B9982-5B3C-D639-EB36-0170B71AE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Async – makes a function return promise</a:t>
            </a:r>
          </a:p>
          <a:p>
            <a:r>
              <a:rPr lang="en-US" dirty="0"/>
              <a:t>Await – makes an async function wait for a promise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u="sng" dirty="0"/>
              <a:t>await</a:t>
            </a:r>
            <a:r>
              <a:rPr lang="en-US" dirty="0"/>
              <a:t> pauses the execution of its surrounding async function until the promise is settled.</a:t>
            </a:r>
          </a:p>
          <a:p>
            <a:endParaRPr lang="en-US" dirty="0"/>
          </a:p>
          <a:p>
            <a:r>
              <a:rPr lang="en-US" dirty="0"/>
              <a:t>Allows you to write asynchronous code in synchronous manner</a:t>
            </a:r>
          </a:p>
          <a:p>
            <a:r>
              <a:rPr lang="en-US" dirty="0"/>
              <a:t>Async doesn’t have resolve or reject parameters</a:t>
            </a:r>
          </a:p>
        </p:txBody>
      </p:sp>
    </p:spTree>
    <p:extLst>
      <p:ext uri="{BB962C8B-B14F-4D97-AF65-F5344CB8AC3E}">
        <p14:creationId xmlns:p14="http://schemas.microsoft.com/office/powerpoint/2010/main" val="273587640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F6A26-5465-1A00-264F-9AE2C018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Async …… await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AA7BA-124D-DCE5-489C-681F2643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668" y="2248706"/>
            <a:ext cx="10233800" cy="4351338"/>
          </a:xfrm>
        </p:spPr>
        <p:txBody>
          <a:bodyPr>
            <a:normAutofit lnSpcReduction="10000"/>
          </a:bodyPr>
          <a:lstStyle/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async function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let result = await fetch("https://jsonplaceholder.typicode.com/posts");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let data = await </a:t>
            </a:r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result.json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(); // Extract the JSON body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   console.log(data);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getData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console.log(2 + 3);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7DE63AC-AF46-4C6F-25D3-7753EA72A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25515"/>
            <a:ext cx="82276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await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Verdana" panose="020B0604030504040204" pitchFamily="34" charset="0"/>
              </a:rPr>
              <a:t> keyword can only be used inside an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async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  <a:latin typeface="Verdana" panose="020B0604030504040204" pitchFamily="34" charset="0"/>
              </a:rPr>
              <a:t> function.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highlight>
                  <a:srgbClr val="000000"/>
                </a:highlight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effectLst/>
              <a:highlight>
                <a:srgbClr val="000000"/>
              </a:highlight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57767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C71258-2677-A798-210F-782EF8AA3B9F}"/>
              </a:ext>
            </a:extLst>
          </p:cNvPr>
          <p:cNvSpPr txBox="1"/>
          <p:nvPr/>
        </p:nvSpPr>
        <p:spPr>
          <a:xfrm>
            <a:off x="219333" y="163889"/>
            <a:ext cx="609805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setTimeout</a:t>
            </a:r>
            <a:r>
              <a:rPr lang="en-IN" dirty="0"/>
              <a:t>(() =&gt; {</a:t>
            </a:r>
          </a:p>
          <a:p>
            <a:r>
              <a:rPr lang="en-IN" dirty="0"/>
              <a:t>    console.log('Step 1: Prepare ingredients');</a:t>
            </a:r>
          </a:p>
          <a:p>
            <a:r>
              <a:rPr lang="en-IN" dirty="0"/>
              <a:t>    </a:t>
            </a:r>
            <a:r>
              <a:rPr lang="en-IN" dirty="0" err="1"/>
              <a:t>setTimeout</a:t>
            </a:r>
            <a:r>
              <a:rPr lang="en-IN" dirty="0"/>
              <a:t>(() =&gt; {</a:t>
            </a:r>
          </a:p>
          <a:p>
            <a:r>
              <a:rPr lang="en-IN" dirty="0"/>
              <a:t>        console.log('Step 2: Cook food');</a:t>
            </a:r>
          </a:p>
          <a:p>
            <a:r>
              <a:rPr lang="en-IN" dirty="0"/>
              <a:t>        </a:t>
            </a:r>
            <a:r>
              <a:rPr lang="en-IN" dirty="0" err="1"/>
              <a:t>setTimeout</a:t>
            </a:r>
            <a:r>
              <a:rPr lang="en-IN" dirty="0"/>
              <a:t>(() =&gt; {</a:t>
            </a:r>
          </a:p>
          <a:p>
            <a:r>
              <a:rPr lang="en-IN" dirty="0"/>
              <a:t>            console.log('Step 3: Serve food');</a:t>
            </a:r>
          </a:p>
          <a:p>
            <a:r>
              <a:rPr lang="en-IN" dirty="0"/>
              <a:t>            </a:t>
            </a:r>
            <a:r>
              <a:rPr lang="en-IN" dirty="0" err="1"/>
              <a:t>setTimeout</a:t>
            </a:r>
            <a:r>
              <a:rPr lang="en-IN" dirty="0"/>
              <a:t>(() =&gt; {</a:t>
            </a:r>
          </a:p>
          <a:p>
            <a:r>
              <a:rPr lang="en-IN" dirty="0"/>
              <a:t>                console.log('Step 4: Clean dishes');</a:t>
            </a:r>
          </a:p>
          <a:p>
            <a:r>
              <a:rPr lang="en-IN" dirty="0"/>
              <a:t>            }, 1000);</a:t>
            </a:r>
          </a:p>
          <a:p>
            <a:r>
              <a:rPr lang="en-IN" dirty="0"/>
              <a:t>        }, 1000);</a:t>
            </a:r>
          </a:p>
          <a:p>
            <a:r>
              <a:rPr lang="en-IN" dirty="0"/>
              <a:t>    }, 1000);</a:t>
            </a:r>
          </a:p>
          <a:p>
            <a:r>
              <a:rPr lang="en-IN" dirty="0"/>
              <a:t>}, 1000);</a:t>
            </a:r>
          </a:p>
        </p:txBody>
      </p:sp>
    </p:spTree>
    <p:extLst>
      <p:ext uri="{BB962C8B-B14F-4D97-AF65-F5344CB8AC3E}">
        <p14:creationId xmlns:p14="http://schemas.microsoft.com/office/powerpoint/2010/main" val="11747840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E6C09BD-42E3-0D0C-7DDB-CED3C8CEA8D7}"/>
              </a:ext>
            </a:extLst>
          </p:cNvPr>
          <p:cNvSpPr txBox="1"/>
          <p:nvPr/>
        </p:nvSpPr>
        <p:spPr>
          <a:xfrm>
            <a:off x="247135" y="0"/>
            <a:ext cx="4383859" cy="695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function </a:t>
            </a:r>
            <a:r>
              <a:rPr lang="en-IN" sz="1600" dirty="0" err="1"/>
              <a:t>prepareIngredients</a:t>
            </a:r>
            <a:r>
              <a:rPr lang="en-IN" sz="1600" dirty="0"/>
              <a:t>() {</a:t>
            </a:r>
          </a:p>
          <a:p>
            <a:r>
              <a:rPr lang="en-IN" sz="1600" dirty="0"/>
              <a:t>    return new Promise((resolve) =&gt;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setTimeout</a:t>
            </a:r>
            <a:r>
              <a:rPr lang="en-IN" sz="1600" dirty="0"/>
              <a:t>(() =&gt; {</a:t>
            </a:r>
          </a:p>
          <a:p>
            <a:r>
              <a:rPr lang="en-IN" sz="1600" dirty="0"/>
              <a:t>            console.log('Step 1: Prepare ingredients');</a:t>
            </a:r>
          </a:p>
          <a:p>
            <a:r>
              <a:rPr lang="en-IN" sz="1600" dirty="0"/>
              <a:t>            resolve();</a:t>
            </a:r>
          </a:p>
          <a:p>
            <a:r>
              <a:rPr lang="en-IN" sz="1600" dirty="0"/>
              <a:t>        }, 1000);</a:t>
            </a:r>
          </a:p>
          <a:p>
            <a:r>
              <a:rPr lang="en-IN" sz="1600" dirty="0"/>
              <a:t>    });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r>
              <a:rPr lang="en-IN" sz="1600" dirty="0"/>
              <a:t>function </a:t>
            </a:r>
            <a:r>
              <a:rPr lang="en-IN" sz="1600" dirty="0" err="1"/>
              <a:t>cookFood</a:t>
            </a:r>
            <a:r>
              <a:rPr lang="en-IN" sz="1600" dirty="0"/>
              <a:t>() {</a:t>
            </a:r>
          </a:p>
          <a:p>
            <a:r>
              <a:rPr lang="en-IN" sz="1600" dirty="0"/>
              <a:t>    return new Promise((resolve) =&gt;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setTimeout</a:t>
            </a:r>
            <a:r>
              <a:rPr lang="en-IN" sz="1600" dirty="0"/>
              <a:t>(() =&gt; {</a:t>
            </a:r>
          </a:p>
          <a:p>
            <a:r>
              <a:rPr lang="en-IN" sz="1600" dirty="0"/>
              <a:t>            console.log('Step 2: Cook food');</a:t>
            </a:r>
          </a:p>
          <a:p>
            <a:r>
              <a:rPr lang="en-IN" sz="1600" dirty="0"/>
              <a:t>            resolve();</a:t>
            </a:r>
          </a:p>
          <a:p>
            <a:r>
              <a:rPr lang="en-IN" sz="1600" dirty="0"/>
              <a:t>        }, 1000);</a:t>
            </a:r>
          </a:p>
          <a:p>
            <a:r>
              <a:rPr lang="en-IN" sz="1600" dirty="0"/>
              <a:t>    });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r>
              <a:rPr lang="en-IN" sz="1600" dirty="0"/>
              <a:t>function </a:t>
            </a:r>
            <a:r>
              <a:rPr lang="en-IN" sz="1600" dirty="0" err="1"/>
              <a:t>serveFood</a:t>
            </a:r>
            <a:r>
              <a:rPr lang="en-IN" sz="1600" dirty="0"/>
              <a:t>() {</a:t>
            </a:r>
          </a:p>
          <a:p>
            <a:r>
              <a:rPr lang="en-IN" sz="1600" dirty="0"/>
              <a:t>    return new Promise((resolve) =&gt;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setTimeout</a:t>
            </a:r>
            <a:r>
              <a:rPr lang="en-IN" sz="1600" dirty="0"/>
              <a:t>(() =&gt; {</a:t>
            </a:r>
          </a:p>
          <a:p>
            <a:r>
              <a:rPr lang="en-IN" sz="1600" dirty="0"/>
              <a:t>            console.log('Step 3: Serve food');</a:t>
            </a:r>
          </a:p>
          <a:p>
            <a:r>
              <a:rPr lang="en-IN" sz="1600" dirty="0"/>
              <a:t>            resolve();</a:t>
            </a:r>
          </a:p>
          <a:p>
            <a:r>
              <a:rPr lang="en-IN" sz="1600" dirty="0"/>
              <a:t>        }, 1000);</a:t>
            </a:r>
          </a:p>
          <a:p>
            <a:r>
              <a:rPr lang="en-IN" sz="1600" dirty="0"/>
              <a:t>    });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9364B7-BFEE-85AE-A53D-41042F0029A7}"/>
              </a:ext>
            </a:extLst>
          </p:cNvPr>
          <p:cNvSpPr txBox="1"/>
          <p:nvPr/>
        </p:nvSpPr>
        <p:spPr>
          <a:xfrm>
            <a:off x="7561008" y="555626"/>
            <a:ext cx="448842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function </a:t>
            </a:r>
            <a:r>
              <a:rPr lang="en-IN" dirty="0" err="1"/>
              <a:t>cleanDishes</a:t>
            </a:r>
            <a:r>
              <a:rPr lang="en-IN" dirty="0"/>
              <a:t>() {</a:t>
            </a:r>
          </a:p>
          <a:p>
            <a:r>
              <a:rPr lang="en-IN" dirty="0"/>
              <a:t>    return new Promise((resolve) =&gt; {</a:t>
            </a:r>
          </a:p>
          <a:p>
            <a:r>
              <a:rPr lang="en-IN" dirty="0"/>
              <a:t>        </a:t>
            </a:r>
            <a:r>
              <a:rPr lang="en-IN" dirty="0" err="1"/>
              <a:t>setTimeout</a:t>
            </a:r>
            <a:r>
              <a:rPr lang="en-IN" dirty="0"/>
              <a:t>(() =&gt; {</a:t>
            </a:r>
          </a:p>
          <a:p>
            <a:r>
              <a:rPr lang="en-IN" dirty="0"/>
              <a:t>            console.log('Step 4: Clean dishes');</a:t>
            </a:r>
          </a:p>
          <a:p>
            <a:r>
              <a:rPr lang="en-IN" dirty="0"/>
              <a:t>            resolve();</a:t>
            </a:r>
          </a:p>
          <a:p>
            <a:r>
              <a:rPr lang="en-IN" dirty="0"/>
              <a:t>        }, 1000);</a:t>
            </a:r>
          </a:p>
          <a:p>
            <a:r>
              <a:rPr lang="en-IN" dirty="0"/>
              <a:t>    });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// Chaining promises</a:t>
            </a:r>
          </a:p>
          <a:p>
            <a:r>
              <a:rPr lang="en-IN" dirty="0" err="1"/>
              <a:t>prepareIngredients</a:t>
            </a:r>
            <a:r>
              <a:rPr lang="en-IN" dirty="0"/>
              <a:t>()</a:t>
            </a:r>
          </a:p>
          <a:p>
            <a:r>
              <a:rPr lang="en-IN" dirty="0"/>
              <a:t>    .then(</a:t>
            </a:r>
            <a:r>
              <a:rPr lang="en-IN" dirty="0" err="1"/>
              <a:t>cookFood</a:t>
            </a:r>
            <a:r>
              <a:rPr lang="en-IN" dirty="0"/>
              <a:t>)</a:t>
            </a:r>
          </a:p>
          <a:p>
            <a:r>
              <a:rPr lang="en-IN" dirty="0"/>
              <a:t>    .then(</a:t>
            </a:r>
            <a:r>
              <a:rPr lang="en-IN" dirty="0" err="1"/>
              <a:t>serveFood</a:t>
            </a:r>
            <a:r>
              <a:rPr lang="en-IN" dirty="0"/>
              <a:t>)</a:t>
            </a:r>
          </a:p>
          <a:p>
            <a:r>
              <a:rPr lang="en-IN" dirty="0"/>
              <a:t>    .then(</a:t>
            </a:r>
            <a:r>
              <a:rPr lang="en-IN" dirty="0" err="1"/>
              <a:t>cleanDishes</a:t>
            </a:r>
            <a:r>
              <a:rPr lang="en-IN" dirty="0"/>
              <a:t>)</a:t>
            </a:r>
          </a:p>
          <a:p>
            <a:r>
              <a:rPr lang="en-IN" dirty="0"/>
              <a:t>    .catch((error) =&gt; {</a:t>
            </a:r>
          </a:p>
          <a:p>
            <a:r>
              <a:rPr lang="en-IN" dirty="0"/>
              <a:t>        </a:t>
            </a:r>
            <a:r>
              <a:rPr lang="en-IN" dirty="0" err="1"/>
              <a:t>console.error</a:t>
            </a:r>
            <a:r>
              <a:rPr lang="en-IN" dirty="0"/>
              <a:t>("An error occurred:", error);</a:t>
            </a:r>
          </a:p>
          <a:p>
            <a:r>
              <a:rPr lang="en-IN" dirty="0"/>
              <a:t>    });</a:t>
            </a:r>
          </a:p>
        </p:txBody>
      </p:sp>
    </p:spTree>
    <p:extLst>
      <p:ext uri="{BB962C8B-B14F-4D97-AF65-F5344CB8AC3E}">
        <p14:creationId xmlns:p14="http://schemas.microsoft.com/office/powerpoint/2010/main" val="32561607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AAF2BCE-11C9-86C9-0B74-1B1BF8A2C2ED}"/>
              </a:ext>
            </a:extLst>
          </p:cNvPr>
          <p:cNvSpPr txBox="1"/>
          <p:nvPr/>
        </p:nvSpPr>
        <p:spPr>
          <a:xfrm>
            <a:off x="114300" y="0"/>
            <a:ext cx="4590435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dirty="0"/>
              <a:t>function </a:t>
            </a:r>
            <a:r>
              <a:rPr lang="en-IN" sz="1600" dirty="0" err="1"/>
              <a:t>prepareIngredients</a:t>
            </a:r>
            <a:r>
              <a:rPr lang="en-IN" sz="1600" dirty="0"/>
              <a:t>() {</a:t>
            </a:r>
          </a:p>
          <a:p>
            <a:r>
              <a:rPr lang="en-IN" sz="1600" dirty="0"/>
              <a:t>    return new Promise((resolve) =&gt;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setTimeout</a:t>
            </a:r>
            <a:r>
              <a:rPr lang="en-IN" sz="1600" dirty="0"/>
              <a:t>(() =&gt; {</a:t>
            </a:r>
          </a:p>
          <a:p>
            <a:r>
              <a:rPr lang="en-IN" sz="1600" dirty="0"/>
              <a:t>            console.log('Step 1: Prepare ingredients');</a:t>
            </a:r>
          </a:p>
          <a:p>
            <a:r>
              <a:rPr lang="en-IN" sz="1600" dirty="0"/>
              <a:t>            resolve();</a:t>
            </a:r>
          </a:p>
          <a:p>
            <a:r>
              <a:rPr lang="en-IN" sz="1600" dirty="0"/>
              <a:t>        }, 1000);</a:t>
            </a:r>
          </a:p>
          <a:p>
            <a:r>
              <a:rPr lang="en-IN" sz="1600" dirty="0"/>
              <a:t>    });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r>
              <a:rPr lang="en-IN" sz="1600" dirty="0"/>
              <a:t>function </a:t>
            </a:r>
            <a:r>
              <a:rPr lang="en-IN" sz="1600" dirty="0" err="1"/>
              <a:t>cookFood</a:t>
            </a:r>
            <a:r>
              <a:rPr lang="en-IN" sz="1600" dirty="0"/>
              <a:t>() {</a:t>
            </a:r>
          </a:p>
          <a:p>
            <a:r>
              <a:rPr lang="en-IN" sz="1600" dirty="0"/>
              <a:t>    return new Promise((resolve) =&gt;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setTimeout</a:t>
            </a:r>
            <a:r>
              <a:rPr lang="en-IN" sz="1600" dirty="0"/>
              <a:t>(() =&gt; {</a:t>
            </a:r>
          </a:p>
          <a:p>
            <a:r>
              <a:rPr lang="en-IN" sz="1600" dirty="0"/>
              <a:t>            console.log('Step 2: Cook food');</a:t>
            </a:r>
          </a:p>
          <a:p>
            <a:r>
              <a:rPr lang="en-IN" sz="1600" dirty="0"/>
              <a:t>            resolve();</a:t>
            </a:r>
          </a:p>
          <a:p>
            <a:r>
              <a:rPr lang="en-IN" sz="1600" dirty="0"/>
              <a:t>        }, 1000);</a:t>
            </a:r>
          </a:p>
          <a:p>
            <a:r>
              <a:rPr lang="en-IN" sz="1600" dirty="0"/>
              <a:t>    });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r>
              <a:rPr lang="en-IN" sz="1600" dirty="0"/>
              <a:t>function </a:t>
            </a:r>
            <a:r>
              <a:rPr lang="en-IN" sz="1600" dirty="0" err="1"/>
              <a:t>serveFood</a:t>
            </a:r>
            <a:r>
              <a:rPr lang="en-IN" sz="1600" dirty="0"/>
              <a:t>() {</a:t>
            </a:r>
          </a:p>
          <a:p>
            <a:r>
              <a:rPr lang="en-IN" sz="1600" dirty="0"/>
              <a:t>    return new Promise((resolve) =&gt; {</a:t>
            </a:r>
          </a:p>
          <a:p>
            <a:r>
              <a:rPr lang="en-IN" sz="1600" dirty="0"/>
              <a:t>        </a:t>
            </a:r>
            <a:r>
              <a:rPr lang="en-IN" sz="1600" dirty="0" err="1"/>
              <a:t>setTimeout</a:t>
            </a:r>
            <a:r>
              <a:rPr lang="en-IN" sz="1600" dirty="0"/>
              <a:t>(() =&gt; {</a:t>
            </a:r>
          </a:p>
          <a:p>
            <a:r>
              <a:rPr lang="en-IN" sz="1600" dirty="0"/>
              <a:t>            console.log('Step 3: Serve food');</a:t>
            </a:r>
          </a:p>
          <a:p>
            <a:r>
              <a:rPr lang="en-IN" sz="1600" dirty="0"/>
              <a:t>            resolve();</a:t>
            </a:r>
          </a:p>
          <a:p>
            <a:r>
              <a:rPr lang="en-IN" sz="1600" dirty="0"/>
              <a:t>        }, 1000);</a:t>
            </a:r>
          </a:p>
          <a:p>
            <a:r>
              <a:rPr lang="en-IN" sz="1600" dirty="0"/>
              <a:t>    });</a:t>
            </a:r>
          </a:p>
          <a:p>
            <a:r>
              <a:rPr lang="en-IN" sz="16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2B6BD-028E-AEFF-1F0A-87C4D84A0E7A}"/>
              </a:ext>
            </a:extLst>
          </p:cNvPr>
          <p:cNvSpPr txBox="1"/>
          <p:nvPr/>
        </p:nvSpPr>
        <p:spPr>
          <a:xfrm>
            <a:off x="6957552" y="474345"/>
            <a:ext cx="472317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function </a:t>
            </a:r>
            <a:r>
              <a:rPr lang="en-IN" dirty="0" err="1"/>
              <a:t>cleanDishes</a:t>
            </a:r>
            <a:r>
              <a:rPr lang="en-IN" dirty="0"/>
              <a:t>() {</a:t>
            </a:r>
          </a:p>
          <a:p>
            <a:r>
              <a:rPr lang="en-IN" dirty="0"/>
              <a:t>    return new Promise((resolve) =&gt; {</a:t>
            </a:r>
          </a:p>
          <a:p>
            <a:r>
              <a:rPr lang="en-IN" dirty="0"/>
              <a:t>        </a:t>
            </a:r>
            <a:r>
              <a:rPr lang="en-IN" dirty="0" err="1"/>
              <a:t>setTimeout</a:t>
            </a:r>
            <a:r>
              <a:rPr lang="en-IN" dirty="0"/>
              <a:t>(() =&gt; {</a:t>
            </a:r>
          </a:p>
          <a:p>
            <a:r>
              <a:rPr lang="en-IN" dirty="0"/>
              <a:t>            console.log('Step 4: Clean dishes');</a:t>
            </a:r>
          </a:p>
          <a:p>
            <a:r>
              <a:rPr lang="en-IN" dirty="0"/>
              <a:t>            resolve();</a:t>
            </a:r>
          </a:p>
          <a:p>
            <a:r>
              <a:rPr lang="en-IN" dirty="0"/>
              <a:t>        }, 1000);</a:t>
            </a:r>
          </a:p>
          <a:p>
            <a:r>
              <a:rPr lang="en-IN" dirty="0"/>
              <a:t>    });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async function </a:t>
            </a:r>
            <a:r>
              <a:rPr lang="en-IN" dirty="0" err="1"/>
              <a:t>makeMeal</a:t>
            </a:r>
            <a:r>
              <a:rPr lang="en-IN" dirty="0"/>
              <a:t>() {</a:t>
            </a:r>
          </a:p>
          <a:p>
            <a:r>
              <a:rPr lang="en-IN" dirty="0"/>
              <a:t>    try {</a:t>
            </a:r>
          </a:p>
          <a:p>
            <a:r>
              <a:rPr lang="en-IN" dirty="0"/>
              <a:t>        await </a:t>
            </a:r>
            <a:r>
              <a:rPr lang="en-IN" dirty="0" err="1"/>
              <a:t>prepareIngredients</a:t>
            </a:r>
            <a:r>
              <a:rPr lang="en-IN" dirty="0"/>
              <a:t>();</a:t>
            </a:r>
          </a:p>
          <a:p>
            <a:r>
              <a:rPr lang="en-IN" dirty="0"/>
              <a:t>        await </a:t>
            </a:r>
            <a:r>
              <a:rPr lang="en-IN" dirty="0" err="1"/>
              <a:t>cookFood</a:t>
            </a:r>
            <a:r>
              <a:rPr lang="en-IN" dirty="0"/>
              <a:t>();</a:t>
            </a:r>
          </a:p>
          <a:p>
            <a:r>
              <a:rPr lang="en-IN" dirty="0"/>
              <a:t>        await </a:t>
            </a:r>
            <a:r>
              <a:rPr lang="en-IN" dirty="0" err="1"/>
              <a:t>serveFood</a:t>
            </a:r>
            <a:r>
              <a:rPr lang="en-IN" dirty="0"/>
              <a:t>();</a:t>
            </a:r>
          </a:p>
          <a:p>
            <a:r>
              <a:rPr lang="en-IN" dirty="0"/>
              <a:t>        await </a:t>
            </a:r>
            <a:r>
              <a:rPr lang="en-IN" dirty="0" err="1"/>
              <a:t>cleanDishes</a:t>
            </a:r>
            <a:r>
              <a:rPr lang="en-IN" dirty="0"/>
              <a:t>();</a:t>
            </a:r>
          </a:p>
          <a:p>
            <a:r>
              <a:rPr lang="en-IN" dirty="0"/>
              <a:t>    } catch (error) {</a:t>
            </a:r>
          </a:p>
          <a:p>
            <a:r>
              <a:rPr lang="en-IN" dirty="0"/>
              <a:t>        </a:t>
            </a:r>
            <a:r>
              <a:rPr lang="en-IN" dirty="0" err="1"/>
              <a:t>console.error</a:t>
            </a:r>
            <a:r>
              <a:rPr lang="en-IN" dirty="0"/>
              <a:t>("An error occurred:", error);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 err="1"/>
              <a:t>makeMeal</a:t>
            </a:r>
            <a:r>
              <a:rPr lang="en-IN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30299571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B46FD-F623-A87B-AB6D-5B5D6EF1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fetch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7DC49-DAF3-9BCE-E335-97651B7C9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800" y="1690688"/>
            <a:ext cx="11072000" cy="4351338"/>
          </a:xfrm>
        </p:spPr>
        <p:txBody>
          <a:bodyPr/>
          <a:lstStyle/>
          <a:p>
            <a:r>
              <a:rPr lang="en-US" dirty="0"/>
              <a:t>The Fetch API provides an interface for fetching (sending/receiving) resources.</a:t>
            </a:r>
          </a:p>
          <a:p>
            <a:r>
              <a:rPr lang="en-US" dirty="0"/>
              <a:t>It uses Request and Response objects.</a:t>
            </a:r>
          </a:p>
          <a:p>
            <a:r>
              <a:rPr lang="en-US" dirty="0"/>
              <a:t>The fetch() method is used to fetch a resource (data).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let promise = fetch( </a:t>
            </a:r>
            <a:r>
              <a:rPr lang="en-US" dirty="0" err="1"/>
              <a:t>url</a:t>
            </a:r>
            <a:r>
              <a:rPr lang="en-US" dirty="0"/>
              <a:t> , [options] 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4687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7D7093D-FCC4-E27B-9615-6CD85B826E89}"/>
              </a:ext>
            </a:extLst>
          </p:cNvPr>
          <p:cNvSpPr txBox="1"/>
          <p:nvPr/>
        </p:nvSpPr>
        <p:spPr>
          <a:xfrm>
            <a:off x="165735" y="175825"/>
            <a:ext cx="1187193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slice(start, end)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Extracts a part of the string from start to end (end not included).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str.slice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(0, 2)); // Output: 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replace(search, new)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Replaces the first occurrence of a substring with a new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str.replace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("Hello", "Hi")); // Output: Hi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split(separator)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Splits the string into an array based on the separator.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words =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str.split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 "); // Splits by space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trim()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Removes whitespace from both ends of the 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strWithSpaces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= " Hello "; 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strWithSpaces.trim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()); // Output: Hello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includes(substring)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Checks if the string contains the substring.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console.log(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str.includes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("ell")); // Output: true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133631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17605</TotalTime>
  <Words>8328</Words>
  <Application>Microsoft Office PowerPoint</Application>
  <PresentationFormat>Widescreen</PresentationFormat>
  <Paragraphs>1176</Paragraphs>
  <Slides>89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89</vt:i4>
      </vt:variant>
    </vt:vector>
  </HeadingPairs>
  <TitlesOfParts>
    <vt:vector size="96" baseType="lpstr">
      <vt:lpstr>Aptos</vt:lpstr>
      <vt:lpstr>Arial</vt:lpstr>
      <vt:lpstr>Arial Unicode MS</vt:lpstr>
      <vt:lpstr>Consolas</vt:lpstr>
      <vt:lpstr>Corbel</vt:lpstr>
      <vt:lpstr>Verdana</vt:lpstr>
      <vt:lpstr>Depth</vt:lpstr>
      <vt:lpstr>Introduction to JS</vt:lpstr>
      <vt:lpstr>Console Output</vt:lpstr>
      <vt:lpstr>var, let,  const</vt:lpstr>
      <vt:lpstr>Data Types</vt:lpstr>
      <vt:lpstr>PowerPoint Presentation</vt:lpstr>
      <vt:lpstr>Operators in JS</vt:lpstr>
      <vt:lpstr>Strings and String Methods</vt:lpstr>
      <vt:lpstr>PowerPoint Presentation</vt:lpstr>
      <vt:lpstr>PowerPoint Presentation</vt:lpstr>
      <vt:lpstr>Arrays</vt:lpstr>
      <vt:lpstr>PowerPoint Presentation</vt:lpstr>
      <vt:lpstr>PowerPoint Presentation</vt:lpstr>
      <vt:lpstr>PowerPoint Presentation</vt:lpstr>
      <vt:lpstr>PowerPoint Presentation</vt:lpstr>
      <vt:lpstr>Loops</vt:lpstr>
      <vt:lpstr>PowerPoint Presentation</vt:lpstr>
      <vt:lpstr>PowerPoint Presentation</vt:lpstr>
      <vt:lpstr>Conditionals</vt:lpstr>
      <vt:lpstr>PowerPoint Presentation</vt:lpstr>
      <vt:lpstr>PowerPoint Presentation</vt:lpstr>
      <vt:lpstr>PowerPoint Presentation</vt:lpstr>
      <vt:lpstr>Functions</vt:lpstr>
      <vt:lpstr>PowerPoint Presentation</vt:lpstr>
      <vt:lpstr>PowerPoint Presentation</vt:lpstr>
      <vt:lpstr>Window Object</vt:lpstr>
      <vt:lpstr>PowerPoint Presentation</vt:lpstr>
      <vt:lpstr>PowerPoint Presentation</vt:lpstr>
      <vt:lpstr>DOM</vt:lpstr>
      <vt:lpstr>PowerPoint Presentation</vt:lpstr>
      <vt:lpstr>DOM Manipulation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</vt:lpstr>
      <vt:lpstr>PowerPoint Presentation</vt:lpstr>
      <vt:lpstr>PowerPoint Presentation</vt:lpstr>
      <vt:lpstr>PowerPoint Presentation</vt:lpstr>
      <vt:lpstr>PowerPoint Presentation</vt:lpstr>
      <vt:lpstr>Insert Elements</vt:lpstr>
      <vt:lpstr>PowerPoint Presentation</vt:lpstr>
      <vt:lpstr>PowerPoint Presentation</vt:lpstr>
      <vt:lpstr>PowerPoint Presentation</vt:lpstr>
      <vt:lpstr>Remove Elements</vt:lpstr>
      <vt:lpstr>Events</vt:lpstr>
      <vt:lpstr>Common Types of Events:</vt:lpstr>
      <vt:lpstr>Event handling</vt:lpstr>
      <vt:lpstr>PowerPoint Presentation</vt:lpstr>
      <vt:lpstr>Event Object</vt:lpstr>
      <vt:lpstr>PowerPoint Presentation</vt:lpstr>
      <vt:lpstr>1. addEventListener() </vt:lpstr>
      <vt:lpstr>2. removeEventListener() </vt:lpstr>
      <vt:lpstr>Classes in JavaScript</vt:lpstr>
      <vt:lpstr>PowerPoint Presentation</vt:lpstr>
      <vt:lpstr>PowerPoint Presentation</vt:lpstr>
      <vt:lpstr>Super keyword </vt:lpstr>
      <vt:lpstr>PowerPoint Presentation</vt:lpstr>
      <vt:lpstr>PowerPoint Presentation</vt:lpstr>
      <vt:lpstr>Task</vt:lpstr>
      <vt:lpstr>PowerPoint Presentation</vt:lpstr>
      <vt:lpstr>1. Encapsulation</vt:lpstr>
      <vt:lpstr>2. Abstraction</vt:lpstr>
      <vt:lpstr>3. Inheritance</vt:lpstr>
      <vt:lpstr>4. Polymorphism</vt:lpstr>
      <vt:lpstr>PowerPoint Presentation</vt:lpstr>
      <vt:lpstr>Synchronous vs Asynchronous Programming</vt:lpstr>
      <vt:lpstr>PowerPoint Presentation</vt:lpstr>
      <vt:lpstr>Callbacks</vt:lpstr>
      <vt:lpstr>PowerPoint Presentation</vt:lpstr>
      <vt:lpstr>HOF</vt:lpstr>
      <vt:lpstr>PowerPoint Presentation</vt:lpstr>
      <vt:lpstr>Callback Hell</vt:lpstr>
      <vt:lpstr>PowerPoint Presentation</vt:lpstr>
      <vt:lpstr>PowerPoint Presentation</vt:lpstr>
      <vt:lpstr>Promises</vt:lpstr>
      <vt:lpstr>PowerPoint Presentation</vt:lpstr>
      <vt:lpstr>PowerPoint Presentation</vt:lpstr>
      <vt:lpstr>PowerPoint Presentation</vt:lpstr>
      <vt:lpstr>Async …… await</vt:lpstr>
      <vt:lpstr>Async …… await</vt:lpstr>
      <vt:lpstr>PowerPoint Presentation</vt:lpstr>
      <vt:lpstr>PowerPoint Presentation</vt:lpstr>
      <vt:lpstr>PowerPoint Presentation</vt:lpstr>
      <vt:lpstr>fetch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Onkar B</dc:creator>
  <cp:lastModifiedBy>Admin</cp:lastModifiedBy>
  <cp:revision>63</cp:revision>
  <dcterms:created xsi:type="dcterms:W3CDTF">2024-09-19T11:30:22Z</dcterms:created>
  <dcterms:modified xsi:type="dcterms:W3CDTF">2025-04-21T05:31:33Z</dcterms:modified>
</cp:coreProperties>
</file>