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6E43-A236-4DE5-B341-D61A925A9DA2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6042-CB73-4BA1-BE75-528A4A1B6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93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6E43-A236-4DE5-B341-D61A925A9DA2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6042-CB73-4BA1-BE75-528A4A1B6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70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6E43-A236-4DE5-B341-D61A925A9DA2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6042-CB73-4BA1-BE75-528A4A1B6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292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6E43-A236-4DE5-B341-D61A925A9DA2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6042-CB73-4BA1-BE75-528A4A1B659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555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6E43-A236-4DE5-B341-D61A925A9DA2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6042-CB73-4BA1-BE75-528A4A1B6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043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6E43-A236-4DE5-B341-D61A925A9DA2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6042-CB73-4BA1-BE75-528A4A1B6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545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6E43-A236-4DE5-B341-D61A925A9DA2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6042-CB73-4BA1-BE75-528A4A1B6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894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6E43-A236-4DE5-B341-D61A925A9DA2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6042-CB73-4BA1-BE75-528A4A1B6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690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6E43-A236-4DE5-B341-D61A925A9DA2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6042-CB73-4BA1-BE75-528A4A1B6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99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6E43-A236-4DE5-B341-D61A925A9DA2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6042-CB73-4BA1-BE75-528A4A1B6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83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6E43-A236-4DE5-B341-D61A925A9DA2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6042-CB73-4BA1-BE75-528A4A1B6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33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6E43-A236-4DE5-B341-D61A925A9DA2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6042-CB73-4BA1-BE75-528A4A1B6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7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6E43-A236-4DE5-B341-D61A925A9DA2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6042-CB73-4BA1-BE75-528A4A1B6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10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6E43-A236-4DE5-B341-D61A925A9DA2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6042-CB73-4BA1-BE75-528A4A1B6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38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6E43-A236-4DE5-B341-D61A925A9DA2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6042-CB73-4BA1-BE75-528A4A1B6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48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6E43-A236-4DE5-B341-D61A925A9DA2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6042-CB73-4BA1-BE75-528A4A1B6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11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6E43-A236-4DE5-B341-D61A925A9DA2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6042-CB73-4BA1-BE75-528A4A1B6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52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E436E43-A236-4DE5-B341-D61A925A9DA2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2926042-CB73-4BA1-BE75-528A4A1B6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431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88C8-5512-B0A7-EFA7-216C3F14F4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Introduction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1374C-AA26-A69C-76B5-F4765A7EA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335758"/>
            <a:ext cx="9440034" cy="3259661"/>
          </a:xfrm>
        </p:spPr>
        <p:txBody>
          <a:bodyPr>
            <a:normAutofit/>
          </a:bodyPr>
          <a:lstStyle/>
          <a:p>
            <a:r>
              <a:rPr lang="en-US" b="1" dirty="0"/>
              <a:t>CSS</a:t>
            </a:r>
            <a:r>
              <a:rPr lang="en-US" dirty="0"/>
              <a:t> stands for </a:t>
            </a:r>
            <a:r>
              <a:rPr lang="en-US" b="1" dirty="0"/>
              <a:t>Cascading Style Sheets</a:t>
            </a:r>
            <a:r>
              <a:rPr lang="en-US" dirty="0"/>
              <a:t>. It is a language used to style and lay out web pages—control things like the colors, fonts, spacing, positioning, and overall appearance of elements on a webpage.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289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0A56238-CD4F-E022-748C-9818CE72D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962" y="704445"/>
            <a:ext cx="1038457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RGB Colors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function allows you to define colors using the red, green, and blue components.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 value is a number between 0 and 255.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 { background-color: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(255, 99, 71);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7B78412-4FAF-51C7-7D30-B4D73B446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962" y="3091180"/>
            <a:ext cx="1028518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RGBA Colors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Similar to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(), but with an additional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alpha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channel that defines opacity (transparency).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alpha value ranges from 0 (fully transparent) to 1 (fully opaque).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 { background-color: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rgba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(0, 0, 255, 0.5);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835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5C70CB-0890-EC55-4559-C0709D4B6CDB}"/>
              </a:ext>
            </a:extLst>
          </p:cNvPr>
          <p:cNvSpPr txBox="1"/>
          <p:nvPr/>
        </p:nvSpPr>
        <p:spPr>
          <a:xfrm>
            <a:off x="365023" y="280219"/>
            <a:ext cx="71861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CSS </a:t>
            </a:r>
            <a:r>
              <a:rPr lang="en-IN" sz="2800" dirty="0" err="1"/>
              <a:t>Color</a:t>
            </a:r>
            <a:r>
              <a:rPr lang="en-IN" sz="2800" dirty="0"/>
              <a:t> Properties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9231594-347A-BAD1-1BB6-24BAB36F4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98" y="1920604"/>
            <a:ext cx="4943982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Controls the text color.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 { color: blue;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background-color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Sets the background color of an element.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 { background-color: #f0e68c;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E96AD7F4-F904-BDC1-FDB3-F5C2E61E4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5562" y="1781464"/>
            <a:ext cx="6816481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border-color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Defines the color of an element’s border.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 { border: 2px solid #008080;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opacity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Sets the opacity (transparency) of an element.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Values range from 0 (fully transparent) to 1 (fully opaque).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 opacity: 0.5;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799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61DDD9-B982-625E-CBAE-981238D7C6C3}"/>
              </a:ext>
            </a:extLst>
          </p:cNvPr>
          <p:cNvSpPr txBox="1"/>
          <p:nvPr/>
        </p:nvSpPr>
        <p:spPr>
          <a:xfrm>
            <a:off x="291281" y="412644"/>
            <a:ext cx="60984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 err="1"/>
              <a:t>Color</a:t>
            </a:r>
            <a:r>
              <a:rPr lang="en-IN" sz="2800" dirty="0"/>
              <a:t> Gradients in CSS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B7BA3F7-F33A-8BEE-AD34-15C2206E9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739" y="1315535"/>
            <a:ext cx="640592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Linear Gradient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Creates a gradient that moves in a straight 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 { background: linear-gradient(to right, red, yellow);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4A2EF42-4E3B-6668-E8E3-F088FEE1B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281" y="4065138"/>
            <a:ext cx="622317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Radial Gradient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Creates a gradient that radiates from a central point.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 { background: radial-gradient(circle, blue, white);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051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D846-EC97-5EA4-7CBB-B418E5E3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54B753-3968-BBD1-865D-A5ACC68B2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815" y="2019888"/>
            <a:ext cx="640162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background-color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Sets the background color of an element.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can use color names, hex values, RGB, HSL,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 { background-color: #f0e68c;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FA77390-B73D-70CB-8789-B9B35D8AF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815" y="4266657"/>
            <a:ext cx="578395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background-image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Sets an image as the background of an element.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can specify a URL for the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 { background-image: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('image.jpg');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08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4CB05-94C0-9897-7788-AC539A15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0294E0-84AE-848A-440F-DDF99F7CE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477" y="2015516"/>
            <a:ext cx="693811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border (Shorthand)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Defines the width, style, and color of the border in one 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 { border: 2px solid #000;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87E51F2-4D0C-0646-BF2A-44029C0E0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477" y="4768950"/>
            <a:ext cx="884482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border-width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Specifies the thickness of the border.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can define different values for each side or apply one value to all sides.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 { border-width: 2px 4px;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373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D6AB77D7-52F7-75A2-686C-1B48D98FE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137" y="3255102"/>
            <a:ext cx="5314532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border-style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Sets the style of the border. Possible values: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solid: A single, solid line.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dashed: A dashed line.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dotted: A dotted line.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double: Two solid lines.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none: No border.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 { border-style: dashed;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5CCDED7-298F-3571-5DFE-D75B5611D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137" y="609749"/>
            <a:ext cx="889294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border-radius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Defines the rounded corners of the border.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can specify one value for all corners or separate values for each corner.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 { border-radius: 10px;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6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DD4E7-6E46-8D75-8452-5DA95305A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70450"/>
          </a:xfrm>
        </p:spPr>
        <p:txBody>
          <a:bodyPr/>
          <a:lstStyle/>
          <a:p>
            <a:r>
              <a:rPr lang="en-US" dirty="0"/>
              <a:t>Box Model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1293B34-2424-2CF5-9D12-A750A3535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793" y="1499436"/>
            <a:ext cx="1190120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Components of the Box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CSS box model consists of four main components,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which work together to determine the space occupied by an element: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is the actual content inside the element (text, images, etc.).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width and height properties define the size of the content area.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Padding is the space between the content and the border.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adds space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element, around the content, but doesn't affect the element's background.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 { padding: 10px;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92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ED015817-3503-390D-D153-5AA546864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131" y="766732"/>
            <a:ext cx="11219738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border surrounds the padding and the margin.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can have properties like border-width, border-style, and border-color.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 { border: 2px solid black;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Margin is the space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border.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creates space between the element and other elements, preventing them from being too close.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 { margin: 20px;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292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44DC-2610-85FD-C8F0-513ED9A1A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Display, Alignment, and Positioning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898129-1F13-528B-CC99-4B05722AA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33939"/>
            <a:ext cx="10490372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Display Property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display property defines how an element is rendered on the page.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Common values include block, inline, inline-block, none, and the newer flex and grid.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display: block;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element takes up the full width available and starts on a new line.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Examples: &lt;div&gt;, &lt;h1&gt;, &lt;p&gt;, etc.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Useful for larger sections, containers, or elements that need full width.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 { display: block;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display: inline;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element does not start on a new line and only takes up as much width as needed.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Examples: &lt;span&gt;, &lt;a&gt;, 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&gt;, etc.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Ideal for small elements within a block of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span { display: inline;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86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0ACD3F4-040D-05D6-3C6A-2E3206842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923" y="42697"/>
            <a:ext cx="6471138" cy="7171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display: inline-block;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Combines features of both block and inline elements: the element takes up only the required width, but it can have width and height properties applied.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Great for creating button-like elements or inline elements that need specific dimensions.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button { display: inline-block; width: 100px; height: 50px;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display: none;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element is not rendered and does not take up space on the 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Used to hide elements without removing them from the DOM.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 { display: none;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visibility: hidden;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99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8E30-EF88-C755-DF8B-18C907F7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70450"/>
          </a:xfrm>
        </p:spPr>
        <p:txBody>
          <a:bodyPr/>
          <a:lstStyle/>
          <a:p>
            <a:r>
              <a:rPr lang="en-IN" dirty="0"/>
              <a:t>Types of CSS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8EACF7-4F2B-349D-537B-53CADF23CC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9119" y="1847223"/>
            <a:ext cx="9173665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Inline CSS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771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Applied directly to the HTML element via the style attribute.</a:t>
            </a:r>
          </a:p>
          <a:p>
            <a:pPr marL="3771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Only affects the specific element where it is added.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&lt;p style="color: blue;"&gt;This is a blue paragraph.&lt;/p&gt;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Internal CSS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771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Placed within the &lt;style&gt; tags inside the &lt;head&gt; section of an HTML document.</a:t>
            </a:r>
          </a:p>
          <a:p>
            <a:pPr marL="3771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Used for styling a single page or when you want the CSS to only apply to that 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&lt;head&gt; &lt;style&gt; p { color: red; } &lt;/style&gt; &lt;/head&gt;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External CSS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771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Defined in a separate 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file and linked to an HTML document via the &lt;link&gt; tag.</a:t>
            </a:r>
          </a:p>
          <a:p>
            <a:pPr marL="3771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Allows for consistent styling across multiple pages.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&lt;head&gt; &lt;link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="stylesheet"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="styles.css"&gt; &lt;/head&gt; 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p { color: green;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669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AE9B861-2914-FF59-77B3-11EBE8A8B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54" y="2151727"/>
            <a:ext cx="988469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display: flex;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Turns an element into a flex container, enabling flexible layouts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 child elements (flex items) can be aligned and distributed within the container.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For creating flexible, responsive layouts.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 { display: flex;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53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D342-E298-AF3A-0908-F2AC6ADD1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Allignment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E0284E-C345-D2A1-F983-E49501135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93" y="1733938"/>
            <a:ext cx="11179664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Horizontal Alignment: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text-align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(for inline elements):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property controls the horizontal alignment of text within a block element.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left: Aligns text to the left (default).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center: Centers the text.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right: Aligns text to the right.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 { text-align: center;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margin: auto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(for block elements):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can be used to center block elements horizontally when combined with a specific width.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 { width: 200px; margin: 0 auto;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701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E43A248-4DC8-1485-8973-07B6C685B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598" y="458955"/>
            <a:ext cx="11179920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Vertical Alignment: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vertical-align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(for inline or table-cell elements):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Controls the vertical alignment of inline or inline-block elements within their parent container.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baseline, middle, top, bottom.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span { vertical-align: middle;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Flexbox for Vertical and Horizontal Alignment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Flexbox makes it easy to align items both vertically and horizontally.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.container { display: flex;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justify-content: center; /* Horizontal alignment */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align-items: center; /* Vertical alignment */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height: 100vh; /* Full viewport height */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display:flex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//flex-direction: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//justify-content:</a:t>
            </a:r>
          </a:p>
        </p:txBody>
      </p:sp>
    </p:spTree>
    <p:extLst>
      <p:ext uri="{BB962C8B-B14F-4D97-AF65-F5344CB8AC3E}">
        <p14:creationId xmlns:p14="http://schemas.microsoft.com/office/powerpoint/2010/main" val="1689696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26DE-58EB-77CF-93E9-4213B672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Positioning</a:t>
            </a:r>
            <a:endParaRPr lang="en-I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95262D9-0778-7E20-C71C-38C290773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61" y="1513448"/>
            <a:ext cx="1014252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Position Values: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(default):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element is positioned according to the normal flow of the page.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ignores the top, right, bottom, and left properties.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 { position: static;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element is positioned relative to its normal position.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top, right, bottom, and left properties shift the element from its original position.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To move an element slightly from its default position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without affecting the layout of surrounding elements.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 { position: relative; top: 10px; left: 20px;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10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63ED1CC-D00F-7ACE-55F7-45D4DA71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9927"/>
            <a:ext cx="11950707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element is removed from the normal flow and positioned relative to its nearest positioned ancestor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(or the initial containing block if none exist).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For elements that need to be positioned independently from the surrounding layout.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 { position: absolute; top: 50px; right: 20px;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element is positioned relative to the browser window, and it stays fixed in place even when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page is scrolled.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Useful for navigation bars or elements that should remain visible during scrolling.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 { position: fixed; bottom: 0; left: 0;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87EE28-FB7E-1048-401B-E90650310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80179"/>
            <a:ext cx="1195070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sticky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element is positioned based on the user's scroll position. It toggles between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relative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fixed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depending on the scroll position.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When within its containing block, it behaves like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relative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Once it reaches a defined scroll threshold, it sticks in place like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fixed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Ideal for headers, table columns, or other elements that should remain visible while scrolling but only within a specific section of the 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position: sticky;  top: 10px;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0498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A8927CB-64C8-06E9-E51C-DA16DCC88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23" y="81715"/>
            <a:ext cx="9385903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-index (Stacking Order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z-index property controls the vertical stacking order of elements that overlap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due to positioning (absolute, relative, fixed).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Higher z-index values bring elements to the front.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 { position: absolute; z-index: 10;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855F7E-B54F-DB43-952C-FB819F6EA920}"/>
              </a:ext>
            </a:extLst>
          </p:cNvPr>
          <p:cNvSpPr txBox="1"/>
          <p:nvPr/>
        </p:nvSpPr>
        <p:spPr>
          <a:xfrm>
            <a:off x="468924" y="2473570"/>
            <a:ext cx="206701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&lt;!DOCTYPE html&gt;</a:t>
            </a:r>
          </a:p>
          <a:p>
            <a:r>
              <a:rPr lang="en-IN" sz="1000" dirty="0"/>
              <a:t>&lt;html&gt;</a:t>
            </a:r>
          </a:p>
          <a:p>
            <a:r>
              <a:rPr lang="en-IN" sz="1000" dirty="0"/>
              <a:t>&lt;head&gt;</a:t>
            </a:r>
          </a:p>
          <a:p>
            <a:r>
              <a:rPr lang="en-IN" sz="1000" dirty="0"/>
              <a:t>&lt;style&gt;</a:t>
            </a:r>
          </a:p>
          <a:p>
            <a:r>
              <a:rPr lang="en-IN" sz="1000" dirty="0"/>
              <a:t>.wrapper {</a:t>
            </a:r>
          </a:p>
          <a:p>
            <a:r>
              <a:rPr lang="en-IN" sz="1000" dirty="0"/>
              <a:t>  position: relative;</a:t>
            </a:r>
          </a:p>
          <a:p>
            <a:r>
              <a:rPr lang="en-IN" sz="1000" dirty="0"/>
              <a:t>}</a:t>
            </a:r>
          </a:p>
          <a:p>
            <a:endParaRPr lang="en-IN" sz="1000" dirty="0"/>
          </a:p>
          <a:p>
            <a:r>
              <a:rPr lang="en-IN" sz="1000" dirty="0"/>
              <a:t>.box1 {</a:t>
            </a:r>
          </a:p>
          <a:p>
            <a:r>
              <a:rPr lang="en-IN" sz="1000" dirty="0"/>
              <a:t>  position: relative;</a:t>
            </a:r>
          </a:p>
          <a:p>
            <a:r>
              <a:rPr lang="en-IN" sz="1000" dirty="0"/>
              <a:t>  z-index: 1;</a:t>
            </a:r>
          </a:p>
          <a:p>
            <a:r>
              <a:rPr lang="en-IN" sz="1000" dirty="0"/>
              <a:t>  border: solid;</a:t>
            </a:r>
          </a:p>
          <a:p>
            <a:r>
              <a:rPr lang="en-IN" sz="1000" dirty="0"/>
              <a:t>  height: 100px;</a:t>
            </a:r>
          </a:p>
          <a:p>
            <a:r>
              <a:rPr lang="en-IN" sz="1000" dirty="0"/>
              <a:t>  margin: 50px;</a:t>
            </a:r>
          </a:p>
          <a:p>
            <a:r>
              <a:rPr lang="en-IN" sz="1000" dirty="0"/>
              <a:t>}</a:t>
            </a:r>
          </a:p>
          <a:p>
            <a:r>
              <a:rPr lang="en-IN" sz="1000" dirty="0"/>
              <a:t>.box2 {</a:t>
            </a:r>
          </a:p>
          <a:p>
            <a:r>
              <a:rPr lang="en-IN" sz="1000" dirty="0"/>
              <a:t>  position: absolute;</a:t>
            </a:r>
          </a:p>
          <a:p>
            <a:r>
              <a:rPr lang="en-IN" sz="1000" dirty="0"/>
              <a:t>  z-index: 2;</a:t>
            </a:r>
          </a:p>
          <a:p>
            <a:r>
              <a:rPr lang="en-IN" sz="1000" dirty="0"/>
              <a:t>  background: pink;</a:t>
            </a:r>
          </a:p>
          <a:p>
            <a:r>
              <a:rPr lang="en-IN" sz="1000" dirty="0"/>
              <a:t>  width: 20%;</a:t>
            </a:r>
          </a:p>
          <a:p>
            <a:r>
              <a:rPr lang="en-IN" sz="1000" dirty="0"/>
              <a:t>  left: 65%;</a:t>
            </a:r>
          </a:p>
          <a:p>
            <a:r>
              <a:rPr lang="en-IN" sz="1000" dirty="0"/>
              <a:t>  top: -25px;</a:t>
            </a:r>
          </a:p>
          <a:p>
            <a:r>
              <a:rPr lang="en-IN" sz="1000" dirty="0"/>
              <a:t>  height: 120px;</a:t>
            </a:r>
          </a:p>
          <a:p>
            <a:r>
              <a:rPr lang="en-IN" sz="1000" dirty="0"/>
              <a:t>  opacity: 0.9;</a:t>
            </a:r>
          </a:p>
          <a:p>
            <a:r>
              <a:rPr lang="en-IN" sz="10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8CB0C1-981D-0524-7F5C-64B158D575DC}"/>
              </a:ext>
            </a:extLst>
          </p:cNvPr>
          <p:cNvSpPr txBox="1"/>
          <p:nvPr/>
        </p:nvSpPr>
        <p:spPr>
          <a:xfrm>
            <a:off x="6388608" y="2513150"/>
            <a:ext cx="580339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.box3 {</a:t>
            </a:r>
          </a:p>
          <a:p>
            <a:r>
              <a:rPr lang="en-IN" sz="1200" dirty="0"/>
              <a:t>  position: absolute;</a:t>
            </a:r>
          </a:p>
          <a:p>
            <a:r>
              <a:rPr lang="en-IN" sz="1200" dirty="0"/>
              <a:t>  z-index: 3;</a:t>
            </a:r>
          </a:p>
          <a:p>
            <a:r>
              <a:rPr lang="en-IN" sz="1200" dirty="0"/>
              <a:t>  background: cyan;</a:t>
            </a:r>
          </a:p>
          <a:p>
            <a:r>
              <a:rPr lang="en-IN" sz="1200" dirty="0"/>
              <a:t>  width: 70%;</a:t>
            </a:r>
          </a:p>
          <a:p>
            <a:r>
              <a:rPr lang="en-IN" sz="1200" dirty="0"/>
              <a:t>  left: 40px;</a:t>
            </a:r>
          </a:p>
          <a:p>
            <a:r>
              <a:rPr lang="en-IN" sz="1200" dirty="0"/>
              <a:t>  top: 60px;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&lt;/style&gt;</a:t>
            </a:r>
          </a:p>
          <a:p>
            <a:r>
              <a:rPr lang="en-IN" sz="1200" dirty="0"/>
              <a:t>&lt;/head&gt;</a:t>
            </a:r>
          </a:p>
          <a:p>
            <a:r>
              <a:rPr lang="en-IN" sz="1200" dirty="0"/>
              <a:t>&lt;body&gt;</a:t>
            </a:r>
          </a:p>
          <a:p>
            <a:endParaRPr lang="en-IN" sz="1200" dirty="0"/>
          </a:p>
          <a:p>
            <a:r>
              <a:rPr lang="en-IN" sz="1200" dirty="0"/>
              <a:t>&lt;h1&gt;The z-index Property&lt;/h1&gt;</a:t>
            </a:r>
          </a:p>
          <a:p>
            <a:endParaRPr lang="en-IN" sz="1200" dirty="0"/>
          </a:p>
          <a:p>
            <a:r>
              <a:rPr lang="en-IN" sz="1200" dirty="0"/>
              <a:t>&lt;div class="wrapper"&gt;</a:t>
            </a:r>
          </a:p>
          <a:p>
            <a:r>
              <a:rPr lang="en-IN" sz="1200" dirty="0"/>
              <a:t>  &lt;div class="box1"&gt;Box 1 - has z-index: 1&lt;/div&gt;</a:t>
            </a:r>
          </a:p>
          <a:p>
            <a:r>
              <a:rPr lang="en-IN" sz="1200" dirty="0"/>
              <a:t>  &lt;div class="box2"&gt;Box 2 - has z-index: 2 (will be put above .box1)&lt;/div&gt;</a:t>
            </a:r>
          </a:p>
          <a:p>
            <a:r>
              <a:rPr lang="en-IN" sz="1200" dirty="0"/>
              <a:t>  &lt;div class="box3"&gt;Box 3 - has z-index: 3 (will be put above .box1 and .box2)&lt;/div&gt;</a:t>
            </a:r>
          </a:p>
          <a:p>
            <a:r>
              <a:rPr lang="en-IN" sz="1200" dirty="0"/>
              <a:t>&lt;/div&gt;</a:t>
            </a:r>
          </a:p>
          <a:p>
            <a:endParaRPr lang="en-IN" sz="1200" dirty="0"/>
          </a:p>
          <a:p>
            <a:r>
              <a:rPr lang="en-IN" sz="1200" dirty="0"/>
              <a:t>&lt;/body&gt;</a:t>
            </a:r>
          </a:p>
          <a:p>
            <a:r>
              <a:rPr lang="en-IN" sz="1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2127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8DC8-6E3C-4218-474C-7F741EEC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Basic CSS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CD184-A9F0-4F85-4EE1-A8B517813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36471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are used to target HTML elements that you want to style.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are the first part of any CSS rule and define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which HTML element(s)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styles will be applied to.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47F3B72-1045-3C50-A81E-C629D21B7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52" y="3550893"/>
            <a:ext cx="58256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Universal Selector (*)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universal selector applies styles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element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the 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* { margin: 0; padding: 0;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8BC040F-7E8A-3C41-41D8-88FB99EC8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239" y="3550893"/>
            <a:ext cx="492596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Type Selector (Element Selector)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type selector targets elements based on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HTML tag 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 { color: blue;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02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2977830-9005-E8B7-8BD9-49DF2C693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123" y="358829"/>
            <a:ext cx="569287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 Selector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class selector targets elements with a specific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 attribute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You can use the same class on multiple elements.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.class-name { background-color: yellow;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969012-D0B3-8F78-08CA-3400F85E4BD0}"/>
              </a:ext>
            </a:extLst>
          </p:cNvPr>
          <p:cNvSpPr txBox="1"/>
          <p:nvPr/>
        </p:nvSpPr>
        <p:spPr>
          <a:xfrm>
            <a:off x="0" y="2958351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&lt;p class="highlight "&gt;This is a highlighted paragraph.&lt;/p&gt; &lt;div class="highlight"&gt;This div is also highlighted.&lt;/div&gt;</a:t>
            </a:r>
            <a:endParaRPr lang="en-I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F73A8-4E5E-0109-69DB-FA391D6B5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3923" y="358829"/>
            <a:ext cx="569287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 Selector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ID selector targets an element with a specific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 attribute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Each ID should be unique within a page, meaning you should only use an ID once.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#id-name { font-size: 24px;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3ACA19-14DA-586F-E823-D6B8939D05D6}"/>
              </a:ext>
            </a:extLst>
          </p:cNvPr>
          <p:cNvSpPr txBox="1"/>
          <p:nvPr/>
        </p:nvSpPr>
        <p:spPr>
          <a:xfrm>
            <a:off x="6803923" y="3096850"/>
            <a:ext cx="6275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&lt;h1 id="main-title"&gt;This is the main title.&lt;/h1&gt;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197108-53F4-3D89-F03F-7D964DA55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62" y="4412755"/>
            <a:ext cx="6694461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Grouping Selector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grouping selector allows you to apply the same style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multiple selectors, reducing redundancy.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h1, h2, h3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color: green;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15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B2A3DF5-6CD8-86DA-7BD2-F084D288A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1" y="618476"/>
            <a:ext cx="6086659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Descendant Selector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descendant selector targets elements that are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nested within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other elements. It selects elements that are children or further descendants of a specified parent.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 p { color: red;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This targets all &lt;p&gt; elements inside any &lt;div&gt; and sets their text color to 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&lt;div&gt; 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&lt;p&gt;This paragraph will be red.&lt;/p&gt;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&lt;/div&gt;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&lt;p&gt;This paragraph will not be red.&lt;/p&gt;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82E9F2A-0090-9F7A-771A-DF3F13754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341" y="618476"/>
            <a:ext cx="6086659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Child Selector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child selector targets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direct child elements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a specified parent element.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 &gt; p { color: blue;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targets only &lt;p&gt; elements that are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direct children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a &lt;div&gt;, making their text color blue.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&lt;div&gt;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&lt;p&gt;This paragraph will be blue.&lt;/p&gt;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&lt;section&gt;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&lt;p&gt;This paragraph will be not blue.&lt;/p&gt;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&lt;/section&gt;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19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BC8C-0A0D-906A-5F86-DB718B1CC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Fonts in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79083-51B5-2953-58AD-79A6E85E7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0583261" cy="11936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Fonts play a crucial role in the overall design and readability of a webpage. </a:t>
            </a:r>
          </a:p>
          <a:p>
            <a:r>
              <a:rPr lang="en-US" dirty="0"/>
              <a:t>CSS provides various properties to control the appearance of text, such as font family, size, weight, and style.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0ACFE5F-2764-41DE-83BB-AD23FAE26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406877"/>
            <a:ext cx="121920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font-family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Defines the typeface or font for an element.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can specify multiple fonts as a fallback list. If the browser cannot use the first font, it tries the next 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Fonts are classified into two categories: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Generic fonts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Available on all systems (e.g., serif, sans-serif, monospace).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 fonts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Specific fonts (e.g., Arial, Times New Roman)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 may or may not be available on all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 { font-family: "Times New Roman", Arial, sans-serif;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21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917928D-A3BB-E459-A1A9-6ABDE7163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423" y="369112"/>
            <a:ext cx="11659154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font-size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Controls the size of the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Common units: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Pixels (absolute size).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Relative to the parent element’s font size.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Relative to the root element's font size.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Relative to the parent element’s font size (e.g., font-size: 100% equals the size of the parent).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 { font-size: 16px;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D34F86C-5B81-E838-2717-4FE408FFB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423" y="4193409"/>
            <a:ext cx="1192557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font-weight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Controls the thickness or boldness of the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Values range from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(thin)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(bold). Common values include: normal (400), bold (700), lighter, and bolder.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h1 { font-weight: bold;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41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3BAAE9B-7716-3466-994F-69E8C7888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19" y="519121"/>
            <a:ext cx="742062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font-style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Specifies the style of the font, such as normal, italic, or oblique.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 { font-style: italic;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30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B178-E485-A2E4-995A-6ABC7CB6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Colors</a:t>
            </a:r>
            <a:r>
              <a:rPr lang="en-IN" dirty="0"/>
              <a:t> in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1E7C2-F8E2-38BE-EF2C-BE3BA8A15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176992" cy="764694"/>
          </a:xfrm>
        </p:spPr>
        <p:txBody>
          <a:bodyPr/>
          <a:lstStyle/>
          <a:p>
            <a:r>
              <a:rPr lang="en-US" dirty="0"/>
              <a:t>Ways to Define Colors in CSS</a:t>
            </a:r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EA1370-C41E-1D86-E5D1-3B86E5B09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71" y="2516557"/>
            <a:ext cx="7492786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Named Colors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 has 140 predefined color names (e.g., red, blue, green).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h1 { color: red;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D8DDB04-F299-1829-5B13-BAD1A7E1A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71" y="4360857"/>
            <a:ext cx="1088631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Hexadecimal Colors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Hexadecimal color codes are six-digit codes representing red, green, and blue values (RGB).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format is #RRGGBB.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 pair (RR, GG, BB) is a hex value ranging from 00 (no color) to FF (full color).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 { color: #ff5733;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020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</TotalTime>
  <Words>2719</Words>
  <Application>Microsoft Office PowerPoint</Application>
  <PresentationFormat>Widescreen</PresentationFormat>
  <Paragraphs>381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Arial Unicode MS</vt:lpstr>
      <vt:lpstr>Calisto MT</vt:lpstr>
      <vt:lpstr>Wingdings 2</vt:lpstr>
      <vt:lpstr>Slate</vt:lpstr>
      <vt:lpstr>CSS Introduction</vt:lpstr>
      <vt:lpstr>Types of CSS</vt:lpstr>
      <vt:lpstr>Basic CSS Selectors</vt:lpstr>
      <vt:lpstr>PowerPoint Presentation</vt:lpstr>
      <vt:lpstr>PowerPoint Presentation</vt:lpstr>
      <vt:lpstr>Fonts in CSS</vt:lpstr>
      <vt:lpstr>PowerPoint Presentation</vt:lpstr>
      <vt:lpstr>PowerPoint Presentation</vt:lpstr>
      <vt:lpstr>Colors in CSS</vt:lpstr>
      <vt:lpstr>PowerPoint Presentation</vt:lpstr>
      <vt:lpstr>PowerPoint Presentation</vt:lpstr>
      <vt:lpstr>PowerPoint Presentation</vt:lpstr>
      <vt:lpstr>Backgrounds</vt:lpstr>
      <vt:lpstr>Borders</vt:lpstr>
      <vt:lpstr>PowerPoint Presentation</vt:lpstr>
      <vt:lpstr>Box Model</vt:lpstr>
      <vt:lpstr>PowerPoint Presentation</vt:lpstr>
      <vt:lpstr>Display, Alignment, and Positioning</vt:lpstr>
      <vt:lpstr>PowerPoint Presentation</vt:lpstr>
      <vt:lpstr>PowerPoint Presentation</vt:lpstr>
      <vt:lpstr>Allignment</vt:lpstr>
      <vt:lpstr>PowerPoint Presentation</vt:lpstr>
      <vt:lpstr>Positioning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Onkar B</dc:creator>
  <cp:lastModifiedBy>Onkar B</cp:lastModifiedBy>
  <cp:revision>2</cp:revision>
  <dcterms:created xsi:type="dcterms:W3CDTF">2025-03-11T05:38:49Z</dcterms:created>
  <dcterms:modified xsi:type="dcterms:W3CDTF">2025-03-21T07:54:32Z</dcterms:modified>
</cp:coreProperties>
</file>