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1" r:id="rId14"/>
    <p:sldId id="292" r:id="rId15"/>
    <p:sldId id="269" r:id="rId16"/>
    <p:sldId id="270" r:id="rId17"/>
    <p:sldId id="29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07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88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260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67665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99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74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01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472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9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42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85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13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5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3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1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4969-E49B-4BB3-9B4E-7C80A9B3769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876C-D5FE-49A7-95A2-9349E91BD1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22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0A6-DB5D-9EDC-7572-4479DB14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873"/>
            <a:ext cx="9144000" cy="906873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AAD11-82AA-B6FB-AA1E-E70BB021D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7073"/>
            <a:ext cx="9144000" cy="39530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HTML (</a:t>
            </a:r>
            <a:r>
              <a:rPr lang="en-US" b="1" dirty="0" err="1"/>
              <a:t>HyperText</a:t>
            </a:r>
            <a:r>
              <a:rPr lang="en-US" b="1" dirty="0"/>
              <a:t> Markup Language)</a:t>
            </a:r>
            <a:r>
              <a:rPr lang="en-US" dirty="0"/>
              <a:t> is the standard language used to create web pages.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defines the structure and layout of a web page by using a variety of tags and elements.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element in HTML tells the browser how to display the content on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5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637D-CD7A-1285-5D86-CFF08B14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231"/>
            <a:ext cx="10353762" cy="6415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Italic Text (&lt;</a:t>
            </a:r>
            <a:r>
              <a:rPr lang="en-US" dirty="0" err="1"/>
              <a:t>i</a:t>
            </a:r>
            <a:r>
              <a:rPr lang="en-US" dirty="0"/>
              <a:t>&gt; or &lt;</a:t>
            </a:r>
            <a:r>
              <a:rPr lang="en-US" dirty="0" err="1"/>
              <a:t>em</a:t>
            </a:r>
            <a:r>
              <a:rPr lang="en-US" dirty="0"/>
              <a:t>&gt;):&lt;</a:t>
            </a:r>
            <a:r>
              <a:rPr lang="en-US" dirty="0" err="1"/>
              <a:t>i</a:t>
            </a:r>
            <a:r>
              <a:rPr lang="en-US" dirty="0"/>
              <a:t>&gt; makes the text italicized, often used for emphasis or quotes.&lt;</a:t>
            </a:r>
            <a:r>
              <a:rPr lang="en-US" dirty="0" err="1"/>
              <a:t>em</a:t>
            </a:r>
            <a:r>
              <a:rPr lang="en-US" dirty="0"/>
              <a:t>&gt; italicizes the text and adds emphasis, indicating the importance of the text.</a:t>
            </a:r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i</a:t>
            </a:r>
            <a:r>
              <a:rPr lang="en-US" dirty="0"/>
              <a:t>&gt;italicized&lt;/</a:t>
            </a:r>
            <a:r>
              <a:rPr lang="en-US" dirty="0" err="1"/>
              <a:t>i</a:t>
            </a:r>
            <a:r>
              <a:rPr lang="en-US" dirty="0"/>
              <a:t>&gt; word.&lt;/p&gt;</a:t>
            </a:r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em</a:t>
            </a:r>
            <a:r>
              <a:rPr lang="en-US" dirty="0"/>
              <a:t>&gt;emphasized&lt;/</a:t>
            </a:r>
            <a:r>
              <a:rPr lang="en-US" dirty="0" err="1"/>
              <a:t>em</a:t>
            </a:r>
            <a:r>
              <a:rPr lang="en-US" dirty="0"/>
              <a:t>&gt; word.&lt;/p&gt;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Underline Text (&lt;u&gt;):&lt;u&gt; underlines the text, which can be useful for highlighting certain words or phrases.</a:t>
            </a:r>
          </a:p>
          <a:p>
            <a:pPr marL="0" indent="0">
              <a:buNone/>
            </a:pPr>
            <a:r>
              <a:rPr lang="en-US" dirty="0"/>
              <a:t>&lt;p&gt;This is an &lt;u&gt;underlined&lt;/u&gt; word.&lt;/p&gt;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Strikethrough (&lt;s&gt; or &lt;del&gt;):&lt;s&gt; creates strikethrough text (used to represent something that is no longer accurate).&lt;del&gt; indicates text that has been dead, often used in documents to indicate edits.</a:t>
            </a:r>
          </a:p>
        </p:txBody>
      </p:sp>
    </p:spTree>
    <p:extLst>
      <p:ext uri="{BB962C8B-B14F-4D97-AF65-F5344CB8AC3E}">
        <p14:creationId xmlns:p14="http://schemas.microsoft.com/office/powerpoint/2010/main" val="261238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86AE-1D1D-CB8C-EB89-D3D24B6D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Links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0B5F10-C7DF-EF70-8263-F4B04E7AC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6964" y="1566952"/>
            <a:ext cx="11590865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links,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hyperlinks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allow users to navigate between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different pages on the web or to other resources, such as files, images, or sections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same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are created using the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(anchor) tag.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href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="URL"&gt;Link Text&lt;/a&gt;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0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02FA-033B-32E3-BFCF-C1B80315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Images in HTML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FF7EAE5-8BF6-E2FC-01A2-7AB9E7AF90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444" y="1489647"/>
            <a:ext cx="738054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HTML, images are embedded using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tag. Unlike other elements,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tag is self-closing, meaning it doesn't have a closing tag.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Images can greatly enhance a webpage by providing visual context, product photos, graphics, or illustrations.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="image-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alt="description"&gt;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22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52DF66-BA40-4D4A-5892-CC24D26B9645}"/>
              </a:ext>
            </a:extLst>
          </p:cNvPr>
          <p:cNvSpPr txBox="1"/>
          <p:nvPr/>
        </p:nvSpPr>
        <p:spPr>
          <a:xfrm>
            <a:off x="483010" y="56817"/>
            <a:ext cx="1140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is a case insensitive language. </a:t>
            </a:r>
            <a:r>
              <a:rPr lang="en-US" b="1" dirty="0"/>
              <a:t>&lt;H1&gt; and &lt;h1&gt; tags are the same.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D60E5-7B68-DBD0-FBC1-AF74EA4C37A7}"/>
              </a:ext>
            </a:extLst>
          </p:cNvPr>
          <p:cNvSpPr txBox="1"/>
          <p:nvPr/>
        </p:nvSpPr>
        <p:spPr>
          <a:xfrm>
            <a:off x="483010" y="426149"/>
            <a:ext cx="883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 &lt;</a:t>
            </a:r>
            <a:r>
              <a:rPr lang="en-US" dirty="0" err="1"/>
              <a:t>br</a:t>
            </a:r>
            <a:r>
              <a:rPr lang="en-US" dirty="0"/>
              <a:t>&gt;  tag is used to create line breaks in an HTML document.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F382-64C8-CC96-8F3D-9725F3F6AD16}"/>
              </a:ext>
            </a:extLst>
          </p:cNvPr>
          <p:cNvSpPr txBox="1"/>
          <p:nvPr/>
        </p:nvSpPr>
        <p:spPr>
          <a:xfrm>
            <a:off x="483010" y="885327"/>
            <a:ext cx="11404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BIG AND SMALL TAGS</a:t>
            </a:r>
          </a:p>
          <a:p>
            <a:r>
              <a:rPr lang="en-IN" dirty="0"/>
              <a:t>We can make text a bit larger and a bit smaller using &lt;big&gt; and &lt;small&gt; tags respectively.</a:t>
            </a:r>
          </a:p>
          <a:p>
            <a:r>
              <a:rPr lang="en-IN" dirty="0"/>
              <a:t>&lt;big&gt;He110 world&lt;/big&gt;</a:t>
            </a:r>
          </a:p>
          <a:p>
            <a:r>
              <a:rPr lang="en-IN" dirty="0"/>
              <a:t>&lt; small&gt;He11o world&lt;/small&gt;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CFA1B-9732-0634-BB85-ACF35544E4D4}"/>
              </a:ext>
            </a:extLst>
          </p:cNvPr>
          <p:cNvSpPr txBox="1"/>
          <p:nvPr/>
        </p:nvSpPr>
        <p:spPr>
          <a:xfrm>
            <a:off x="483010" y="2085656"/>
            <a:ext cx="117089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HR TAG</a:t>
            </a:r>
          </a:p>
          <a:p>
            <a:r>
              <a:rPr lang="en-IN" dirty="0"/>
              <a:t>&lt;hr&gt; tag in HTML is used to create a horizontal ruler often used to separate the content.</a:t>
            </a:r>
          </a:p>
          <a:p>
            <a:endParaRPr lang="en-IN" dirty="0"/>
          </a:p>
          <a:p>
            <a:r>
              <a:rPr lang="en-IN" dirty="0"/>
              <a:t>SUBSCRIPT &amp; SUPERSCRIPT</a:t>
            </a:r>
          </a:p>
          <a:p>
            <a:r>
              <a:rPr lang="en-IN" dirty="0"/>
              <a:t>We can add subscript and superscripts in HTML as follows:</a:t>
            </a:r>
          </a:p>
          <a:p>
            <a:r>
              <a:rPr lang="en-IN" dirty="0"/>
              <a:t>this &lt;sub&gt; is &lt;/sub&gt; subscript.</a:t>
            </a:r>
          </a:p>
          <a:p>
            <a:r>
              <a:rPr lang="en-IN" dirty="0"/>
              <a:t>this is &lt;sup&gt; is &lt;/sup&gt; superscript.</a:t>
            </a:r>
          </a:p>
          <a:p>
            <a:endParaRPr lang="en-IN" dirty="0"/>
          </a:p>
          <a:p>
            <a:r>
              <a:rPr lang="en-IN" dirty="0"/>
              <a:t>PRE TAG</a:t>
            </a:r>
          </a:p>
          <a:p>
            <a:r>
              <a:rPr lang="en-IN" dirty="0"/>
              <a:t>HTML always ignores extra spaces and newlines. In order to display a piece of text as is,</a:t>
            </a:r>
          </a:p>
          <a:p>
            <a:r>
              <a:rPr lang="en-IN" dirty="0"/>
              <a:t>we use pre tag.</a:t>
            </a:r>
          </a:p>
          <a:p>
            <a:r>
              <a:rPr lang="en-IN" dirty="0"/>
              <a:t>&lt; pre&gt;</a:t>
            </a:r>
          </a:p>
          <a:p>
            <a:r>
              <a:rPr lang="en-IN" dirty="0"/>
              <a:t>                                This is written.</a:t>
            </a:r>
          </a:p>
          <a:p>
            <a:r>
              <a:rPr lang="en-IN" dirty="0"/>
              <a:t>                            using pre</a:t>
            </a:r>
          </a:p>
          <a:p>
            <a:r>
              <a:rPr lang="en-IN" dirty="0"/>
              <a:t>                                              tag</a:t>
            </a:r>
          </a:p>
          <a:p>
            <a:r>
              <a:rPr lang="en-IN" dirty="0"/>
              <a:t>&lt;/pre&gt;</a:t>
            </a:r>
          </a:p>
        </p:txBody>
      </p:sp>
    </p:spTree>
    <p:extLst>
      <p:ext uri="{BB962C8B-B14F-4D97-AF65-F5344CB8AC3E}">
        <p14:creationId xmlns:p14="http://schemas.microsoft.com/office/powerpoint/2010/main" val="2160363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5549-F438-7A5F-0B9E-38F78366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94441"/>
            <a:ext cx="10353761" cy="1326321"/>
          </a:xfrm>
        </p:spPr>
        <p:txBody>
          <a:bodyPr/>
          <a:lstStyle/>
          <a:p>
            <a:r>
              <a:rPr lang="en-IN" b="1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CC0A-3504-2B64-2332-AE3453F9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42102"/>
            <a:ext cx="10353762" cy="369513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HTML attributes provide additional information about HTML elements.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are always included in the opening tag of the element and typically come in name/value pairs,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attribute name is followed by an equals sign and the value is enclosed in quotes.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attribute="value"&gt;Content&lt;/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="https://www.example.com"&gt;Visit Example&lt;/a&gt;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="image.jpg" alt="A description of the image"&gt;</a:t>
            </a:r>
          </a:p>
        </p:txBody>
      </p:sp>
    </p:spTree>
    <p:extLst>
      <p:ext uri="{BB962C8B-B14F-4D97-AF65-F5344CB8AC3E}">
        <p14:creationId xmlns:p14="http://schemas.microsoft.com/office/powerpoint/2010/main" val="264123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6052-3109-8C60-41D1-FD222FBA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08270"/>
            <a:ext cx="10504785" cy="664972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 CSS can be applied to an element using the style attribute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 style="color: blue; font-size: 16px;"&gt;This is a styled paragraph.&lt;/p&gt;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 unique identifier for an HTML element, allowing it to be targeted with CSS or JavaScript.  &lt;div id="header"&gt;This is the header section.&lt;/div&gt;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Assigns one or more class names to an element. Classes can be used to group elements for styling and scripting purposes. &lt;p class="intro"&gt;This is an introductory paragraph.&lt;/p&gt;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with the &lt;a&gt; tag to specify where to open the linked document. The most common value is _blank, which opens the link in a new tab or window.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 target="_blank"&gt;Open in a new tab&lt;/a&gt;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33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878-5940-CEC8-BA30-7861EC85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A2D9-B024-8A6F-59FF-CF82CE80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6064"/>
            <a:ext cx="12191999" cy="3695136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unordered list is a list of items marked with bullet points. It is commonly used when the order of items is not important.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1&lt;/li&gt;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2&lt;/li&gt;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3&lt;/li&gt;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04685C7-E628-8B03-52B6-67AA6CFBB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28" y="270621"/>
            <a:ext cx="11866190" cy="61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14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7B86-49A5-F2D5-7CF7-CE9414A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ordered list is a list of items marked with numbers or letters, useful when the sequence of items matters.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Structure: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5087-687A-725A-E619-ABB00698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Changing List Numbering:</a:t>
            </a:r>
          </a:p>
          <a:p>
            <a:r>
              <a:rPr lang="en-US" dirty="0"/>
              <a:t>You can use the type attribute to change the style of numbering for an ordered list.</a:t>
            </a:r>
          </a:p>
          <a:p>
            <a:endParaRPr lang="en-US" dirty="0"/>
          </a:p>
          <a:p>
            <a:r>
              <a:rPr lang="en-US" dirty="0"/>
              <a:t>type="1" (default): Numbers (1, 2, 3)</a:t>
            </a:r>
          </a:p>
          <a:p>
            <a:r>
              <a:rPr lang="en-US" dirty="0"/>
              <a:t>type="A": Uppercase letters (A, B, C)</a:t>
            </a:r>
          </a:p>
          <a:p>
            <a:r>
              <a:rPr lang="en-US" dirty="0"/>
              <a:t>type="a": Lowercase letters (a, b, c)</a:t>
            </a:r>
          </a:p>
          <a:p>
            <a:r>
              <a:rPr lang="en-US" dirty="0"/>
              <a:t>type="I": Uppercase Roman numerals (I, II, III)</a:t>
            </a:r>
          </a:p>
          <a:p>
            <a:r>
              <a:rPr lang="en-US" dirty="0"/>
              <a:t>type="</a:t>
            </a:r>
            <a:r>
              <a:rPr lang="en-US" dirty="0" err="1"/>
              <a:t>i</a:t>
            </a:r>
            <a:r>
              <a:rPr lang="en-US" dirty="0"/>
              <a:t>": Lowercase Roman numerals (</a:t>
            </a:r>
            <a:r>
              <a:rPr lang="en-US" dirty="0" err="1"/>
              <a:t>i</a:t>
            </a:r>
            <a:r>
              <a:rPr lang="en-US" dirty="0"/>
              <a:t>, ii, iii)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9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40A-73A6-8963-62EC-B48583F8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Concepts: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D0A1CB-4B10-C648-FE67-9FC4D1598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587" y="3127694"/>
            <a:ext cx="11486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text that contains links to other texts or resources. It's the foundation of web navigation.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uses "tags" to markup content, specifying how it should be formatted or displayed. </a:t>
            </a:r>
          </a:p>
        </p:txBody>
      </p:sp>
    </p:spTree>
    <p:extLst>
      <p:ext uri="{BB962C8B-B14F-4D97-AF65-F5344CB8AC3E}">
        <p14:creationId xmlns:p14="http://schemas.microsoft.com/office/powerpoint/2010/main" val="3629260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C88A-C99C-FA5E-212A-F3245FE7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5791200"/>
          </a:xfrm>
        </p:spPr>
        <p:txBody>
          <a:bodyPr>
            <a:no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List Attributes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start: Defines the starting number for an ordered list.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start="5"&gt;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5&lt;/li&gt;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6&lt;/li&gt;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reversed: Reverses the numbering of an ordered list.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reversed&gt;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9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C133-438E-97A7-CE9A-EFEB92C3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HTML Document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8902-0FA1-C9A6-52EB-F95F7FDD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Every HTML document follows a basic structure:</a:t>
            </a:r>
          </a:p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  &lt;head&gt;</a:t>
            </a:r>
          </a:p>
          <a:p>
            <a:pPr marL="0" indent="0">
              <a:buNone/>
            </a:pPr>
            <a:r>
              <a:rPr lang="en-US" sz="1400" dirty="0"/>
              <a:t>    &lt;title&gt;Page Title&lt;/title&gt;</a:t>
            </a:r>
          </a:p>
          <a:p>
            <a:pPr marL="0" indent="0">
              <a:buNone/>
            </a:pPr>
            <a:r>
              <a:rPr lang="en-US" sz="1400" dirty="0"/>
              <a:t>  &lt;/head&gt;</a:t>
            </a:r>
          </a:p>
          <a:p>
            <a:pPr marL="0" indent="0">
              <a:buNone/>
            </a:pPr>
            <a:r>
              <a:rPr lang="en-US" sz="1400" dirty="0"/>
              <a:t>  &lt;body&gt;</a:t>
            </a:r>
          </a:p>
          <a:p>
            <a:pPr marL="0" indent="0">
              <a:buNone/>
            </a:pPr>
            <a:r>
              <a:rPr lang="en-US" sz="1400" dirty="0"/>
              <a:t>    &lt;h1&gt;This is a heading&lt;/h1&gt;</a:t>
            </a:r>
          </a:p>
          <a:p>
            <a:pPr marL="0" indent="0">
              <a:buNone/>
            </a:pPr>
            <a:r>
              <a:rPr lang="en-US" sz="1400" dirty="0"/>
              <a:t>    &lt;p&gt;This is a paragraph.&lt;/p&gt;</a:t>
            </a:r>
          </a:p>
          <a:p>
            <a:pPr marL="0" indent="0">
              <a:buNone/>
            </a:pPr>
            <a:r>
              <a:rPr lang="en-US" sz="1400" dirty="0"/>
              <a:t>  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161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022B0B-CA13-4BDC-34E0-C79F1DFC3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6153" y="148511"/>
            <a:ext cx="1039579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&lt;!DOCTYPE html&gt;: This declares the document type and version of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&lt;html&gt;: The root element that wraps all content on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&lt;head&gt;: Contains metadata about the HTML document (like the title, character set,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&lt;title&gt;: The title of the web page, shown in the browser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&lt;body&gt;: Contains the actual content of the webpage, like headings, paragraphs, links, images, etc.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FA0855-BA1D-50AA-4550-DD07759C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50" y="4124167"/>
            <a:ext cx="117629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&lt;head&gt; &amp; &lt;body&gt; tags are children of HTML tag.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is the parent of all tags.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 HTML elements have opening &amp; closing tag with content in between opening &amp; closing tags.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HTML tags have no content. These are called Empty elements e.g.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either use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.html extension.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use “inspect element” or “view page source” option from Chrome to look into a website’s HTML Code. </a:t>
            </a:r>
          </a:p>
        </p:txBody>
      </p:sp>
    </p:spTree>
    <p:extLst>
      <p:ext uri="{BB962C8B-B14F-4D97-AF65-F5344CB8AC3E}">
        <p14:creationId xmlns:p14="http://schemas.microsoft.com/office/powerpoint/2010/main" val="198302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EB2-233C-868F-0379-AA2FC21B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Tags and Elements: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815F2B-8524-0365-1FBE-9895A3C5F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543" y="2459544"/>
            <a:ext cx="119234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used to define elements, usually enclosed in angle brackets (e.g., &lt;p&gt; for a paragraph).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tags have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&lt;p&gt;) and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&lt;/p&gt;), with the content in between. </a:t>
            </a:r>
          </a:p>
        </p:txBody>
      </p:sp>
    </p:spTree>
    <p:extLst>
      <p:ext uri="{BB962C8B-B14F-4D97-AF65-F5344CB8AC3E}">
        <p14:creationId xmlns:p14="http://schemas.microsoft.com/office/powerpoint/2010/main" val="373802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38B3-9085-8655-FF9D-B18A3782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HTML Tags: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B0E5AE-D619-DA85-EEB4-72C77D221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961" y="2081497"/>
            <a:ext cx="82766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&lt;h1&gt; to &lt;h6&gt; define headings, with &lt;h1&gt; being the largest.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Paragraphs: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&lt;p&gt; defines a paragraph.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 creates a hyperlink.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="image.jpg" alt="description"&gt; displays an image. </a:t>
            </a:r>
          </a:p>
        </p:txBody>
      </p:sp>
    </p:spTree>
    <p:extLst>
      <p:ext uri="{BB962C8B-B14F-4D97-AF65-F5344CB8AC3E}">
        <p14:creationId xmlns:p14="http://schemas.microsoft.com/office/powerpoint/2010/main" val="222705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4B460-BA45-3D10-14D2-9A2CFA26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 Headings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C71B5-1F78-46B9-0757-0ED1A0CA9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9491" y="1587488"/>
            <a:ext cx="9819739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Headings in HTML are used to define the structure and hierarchy of content on a web page.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six levels of headings, ranging from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most important) to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(the least important).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3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CCE3A-E3A3-4768-CFE6-25C28DC2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HTML Paragraphs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8114E9-A2B2-FCB2-CC38-82D1340EF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471" y="1653817"/>
            <a:ext cx="8011232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HTML, paragraphs are defined using the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tag. A paragraph is a block of text that is displayed as a single, distinct section in the document.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3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66D5-ED85-3A43-6BD9-E0C105A7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Typography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E50E7D-1629-7DA1-6667-A1080B745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235479"/>
            <a:ext cx="110492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Headings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explained earlier, headings define the hierarchy of your content,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(largest and most important)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(smallest and least important).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Paragraphs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defines paragraphs, separating blocks of text into distinct sections.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Bold Text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but doesn’t imply any importance.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and implies that it is important.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3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</TotalTime>
  <Words>1675</Words>
  <Application>Microsoft Office PowerPoint</Application>
  <PresentationFormat>Widescreen</PresentationFormat>
  <Paragraphs>171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Bookman Old Style</vt:lpstr>
      <vt:lpstr>Rockwell</vt:lpstr>
      <vt:lpstr>Damask</vt:lpstr>
      <vt:lpstr>HTML</vt:lpstr>
      <vt:lpstr>Key Concepts:</vt:lpstr>
      <vt:lpstr>Basic HTML Document Structure:</vt:lpstr>
      <vt:lpstr>PowerPoint Presentation</vt:lpstr>
      <vt:lpstr>HTML Tags and Elements:</vt:lpstr>
      <vt:lpstr>Common HTML Tags:</vt:lpstr>
      <vt:lpstr>HTML Headings </vt:lpstr>
      <vt:lpstr>HTML Paragraphs </vt:lpstr>
      <vt:lpstr>HTML Typography</vt:lpstr>
      <vt:lpstr>PowerPoint Presentation</vt:lpstr>
      <vt:lpstr>HTML Links</vt:lpstr>
      <vt:lpstr>Images in HTML</vt:lpstr>
      <vt:lpstr>PowerPoint Presentation</vt:lpstr>
      <vt:lpstr>HTML Attributes</vt:lpstr>
      <vt:lpstr>PowerPoint Presentation</vt:lpstr>
      <vt:lpstr>HTML Lists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B</dc:creator>
  <cp:lastModifiedBy>Onkar B</cp:lastModifiedBy>
  <cp:revision>1</cp:revision>
  <dcterms:created xsi:type="dcterms:W3CDTF">2025-02-27T19:21:42Z</dcterms:created>
  <dcterms:modified xsi:type="dcterms:W3CDTF">2025-02-27T19:22:44Z</dcterms:modified>
</cp:coreProperties>
</file>