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7" r:id="rId3"/>
    <p:sldId id="258" r:id="rId4"/>
    <p:sldId id="336" r:id="rId5"/>
    <p:sldId id="259" r:id="rId6"/>
    <p:sldId id="260" r:id="rId7"/>
    <p:sldId id="347" r:id="rId8"/>
    <p:sldId id="30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3" r:id="rId17"/>
    <p:sldId id="268" r:id="rId18"/>
    <p:sldId id="269" r:id="rId19"/>
    <p:sldId id="270" r:id="rId20"/>
    <p:sldId id="272" r:id="rId21"/>
    <p:sldId id="273" r:id="rId22"/>
    <p:sldId id="271" r:id="rId23"/>
    <p:sldId id="274" r:id="rId24"/>
    <p:sldId id="276" r:id="rId25"/>
    <p:sldId id="277" r:id="rId26"/>
    <p:sldId id="275" r:id="rId27"/>
    <p:sldId id="278" r:id="rId28"/>
    <p:sldId id="279" r:id="rId29"/>
    <p:sldId id="283" r:id="rId30"/>
    <p:sldId id="280" r:id="rId31"/>
    <p:sldId id="338" r:id="rId32"/>
    <p:sldId id="281" r:id="rId33"/>
    <p:sldId id="282" r:id="rId34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290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41" r:id="rId69"/>
    <p:sldId id="342" r:id="rId70"/>
    <p:sldId id="343" r:id="rId71"/>
    <p:sldId id="344" r:id="rId72"/>
    <p:sldId id="345" r:id="rId73"/>
    <p:sldId id="346" r:id="rId74"/>
    <p:sldId id="320" r:id="rId75"/>
    <p:sldId id="321" r:id="rId76"/>
    <p:sldId id="322" r:id="rId77"/>
    <p:sldId id="323" r:id="rId78"/>
    <p:sldId id="339" r:id="rId79"/>
    <p:sldId id="340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5" r:id="rId88"/>
    <p:sldId id="331" r:id="rId89"/>
    <p:sldId id="337" r:id="rId90"/>
    <p:sldId id="332" r:id="rId91"/>
    <p:sldId id="333" r:id="rId92"/>
    <p:sldId id="334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5016" autoAdjust="0"/>
  </p:normalViewPr>
  <p:slideViewPr>
    <p:cSldViewPr snapToGrid="0">
      <p:cViewPr varScale="1">
        <p:scale>
          <a:sx n="83" d="100"/>
          <a:sy n="83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-14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91579-6D9F-46F2-AA6D-CF2535A7661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BDF85-3319-4F07-BDE3-3C518D5EE64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BDF85-3319-4F07-BDE3-3C518D5EE64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BFA751-6E4F-41D7-AF93-696E3B453F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D430C1-9653-416C-8593-901444A33734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(JS) is a </a:t>
            </a:r>
            <a:r>
              <a:rPr lang="en-US" b="1" dirty="0"/>
              <a:t>scripting language</a:t>
            </a:r>
            <a:r>
              <a:rPr lang="en-US" dirty="0"/>
              <a:t> used to create dynamic and interactive web content. </a:t>
            </a:r>
            <a:endParaRPr lang="en-US" dirty="0"/>
          </a:p>
          <a:p>
            <a:r>
              <a:rPr lang="en-US" dirty="0"/>
              <a:t>It is one of the core technologies of web development, alongside HTML and CSS. </a:t>
            </a:r>
            <a:endParaRPr lang="en-US" dirty="0"/>
          </a:p>
          <a:p>
            <a:r>
              <a:rPr lang="en-US" dirty="0"/>
              <a:t>JS can be used on both the </a:t>
            </a:r>
            <a:r>
              <a:rPr lang="en-US" b="1" dirty="0"/>
              <a:t>client-side</a:t>
            </a:r>
            <a:r>
              <a:rPr lang="en-US" dirty="0"/>
              <a:t> (in the browser) and the </a:t>
            </a:r>
            <a:r>
              <a:rPr lang="en-US" b="1" dirty="0"/>
              <a:t>server-side</a:t>
            </a:r>
            <a:r>
              <a:rPr lang="en-US" dirty="0"/>
              <a:t> (with Runtime Environments like Node.js).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735" y="175825"/>
            <a:ext cx="118719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a part of the string from start to end (end not included).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2)); // Output: He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replace(search, new)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Replaces the first occurrence of a substring with a new value.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str.replace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("Hello", "Hi")); // Output: Hi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split(separator)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Splits the string into an array based on the separator.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words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 "); // Splits by space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trim()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whitespace from both ends of the string.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 Hello ";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strWithSpaces.trim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includes(substring)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the string contains the substring.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("ell")); // Output: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0" y="1800693"/>
            <a:ext cx="103957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data structure used to store multiple values in a single variable.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are ordered collections, which means each item in the array has a numerical index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starting from 0.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Arrays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Literal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square brackets [].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"Banana", "Cherry"];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the Array constructor.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new Array(1, 2, 3, 4);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" y="527149"/>
            <a:ext cx="121465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Array Methods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number of elements in the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end of the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("Orange"); console.log(fruits); // Output: ["Apple", "Banana", "Cherry", "Orange"]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last item from the array and returns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last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console.log(last); // Output: Orange console.log(fruits);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Output: ["Apple", "Banana", "Cherry"]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first item from the array and returns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console.log(first); // Output: Apple console.log(fruits); // Output: ["Banana", "Cherry"]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unshift(item)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beginning of the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fruits.unshift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("Strawberry"); console.log(fruits); // Output: ["Strawberry", "Banana", "Cherry"]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3130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Merges two or more arrays into a new array.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["Kiwi", "Mango"]; 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fruits.concat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"Cherry", "Kiwi", "Mango"]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Returns a shallow copy of a portion of the array.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sliced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(1, 4); console.log(sliced); // Output: ["Banana", "Cherry", "Kiwi"]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splice(start,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deleteCount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item1, item2, ...)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Changes the contents of an array by removing or replacing existing elements and/or adding new elements.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allFruits.splice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(2, 1, "Pineapple");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"Pineapple", "Kiwi", "Mango"]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provided function once for each array element.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console.log(fruit)); // Output: // Strawberry // Banana // Pineapple // Kiwi // Mango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the results of calling a provided function on every element.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lengths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console.log(lengths); // Output: [10, 6, 9, 4, 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18153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all elements that pass the test implemented by the provided function.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6);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["Kiwi", "Mango"]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first element that satisfies the provided testing function.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found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fruit.startsWith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("P")); console.log(found); // Output: Pineapple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reduce(callback,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reducer function on each element of the array, resulting in a single output value.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((accumulator, fruit) =&gt; accumulator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0);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34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includes(item)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an array contains a certain item.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("Banana")); // Output: true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Sorts the elements of an array in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[3, 1, 4, 1, 5];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numbers.sort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 Sorts numbers in ascending order console.log(numbers); // Output: [1, 1, 3, 4, 5]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Reverses the elements of an array in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["Mango", "Kiwi", "Pineapple", "Banana", "Strawberry"]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40" y="435218"/>
            <a:ext cx="9075185" cy="62721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67753" y="1690688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Loops are used to execute a block of code repeatedly until a specified condition is met. JavaScript provides several types of loops, each suited for different scenarios.</a:t>
            </a:r>
            <a:endParaRPr lang="en-IN" dirty="0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85010" y="2831585"/>
            <a:ext cx="86212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for Loop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 loop executes a block of code a specific number of times.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(initialization; condition; increment)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3 4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Runs once before the loop starts.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Evaluated before each iteration; the loop continues while true.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Executed after each iteration.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5010" y="289356"/>
            <a:ext cx="94131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while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while loop executes a block of code as long as a specified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(condition) { // Code to be executed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count = 0; while (count &lt; 5) { console.log(count); // Output: 0 1 2 3 4 count++;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4892" y="3090771"/>
            <a:ext cx="93297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do...while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do...while loop executes a block of code once before checking the condition,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then repeats the loop as long as the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{ // Code to be executed } while (condition);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 = 0; do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console.log(num); // Output: 0 1 2 3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num++;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while (num &lt; 5);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516" y="226675"/>
            <a:ext cx="115227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for...in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for...in loop iterates over the enumerable properties of an object.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key in object)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person = { name: "Alice", age: 25 }; for (let key in person) { console.log(key + ": " + person[key]);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1516" y="3429000"/>
            <a:ext cx="114489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for...of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for...of loop iterates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objects (e.g., arrays, strings).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item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[1, 2, 3, 4, 5]; for (let number of numbers) { console.log(number); // Output: 1 2 3 4 5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0867" y="1506022"/>
            <a:ext cx="914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Conditionals are used to perform different actions based on different conditions.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2144" y="2337018"/>
            <a:ext cx="91807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if Statement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 statement executes a block of code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specified condition is true.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18; if (age &gt;= 18) { console.log("You are an adult.");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2144" y="4416337"/>
            <a:ext cx="117227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if...else Statement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if...else statement executes one block of code if the condition is true,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another block if the condition is false.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 to be executed if the condition is false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16; if (age &gt;= 18) { console.log("You are an adult."); } else { console.log("You are a minor.");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  <a:endParaRPr lang="en-IN" dirty="0"/>
          </a:p>
        </p:txBody>
      </p:sp>
      <p:sp>
        <p:nvSpPr>
          <p:cNvPr id="3" name="Title 1"/>
          <p:cNvSpPr txBox="1"/>
          <p:nvPr/>
        </p:nvSpPr>
        <p:spPr>
          <a:xfrm>
            <a:off x="838200" y="2075935"/>
            <a:ext cx="3124200" cy="311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var, let, const</a:t>
            </a: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Alert</a:t>
            </a: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Prompt</a:t>
            </a: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0316" y="212104"/>
            <a:ext cx="104647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else if Statement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else if statement allows you to specify multiple conditions. If the first condition is false,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checks the next one.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(condition1) { // Code to be executed if condition1 is true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 if (condition2)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// Code}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15; if (age &gt;= 18) { console.log("You are an adult.");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 (age &gt;= 13) { console.log("You are a teenager.");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console.log("You are a child.");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20316" y="3958597"/>
            <a:ext cx="11327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Ternary Operator (? :)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ternary operator is a shorthand for the if...else statement. It allows you to evaluate a condition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return one of two values based on whether the condition is true or false.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 ?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20; let status = age &gt;= 18 ? "Adult" : "Minor"; console.log(status);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67307"/>
            <a:ext cx="98844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break and continue Statements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Exits the nearest loop immediately.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break;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Skips the current iteration and continues with the next iteration of the loop.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continue;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4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568" y="160893"/>
            <a:ext cx="24897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switch Statement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68" y="486232"/>
            <a:ext cx="6100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(expression) {</a:t>
            </a:r>
            <a:endParaRPr lang="en-US" dirty="0"/>
          </a:p>
          <a:p>
            <a:r>
              <a:rPr lang="en-US" dirty="0"/>
              <a:t> case value1: // Code to be executed if expression equals value1 break;</a:t>
            </a:r>
            <a:endParaRPr lang="en-US" dirty="0"/>
          </a:p>
          <a:p>
            <a:r>
              <a:rPr lang="en-US" dirty="0"/>
              <a:t> case value2: // Code to be executed if expression equals value2 break; </a:t>
            </a:r>
            <a:endParaRPr lang="en-US" dirty="0"/>
          </a:p>
          <a:p>
            <a:r>
              <a:rPr lang="en-US" dirty="0"/>
              <a:t>default: // Code to be executed if expression does not match any case</a:t>
            </a:r>
            <a:endParaRPr lang="en-US" dirty="0"/>
          </a:p>
          <a:p>
            <a:r>
              <a:rPr lang="en-US" dirty="0"/>
              <a:t> 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6568" y="3441680"/>
            <a:ext cx="6100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day = "Monday";</a:t>
            </a:r>
            <a:endParaRPr lang="en-IN" dirty="0"/>
          </a:p>
          <a:p>
            <a:r>
              <a:rPr lang="en-IN" dirty="0"/>
              <a:t>switch (day) {</a:t>
            </a:r>
            <a:endParaRPr lang="en-IN" dirty="0"/>
          </a:p>
          <a:p>
            <a:r>
              <a:rPr lang="en-IN" dirty="0"/>
              <a:t>  case "Monday":</a:t>
            </a:r>
            <a:endParaRPr lang="en-IN" dirty="0"/>
          </a:p>
          <a:p>
            <a:r>
              <a:rPr lang="en-IN" dirty="0"/>
              <a:t>    console.log("Start of the week");</a:t>
            </a:r>
            <a:endParaRPr lang="en-IN" dirty="0"/>
          </a:p>
          <a:p>
            <a:r>
              <a:rPr lang="en-IN" dirty="0"/>
              <a:t>    break;</a:t>
            </a:r>
            <a:endParaRPr lang="en-IN" dirty="0"/>
          </a:p>
          <a:p>
            <a:r>
              <a:rPr lang="en-IN" dirty="0"/>
              <a:t>  case "Friday":</a:t>
            </a:r>
            <a:endParaRPr lang="en-IN" dirty="0"/>
          </a:p>
          <a:p>
            <a:r>
              <a:rPr lang="en-IN" dirty="0"/>
              <a:t>    console.log("End of the work week");</a:t>
            </a:r>
            <a:endParaRPr lang="en-IN" dirty="0"/>
          </a:p>
          <a:p>
            <a:r>
              <a:rPr lang="en-IN" dirty="0"/>
              <a:t>    break;</a:t>
            </a:r>
            <a:endParaRPr lang="en-IN" dirty="0"/>
          </a:p>
          <a:p>
            <a:r>
              <a:rPr lang="en-IN" dirty="0"/>
              <a:t>  default:</a:t>
            </a:r>
            <a:endParaRPr lang="en-IN" dirty="0"/>
          </a:p>
          <a:p>
            <a:r>
              <a:rPr lang="en-IN" dirty="0"/>
              <a:t>    console.log("It's another day");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87" y="0"/>
            <a:ext cx="4166286" cy="775950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0225" y="810596"/>
            <a:ext cx="89675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Function Declaration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declaration defines a named function using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greet(name) { return `Hello, ${name}!`; } console.log(greet(“Onkar"));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0225" y="3380125"/>
            <a:ext cx="122026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Function Expressions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expression allows you to assign a function to a variable. It can be anonymous (without a name).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function(parameters) { // Code to be executed };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add = function(a, b) { return a + b; }; console.log(add(2, 3));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656" y="308918"/>
            <a:ext cx="94371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Arrow Functions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Introduced in ES6, arrow functions provide a shorter syntax for writing functions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also handle the this keyword differently.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(parameters) =&gt; { // Code to be executed };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there’s only one parameter, the parentheses can be omitted,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the function has only one expression, the return and braces can be omitted.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multiply = (a, b) =&gt; a * b; console.log(multiply(2, 3));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656" y="3778515"/>
            <a:ext cx="72781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Parameters and Arguments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Variables listed in the function definition.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Values passed to the function when it is invoked.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greet(name) { // `name` is a parameter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`Hello, ${name}`;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greet("Bob");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4695" y="209019"/>
            <a:ext cx="372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try...catch for Error Handling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695" y="610136"/>
            <a:ext cx="61000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try {</a:t>
            </a:r>
            <a:endParaRPr lang="en-IN" sz="2000" dirty="0"/>
          </a:p>
          <a:p>
            <a:r>
              <a:rPr lang="en-IN" sz="2000" dirty="0"/>
              <a:t>  // Code that may throw an error</a:t>
            </a:r>
            <a:endParaRPr lang="en-IN" sz="2000" dirty="0"/>
          </a:p>
          <a:p>
            <a:r>
              <a:rPr lang="en-IN" sz="2000" dirty="0"/>
              <a:t>} catch (error) {</a:t>
            </a:r>
            <a:endParaRPr lang="en-IN" sz="2000" dirty="0"/>
          </a:p>
          <a:p>
            <a:r>
              <a:rPr lang="en-IN" sz="2000" dirty="0"/>
              <a:t>  // Code to handle the error</a:t>
            </a:r>
            <a:endParaRPr lang="en-IN" sz="2000" dirty="0"/>
          </a:p>
          <a:p>
            <a:r>
              <a:rPr lang="en-IN" sz="2000" dirty="0"/>
              <a:t>}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Throw keyword: to explicitly throw an error </a:t>
            </a:r>
            <a:endParaRPr lang="en-IN" sz="2000" dirty="0"/>
          </a:p>
          <a:p>
            <a:r>
              <a:rPr lang="en-IN" sz="2000" dirty="0"/>
              <a:t>-----------------------------------------------------</a:t>
            </a:r>
            <a:endParaRPr lang="en-IN" sz="2000" dirty="0"/>
          </a:p>
          <a:p>
            <a:r>
              <a:rPr lang="en-IN" sz="2000" dirty="0"/>
              <a:t>This keyword: refers to the current object</a:t>
            </a:r>
            <a:endParaRPr lang="en-IN" sz="2000" dirty="0"/>
          </a:p>
          <a:p>
            <a:r>
              <a:rPr lang="en-IN" sz="2000" dirty="0"/>
              <a:t>	</a:t>
            </a:r>
            <a:endParaRPr lang="en-IN" sz="2000" dirty="0"/>
          </a:p>
          <a:p>
            <a:r>
              <a:rPr lang="en-IN" sz="2000" b="0" i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0" dirty="0">
                <a:effectLst/>
                <a:latin typeface="Consolas" panose="020B0609020204030204" pitchFamily="49" charset="0"/>
              </a:rPr>
              <a:t>person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=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: "John",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"Doe",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id       : 5566,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fullName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function()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  return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+ " " +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}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};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33235" y="701988"/>
            <a:ext cx="6094070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 is not a number!!!!'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133" y="1531890"/>
            <a:ext cx="11857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window object represents the browser's window in which the webpage is displayed.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the top-level object in the browser environment and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to all JavaScript code running in the browser.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has lots of properties and methods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global variables and functions automatically become properties and methods of the window object.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133" y="4645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7132" y="5014763"/>
            <a:ext cx="1104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console.log(window);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window.console.log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window.alert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window.prompt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5187" y="2355297"/>
            <a:ext cx="9416360" cy="1631216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Unlike console.log(), which often displays objects in a simple string format,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console.dir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() presents the object's properties in a hierarchical, tree-like structure.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This makes it easier to explore and understand the object's contents.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313534"/>
          </a:xfrm>
        </p:spPr>
        <p:txBody>
          <a:bodyPr/>
          <a:lstStyle/>
          <a:p>
            <a:r>
              <a:rPr lang="en-US" b="1" dirty="0"/>
              <a:t>What is the DOM?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Document Object Model (DOM) is an interface that allows scripts to update the content, structure, and style of a webpage. It's a programming API for HTML and XML documents.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DOM represents the document as a tree of nodes (elements), where each node is an object that can be manipulated.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var, let,  const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423" y="1030147"/>
            <a:ext cx="9114072" cy="56223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ocumen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0" y="335667"/>
            <a:ext cx="8912660" cy="60966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DOM Manipulation?</a:t>
            </a:r>
            <a:endParaRPr lang="en-IN" dirty="0"/>
          </a:p>
          <a:p>
            <a:r>
              <a:rPr lang="en-US" dirty="0"/>
              <a:t>DOM Manipulation refers to the process of using JavaScript to dynamically change the structure, content, and style of HTML elements.</a:t>
            </a:r>
            <a:endParaRPr lang="en-IN" dirty="0"/>
          </a:p>
          <a:p>
            <a:r>
              <a:rPr lang="en-US" dirty="0"/>
              <a:t>It enables creating interactive and responsive web pages by updating the content without reloading the page.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80845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 Manipulation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126" y="1343796"/>
            <a:ext cx="119998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an element by its unique ID.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elements by their class 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				(returns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elements by tag name (returns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document.querySelector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the first element that matches a CSS selector.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all elements that match a CSS selector (returns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710" y="467897"/>
            <a:ext cx="83551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 single element based on its unique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element with the specified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&lt;div id="</a:t>
            </a:r>
            <a:r>
              <a:rPr lang="en-US" altLang="en-US" sz="2000" dirty="0" err="1">
                <a:latin typeface="Arial Unicode MS"/>
              </a:rPr>
              <a:t>myDiv</a:t>
            </a:r>
            <a:r>
              <a:rPr lang="en-US" altLang="en-US" sz="2000" dirty="0">
                <a:latin typeface="Arial Unicode MS"/>
              </a:rPr>
              <a:t>"&gt;Hello, World!&lt;/div&gt;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World!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8426" y="1354731"/>
            <a:ext cx="84305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document.getElementsByClassName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with a specific class name.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(live collection) of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"&gt;Div 1&lt;/div&gt;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"&gt;Div 2&lt;/div&gt;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let elements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1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7881" y="920621"/>
            <a:ext cx="84962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document.getElementsByTagName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with a specific tag name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&lt;p&gt;Paragraph 1&lt;/p&gt;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&lt;p&gt;Paragraph 2&lt;/p&gt;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paragraphs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console.log(paragraphs[0].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Paragraph 1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console.log(paragraphs[1].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Paragraph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2451" y="1274585"/>
            <a:ext cx="1106905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the first element that matches a CSS selector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first matching element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class="box"&gt;First Box&lt;/div&gt;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class="box"&gt;Second Box&lt;/div&gt;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('.box'); // selects the first element with class "box“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First Box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464" y="1384227"/>
            <a:ext cx="1110913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that match a CSS selector.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static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matching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class="box"&gt;Box 1&lt;/div&gt;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&lt;div class="box"&gt;Box 2&lt;/div&gt;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elements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('.box'); // selects all elements with class "box"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Box 1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Box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198" y="-66183"/>
            <a:ext cx="116876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name of the tag of a specific element (in uppercase).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World!&lt;/div&gt;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2198" y="3103916"/>
            <a:ext cx="1039739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innerText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visible text content of an element, excluding hidden </a:t>
            </a:r>
            <a:r>
              <a:rPr lang="en-US" altLang="en-US" sz="2000" dirty="0">
                <a:latin typeface="Arial" panose="020B0604020202020204" pitchFamily="34" charset="0"/>
              </a:rPr>
              <a:t>elements.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It will also update if the visible text changes dynamically.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&lt;span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;"&gt;hidden text&lt;/span&gt;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World!&lt;/div&gt;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World!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86833"/>
            <a:ext cx="120324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or sets the text content of an element, including all elements, even hidden ones.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it will include hidden text and does not parse HTML.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;"&gt;hidden text&lt;/span&gt;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World!&lt;/div&gt;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hidden text World!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0" y="1974854"/>
            <a:ext cx="1107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Types: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integers and floating-point numbers.		let age = 25;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text, enclosed in quotes.				let name = “Onkar";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 or false.		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isValid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Default value of an uninitialized variable.		let x;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Represents intentional absence of value.			let result = null;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and immutable value.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Symbol("id");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very large integers.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12345678901234567890n;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6452" y="943092"/>
            <a:ext cx="115356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innerHTML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or sets the HTML content inside an element, including any HTML tags.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&lt;strong&gt;World!&lt;/strong&gt;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Hello,&lt;strong&gt;World!&lt;/strong&gt;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'&lt;p&gt;New content!&lt;/p&gt;'; // changes the inner content to a new &lt;p&gt; tag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h2 heading element with some text “Hello Everyone, ”. Append “I am Onkar Bhawar ” to this text using JS.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3 </a:t>
            </a:r>
            <a:r>
              <a:rPr lang="en-US" dirty="0" err="1"/>
              <a:t>divs</a:t>
            </a:r>
            <a:r>
              <a:rPr lang="en-US" dirty="0"/>
              <a:t> with common class name – “box”.  Access them and add some unique text to each one of them.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4181" y="311531"/>
            <a:ext cx="9789859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setAttribute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the value of an attribute on an element.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specified attribute does not exist, it creates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attributeName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value)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="image1.jpg" alt="Image 1"&gt;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image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myImag</a:t>
            </a:r>
            <a:r>
              <a:rPr lang="en-US" altLang="en-US" sz="2000" dirty="0" err="1">
                <a:latin typeface="Arial Unicode MS"/>
              </a:rPr>
              <a:t>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'image2.jpg'); // changes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attribute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('alt', 'New Image Description'); // changes the 'alt' attribute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484" y="592978"/>
            <a:ext cx="9418156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getAttribute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value of a specified attribute from an 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element.getAttribute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attributeName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="https://example.com"&gt;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Visit Example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&lt;/a&gt;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link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link.getAttribute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 // retrieves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attribute value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https://example.com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0942" y="428181"/>
            <a:ext cx="996285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Modifies the CSS styles of an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element.style.propertyName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"value"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Setting styles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change CSS properties like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"&gt;Styled Text&lt;/div&gt;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lang="en-US" altLang="en-US" sz="2200" dirty="0">
                <a:latin typeface="Arial Unicode MS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'red'; // changes text color to red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div.style.backgroundColor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'yellow'; // sets background color to yellow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div.style.fontSize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'20px'; // sets font size to 20px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6413" y="1156010"/>
            <a:ext cx="1114369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Getting a style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get a style value, you can use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style.propertyName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works only for inline styles set directly via JavaScript or within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in HTML.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style="color: blue;"&gt;Styled Text&lt;/div&gt;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blue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Elements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48774"/>
            <a:ext cx="1108104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node.append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at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specified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node.append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('span’);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 World!’;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div.append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Appends " World!" to the end of the div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967" y="1430594"/>
            <a:ext cx="108239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node.prepend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at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specified 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node.prepend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"&gt;World!&lt;/div&gt;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('span’);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'Hello ‘;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div.prepend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Prepends "Hello" at the beginning of the div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66697"/>
            <a:ext cx="100903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node.after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specified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'This is after the div.’;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Inserts new paragraph after the div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969" y="1109149"/>
            <a:ext cx="1034206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node.before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specified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"&gt;World!&lt;/div&gt;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'Hello’;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Inserts new paragraph before the div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060" y="331520"/>
            <a:ext cx="846702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Object Types: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Key-value pairs.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 name: "John", age: 30 };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Ordered list of values.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"Banana“, 11];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Reusable block of code.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greet() { return "Hello";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Elements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0" y="1754526"/>
            <a:ext cx="801052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node.remove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Removes the specified element from the DOM.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"&gt;Goodbye!&lt;/div&gt;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// Removes the div from the DOM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in the state of an Object is known as event.</a:t>
            </a:r>
            <a:endParaRPr lang="en-US" dirty="0"/>
          </a:p>
          <a:p>
            <a:r>
              <a:rPr lang="en-US" dirty="0"/>
              <a:t>In JavaScript, </a:t>
            </a:r>
            <a:r>
              <a:rPr lang="en-US" b="1" dirty="0"/>
              <a:t>events</a:t>
            </a:r>
            <a:r>
              <a:rPr lang="en-US" dirty="0"/>
              <a:t> are actions or occurrences that happen in the browser, like clicking a button, loading a page, hovering over an element, typing in an input field, etc. </a:t>
            </a:r>
            <a:endParaRPr lang="en-US" dirty="0"/>
          </a:p>
          <a:p>
            <a:r>
              <a:rPr lang="en-US" dirty="0"/>
              <a:t>JavaScript can respond to these events using </a:t>
            </a:r>
            <a:r>
              <a:rPr lang="en-US" b="1" dirty="0"/>
              <a:t>event handlers</a:t>
            </a:r>
            <a:r>
              <a:rPr lang="en-US" dirty="0"/>
              <a:t> or </a:t>
            </a:r>
            <a:r>
              <a:rPr lang="en-US" b="1" dirty="0"/>
              <a:t>listeners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Types of Events: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Mouse Events (click, double click etc.)</a:t>
            </a:r>
            <a:endParaRPr lang="en-IN" dirty="0"/>
          </a:p>
          <a:p>
            <a:r>
              <a:rPr lang="en-IN" dirty="0"/>
              <a:t>Keyboard Events (keypress, </a:t>
            </a:r>
            <a:r>
              <a:rPr lang="en-IN" dirty="0" err="1"/>
              <a:t>keyup</a:t>
            </a:r>
            <a:r>
              <a:rPr lang="en-IN" dirty="0"/>
              <a:t>, </a:t>
            </a:r>
            <a:r>
              <a:rPr lang="en-IN" dirty="0" err="1"/>
              <a:t>keydown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Form Events (submit etc.)</a:t>
            </a:r>
            <a:endParaRPr lang="en-IN" dirty="0"/>
          </a:p>
          <a:p>
            <a:r>
              <a:rPr lang="en-IN" dirty="0"/>
              <a:t>Window Events</a:t>
            </a:r>
            <a:endParaRPr lang="en-IN" dirty="0"/>
          </a:p>
          <a:p>
            <a:r>
              <a:rPr lang="en-IN" dirty="0"/>
              <a:t>Clipboard Events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  <a:r>
              <a:rPr lang="en-US" dirty="0"/>
              <a:t> in JavaScript refers to the process of responding to events such as mouse clicks, keyboard presses, form submissions, and more. </a:t>
            </a:r>
            <a:endParaRPr lang="en-US" dirty="0"/>
          </a:p>
          <a:p>
            <a:r>
              <a:rPr lang="en-US" dirty="0"/>
              <a:t>JavaScript allows developers to attach functions, called </a:t>
            </a:r>
            <a:r>
              <a:rPr lang="en-US" b="1" dirty="0"/>
              <a:t>event handlers</a:t>
            </a:r>
            <a:r>
              <a:rPr lang="en-US" dirty="0"/>
              <a:t>, to these events so that certain actions are triggered when the event occurs.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422"/>
            <a:ext cx="12192000" cy="6635578"/>
          </a:xfrm>
        </p:spPr>
        <p:txBody>
          <a:bodyPr>
            <a:normAutofit/>
          </a:bodyPr>
          <a:lstStyle/>
          <a:p>
            <a:r>
              <a:rPr lang="en-US" dirty="0"/>
              <a:t>Onclick</a:t>
            </a:r>
            <a:endParaRPr lang="en-US" dirty="0"/>
          </a:p>
          <a:p>
            <a:r>
              <a:rPr lang="en-US" dirty="0" err="1"/>
              <a:t>Ondblclick</a:t>
            </a:r>
            <a:endParaRPr lang="en-US" dirty="0"/>
          </a:p>
          <a:p>
            <a:r>
              <a:rPr lang="en-US" dirty="0"/>
              <a:t>Mouseover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('Button Clicked');"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'id1'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 was clicked..."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03" y="2400812"/>
            <a:ext cx="1205031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 special object that has details or additional info about the event.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event handlers have access to the Event Object’s properties and methods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7193" y="4504240"/>
            <a:ext cx="14356093" cy="206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type of event (e.g.,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click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element that triggered the event.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currentTarget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element to which the event handler is attached.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clientX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X and Y coordinates of the mouse event relative to the viewport.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let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function(event)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console.log('Event Type: ' + </a:t>
            </a:r>
            <a:r>
              <a:rPr lang="en-IN" dirty="0" err="1"/>
              <a:t>event.type</a:t>
            </a:r>
            <a:r>
              <a:rPr lang="en-IN" dirty="0"/>
              <a:t>); // Output: click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console.log('Target Element: ' + </a:t>
            </a:r>
            <a:r>
              <a:rPr lang="en-IN" dirty="0" err="1"/>
              <a:t>event.target.tagName</a:t>
            </a:r>
            <a:r>
              <a:rPr lang="en-IN" dirty="0"/>
              <a:t>); // Output: BUTTON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console.log('Mouse X: ' + </a:t>
            </a:r>
            <a:r>
              <a:rPr lang="en-IN" dirty="0" err="1"/>
              <a:t>event.clientX</a:t>
            </a:r>
            <a:r>
              <a:rPr lang="en-IN" dirty="0"/>
              <a:t>); // Output: X coordinate of mouse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console.log('Mouse Y: ' + </a:t>
            </a:r>
            <a:r>
              <a:rPr lang="en-IN" dirty="0" err="1"/>
              <a:t>event.clientY</a:t>
            </a:r>
            <a:r>
              <a:rPr lang="en-IN" dirty="0"/>
              <a:t>); // Output: Y coordinate of mouse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});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&lt;/script&gt;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40959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0348" y="1274128"/>
            <a:ext cx="11971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attaches an event handler to an element without overwriting existing event handlers.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allows you to add multiple event listeners for the same event.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48" y="30438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element.addEventListener</a:t>
            </a:r>
            <a:r>
              <a:rPr lang="en-IN" dirty="0"/>
              <a:t>(event, function);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0348" y="4074896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&lt;script&gt;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function() {</a:t>
            </a:r>
            <a:endParaRPr lang="en-IN" dirty="0"/>
          </a:p>
          <a:p>
            <a:r>
              <a:rPr lang="en-IN" dirty="0"/>
              <a:t>    alert('Button clicked!');</a:t>
            </a:r>
            <a:endParaRPr lang="en-IN" dirty="0"/>
          </a:p>
          <a:p>
            <a:r>
              <a:rPr lang="en-IN" dirty="0"/>
              <a:t>  });</a:t>
            </a:r>
            <a:endParaRPr lang="en-IN" dirty="0"/>
          </a:p>
          <a:p>
            <a:r>
              <a:rPr lang="en-IN" dirty="0"/>
              <a:t>&lt;/script&gt;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0075"/>
            <a:ext cx="76126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removeEventListener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4968" y="1535738"/>
            <a:ext cx="1219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removes an event handler that was attached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requires the exact function reference to remove the listener.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68" y="3059668"/>
            <a:ext cx="624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element.removeEventListener</a:t>
            </a:r>
            <a:r>
              <a:rPr lang="en-IN" dirty="0"/>
              <a:t>(event, function);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40910" y="3059668"/>
            <a:ext cx="62459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&lt;script&gt;</a:t>
            </a:r>
            <a:endParaRPr lang="en-IN" dirty="0"/>
          </a:p>
          <a:p>
            <a:r>
              <a:rPr lang="en-IN" dirty="0"/>
              <a:t>&lt;/script&gt;function </a:t>
            </a:r>
            <a:r>
              <a:rPr lang="en-IN" dirty="0" err="1"/>
              <a:t>handleClick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alert('Button clicked!');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</a:t>
            </a:r>
            <a:r>
              <a:rPr lang="en-IN" dirty="0" err="1"/>
              <a:t>handleClick</a:t>
            </a:r>
            <a:r>
              <a:rPr lang="en-IN" dirty="0"/>
              <a:t>);</a:t>
            </a:r>
            <a:endParaRPr lang="en-IN" dirty="0"/>
          </a:p>
          <a:p>
            <a:endParaRPr lang="en-IN" dirty="0"/>
          </a:p>
          <a:p>
            <a:r>
              <a:rPr lang="en-IN" dirty="0"/>
              <a:t>  // Later in the code, you can remove the event listener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button.removeEventListener</a:t>
            </a:r>
            <a:r>
              <a:rPr lang="en-IN" dirty="0"/>
              <a:t>('click', </a:t>
            </a:r>
            <a:r>
              <a:rPr lang="en-IN" dirty="0" err="1"/>
              <a:t>handleClick</a:t>
            </a:r>
            <a:r>
              <a:rPr lang="en-IN" dirty="0"/>
              <a:t>);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Classes in JavaScript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b="1" dirty="0"/>
              <a:t>classes</a:t>
            </a:r>
            <a:r>
              <a:rPr lang="en-US" dirty="0"/>
              <a:t> are a template for creating objects.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make code more readable and organized.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56074"/>
            <a:ext cx="84139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a Class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define a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 Classes can include: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constructor method for initializing objects.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to define behavior.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029" y="289679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 {</a:t>
            </a:r>
            <a:endParaRPr lang="en-IN" dirty="0"/>
          </a:p>
          <a:p>
            <a:r>
              <a:rPr lang="en-IN" dirty="0"/>
              <a:t>  constructor(name, age) {</a:t>
            </a:r>
            <a:endParaRPr lang="en-IN" dirty="0"/>
          </a:p>
          <a:p>
            <a:r>
              <a:rPr lang="en-IN" dirty="0"/>
              <a:t>    this.name = name;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greet() {</a:t>
            </a:r>
            <a:endParaRPr lang="en-IN" dirty="0"/>
          </a:p>
          <a:p>
            <a:r>
              <a:rPr lang="en-IN" dirty="0"/>
              <a:t>    console.log(`Hello, my name is ${this.name} and I am ${</a:t>
            </a:r>
            <a:r>
              <a:rPr lang="en-IN" dirty="0" err="1"/>
              <a:t>this.age</a:t>
            </a:r>
            <a:r>
              <a:rPr lang="en-IN" dirty="0"/>
              <a:t>} years old.`);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6029" y="3501480"/>
            <a:ext cx="882735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 Instance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create an object (instance) of a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29" y="467814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person1 = new Person('Alice', 25);</a:t>
            </a:r>
            <a:endParaRPr lang="en-IN" dirty="0"/>
          </a:p>
          <a:p>
            <a:r>
              <a:rPr lang="en-IN" dirty="0"/>
              <a:t>person1.greet(); 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95683"/>
            <a:ext cx="113617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Inheritance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You can create a class that inherits from another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keyword,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allowing you to reuse functionality from a parent class.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610" y="2219742"/>
            <a:ext cx="61341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Employee extends Person {</a:t>
            </a:r>
            <a:endParaRPr lang="en-IN" dirty="0"/>
          </a:p>
          <a:p>
            <a:r>
              <a:rPr lang="en-IN" dirty="0"/>
              <a:t>  constructor(name, age, job) {</a:t>
            </a:r>
            <a:endParaRPr lang="en-IN" dirty="0"/>
          </a:p>
          <a:p>
            <a:r>
              <a:rPr lang="en-IN" dirty="0"/>
              <a:t>    super(name, age);  // Calls the parent class's constructor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this.job</a:t>
            </a:r>
            <a:r>
              <a:rPr lang="en-IN" dirty="0"/>
              <a:t> = job;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work() {</a:t>
            </a:r>
            <a:endParaRPr lang="en-IN" dirty="0"/>
          </a:p>
          <a:p>
            <a:r>
              <a:rPr lang="en-IN" dirty="0"/>
              <a:t>    console.log(`${this.name} is working as a ${</a:t>
            </a:r>
            <a:r>
              <a:rPr lang="en-IN" dirty="0" err="1"/>
              <a:t>this.job</a:t>
            </a:r>
            <a:r>
              <a:rPr lang="en-IN" dirty="0"/>
              <a:t>}.`);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employee1 = new Employee('Bob', 30, 'Developer');</a:t>
            </a:r>
            <a:endParaRPr lang="en-IN" dirty="0"/>
          </a:p>
          <a:p>
            <a:r>
              <a:rPr lang="en-IN" dirty="0"/>
              <a:t>employee1.greet();   // Output: Hello, my name is Bob and I am 30 years old.</a:t>
            </a:r>
            <a:endParaRPr lang="en-IN" dirty="0"/>
          </a:p>
          <a:p>
            <a:r>
              <a:rPr lang="en-IN" dirty="0"/>
              <a:t>employee1.work();    // Output: Bob is working as a Developer.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 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779" y="1914883"/>
            <a:ext cx="1092844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in JavaScript is used to call the constructor or methods of a parent class.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 commonly used in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inheritance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child class wants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access properties and methods of its parent class.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1779" y="3926116"/>
            <a:ext cx="8358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two main uses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call the parent class’s constructor and inherit its properties.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call a method from the parent class.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640" y="0"/>
            <a:ext cx="398878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Constructor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5438" y="215443"/>
            <a:ext cx="921319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 {</a:t>
            </a:r>
            <a:endParaRPr lang="en-IN" dirty="0"/>
          </a:p>
          <a:p>
            <a:r>
              <a:rPr lang="en-IN" dirty="0"/>
              <a:t>  constructor(name, age) {</a:t>
            </a:r>
            <a:endParaRPr lang="en-IN" dirty="0"/>
          </a:p>
          <a:p>
            <a:r>
              <a:rPr lang="en-IN" dirty="0"/>
              <a:t>    this.name = name;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Employee extends Person {</a:t>
            </a:r>
            <a:endParaRPr lang="en-IN" dirty="0"/>
          </a:p>
          <a:p>
            <a:r>
              <a:rPr lang="en-IN" dirty="0"/>
              <a:t>  constructor(name, age, job) {</a:t>
            </a:r>
            <a:endParaRPr lang="en-IN" dirty="0"/>
          </a:p>
          <a:p>
            <a:r>
              <a:rPr lang="en-IN" dirty="0"/>
              <a:t>super(name, age);    // Calls the parent class constructor (Person) with name and age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this.job</a:t>
            </a:r>
            <a:r>
              <a:rPr lang="en-IN" dirty="0"/>
              <a:t> = job;   // Adds a new property 'job' to Employee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displayJob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console.log(`${this.name} works as a ${</a:t>
            </a:r>
            <a:r>
              <a:rPr lang="en-IN" dirty="0" err="1"/>
              <a:t>this.job</a:t>
            </a:r>
            <a:r>
              <a:rPr lang="en-IN" dirty="0"/>
              <a:t>}.`);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emp1 = new Employee('Alice', 30, 'Engineer');</a:t>
            </a:r>
            <a:endParaRPr lang="en-IN" dirty="0"/>
          </a:p>
          <a:p>
            <a:r>
              <a:rPr lang="en-IN" dirty="0"/>
              <a:t>console.log(emp1.name); // Output: Alice</a:t>
            </a:r>
            <a:endParaRPr lang="en-IN" dirty="0"/>
          </a:p>
          <a:p>
            <a:r>
              <a:rPr lang="en-IN" dirty="0"/>
              <a:t>console.log(emp1.age);  // Output: 30</a:t>
            </a:r>
            <a:endParaRPr lang="en-IN" dirty="0"/>
          </a:p>
          <a:p>
            <a:r>
              <a:rPr lang="en-IN" dirty="0"/>
              <a:t>emp1.displayJob();      // Output: Alice works as an Engineer.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3093"/>
            <a:ext cx="49650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Call Parent Methods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1" y="1020165"/>
            <a:ext cx="6142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console.log('Animal speaks');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Dog extends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super.speak</a:t>
            </a:r>
            <a:r>
              <a:rPr lang="en-IN" dirty="0"/>
              <a:t>();  // Calls the parent class's speak method</a:t>
            </a:r>
            <a:endParaRPr lang="en-IN" dirty="0"/>
          </a:p>
          <a:p>
            <a:r>
              <a:rPr lang="en-IN" dirty="0"/>
              <a:t>    console.log('Dog barks');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dog = new Dog();</a:t>
            </a:r>
            <a:endParaRPr lang="en-IN" dirty="0"/>
          </a:p>
          <a:p>
            <a:r>
              <a:rPr lang="en-IN" dirty="0" err="1"/>
              <a:t>dog.speak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// Output:</a:t>
            </a:r>
            <a:endParaRPr lang="en-IN" dirty="0"/>
          </a:p>
          <a:p>
            <a:r>
              <a:rPr lang="en-IN" dirty="0"/>
              <a:t>// Animal speaks</a:t>
            </a:r>
            <a:endParaRPr lang="en-IN" dirty="0"/>
          </a:p>
          <a:p>
            <a:r>
              <a:rPr lang="en-IN" dirty="0"/>
              <a:t>// Dog barks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 are creating a website for your college. Create a class User    	with 2   	properties, name &amp; email. It also has a method called 	</a:t>
            </a:r>
            <a:r>
              <a:rPr lang="en-US" dirty="0" err="1"/>
              <a:t>viewData</a:t>
            </a:r>
            <a:r>
              <a:rPr lang="en-US" dirty="0"/>
              <a:t>( ) 	that allows user to view website data.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new class called Admin which inherits from User. Add a new method called </a:t>
            </a:r>
            <a:r>
              <a:rPr lang="en-US" dirty="0" err="1"/>
              <a:t>editData</a:t>
            </a:r>
            <a:r>
              <a:rPr lang="en-US" dirty="0"/>
              <a:t> to Admin that allows it to edit website data.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8652" y="1698844"/>
            <a:ext cx="112158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Wrapping data and methods together in objects.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implementation details and exposing only necessary functionalities.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Allowing one object or class to inherit properties and methods from another.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Allowing methods to have different implementations in derived classes.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Encapsulation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08498" y="365125"/>
            <a:ext cx="458350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class Person {</a:t>
            </a:r>
            <a:endParaRPr lang="en-IN" sz="1400" dirty="0"/>
          </a:p>
          <a:p>
            <a:r>
              <a:rPr lang="en-IN" sz="1400" dirty="0"/>
              <a:t>  constructor(name, age) {</a:t>
            </a:r>
            <a:endParaRPr lang="en-IN" sz="1400" dirty="0"/>
          </a:p>
          <a:p>
            <a:r>
              <a:rPr lang="en-IN" sz="1400" dirty="0"/>
              <a:t>    this.name = name; // Public property</a:t>
            </a:r>
            <a:endParaRPr lang="en-IN" sz="1400" dirty="0"/>
          </a:p>
          <a:p>
            <a:r>
              <a:rPr lang="en-IN" sz="1400" dirty="0"/>
              <a:t>    let _age = age; // Private variable (not accessible outside)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this.getAge</a:t>
            </a:r>
            <a:r>
              <a:rPr lang="en-IN" sz="1400" dirty="0"/>
              <a:t> = function () {</a:t>
            </a:r>
            <a:endParaRPr lang="en-IN" sz="1400" dirty="0"/>
          </a:p>
          <a:p>
            <a:r>
              <a:rPr lang="en-IN" sz="1400" dirty="0"/>
              <a:t>      return _age;    };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this.setAge</a:t>
            </a:r>
            <a:r>
              <a:rPr lang="en-IN" sz="1400" dirty="0"/>
              <a:t> = function (</a:t>
            </a:r>
            <a:r>
              <a:rPr lang="en-IN" sz="1400" dirty="0" err="1"/>
              <a:t>newAge</a:t>
            </a:r>
            <a:r>
              <a:rPr lang="en-IN" sz="1400" dirty="0"/>
              <a:t>) {</a:t>
            </a:r>
            <a:endParaRPr lang="en-IN" sz="1400" dirty="0"/>
          </a:p>
          <a:p>
            <a:r>
              <a:rPr lang="en-IN" sz="1400" dirty="0"/>
              <a:t>      if (</a:t>
            </a:r>
            <a:r>
              <a:rPr lang="en-IN" sz="1400" dirty="0" err="1"/>
              <a:t>newAge</a:t>
            </a:r>
            <a:r>
              <a:rPr lang="en-IN" sz="1400" dirty="0"/>
              <a:t> &gt; 0) _age = </a:t>
            </a:r>
            <a:r>
              <a:rPr lang="en-IN" sz="1400" dirty="0" err="1"/>
              <a:t>newAge</a:t>
            </a:r>
            <a:r>
              <a:rPr lang="en-IN" sz="1400" dirty="0"/>
              <a:t>;</a:t>
            </a:r>
            <a:endParaRPr lang="en-IN" sz="1400" dirty="0"/>
          </a:p>
          <a:p>
            <a:r>
              <a:rPr lang="en-IN" sz="1400" dirty="0"/>
              <a:t>      else console.log("Invalid age");    };  }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greet() {</a:t>
            </a:r>
            <a:endParaRPr lang="en-IN" sz="1400" dirty="0"/>
          </a:p>
          <a:p>
            <a:r>
              <a:rPr lang="en-IN" sz="1400" dirty="0"/>
              <a:t>    console.log(`Hello, my name is ${this.name}`);</a:t>
            </a:r>
            <a:endParaRPr lang="en-IN" sz="1400" dirty="0"/>
          </a:p>
          <a:p>
            <a:r>
              <a:rPr lang="en-IN" sz="1400" dirty="0"/>
              <a:t>  }</a:t>
            </a:r>
            <a:endParaRPr lang="en-IN" sz="1400" dirty="0"/>
          </a:p>
          <a:p>
            <a:r>
              <a:rPr lang="en-IN" sz="1400" dirty="0"/>
              <a:t>}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 err="1"/>
              <a:t>const</a:t>
            </a:r>
            <a:r>
              <a:rPr lang="en-IN" sz="1400" dirty="0"/>
              <a:t> person1 = new Person("Alice", 25);</a:t>
            </a:r>
            <a:endParaRPr lang="en-IN" sz="1400" dirty="0"/>
          </a:p>
          <a:p>
            <a:r>
              <a:rPr lang="en-IN" sz="1400" dirty="0"/>
              <a:t>console.log(person1.name); // Alice</a:t>
            </a:r>
            <a:endParaRPr lang="en-IN" sz="1400" dirty="0"/>
          </a:p>
          <a:p>
            <a:r>
              <a:rPr lang="en-IN" sz="1400" dirty="0"/>
              <a:t>console.log(person1.getAge()); // 25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person1.setAge(30);</a:t>
            </a:r>
            <a:endParaRPr lang="en-IN" sz="1400" dirty="0"/>
          </a:p>
          <a:p>
            <a:r>
              <a:rPr lang="en-IN" sz="1400" dirty="0"/>
              <a:t>console.log(person1.getAge()); // 30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person1.setAge(-5); // Invalid age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35424" y="1690688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Encapsulation is the idea of bundling data (properties) and methods (functions) inside an object. It restricts direct access to certain details and protects the integrity of the data.</a:t>
            </a:r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Abstraction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3553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Abstraction hides complex implementation details and exposes only necessary parts.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99496" y="365125"/>
            <a:ext cx="58651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Car {</a:t>
            </a:r>
            <a:endParaRPr lang="en-IN" dirty="0"/>
          </a:p>
          <a:p>
            <a:r>
              <a:rPr lang="en-IN" dirty="0"/>
              <a:t>  constructor(model)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this.model</a:t>
            </a:r>
            <a:r>
              <a:rPr lang="en-IN" dirty="0"/>
              <a:t> = model;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start() {</a:t>
            </a:r>
            <a:endParaRPr lang="en-IN" dirty="0"/>
          </a:p>
          <a:p>
            <a:r>
              <a:rPr lang="en-IN" dirty="0"/>
              <a:t>    console.log("Car is starting...");</a:t>
            </a:r>
            <a:endParaRPr lang="en-IN" dirty="0"/>
          </a:p>
          <a:p>
            <a:r>
              <a:rPr lang="en-IN" dirty="0"/>
              <a:t>    this._</a:t>
            </a:r>
            <a:r>
              <a:rPr lang="en-IN" dirty="0" err="1"/>
              <a:t>fuelInjection</a:t>
            </a:r>
            <a:r>
              <a:rPr lang="en-IN" dirty="0"/>
              <a:t>(); // Private method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_</a:t>
            </a:r>
            <a:r>
              <a:rPr lang="en-IN" dirty="0" err="1"/>
              <a:t>fuelInjection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console.log("Fuel injection process...");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car1 = new Car("Tesla");</a:t>
            </a:r>
            <a:endParaRPr lang="en-IN" dirty="0"/>
          </a:p>
          <a:p>
            <a:r>
              <a:rPr lang="en-IN" dirty="0"/>
              <a:t>car1.start();  </a:t>
            </a: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Inheritance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1084" y="2317677"/>
            <a:ext cx="512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Inheritance allows one class to acquire properties and methods from another class.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7376" y="88117"/>
            <a:ext cx="5264624" cy="6404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  <a:endParaRPr lang="en-IN" dirty="0"/>
          </a:p>
          <a:p>
            <a:r>
              <a:rPr lang="en-IN" dirty="0"/>
              <a:t>  constructor(name) {</a:t>
            </a:r>
            <a:endParaRPr lang="en-IN" dirty="0"/>
          </a:p>
          <a:p>
            <a:r>
              <a:rPr lang="en-IN" dirty="0"/>
              <a:t>    this.name = name;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console.log(`${this.name} makes a sound`);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Dog extends Animal {</a:t>
            </a:r>
            <a:endParaRPr lang="en-IN" dirty="0"/>
          </a:p>
          <a:p>
            <a:r>
              <a:rPr lang="en-IN" dirty="0"/>
              <a:t>  constructor(name, breed) {</a:t>
            </a:r>
            <a:endParaRPr lang="en-IN" dirty="0"/>
          </a:p>
          <a:p>
            <a:r>
              <a:rPr lang="en-IN" dirty="0"/>
              <a:t>    super(name); // Call parent constructor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this.breed</a:t>
            </a:r>
            <a:r>
              <a:rPr lang="en-IN" dirty="0"/>
              <a:t> = breed;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console.log(`${this.name} barks`);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dog1 = new Dog("Buddy", "Golden Retriever");</a:t>
            </a:r>
            <a:endParaRPr lang="en-IN" dirty="0"/>
          </a:p>
          <a:p>
            <a:r>
              <a:rPr lang="en-IN" dirty="0"/>
              <a:t>dog1.speak(); // Output: Buddy barks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JS</a:t>
            </a:r>
            <a:endParaRPr lang="en-I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4. Polymorphism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6367" y="1826358"/>
            <a:ext cx="544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Polymorphism allows different classes to have methods with the same name but different behaviors.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2827" y="474345"/>
            <a:ext cx="526917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console.log("This animal makes a sound");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Cat extends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console.log("Meow Meow!");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Dog extends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console.log("Woof Woof!");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animals = [new Animal(), new Cat(), new Dog()];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animals.forEach</a:t>
            </a:r>
            <a:r>
              <a:rPr lang="en-IN" dirty="0"/>
              <a:t>((animal) =&gt; </a:t>
            </a:r>
            <a:r>
              <a:rPr lang="en-IN" dirty="0" err="1"/>
              <a:t>animal.speak</a:t>
            </a:r>
            <a:r>
              <a:rPr lang="en-IN" dirty="0"/>
              <a:t>());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7797" y="669750"/>
            <a:ext cx="94033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Hides data using private variables/methods.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Hides complex details, exposing only necessary parts.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Allows one class to inherit another’s properties/methods.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Same method behaves differently for different objects.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7797" y="3893349"/>
            <a:ext cx="101812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Protects account balance and allows access via methods.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Hides complex transaction logic.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 account types (Savings, Current) extend a base class.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 account types have unique behaviors for withdrawing money.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2995"/>
            <a:ext cx="12192000" cy="1221131"/>
          </a:xfrm>
        </p:spPr>
        <p:txBody>
          <a:bodyPr>
            <a:normAutofit fontScale="90000"/>
          </a:bodyPr>
          <a:lstStyle/>
          <a:p>
            <a:r>
              <a:rPr lang="en-IN" dirty="0"/>
              <a:t>Synchronous vs Asynchronous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4126"/>
            <a:ext cx="12192000" cy="2560036"/>
          </a:xfrm>
        </p:spPr>
        <p:txBody>
          <a:bodyPr/>
          <a:lstStyle/>
          <a:p>
            <a:r>
              <a:rPr lang="en-US" b="1" dirty="0"/>
              <a:t>Synchronous Programming</a:t>
            </a:r>
            <a:r>
              <a:rPr lang="en-US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Operations are executed </a:t>
            </a:r>
            <a:r>
              <a:rPr lang="en-US" b="1" dirty="0"/>
              <a:t>sequentially</a:t>
            </a:r>
            <a:r>
              <a:rPr lang="en-US" dirty="0"/>
              <a:t>, one after another.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task waits for the previous one to complete before proceeding.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task takes time (like a long-running function), it blocks the execution of subsequent code.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2262" y="4930679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console.log('Start');</a:t>
            </a:r>
            <a:endParaRPr lang="en-IN" dirty="0"/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</a:t>
            </a:r>
            <a:endParaRPr lang="en-IN" dirty="0"/>
          </a:p>
          <a:p>
            <a:r>
              <a:rPr lang="en-IN" dirty="0"/>
              <a:t>  console.log(</a:t>
            </a:r>
            <a:r>
              <a:rPr lang="en-IN" dirty="0" err="1"/>
              <a:t>i</a:t>
            </a:r>
            <a:r>
              <a:rPr lang="en-IN" dirty="0"/>
              <a:t>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console.log('End');</a:t>
            </a:r>
            <a:endParaRPr lang="en-I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422" y="289679"/>
            <a:ext cx="106338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Programming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are executed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independently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without waiting for previous tasks to complete.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Non-blocking: Allows the program to continue executing while waiting for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operations like API requests or timers.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used with callbacks, promises, 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async/await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422" y="3893940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console.log('Start');</a:t>
            </a:r>
            <a:endParaRPr lang="en-IN" dirty="0"/>
          </a:p>
          <a:p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console.log('Asynchronous task'); </a:t>
            </a:r>
            <a:endParaRPr lang="en-IN" dirty="0"/>
          </a:p>
          <a:p>
            <a:r>
              <a:rPr lang="en-IN" dirty="0"/>
              <a:t>}, 2000);</a:t>
            </a:r>
            <a:endParaRPr lang="en-IN" dirty="0"/>
          </a:p>
          <a:p>
            <a:r>
              <a:rPr lang="en-IN" dirty="0"/>
              <a:t>console.log('End');</a:t>
            </a:r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87" y="0"/>
            <a:ext cx="10515600" cy="1325563"/>
          </a:xfrm>
        </p:spPr>
        <p:txBody>
          <a:bodyPr/>
          <a:lstStyle/>
          <a:p>
            <a:r>
              <a:rPr lang="en-US" dirty="0"/>
              <a:t>Callbacks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51" y="1266544"/>
            <a:ext cx="12124052" cy="190571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callback</a:t>
            </a:r>
            <a:r>
              <a:rPr lang="en-US" dirty="0"/>
              <a:t> is a function passed as an argument to another function, which is then executed after the operation is completed.</a:t>
            </a:r>
            <a:endParaRPr lang="en-US" dirty="0"/>
          </a:p>
          <a:p>
            <a:r>
              <a:rPr lang="en-US" dirty="0"/>
              <a:t> Callbacks can be either </a:t>
            </a:r>
            <a:r>
              <a:rPr lang="en-US" b="1" dirty="0"/>
              <a:t>synchronous</a:t>
            </a:r>
            <a:r>
              <a:rPr lang="en-US" dirty="0"/>
              <a:t> or </a:t>
            </a:r>
            <a:r>
              <a:rPr lang="en-US" b="1" dirty="0"/>
              <a:t>asynchronous</a:t>
            </a:r>
            <a:r>
              <a:rPr lang="en-US" dirty="0"/>
              <a:t>, depending on the nature of the operation.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0851" y="3685740"/>
            <a:ext cx="61795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greet(name, callback) {</a:t>
            </a:r>
            <a:endParaRPr lang="en-IN" dirty="0"/>
          </a:p>
          <a:p>
            <a:r>
              <a:rPr lang="en-IN" dirty="0"/>
              <a:t>  console.log('Hello, ' + name);</a:t>
            </a:r>
            <a:endParaRPr lang="en-IN" dirty="0"/>
          </a:p>
          <a:p>
            <a:r>
              <a:rPr lang="en-IN" dirty="0"/>
              <a:t>  callback(); // Synchronous callback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afterGreet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console.log('Greeting completed.');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greet(‘Onkar', </a:t>
            </a:r>
            <a:r>
              <a:rPr lang="en-IN" dirty="0" err="1"/>
              <a:t>afterGreet</a:t>
            </a:r>
            <a:r>
              <a:rPr lang="en-IN" dirty="0"/>
              <a:t>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0851" y="3273520"/>
            <a:ext cx="61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Synchronous Callback</a:t>
            </a:r>
            <a:endParaRPr lang="en-IN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526" y="19141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Asynchronous Callback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526" y="928324"/>
            <a:ext cx="60984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fetchData</a:t>
            </a:r>
            <a:r>
              <a:rPr lang="en-IN" dirty="0"/>
              <a:t>(callback) {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console.log('Data fetched from server');</a:t>
            </a:r>
            <a:endParaRPr lang="en-IN" dirty="0"/>
          </a:p>
          <a:p>
            <a:r>
              <a:rPr lang="en-IN" dirty="0"/>
              <a:t>    callback(); // Asynchronous callback</a:t>
            </a:r>
            <a:endParaRPr lang="en-IN" dirty="0"/>
          </a:p>
          <a:p>
            <a:r>
              <a:rPr lang="en-IN" dirty="0"/>
              <a:t>  }, 2000);                                               // Simulates 2 seconds delay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processData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console.log('Processing fetched data...');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console.log('Start');</a:t>
            </a:r>
            <a:endParaRPr lang="en-IN" dirty="0"/>
          </a:p>
          <a:p>
            <a:r>
              <a:rPr lang="en-IN" dirty="0" err="1"/>
              <a:t>fetchData</a:t>
            </a:r>
            <a:r>
              <a:rPr lang="en-IN" dirty="0"/>
              <a:t>(</a:t>
            </a:r>
            <a:r>
              <a:rPr lang="en-IN" dirty="0" err="1"/>
              <a:t>processData</a:t>
            </a:r>
            <a:r>
              <a:rPr lang="en-IN" dirty="0"/>
              <a:t>);                                      // Asynchronous</a:t>
            </a:r>
            <a:endParaRPr lang="en-IN" dirty="0"/>
          </a:p>
          <a:p>
            <a:r>
              <a:rPr lang="en-IN" dirty="0"/>
              <a:t>console.log('End');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60" y="0"/>
            <a:ext cx="10515600" cy="1325563"/>
          </a:xfrm>
        </p:spPr>
        <p:txBody>
          <a:bodyPr/>
          <a:lstStyle/>
          <a:p>
            <a:r>
              <a:rPr lang="en-US" dirty="0"/>
              <a:t>HOF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7994"/>
            <a:ext cx="12192000" cy="5750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Higher-Order Function (HOF)</a:t>
            </a:r>
            <a:r>
              <a:rPr lang="en-US" dirty="0"/>
              <a:t> is a function that either: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Takes one or more functions as arguments.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Returns a function as its result.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</a:t>
            </a:r>
            <a:endParaRPr lang="en-US" dirty="0"/>
          </a:p>
          <a:p>
            <a:pPr marL="0" indent="0">
              <a:buNone/>
            </a:pPr>
            <a:r>
              <a:rPr lang="en-IN" sz="1200" dirty="0"/>
              <a:t>function greet(name) {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return `Hello, ${name}!`;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}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function </a:t>
            </a:r>
            <a:r>
              <a:rPr lang="en-IN" sz="1200" dirty="0" err="1"/>
              <a:t>processUserInput</a:t>
            </a:r>
            <a:r>
              <a:rPr lang="en-IN" sz="1200" dirty="0"/>
              <a:t>(callback) {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userName</a:t>
            </a:r>
            <a:r>
              <a:rPr lang="en-IN" sz="1200" dirty="0"/>
              <a:t> = "John";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return callback(</a:t>
            </a:r>
            <a:r>
              <a:rPr lang="en-IN" sz="1200" dirty="0" err="1"/>
              <a:t>userName</a:t>
            </a:r>
            <a:r>
              <a:rPr lang="en-IN" sz="1200" dirty="0"/>
              <a:t>); // Passing greet as the callback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}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console.log(</a:t>
            </a:r>
            <a:r>
              <a:rPr lang="en-IN" sz="1200" dirty="0" err="1"/>
              <a:t>processUserInput</a:t>
            </a:r>
            <a:r>
              <a:rPr lang="en-IN" sz="1200" dirty="0"/>
              <a:t>(greet)); // Output: Hello, John!</a:t>
            </a:r>
            <a:endParaRPr lang="en-IN" sz="1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77" y="174246"/>
            <a:ext cx="10233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500" dirty="0"/>
              <a:t>2.</a:t>
            </a:r>
            <a:endParaRPr lang="en-IN" sz="3500" dirty="0"/>
          </a:p>
          <a:p>
            <a:pPr marL="0" indent="0">
              <a:buNone/>
            </a:pPr>
            <a:r>
              <a:rPr lang="en-IN" sz="2000" dirty="0"/>
              <a:t>function multiplier(factor) {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return function (</a:t>
            </a:r>
            <a:r>
              <a:rPr lang="en-IN" sz="2000" dirty="0" err="1"/>
              <a:t>num</a:t>
            </a:r>
            <a:r>
              <a:rPr lang="en-IN" sz="2000" dirty="0"/>
              <a:t>) {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num</a:t>
            </a:r>
            <a:r>
              <a:rPr lang="en-IN" sz="2000" dirty="0"/>
              <a:t> * factor;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};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double = multiplier(2); // Returns a function that doubles a number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triple = multiplier(3); // Returns a function that triples a number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console.log(double(5)); // Output: 10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console.log(triple(5)); // Output: 15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4" y="0"/>
            <a:ext cx="10515600" cy="1325563"/>
          </a:xfrm>
        </p:spPr>
        <p:txBody>
          <a:bodyPr/>
          <a:lstStyle/>
          <a:p>
            <a:r>
              <a:rPr lang="en-US" dirty="0"/>
              <a:t>Callback 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0656"/>
            <a:ext cx="12192000" cy="2960321"/>
          </a:xfrm>
        </p:spPr>
        <p:txBody>
          <a:bodyPr/>
          <a:lstStyle/>
          <a:p>
            <a:r>
              <a:rPr lang="en-US" dirty="0"/>
              <a:t>Nested callbacks stacked below one another forming a pyramid structure.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style of programming becomes difficult to understand &amp; manage.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deep nesting of callbacks can cause code to become </a:t>
            </a:r>
            <a:r>
              <a:rPr lang="en-US" b="1" dirty="0"/>
              <a:t>pyramid-like</a:t>
            </a:r>
            <a:r>
              <a:rPr lang="en-US" dirty="0"/>
              <a:t> or </a:t>
            </a:r>
            <a:r>
              <a:rPr lang="en-US" b="1" dirty="0"/>
              <a:t>"rightward drift"</a:t>
            </a:r>
            <a:r>
              <a:rPr lang="en-US" dirty="0"/>
              <a:t>, making it hard to manage and debug.</a:t>
            </a:r>
            <a:endParaRPr lang="en-I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275" y="157511"/>
            <a:ext cx="60984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console.log('Step 1: Prepare ingredients');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console.log('Step 2: Cook food');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console.log('Step 3: Serve food');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  console.log('Step 4: Clean dishes');</a:t>
            </a:r>
            <a:endParaRPr lang="en-IN" dirty="0"/>
          </a:p>
          <a:p>
            <a:r>
              <a:rPr lang="en-IN" dirty="0"/>
              <a:t>      }, 1000);</a:t>
            </a:r>
            <a:endParaRPr lang="en-IN" dirty="0"/>
          </a:p>
          <a:p>
            <a:r>
              <a:rPr lang="en-IN" dirty="0"/>
              <a:t>    }, 1000);</a:t>
            </a:r>
            <a:endParaRPr lang="en-IN" dirty="0"/>
          </a:p>
          <a:p>
            <a:r>
              <a:rPr lang="en-IN" dirty="0"/>
              <a:t>  }, 1000);</a:t>
            </a:r>
            <a:endParaRPr lang="en-IN" dirty="0"/>
          </a:p>
          <a:p>
            <a:r>
              <a:rPr lang="en-IN" dirty="0"/>
              <a:t>}, 1000);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2791" y="4542503"/>
            <a:ext cx="116549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Problems with Callback Hell:</a:t>
            </a:r>
            <a:endParaRPr lang="en-US" sz="2800" b="1" dirty="0"/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Hard to read</a:t>
            </a:r>
            <a:r>
              <a:rPr lang="en-US" sz="2200" dirty="0"/>
              <a:t>: Deeply nested structure makes it difficult to follow the flow of execution.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Hard to maintain</a:t>
            </a:r>
            <a:r>
              <a:rPr lang="en-US" sz="2200" dirty="0"/>
              <a:t>: Adding more async operations or debugging becomes challenging.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Methods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6"/>
            <a:ext cx="78694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sequence of characters used to represent text.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 are enclosed in quotes: single ('), double ("), or backticks (`).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name = “Onkar";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greeting = 'Hello!’;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 template = `My name is ${name}`;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232" y="419123"/>
            <a:ext cx="1085265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Avoid Callback Hell: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Promises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Promises help flatten the nesting by chaining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.then()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calls.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async/await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Modern syntax that makes asynchronous code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dirty="0"/>
              <a:t>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look synchronous, improving readability.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 JS Object</a:t>
            </a:r>
            <a:endParaRPr lang="en-US" dirty="0"/>
          </a:p>
          <a:p>
            <a:r>
              <a:rPr lang="en-IN" dirty="0"/>
              <a:t>It produces an value after an asynchronous operation completes successfully, </a:t>
            </a:r>
            <a:endParaRPr lang="en-IN" dirty="0"/>
          </a:p>
          <a:p>
            <a:r>
              <a:rPr lang="en-IN" dirty="0"/>
              <a:t>or an error if it does not complete successfully due to timeout, network error.</a:t>
            </a:r>
            <a:endParaRPr lang="en-IN" dirty="0"/>
          </a:p>
          <a:p>
            <a:endParaRPr lang="en-IN" dirty="0"/>
          </a:p>
          <a:p>
            <a:r>
              <a:rPr lang="en-IN" dirty="0"/>
              <a:t>Syntax:</a:t>
            </a:r>
            <a:endParaRPr lang="en-IN" dirty="0"/>
          </a:p>
          <a:p>
            <a:r>
              <a:rPr lang="en-IN" dirty="0"/>
              <a:t>let promise = new Promise(function(resolve, reject){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})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40518"/>
            <a:ext cx="11353800" cy="6176963"/>
          </a:xfrm>
        </p:spPr>
        <p:txBody>
          <a:bodyPr>
            <a:normAutofit/>
          </a:bodyPr>
          <a:lstStyle/>
          <a:p>
            <a:r>
              <a:rPr lang="en-US" sz="4000" dirty="0"/>
              <a:t>State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2000" dirty="0"/>
              <a:t>Pending: Initially when the executor function starts the execution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Fulfilled: when the promise is resolved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Rejected: when the promise is rejected</a:t>
            </a:r>
            <a:endParaRPr lang="en-IN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9100" y="340518"/>
            <a:ext cx="11353800" cy="6176963"/>
          </a:xfrm>
        </p:spPr>
        <p:txBody>
          <a:bodyPr>
            <a:normAutofit/>
          </a:bodyPr>
          <a:lstStyle/>
          <a:p>
            <a:r>
              <a:rPr lang="en-US" sz="4000" dirty="0"/>
              <a:t>result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2000" dirty="0"/>
              <a:t>undefined: Initially when the state value is pending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value: when resolve(value) is called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error: when reject(value) is called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3200" y="261541"/>
            <a:ext cx="11049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logged in..."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logged in. Please Login"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console.log(promise)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…… await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– makes a function return promise</a:t>
            </a:r>
            <a:endParaRPr lang="en-US" dirty="0"/>
          </a:p>
          <a:p>
            <a:r>
              <a:rPr lang="en-US" dirty="0"/>
              <a:t>await – makes an async function wait for a promise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await</a:t>
            </a:r>
            <a:r>
              <a:rPr lang="en-US" dirty="0"/>
              <a:t> pauses the execution of its surrounding async function until the promise is settled.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Allows you to write asynchronous code in synchronous manner</a:t>
            </a:r>
            <a:endParaRPr lang="en-US" dirty="0"/>
          </a:p>
          <a:p>
            <a:r>
              <a:rPr lang="en-US" dirty="0"/>
              <a:t>Async doesn’t have resolve or reject parameters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Async …… await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68" y="2248706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 function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let result = await fetch("https://jsonplaceholder.typicode.com/posts");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let data = await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result.json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(); // Extract the JSON body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console.log(data);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console.log(2 + 3);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425515"/>
            <a:ext cx="8227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Verdana" panose="020B0604030504040204" pitchFamily="34" charset="0"/>
              </a:rPr>
              <a:t> keyword can only be used inside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Verdana" panose="020B0604030504040204" pitchFamily="34" charset="0"/>
              </a:rPr>
              <a:t> function.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00" y="1690688"/>
            <a:ext cx="11072000" cy="4351338"/>
          </a:xfrm>
        </p:spPr>
        <p:txBody>
          <a:bodyPr/>
          <a:lstStyle/>
          <a:p>
            <a:r>
              <a:rPr lang="en-US" dirty="0"/>
              <a:t>The Fetch API provides an interface for fetching (sending/receiving) resources.</a:t>
            </a:r>
            <a:endParaRPr lang="en-US" dirty="0"/>
          </a:p>
          <a:p>
            <a:r>
              <a:rPr lang="en-US" dirty="0"/>
              <a:t>It uses Request and Response objects.</a:t>
            </a:r>
            <a:endParaRPr lang="en-US" dirty="0"/>
          </a:p>
          <a:p>
            <a:r>
              <a:rPr lang="en-US" dirty="0"/>
              <a:t>The fetch() method is used to fetch a resource (data).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promise = fetch( </a:t>
            </a:r>
            <a:r>
              <a:rPr lang="en-US" dirty="0" err="1"/>
              <a:t>url</a:t>
            </a:r>
            <a:r>
              <a:rPr lang="en-US" dirty="0"/>
              <a:t> , [options] )</a:t>
            </a:r>
            <a:endParaRPr lang="en-I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333" y="163889"/>
            <a:ext cx="6098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console.log('Step 1: Prepare ingredients');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  console.log('Step 2: Cook food');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      console.log('Step 3: Serve food');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          console.log('Step 4: Clean dishes');</a:t>
            </a:r>
            <a:endParaRPr lang="en-IN" dirty="0"/>
          </a:p>
          <a:p>
            <a:r>
              <a:rPr lang="en-IN" dirty="0"/>
              <a:t>            }, 1000);</a:t>
            </a:r>
            <a:endParaRPr lang="en-IN" dirty="0"/>
          </a:p>
          <a:p>
            <a:r>
              <a:rPr lang="en-IN" dirty="0"/>
              <a:t>        }, 1000);</a:t>
            </a:r>
            <a:endParaRPr lang="en-IN" dirty="0"/>
          </a:p>
          <a:p>
            <a:r>
              <a:rPr lang="en-IN" dirty="0"/>
              <a:t>    }, 1000);</a:t>
            </a:r>
            <a:endParaRPr lang="en-IN" dirty="0"/>
          </a:p>
          <a:p>
            <a:r>
              <a:rPr lang="en-IN" dirty="0"/>
              <a:t>}, 1000);</a:t>
            </a:r>
            <a:endParaRPr lang="en-I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135" y="0"/>
            <a:ext cx="4383859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function </a:t>
            </a:r>
            <a:r>
              <a:rPr lang="en-IN" sz="1600" dirty="0" err="1"/>
              <a:t>prepareIngredients</a:t>
            </a:r>
            <a:r>
              <a:rPr lang="en-IN" sz="1600" dirty="0"/>
              <a:t>() {</a:t>
            </a:r>
            <a:endParaRPr lang="en-IN" sz="1600" dirty="0"/>
          </a:p>
          <a:p>
            <a:r>
              <a:rPr lang="en-IN" sz="1600" dirty="0"/>
              <a:t>    return new Promise((resolve) =&gt; {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  <a:endParaRPr lang="en-IN" sz="1600" dirty="0"/>
          </a:p>
          <a:p>
            <a:r>
              <a:rPr lang="en-IN" sz="1600" dirty="0"/>
              <a:t>            console.log('Step 1: Prepare ingredients');</a:t>
            </a:r>
            <a:endParaRPr lang="en-IN" sz="1600" dirty="0"/>
          </a:p>
          <a:p>
            <a:r>
              <a:rPr lang="en-IN" sz="1600" dirty="0"/>
              <a:t>            resolve();</a:t>
            </a:r>
            <a:endParaRPr lang="en-IN" sz="1600" dirty="0"/>
          </a:p>
          <a:p>
            <a:r>
              <a:rPr lang="en-IN" sz="1600" dirty="0"/>
              <a:t>        }, 1000);</a:t>
            </a:r>
            <a:endParaRPr lang="en-IN" sz="1600" dirty="0"/>
          </a:p>
          <a:p>
            <a:r>
              <a:rPr lang="en-IN" sz="1600" dirty="0"/>
              <a:t>    });</a:t>
            </a:r>
            <a:endParaRPr lang="en-IN" sz="1600" dirty="0"/>
          </a:p>
          <a:p>
            <a:r>
              <a:rPr lang="en-IN" sz="1600" dirty="0"/>
              <a:t>}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cookFood</a:t>
            </a:r>
            <a:r>
              <a:rPr lang="en-IN" sz="1600" dirty="0"/>
              <a:t>() {</a:t>
            </a:r>
            <a:endParaRPr lang="en-IN" sz="1600" dirty="0"/>
          </a:p>
          <a:p>
            <a:r>
              <a:rPr lang="en-IN" sz="1600" dirty="0"/>
              <a:t>    return new Promise((resolve) =&gt; {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  <a:endParaRPr lang="en-IN" sz="1600" dirty="0"/>
          </a:p>
          <a:p>
            <a:r>
              <a:rPr lang="en-IN" sz="1600" dirty="0"/>
              <a:t>            console.log('Step 2: Cook food');</a:t>
            </a:r>
            <a:endParaRPr lang="en-IN" sz="1600" dirty="0"/>
          </a:p>
          <a:p>
            <a:r>
              <a:rPr lang="en-IN" sz="1600" dirty="0"/>
              <a:t>            resolve();</a:t>
            </a:r>
            <a:endParaRPr lang="en-IN" sz="1600" dirty="0"/>
          </a:p>
          <a:p>
            <a:r>
              <a:rPr lang="en-IN" sz="1600" dirty="0"/>
              <a:t>        }, 1000);</a:t>
            </a:r>
            <a:endParaRPr lang="en-IN" sz="1600" dirty="0"/>
          </a:p>
          <a:p>
            <a:r>
              <a:rPr lang="en-IN" sz="1600" dirty="0"/>
              <a:t>    });</a:t>
            </a:r>
            <a:endParaRPr lang="en-IN" sz="1600" dirty="0"/>
          </a:p>
          <a:p>
            <a:r>
              <a:rPr lang="en-IN" sz="1600" dirty="0"/>
              <a:t>}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serveFood</a:t>
            </a:r>
            <a:r>
              <a:rPr lang="en-IN" sz="1600" dirty="0"/>
              <a:t>() {</a:t>
            </a:r>
            <a:endParaRPr lang="en-IN" sz="1600" dirty="0"/>
          </a:p>
          <a:p>
            <a:r>
              <a:rPr lang="en-IN" sz="1600" dirty="0"/>
              <a:t>    return new Promise((resolve) =&gt; {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  <a:endParaRPr lang="en-IN" sz="1600" dirty="0"/>
          </a:p>
          <a:p>
            <a:r>
              <a:rPr lang="en-IN" sz="1600" dirty="0"/>
              <a:t>            console.log('Step 3: Serve food');</a:t>
            </a:r>
            <a:endParaRPr lang="en-IN" sz="1600" dirty="0"/>
          </a:p>
          <a:p>
            <a:r>
              <a:rPr lang="en-IN" sz="1600" dirty="0"/>
              <a:t>            resolve();</a:t>
            </a:r>
            <a:endParaRPr lang="en-IN" sz="1600" dirty="0"/>
          </a:p>
          <a:p>
            <a:r>
              <a:rPr lang="en-IN" sz="1600" dirty="0"/>
              <a:t>        }, 1000);</a:t>
            </a:r>
            <a:endParaRPr lang="en-IN" sz="1600" dirty="0"/>
          </a:p>
          <a:p>
            <a:r>
              <a:rPr lang="en-IN" sz="1600" dirty="0"/>
              <a:t>    });</a:t>
            </a:r>
            <a:endParaRPr lang="en-IN" sz="1600" dirty="0"/>
          </a:p>
          <a:p>
            <a:r>
              <a:rPr lang="en-IN" sz="1600" dirty="0"/>
              <a:t>}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61008" y="555626"/>
            <a:ext cx="4488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cleanDishes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return new Promise((resolve) =&gt; {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      console.log('Step 4: Clean dishes');</a:t>
            </a:r>
            <a:endParaRPr lang="en-IN" dirty="0"/>
          </a:p>
          <a:p>
            <a:r>
              <a:rPr lang="en-IN" dirty="0"/>
              <a:t>            resolve();</a:t>
            </a:r>
            <a:endParaRPr lang="en-IN" dirty="0"/>
          </a:p>
          <a:p>
            <a:r>
              <a:rPr lang="en-IN" dirty="0"/>
              <a:t>        }, 1000);</a:t>
            </a:r>
            <a:endParaRPr lang="en-IN" dirty="0"/>
          </a:p>
          <a:p>
            <a:r>
              <a:rPr lang="en-IN" dirty="0"/>
              <a:t>    });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// Chaining promises</a:t>
            </a:r>
            <a:endParaRPr lang="en-IN" dirty="0"/>
          </a:p>
          <a:p>
            <a:r>
              <a:rPr lang="en-IN" dirty="0" err="1"/>
              <a:t>prepareIngredients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.then(</a:t>
            </a:r>
            <a:r>
              <a:rPr lang="en-IN" dirty="0" err="1"/>
              <a:t>cookFood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.then(</a:t>
            </a:r>
            <a:r>
              <a:rPr lang="en-IN" dirty="0" err="1"/>
              <a:t>serveFood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.then(</a:t>
            </a:r>
            <a:r>
              <a:rPr lang="en-IN" dirty="0" err="1"/>
              <a:t>cleanDishes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.catch((error) =&gt; {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console.error</a:t>
            </a:r>
            <a:r>
              <a:rPr lang="en-IN" dirty="0"/>
              <a:t>("An error occurred:", error);</a:t>
            </a:r>
            <a:endParaRPr lang="en-IN" dirty="0"/>
          </a:p>
          <a:p>
            <a:r>
              <a:rPr lang="en-IN" dirty="0"/>
              <a:t>    });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1400" y="287467"/>
            <a:ext cx="92624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String Methods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length of the string.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str = "Hello";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5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uppercase.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str.toUpperCase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lowercase.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character at the specified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str.charAt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(1)); // Output: 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(substring)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index of the first occurrence of the substring.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str.indexOf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("l")); // Output: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" y="0"/>
            <a:ext cx="459043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function </a:t>
            </a:r>
            <a:r>
              <a:rPr lang="en-IN" sz="1600" dirty="0" err="1"/>
              <a:t>prepareIngredients</a:t>
            </a:r>
            <a:r>
              <a:rPr lang="en-IN" sz="1600" dirty="0"/>
              <a:t>() {</a:t>
            </a:r>
            <a:endParaRPr lang="en-IN" sz="1600" dirty="0"/>
          </a:p>
          <a:p>
            <a:r>
              <a:rPr lang="en-IN" sz="1600" dirty="0"/>
              <a:t>    return new Promise((resolve) =&gt; {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  <a:endParaRPr lang="en-IN" sz="1600" dirty="0"/>
          </a:p>
          <a:p>
            <a:r>
              <a:rPr lang="en-IN" sz="1600" dirty="0"/>
              <a:t>            console.log('Step 1: Prepare ingredients');</a:t>
            </a:r>
            <a:endParaRPr lang="en-IN" sz="1600" dirty="0"/>
          </a:p>
          <a:p>
            <a:r>
              <a:rPr lang="en-IN" sz="1600" dirty="0"/>
              <a:t>            resolve();</a:t>
            </a:r>
            <a:endParaRPr lang="en-IN" sz="1600" dirty="0"/>
          </a:p>
          <a:p>
            <a:r>
              <a:rPr lang="en-IN" sz="1600" dirty="0"/>
              <a:t>        }, 1000);</a:t>
            </a:r>
            <a:endParaRPr lang="en-IN" sz="1600" dirty="0"/>
          </a:p>
          <a:p>
            <a:r>
              <a:rPr lang="en-IN" sz="1600" dirty="0"/>
              <a:t>    });</a:t>
            </a:r>
            <a:endParaRPr lang="en-IN" sz="1600" dirty="0"/>
          </a:p>
          <a:p>
            <a:r>
              <a:rPr lang="en-IN" sz="1600" dirty="0"/>
              <a:t>}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cookFood</a:t>
            </a:r>
            <a:r>
              <a:rPr lang="en-IN" sz="1600" dirty="0"/>
              <a:t>() {</a:t>
            </a:r>
            <a:endParaRPr lang="en-IN" sz="1600" dirty="0"/>
          </a:p>
          <a:p>
            <a:r>
              <a:rPr lang="en-IN" sz="1600" dirty="0"/>
              <a:t>    return new Promise((resolve) =&gt; {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  <a:endParaRPr lang="en-IN" sz="1600" dirty="0"/>
          </a:p>
          <a:p>
            <a:r>
              <a:rPr lang="en-IN" sz="1600" dirty="0"/>
              <a:t>            console.log('Step 2: Cook food');</a:t>
            </a:r>
            <a:endParaRPr lang="en-IN" sz="1600" dirty="0"/>
          </a:p>
          <a:p>
            <a:r>
              <a:rPr lang="en-IN" sz="1600" dirty="0"/>
              <a:t>            resolve();</a:t>
            </a:r>
            <a:endParaRPr lang="en-IN" sz="1600" dirty="0"/>
          </a:p>
          <a:p>
            <a:r>
              <a:rPr lang="en-IN" sz="1600" dirty="0"/>
              <a:t>        }, 1000);</a:t>
            </a:r>
            <a:endParaRPr lang="en-IN" sz="1600" dirty="0"/>
          </a:p>
          <a:p>
            <a:r>
              <a:rPr lang="en-IN" sz="1600" dirty="0"/>
              <a:t>    });</a:t>
            </a:r>
            <a:endParaRPr lang="en-IN" sz="1600" dirty="0"/>
          </a:p>
          <a:p>
            <a:r>
              <a:rPr lang="en-IN" sz="1600" dirty="0"/>
              <a:t>}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serveFood</a:t>
            </a:r>
            <a:r>
              <a:rPr lang="en-IN" sz="1600" dirty="0"/>
              <a:t>() {</a:t>
            </a:r>
            <a:endParaRPr lang="en-IN" sz="1600" dirty="0"/>
          </a:p>
          <a:p>
            <a:r>
              <a:rPr lang="en-IN" sz="1600" dirty="0"/>
              <a:t>    return new Promise((resolve) =&gt; {</a:t>
            </a:r>
            <a:endParaRPr lang="en-IN" sz="1600" dirty="0"/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  <a:endParaRPr lang="en-IN" sz="1600" dirty="0"/>
          </a:p>
          <a:p>
            <a:r>
              <a:rPr lang="en-IN" sz="1600" dirty="0"/>
              <a:t>            console.log('Step 3: Serve food');</a:t>
            </a:r>
            <a:endParaRPr lang="en-IN" sz="1600" dirty="0"/>
          </a:p>
          <a:p>
            <a:r>
              <a:rPr lang="en-IN" sz="1600" dirty="0"/>
              <a:t>            resolve();</a:t>
            </a:r>
            <a:endParaRPr lang="en-IN" sz="1600" dirty="0"/>
          </a:p>
          <a:p>
            <a:r>
              <a:rPr lang="en-IN" sz="1600" dirty="0"/>
              <a:t>        }, 1000);</a:t>
            </a:r>
            <a:endParaRPr lang="en-IN" sz="1600" dirty="0"/>
          </a:p>
          <a:p>
            <a:r>
              <a:rPr lang="en-IN" sz="1600" dirty="0"/>
              <a:t>    });</a:t>
            </a:r>
            <a:endParaRPr lang="en-IN" sz="1600" dirty="0"/>
          </a:p>
          <a:p>
            <a:r>
              <a:rPr lang="en-IN" sz="1600" dirty="0"/>
              <a:t>}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57552" y="474345"/>
            <a:ext cx="47231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cleanDishes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return new Promise((resolve) =&gt; {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  <a:endParaRPr lang="en-IN" dirty="0"/>
          </a:p>
          <a:p>
            <a:r>
              <a:rPr lang="en-IN" dirty="0"/>
              <a:t>            console.log('Step 4: Clean dishes');</a:t>
            </a:r>
            <a:endParaRPr lang="en-IN" dirty="0"/>
          </a:p>
          <a:p>
            <a:r>
              <a:rPr lang="en-IN" dirty="0"/>
              <a:t>            resolve();</a:t>
            </a:r>
            <a:endParaRPr lang="en-IN" dirty="0"/>
          </a:p>
          <a:p>
            <a:r>
              <a:rPr lang="en-IN" dirty="0"/>
              <a:t>        }, 1000);</a:t>
            </a:r>
            <a:endParaRPr lang="en-IN" dirty="0"/>
          </a:p>
          <a:p>
            <a:r>
              <a:rPr lang="en-IN" dirty="0"/>
              <a:t>    });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async function </a:t>
            </a:r>
            <a:r>
              <a:rPr lang="en-IN" dirty="0" err="1"/>
              <a:t>makeMeal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try {</a:t>
            </a:r>
            <a:endParaRPr lang="en-IN" dirty="0"/>
          </a:p>
          <a:p>
            <a:r>
              <a:rPr lang="en-IN" dirty="0"/>
              <a:t>        await </a:t>
            </a:r>
            <a:r>
              <a:rPr lang="en-IN" dirty="0" err="1"/>
              <a:t>prepareIngredients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        await </a:t>
            </a:r>
            <a:r>
              <a:rPr lang="en-IN" dirty="0" err="1"/>
              <a:t>cookFood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        await </a:t>
            </a:r>
            <a:r>
              <a:rPr lang="en-IN" dirty="0" err="1"/>
              <a:t>serveFood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        await </a:t>
            </a:r>
            <a:r>
              <a:rPr lang="en-IN" dirty="0" err="1"/>
              <a:t>cleanDishes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    } catch (error) {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console.error</a:t>
            </a:r>
            <a:r>
              <a:rPr lang="en-IN" dirty="0"/>
              <a:t>("An error occurred:", error);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makeMeal</a:t>
            </a:r>
            <a:r>
              <a:rPr lang="en-IN" dirty="0"/>
              <a:t>();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36119</Words>
  <Application>WPS Slides</Application>
  <PresentationFormat>Widescreen</PresentationFormat>
  <Paragraphs>1392</Paragraphs>
  <Slides>90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2" baseType="lpstr">
      <vt:lpstr>Arial</vt:lpstr>
      <vt:lpstr>SimSun</vt:lpstr>
      <vt:lpstr>Wingdings</vt:lpstr>
      <vt:lpstr>Corbel</vt:lpstr>
      <vt:lpstr>Microsoft YaHei</vt:lpstr>
      <vt:lpstr>Arial Unicode MS</vt:lpstr>
      <vt:lpstr>Aptos</vt:lpstr>
      <vt:lpstr>Segoe UI</vt:lpstr>
      <vt:lpstr>Arial Unicode MS</vt:lpstr>
      <vt:lpstr>Consolas</vt:lpstr>
      <vt:lpstr>Verdana</vt:lpstr>
      <vt:lpstr>Depth</vt:lpstr>
      <vt:lpstr>Introduction to JS</vt:lpstr>
      <vt:lpstr>Console Output</vt:lpstr>
      <vt:lpstr>var, let,  const</vt:lpstr>
      <vt:lpstr>Data Types</vt:lpstr>
      <vt:lpstr>PowerPoint 演示文稿</vt:lpstr>
      <vt:lpstr>Scope</vt:lpstr>
      <vt:lpstr>Operators in JS</vt:lpstr>
      <vt:lpstr>Strings and String Methods</vt:lpstr>
      <vt:lpstr>PowerPoint 演示文稿</vt:lpstr>
      <vt:lpstr>PowerPoint 演示文稿</vt:lpstr>
      <vt:lpstr>Arrays</vt:lpstr>
      <vt:lpstr>PowerPoint 演示文稿</vt:lpstr>
      <vt:lpstr>PowerPoint 演示文稿</vt:lpstr>
      <vt:lpstr>PowerPoint 演示文稿</vt:lpstr>
      <vt:lpstr>PowerPoint 演示文稿</vt:lpstr>
      <vt:lpstr>Loops</vt:lpstr>
      <vt:lpstr>PowerPoint 演示文稿</vt:lpstr>
      <vt:lpstr>PowerPoint 演示文稿</vt:lpstr>
      <vt:lpstr>Conditionals</vt:lpstr>
      <vt:lpstr>PowerPoint 演示文稿</vt:lpstr>
      <vt:lpstr>PowerPoint 演示文稿</vt:lpstr>
      <vt:lpstr>PowerPoint 演示文稿</vt:lpstr>
      <vt:lpstr>Functions</vt:lpstr>
      <vt:lpstr>PowerPoint 演示文稿</vt:lpstr>
      <vt:lpstr>PowerPoint 演示文稿</vt:lpstr>
      <vt:lpstr>Window Object</vt:lpstr>
      <vt:lpstr>PowerPoint 演示文稿</vt:lpstr>
      <vt:lpstr>PowerPoint 演示文稿</vt:lpstr>
      <vt:lpstr>DOM</vt:lpstr>
      <vt:lpstr>PowerPoint 演示文稿</vt:lpstr>
      <vt:lpstr>DOM Manipulation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Practice</vt:lpstr>
      <vt:lpstr>PowerPoint 演示文稿</vt:lpstr>
      <vt:lpstr>PowerPoint 演示文稿</vt:lpstr>
      <vt:lpstr>PowerPoint 演示文稿</vt:lpstr>
      <vt:lpstr>PowerPoint 演示文稿</vt:lpstr>
      <vt:lpstr>Insert Elements</vt:lpstr>
      <vt:lpstr>PowerPoint 演示文稿</vt:lpstr>
      <vt:lpstr>PowerPoint 演示文稿</vt:lpstr>
      <vt:lpstr>PowerPoint 演示文稿</vt:lpstr>
      <vt:lpstr>Remove Elements</vt:lpstr>
      <vt:lpstr>Events</vt:lpstr>
      <vt:lpstr>Common Types of Events:</vt:lpstr>
      <vt:lpstr>Event handling</vt:lpstr>
      <vt:lpstr>PowerPoint 演示文稿</vt:lpstr>
      <vt:lpstr>Event Object</vt:lpstr>
      <vt:lpstr>PowerPoint 演示文稿</vt:lpstr>
      <vt:lpstr>1. addEventListener()</vt:lpstr>
      <vt:lpstr>2. removeEventListener()</vt:lpstr>
      <vt:lpstr>Classes in JavaScript</vt:lpstr>
      <vt:lpstr>PowerPoint 演示文稿</vt:lpstr>
      <vt:lpstr>PowerPoint 演示文稿</vt:lpstr>
      <vt:lpstr>Super keyword </vt:lpstr>
      <vt:lpstr>PowerPoint 演示文稿</vt:lpstr>
      <vt:lpstr>PowerPoint 演示文稿</vt:lpstr>
      <vt:lpstr>Task</vt:lpstr>
      <vt:lpstr>PowerPoint 演示文稿</vt:lpstr>
      <vt:lpstr>1. Encapsulation</vt:lpstr>
      <vt:lpstr>2. Abstraction</vt:lpstr>
      <vt:lpstr>3. Inheritance</vt:lpstr>
      <vt:lpstr>4. Polymorphism</vt:lpstr>
      <vt:lpstr>PowerPoint 演示文稿</vt:lpstr>
      <vt:lpstr>Synchronous vs Asynchronous Programming</vt:lpstr>
      <vt:lpstr>PowerPoint 演示文稿</vt:lpstr>
      <vt:lpstr>Callbacks</vt:lpstr>
      <vt:lpstr>PowerPoint 演示文稿</vt:lpstr>
      <vt:lpstr>HOF</vt:lpstr>
      <vt:lpstr>PowerPoint 演示文稿</vt:lpstr>
      <vt:lpstr>Callback Hell</vt:lpstr>
      <vt:lpstr>PowerPoint 演示文稿</vt:lpstr>
      <vt:lpstr>PowerPoint 演示文稿</vt:lpstr>
      <vt:lpstr>Promises</vt:lpstr>
      <vt:lpstr>PowerPoint 演示文稿</vt:lpstr>
      <vt:lpstr>PowerPoint 演示文稿</vt:lpstr>
      <vt:lpstr>PowerPoint 演示文稿</vt:lpstr>
      <vt:lpstr>async …… await</vt:lpstr>
      <vt:lpstr>Async …… await</vt:lpstr>
      <vt:lpstr>fetch API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Admin</cp:lastModifiedBy>
  <cp:revision>68</cp:revision>
  <dcterms:created xsi:type="dcterms:W3CDTF">2024-09-19T11:30:00Z</dcterms:created>
  <dcterms:modified xsi:type="dcterms:W3CDTF">2025-05-14T06:30:32Z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6A10E06D8BFE42B1AF2A753CD975AB25_12</vt:lpwstr>
  </property>
  <property fmtid="{D5CDD505-2E9C-101B-9397-08002B2CF9AE}" pid="3" name="KSOProductBuildVer">
    <vt:lpwstr>1033-12.2.0.20795</vt:lpwstr>
  </property>
</Properties>
</file>