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5.xml"/><Relationship Id="rId69" Type="http://schemas.openxmlformats.org/officeDocument/2006/relationships/presProps" Target="presProps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BDF85-3319-4F07-BDE3-3C518D5EE646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(JS) is a </a:t>
            </a:r>
            <a:r>
              <a:rPr lang="en-US" b="1" dirty="0"/>
              <a:t>scripting language</a:t>
            </a:r>
            <a:r>
              <a:rPr lang="en-US" dirty="0"/>
              <a:t> used to create dynamic and interactive web content. </a:t>
            </a:r>
            <a:endParaRPr lang="en-US" dirty="0"/>
          </a:p>
          <a:p>
            <a:r>
              <a:rPr lang="en-US" dirty="0"/>
              <a:t>It is one of the core technologies of web development, alongside HTML and CSS. </a:t>
            </a:r>
            <a:endParaRPr lang="en-US" dirty="0"/>
          </a:p>
          <a:p>
            <a:r>
              <a:rPr lang="en-US" dirty="0"/>
              <a:t>JS can be used on both the </a:t>
            </a:r>
            <a:r>
              <a:rPr lang="en-US" b="1" dirty="0"/>
              <a:t>client-side</a:t>
            </a:r>
            <a:r>
              <a:rPr lang="en-US" dirty="0"/>
              <a:t> (in the browser) and the </a:t>
            </a:r>
            <a:r>
              <a:rPr lang="en-US" b="1" dirty="0"/>
              <a:t>server-side</a:t>
            </a:r>
            <a:r>
              <a:rPr lang="en-US" dirty="0"/>
              <a:t> (with Runtime Environments like Node.js).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735" y="175825"/>
            <a:ext cx="1187193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slice(start, end)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Extracts a part of the string from start to end (end not included).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str.slice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(0, 2)); // Output: He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replace(search, new)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Replaces the first occurrence of a substring with a new value.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str.replace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("Hello", "Hi")); // Output: Hi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split(separator)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Splits the string into an array based on the separator.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words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str.split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 "); // Splits by space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trim()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Removes whitespace from both ends of the string.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strWithSpaces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" Hello "; 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strWithSpaces.trim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()); // Output: Hello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includes(substring)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Checks if the string contains the substring.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str.includes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("ell")); // Output: true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20000" y="1800693"/>
            <a:ext cx="1039579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data structure used to store multiple values in a single variable.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 are ordered collections, which means each item in the array has a numerical index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starting from 0.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Creating Arrays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Literal Syntax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Using square brackets [].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fruits = ["Apple", "Banana", "Cherry"];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Constructor Syntax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Using the Array constructor.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numbers = new Array(1, 2, 3, 4);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880" y="527149"/>
            <a:ext cx="1214653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Common Array Methods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Returns the number of elements in the array.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fruits.length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3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push(item)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Adds one or more items to the end of the array.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fruits.push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("Orange"); console.log(fruits); // Output: ["Apple", "Banana", "Cherry", "Orange"]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Removes the last item from the array and returns it.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last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fruits.pop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 console.log(last); // Output: Orange console.log(fruits);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Output: ["Apple", "Banana", "Cherry"]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shift()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Removes the first item from the array and returns it.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first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fruits.shift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 console.log(first); // Output: Apple console.log(fruits); // Output: ["Banana", "Cherry"]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unshift(item)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Adds one or more items to the beginning of the array.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fruits.unshift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("Strawberry"); console.log(fruits); // Output: ["Strawberry", "Banana", "Cherry"]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53130"/>
            <a:ext cx="1219199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(array)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Merges two or more arrays into a new array.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["Kiwi", "Mango"]; let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fruits.concat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["Strawberry", "Banana", "Cherry", "Kiwi", "Mango"]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slice(start, end)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: Returns a shallow copy of a portion of the array.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sliced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allFruits.slice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(1, 4); console.log(sliced); // Output: ["Banana", "Cherry", "Kiwi"]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splice(start,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deleteCount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item1, item2, ...)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Changes the contents of an array by removing or replacing existing elements and/or adding new elements.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allFruits.splice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(2, 1, "Pineapple"); 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["Strawberry", "Banana", "Pineapple", "Kiwi", "Mango"]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(callback)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Executes a provided function once for each array element.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allFruits.forEach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(fruit =&gt; console.log(fruit)); // Output: // Strawberry // Banana // Pineapple // Kiwi // Mango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map(callback)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Creates a new array with the results of calling a provided function on every element.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lengths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(fruit =&gt;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fruit.length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console.log(lengths); // Output: [10, 6, 9, 4, 5]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218153"/>
            <a:ext cx="12192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filter(callback)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Creates a new array with all elements that pass the test implemented by the provided function.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allFruits.filter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(fruit =&gt;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fruit.length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6); 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["Kiwi", "Mango"]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find(callback)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Returns the first element that satisfies the provided testing function.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found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allFruits.find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(fruit =&gt;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fruit.startsWith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("P")); console.log(found); // Output: Pineapple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reduce(callback,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initialValue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Executes a reducer function on each element of the array, resulting in a single output value.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allFruits.reduce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((accumulator, fruit) =&gt; accumulator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fruit.length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0); 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34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includes(item)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Checks if an array contains a certain item.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allFruits.includes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("Banana")); // Output: true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sort()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Sorts the elements of an array in place.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numbers = [3, 1, 4, 1, 5];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numbers.sort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 // Sorts numbers in ascending order console.log(numbers); // Output: [1, 1, 3, 4, 5]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reverse()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Reverses the elements of an array in place.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allFruits.reverse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 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["Mango", "Kiwi", "Pineapple", "Banana", "Strawberry"]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940" y="435218"/>
            <a:ext cx="9075185" cy="627214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667753" y="1690688"/>
            <a:ext cx="6100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Loops are used to execute a block of code repeatedly until a specified condition is met. JavaScript provides several types of loops, each suited for different scenarios.</a:t>
            </a:r>
            <a:endParaRPr lang="en-IN" dirty="0"/>
          </a:p>
        </p:txBody>
      </p: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385010" y="2831585"/>
            <a:ext cx="862127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for Loop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for loop executes a block of code a specific number of times.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(initialization; condition; increment) { // Code to be executed }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5;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 { 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0 1 2 3 4 }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Runs once before the loop starts.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Evaluated before each iteration; the loop continues while true.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Executed after each iteration.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5010" y="289356"/>
            <a:ext cx="941315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while Loop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while loop executes a block of code as long as a specified condition is true.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 (condition) { // Code to be executed }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count = 0; while (count &lt; 5) { console.log(count); // Output: 0 1 2 3 4 count++; 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4892" y="3090771"/>
            <a:ext cx="932979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do...while Loop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do...while loop executes a block of code once before checking the condition,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then repeats the loop as long as the condition is true.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 { // Code to be executed } while (condition);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num = 0; do {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console.log(num); // Output: 0 1 2 3 4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num++;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while (num &lt; 5);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1516" y="226675"/>
            <a:ext cx="1152270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for...in Loop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for...in loop iterates over the enumerable properties of an object.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(let key in object) { // Code to be executed }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person = { name: "Alice", age: 25 }; for (let key in person) { console.log(key + ": " + person[key]); 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1516" y="3429000"/>
            <a:ext cx="1144896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for...of Loop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for...of loop iterates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objects (e.g., arrays, strings).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(let item of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 // Code to be executed }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numbers = [1, 2, 3, 4, 5]; for (let number of numbers) { console.log(number); // Output: 1 2 3 4 5 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30867" y="1506022"/>
            <a:ext cx="9141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Conditionals are used to perform different actions based on different conditions.</a:t>
            </a:r>
            <a:endParaRPr lang="en-IN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92144" y="2337018"/>
            <a:ext cx="918071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if Statement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if statement executes a block of code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only 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specified condition is true.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(condition) { // Code to be executed if the condition is true }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age = 18; if (age &gt;= 18) { console.log("You are an adult."); 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92144" y="4416337"/>
            <a:ext cx="1172276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if...else Statement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if...else statement executes one block of code if the condition is true,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another block if the condition is false.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(condition) { // Code to be executed if the condition is true }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 { // Code to be executed if the condition is false }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age = 16; if (age &gt;= 18) { console.log("You are an adult."); } else { console.log("You are a minor."); 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Output</a:t>
            </a:r>
            <a:endParaRPr lang="en-IN" dirty="0"/>
          </a:p>
        </p:txBody>
      </p:sp>
      <p:sp>
        <p:nvSpPr>
          <p:cNvPr id="3" name="Title 1"/>
          <p:cNvSpPr txBox="1"/>
          <p:nvPr/>
        </p:nvSpPr>
        <p:spPr>
          <a:xfrm>
            <a:off x="838200" y="2075935"/>
            <a:ext cx="3124200" cy="3113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200" dirty="0"/>
              <a:t>var, let, const</a:t>
            </a:r>
            <a:endParaRPr lang="en-US" sz="22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200" dirty="0"/>
              <a:t>Alert</a:t>
            </a:r>
            <a:endParaRPr lang="en-US" sz="22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200" dirty="0"/>
              <a:t>Prompt</a:t>
            </a:r>
            <a:endParaRPr lang="en-US" sz="22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N" sz="2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0316" y="212104"/>
            <a:ext cx="1046472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else if Statement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else if statement allows you to specify multiple conditions. If the first condition is false,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checks the next one.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(condition1) { // Code to be executed if condition1 is true 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else if (condition2)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 // Code}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 { // Code}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age = 15; if (age &gt;= 18) { console.log("You are an adult."); }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 if (age &gt;= 13) { console.log("You are a teenager."); }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 { console.log("You are a child."); 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20316" y="3958597"/>
            <a:ext cx="1132714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Ternary Operator (? :)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ternary operator is a shorthand for the if...else statement. It allows you to evaluate a condition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return one of two values based on whether the condition is true or false.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condition ?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valueIfTrue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valueIfFalse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age = 20; let status = age &gt;= 18 ? "Adult" : "Minor"; console.log(status);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467307"/>
            <a:ext cx="988443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break and continue Statements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Exits the nearest loop immediately.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5;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 { if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=== 3) break; 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0 1 2 }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Skips the current iteration and continues with the next iteration of the loop.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5;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 { if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=== 3) continue; 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0 1 2 4 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6568" y="160893"/>
            <a:ext cx="24897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switch Statement 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568" y="486232"/>
            <a:ext cx="61000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switch (expression) {</a:t>
            </a:r>
            <a:endParaRPr lang="en-US" dirty="0"/>
          </a:p>
          <a:p>
            <a:r>
              <a:rPr lang="en-US" dirty="0"/>
              <a:t> case value1: // Code to be executed if expression equals value1 break;</a:t>
            </a:r>
            <a:endParaRPr lang="en-US" dirty="0"/>
          </a:p>
          <a:p>
            <a:r>
              <a:rPr lang="en-US" dirty="0"/>
              <a:t> case value2: // Code to be executed if expression equals value2 break; </a:t>
            </a:r>
            <a:endParaRPr lang="en-US" dirty="0"/>
          </a:p>
          <a:p>
            <a:r>
              <a:rPr lang="en-US" dirty="0"/>
              <a:t>default: // Code to be executed if expression does not match any case</a:t>
            </a:r>
            <a:endParaRPr lang="en-US" dirty="0"/>
          </a:p>
          <a:p>
            <a:r>
              <a:rPr lang="en-US" dirty="0"/>
              <a:t> }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16568" y="3441680"/>
            <a:ext cx="610001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let day = "Monday";</a:t>
            </a:r>
            <a:endParaRPr lang="en-IN" dirty="0"/>
          </a:p>
          <a:p>
            <a:r>
              <a:rPr lang="en-IN" dirty="0"/>
              <a:t>switch (day) {</a:t>
            </a:r>
            <a:endParaRPr lang="en-IN" dirty="0"/>
          </a:p>
          <a:p>
            <a:r>
              <a:rPr lang="en-IN" dirty="0"/>
              <a:t>  case "Monday":</a:t>
            </a:r>
            <a:endParaRPr lang="en-IN" dirty="0"/>
          </a:p>
          <a:p>
            <a:r>
              <a:rPr lang="en-IN" dirty="0"/>
              <a:t>    console.log("Start of the week");</a:t>
            </a:r>
            <a:endParaRPr lang="en-IN" dirty="0"/>
          </a:p>
          <a:p>
            <a:r>
              <a:rPr lang="en-IN" dirty="0"/>
              <a:t>    break;</a:t>
            </a:r>
            <a:endParaRPr lang="en-IN" dirty="0"/>
          </a:p>
          <a:p>
            <a:r>
              <a:rPr lang="en-IN" dirty="0"/>
              <a:t>  case "Friday":</a:t>
            </a:r>
            <a:endParaRPr lang="en-IN" dirty="0"/>
          </a:p>
          <a:p>
            <a:r>
              <a:rPr lang="en-IN" dirty="0"/>
              <a:t>    console.log("End of the work week");</a:t>
            </a:r>
            <a:endParaRPr lang="en-IN" dirty="0"/>
          </a:p>
          <a:p>
            <a:r>
              <a:rPr lang="en-IN" dirty="0"/>
              <a:t>    break;</a:t>
            </a:r>
            <a:endParaRPr lang="en-IN" dirty="0"/>
          </a:p>
          <a:p>
            <a:r>
              <a:rPr lang="en-IN" dirty="0"/>
              <a:t>  default:</a:t>
            </a:r>
            <a:endParaRPr lang="en-IN" dirty="0"/>
          </a:p>
          <a:p>
            <a:r>
              <a:rPr lang="en-IN" dirty="0"/>
              <a:t>    console.log("It's another day");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787" y="0"/>
            <a:ext cx="4166286" cy="775950"/>
          </a:xfrm>
        </p:spPr>
        <p:txBody>
          <a:bodyPr>
            <a:normAutofit fontScale="90000"/>
          </a:bodyPr>
          <a:lstStyle/>
          <a:p>
            <a:r>
              <a:rPr lang="en-IN" dirty="0"/>
              <a:t>Functions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0225" y="810596"/>
            <a:ext cx="896751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Function Declaration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function declaration defines a named function using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keyword.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(parameters) { // Code to be executed }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 greet(name) { return `Hello, ${name}!`; } console.log(greet(“Onkar"));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0225" y="3380125"/>
            <a:ext cx="1220263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Function Expressions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function expression allows you to assign a function to a variable. It can be anonymous (without a name).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function(parameters) { // Code to be executed };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const add = function(a, b) { return a + b; }; console.log(add(2, 3));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3656" y="308918"/>
            <a:ext cx="9437199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Arrow Functions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Introduced in ES6, arrow functions provide a shorter syntax for writing functions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also handle the this keyword differently.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(parameters) =&gt; { // Code to be executed };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there’s only one parameter, the parentheses can be omitted,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if the function has only one expression, the return and braces can be omitted.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 multiply = (a, b) =&gt; a * b; console.log(multiply(2, 3));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3656" y="3778515"/>
            <a:ext cx="727814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Parameters and Arguments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Variables listed in the function definition.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Arguments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Values passed to the function when it is invoked.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 greet(name) { // `name` is a parameter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`Hello, ${name}`;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greet("Bob");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4695" y="209019"/>
            <a:ext cx="37210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try...catch for Error Handling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695" y="610136"/>
            <a:ext cx="610001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try {</a:t>
            </a:r>
            <a:endParaRPr lang="en-IN" sz="2000" dirty="0"/>
          </a:p>
          <a:p>
            <a:r>
              <a:rPr lang="en-IN" sz="2000" dirty="0"/>
              <a:t>  // Code that may throw an error</a:t>
            </a:r>
            <a:endParaRPr lang="en-IN" sz="2000" dirty="0"/>
          </a:p>
          <a:p>
            <a:r>
              <a:rPr lang="en-IN" sz="2000" dirty="0"/>
              <a:t>} catch (error) {</a:t>
            </a:r>
            <a:endParaRPr lang="en-IN" sz="2000" dirty="0"/>
          </a:p>
          <a:p>
            <a:r>
              <a:rPr lang="en-IN" sz="2000" dirty="0"/>
              <a:t>  // Code to handle the error</a:t>
            </a:r>
            <a:endParaRPr lang="en-IN" sz="2000" dirty="0"/>
          </a:p>
          <a:p>
            <a:r>
              <a:rPr lang="en-IN" sz="2000" dirty="0"/>
              <a:t>}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Throw keyword: to explicitly throw an error </a:t>
            </a:r>
            <a:endParaRPr lang="en-IN" sz="2000" dirty="0"/>
          </a:p>
          <a:p>
            <a:r>
              <a:rPr lang="en-IN" sz="2000" dirty="0"/>
              <a:t>-----------------------------------------------------</a:t>
            </a:r>
            <a:endParaRPr lang="en-IN" sz="2000" dirty="0"/>
          </a:p>
          <a:p>
            <a:r>
              <a:rPr lang="en-IN" sz="2000" dirty="0"/>
              <a:t>This keyword: refers to the current object</a:t>
            </a:r>
            <a:endParaRPr lang="en-IN" sz="2000" dirty="0"/>
          </a:p>
          <a:p>
            <a:r>
              <a:rPr lang="en-IN" sz="2000" dirty="0"/>
              <a:t>	</a:t>
            </a:r>
            <a:endParaRPr lang="en-IN" sz="2000" dirty="0"/>
          </a:p>
          <a:p>
            <a:r>
              <a:rPr lang="en-IN" sz="2000" b="0" i="0" dirty="0" err="1">
                <a:effectLst/>
                <a:latin typeface="Consolas" panose="020B0609020204030204" pitchFamily="49" charset="0"/>
              </a:rPr>
              <a:t>const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 </a:t>
            </a:r>
            <a:r>
              <a:rPr lang="en-IN" sz="2000" b="1" i="0" dirty="0">
                <a:effectLst/>
                <a:latin typeface="Consolas" panose="020B0609020204030204" pitchFamily="49" charset="0"/>
              </a:rPr>
              <a:t>person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 = {</a:t>
            </a:r>
            <a:br>
              <a:rPr lang="en-IN" sz="2000" dirty="0"/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  </a:t>
            </a:r>
            <a:r>
              <a:rPr lang="en-IN" sz="2000" b="0" i="0" dirty="0" err="1">
                <a:effectLst/>
                <a:latin typeface="Consolas" panose="020B0609020204030204" pitchFamily="49" charset="0"/>
              </a:rPr>
              <a:t>firstName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: "John",</a:t>
            </a:r>
            <a:br>
              <a:rPr lang="en-IN" sz="2000" dirty="0"/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  </a:t>
            </a:r>
            <a:r>
              <a:rPr lang="en-IN" sz="2000" b="0" i="0" dirty="0" err="1">
                <a:effectLst/>
                <a:latin typeface="Consolas" panose="020B0609020204030204" pitchFamily="49" charset="0"/>
              </a:rPr>
              <a:t>lastName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 : "Doe",</a:t>
            </a:r>
            <a:br>
              <a:rPr lang="en-IN" sz="2000" dirty="0"/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  id       : 5566,</a:t>
            </a:r>
            <a:br>
              <a:rPr lang="en-IN" sz="2000" dirty="0"/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  </a:t>
            </a:r>
            <a:r>
              <a:rPr lang="en-IN" sz="2000" b="0" i="0" dirty="0" err="1">
                <a:effectLst/>
                <a:latin typeface="Consolas" panose="020B0609020204030204" pitchFamily="49" charset="0"/>
              </a:rPr>
              <a:t>fullName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 : function() {</a:t>
            </a:r>
            <a:br>
              <a:rPr lang="en-IN" sz="2000" dirty="0"/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    return </a:t>
            </a:r>
            <a:r>
              <a:rPr lang="en-IN" sz="2000" b="1" i="0" dirty="0" err="1">
                <a:effectLst/>
                <a:latin typeface="Consolas" panose="020B0609020204030204" pitchFamily="49" charset="0"/>
              </a:rPr>
              <a:t>this</a:t>
            </a:r>
            <a:r>
              <a:rPr lang="en-IN" sz="2000" b="0" i="0" dirty="0" err="1">
                <a:effectLst/>
                <a:latin typeface="Consolas" panose="020B0609020204030204" pitchFamily="49" charset="0"/>
              </a:rPr>
              <a:t>.firstName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 + " " + </a:t>
            </a:r>
            <a:r>
              <a:rPr lang="en-IN" sz="2000" b="1" i="0" dirty="0" err="1">
                <a:effectLst/>
                <a:latin typeface="Consolas" panose="020B0609020204030204" pitchFamily="49" charset="0"/>
              </a:rPr>
              <a:t>this</a:t>
            </a:r>
            <a:r>
              <a:rPr lang="en-IN" sz="2000" b="0" i="0" dirty="0" err="1">
                <a:effectLst/>
                <a:latin typeface="Consolas" panose="020B0609020204030204" pitchFamily="49" charset="0"/>
              </a:rPr>
              <a:t>.lastName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;</a:t>
            </a:r>
            <a:br>
              <a:rPr lang="en-IN" sz="2000" dirty="0"/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  }</a:t>
            </a:r>
            <a:br>
              <a:rPr lang="en-IN" sz="2000" dirty="0"/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};</a:t>
            </a:r>
            <a:endParaRPr lang="en-IN" sz="2000" dirty="0"/>
          </a:p>
          <a:p>
            <a:endParaRPr lang="en-I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833235" y="701988"/>
            <a:ext cx="6094070" cy="226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getRectArea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'Parameter is not a number!!!!'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"Area: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getRectArea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Object</a:t>
            </a:r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7133" y="1531890"/>
            <a:ext cx="1185773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window object represents the browser's window in which the webpage is displayed. 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is the top-level object in the browser environment and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global to all JavaScript code running in the browser.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has lots of properties and methods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global variables and functions automatically become properties and methods of the window object.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133" y="4645431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Example: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67132" y="5014763"/>
            <a:ext cx="11041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console.log(window); 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window.console.log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window.alert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window.prompt</a:t>
            </a:r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5187" y="2355297"/>
            <a:ext cx="9416360" cy="1631216"/>
          </a:xfrm>
          <a:prstGeom prst="rect">
            <a:avLst/>
          </a:prstGeom>
          <a:solidFill>
            <a:srgbClr val="1F1F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3C6D6"/>
                </a:solidFill>
                <a:effectLst/>
                <a:cs typeface="Arial" panose="020B0604020202020204" pitchFamily="34" charset="0"/>
              </a:rPr>
              <a:t>Unlike console.log(), which often displays objects in a simple string format,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C3C6D6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C3C6D6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3C6D6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3C6D6"/>
                </a:solidFill>
                <a:effectLst/>
                <a:cs typeface="Arial" panose="020B0604020202020204" pitchFamily="34" charset="0"/>
              </a:rPr>
              <a:t>console.dir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3C6D6"/>
                </a:solidFill>
                <a:effectLst/>
                <a:cs typeface="Arial" panose="020B0604020202020204" pitchFamily="34" charset="0"/>
              </a:rPr>
              <a:t>() presents the object's properties in a hierarchical, tree-like structure.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C3C6D6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C3C6D6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3C6D6"/>
                </a:solidFill>
                <a:effectLst/>
                <a:cs typeface="Arial" panose="020B0604020202020204" pitchFamily="34" charset="0"/>
              </a:rPr>
              <a:t>This makes it easier to explore and understand the object's contents.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3313534"/>
          </a:xfrm>
        </p:spPr>
        <p:txBody>
          <a:bodyPr/>
          <a:lstStyle/>
          <a:p>
            <a:r>
              <a:rPr lang="en-US" b="1" dirty="0"/>
              <a:t>What is the DOM?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Document Object Model (DOM) is an interface that allows scripts to update the content, structure, and style of a webpage. It's a programming API for HTML and XML documents.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DOM represents the document as a tree of nodes (elements), where each node is an object that can be manipulated.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var, let,  const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423" y="1030147"/>
            <a:ext cx="9114072" cy="562237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ocumen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220" y="335667"/>
            <a:ext cx="8912660" cy="609660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DOM Manipulation?</a:t>
            </a:r>
            <a:endParaRPr lang="en-IN" dirty="0"/>
          </a:p>
          <a:p>
            <a:r>
              <a:rPr lang="en-US" dirty="0"/>
              <a:t>DOM Manipulation refers to the process of using JavaScript to dynamically change the structure, content, and style of HTML elements.</a:t>
            </a:r>
            <a:endParaRPr lang="en-IN" dirty="0"/>
          </a:p>
          <a:p>
            <a:r>
              <a:rPr lang="en-US" dirty="0"/>
              <a:t>It enables creating interactive and responsive web pages by updating the content without reloading the page.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73963"/>
            <a:ext cx="808457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 Manipulation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2126" y="1343796"/>
            <a:ext cx="1199987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 Selects an element by its unique ID.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document.getElementsByClassName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 Selects elements by their class name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				(returns 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HTMLCollection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document.getElementsByTagName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 Selects elements by tag name (returns 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HTMLCollection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document.querySelector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 Selects the first element that matches a CSS selector.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document.querySelectorAll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 Selects all elements that match a CSS selector (returns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8710" y="467897"/>
            <a:ext cx="835517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Selects a single element based on its unique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attribute.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element with the specified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if not found.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Arial Unicode MS"/>
              </a:rPr>
              <a:t>&lt;div id="</a:t>
            </a:r>
            <a:r>
              <a:rPr lang="en-US" altLang="en-US" sz="2000" dirty="0" err="1">
                <a:latin typeface="Arial Unicode MS"/>
              </a:rPr>
              <a:t>myDiv</a:t>
            </a:r>
            <a:r>
              <a:rPr lang="en-US" altLang="en-US" sz="2000" dirty="0">
                <a:latin typeface="Arial Unicode MS"/>
              </a:rPr>
              <a:t>"&gt;Hello, World!&lt;/div&gt;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let element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 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element.textContent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Hello, World!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78426" y="1354731"/>
            <a:ext cx="8430513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document.getElementsByClassName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Selects all elements with a specific class name.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HTMLCollection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(live collection) of elements.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"&gt;Div 1&lt;/div&gt;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"&gt;Div 2&lt;/div&gt;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let elements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document.getElementsByClassName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console.log(elements[0].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textContent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Div 1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console.log(elements[1].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textContent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Div 2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47881" y="920621"/>
            <a:ext cx="849623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document.getElementsByTagName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Selects all elements with a specific tag name (e.g.,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HTMLCollection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elements.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&lt;p&gt;Paragraph 1&lt;/p&gt;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&lt;p&gt;Paragraph 2&lt;/p&gt;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let paragraphs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document.getElementsByTagName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('p’);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console.log(paragraphs[0].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textContent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Paragraph 1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console.log(paragraphs[1].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textContent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Paragraph 2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2451" y="1274585"/>
            <a:ext cx="11069056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document.querySelector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Selects the first element that matches a CSS selector (e.g.,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first matching element 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if not found.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class="box"&gt;First Box&lt;/div&gt;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class="box"&gt;Second Box&lt;/div&gt;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let element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document.querySelector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('.box'); // selects the first element with class "box“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element.textContent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First Box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4464" y="1384227"/>
            <a:ext cx="11109131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document.querySelectorAll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Selects all elements that match a CSS selector.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static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matching elements.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class="box"&gt;Box 1&lt;/div&gt;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&lt;div class="box"&gt;Box 2&lt;/div&gt;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 elements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document.querySelectorAll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('.box'); // selects all elements with class "box"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console.log(elements[0].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textContent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Box 1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console.log(elements[1].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textContent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Box 2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2198" y="-66183"/>
            <a:ext cx="1168760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tagName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Returns the name of the tag of a specific element (in uppercase).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id="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"&gt;Hello, World!&lt;/div&gt;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 element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element.tagName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DIV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2198" y="3103916"/>
            <a:ext cx="1039739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innerText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Returns the visible text content of an element, excluding hidden </a:t>
            </a:r>
            <a:r>
              <a:rPr lang="en-US" altLang="en-US" sz="2000" dirty="0">
                <a:latin typeface="Arial" panose="020B0604020202020204" pitchFamily="34" charset="0"/>
              </a:rPr>
              <a:t>elements.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It will also update if the visible text changes dynamically.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id="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"&gt;Hello,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&lt;span style="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display:none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;"&gt;hidden text&lt;/span&gt;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World!&lt;/div&gt;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&lt;script&gt;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let element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 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element.innerText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Hello, World!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586833"/>
            <a:ext cx="12032461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textContent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Returns or sets the text content of an element, including all elements, even hidden ones.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Unlike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innerText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it will include hidden text and does not parse HTML.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id="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"&gt;Hello,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&lt;span style="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display:none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;"&gt;hidden text&lt;/span&gt;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World!&lt;/div&gt;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let element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element.textContent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Hello, hidden text World!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20000" y="1974854"/>
            <a:ext cx="110720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Primitive Types: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For integers and floating-point numbers.		let age = 25;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For text, enclosed in quotes.				let name = “Onkar";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true or false.						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isValid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true;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Default value of an uninitialized variable.		let x;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Represents intentional absence of value.			let result = null;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Unique and immutable value.				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Symbol("id");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For very large integers.			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bigNum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12345678901234567890n;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6452" y="943092"/>
            <a:ext cx="11535658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innerHTML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Returns or sets the HTML content inside an element, including any HTML tags.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id="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"&gt;Hello,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&lt;strong&gt;World!&lt;/strong&gt;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&lt;/div&gt;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let element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element.innerHTML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Hello,&lt;strong&gt;World!&lt;/strong&gt;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element.innerHTML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'&lt;p&gt;New content!&lt;/p&gt;'; // changes the inner content to a new &lt;p&gt; tag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h2 heading element with some text “Hello Everyone, ”. Append “I am Onkar Bhawar ” to this text using JS.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3 </a:t>
            </a:r>
            <a:r>
              <a:rPr lang="en-US" dirty="0" err="1"/>
              <a:t>divs</a:t>
            </a:r>
            <a:r>
              <a:rPr lang="en-US" dirty="0"/>
              <a:t> with common class name – “box”.  Access them and add some unique text to each one of them.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4181" y="311531"/>
            <a:ext cx="9789859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setAttribute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Sets the value of an attribute on an element.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specified attribute does not exist, it creates it.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element.setAttribute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attributeName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value)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id="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myImage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src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="image1.jpg" alt="Image 1"&gt;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let image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myImag</a:t>
            </a:r>
            <a:r>
              <a:rPr lang="en-US" altLang="en-US" sz="2000" dirty="0" err="1">
                <a:latin typeface="Arial Unicode MS"/>
              </a:rPr>
              <a:t>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image.setAttribute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src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'image2.jpg'); // changes the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src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attribute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image.setAttribute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('alt', 'New Image Description'); // changes the 'alt' attribute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7484" y="592978"/>
            <a:ext cx="9418156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getAttribute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Returns the value of a specified attribute from an element.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element.getAttribute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attributeName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&lt;a id="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myLink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="https://example.com"&gt;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Visit Example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&lt;/a&gt;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 link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myLink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hrefValue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link.getAttribute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'); // retrieves the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attribute value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hrefValue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https://example.com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0942" y="428181"/>
            <a:ext cx="9962856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Style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Modifies the CSS styles of an element.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element.style.propertyName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"value"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1: Setting styles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change CSS properties like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color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backgroundColor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fontSize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id="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"&gt;Styled Text&lt;/div&gt;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 let div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lang="en-US" altLang="en-US" sz="2200" dirty="0">
                <a:latin typeface="Arial Unicode MS"/>
              </a:rPr>
              <a:t>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div.style.color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'red'; // changes text color to red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div.style.backgroundColor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'yellow'; // sets background color to yellow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div.style.fontSize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'20px'; // sets font size to 20px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96413" y="1156010"/>
            <a:ext cx="11143692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2: Getting a style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2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get a style value, you can use the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style.propertyName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works only for inline styles set directly via JavaScript or within the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style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attribute in HTML.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id="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style="color: blue;"&gt;Styled Text&lt;/div&gt;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200" dirty="0"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 div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console.log(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div.style.color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blue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Elements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848774"/>
            <a:ext cx="11081047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node.append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2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Inserts content (HTML or elements) at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specified element.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node.append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(content)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id="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"&gt;Hello&lt;/div&gt;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let div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let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document.createElement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('span’);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newElement.textContent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' World!’;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div.append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Appends " World!" to the end of the div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4967" y="1430594"/>
            <a:ext cx="10823925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node.prepend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Inserts content (HTML or elements) at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beginning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specified element.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node.prepend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(content)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id="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"&gt;World!&lt;/div&gt;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 div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document.createElement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('span’);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newElement.textContent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'Hello ‘;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div.prepend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Prepends "Hello" at the beginning of the div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666697"/>
            <a:ext cx="10090391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node.after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2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Inserts content (HTML or elements)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specified element.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node.after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(content)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id="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"&gt;Hello&lt;/div&gt;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200" dirty="0"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 div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200" dirty="0"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document.createElement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('p’);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200" dirty="0"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newElement.textContent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'This is after the div.’;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200" dirty="0"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div.after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Inserts new paragraph after the div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24969" y="1109149"/>
            <a:ext cx="10342062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node.before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2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Inserts content (HTML or elements)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before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specified element.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node.before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(content)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id="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"&gt;World!&lt;/div&gt;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200" dirty="0"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 div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200" dirty="0"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document.createElement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('p’);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200" dirty="0"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newElement.textContent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'Hello’;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200" dirty="0"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div.before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Inserts new paragraph before the div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060" y="331520"/>
            <a:ext cx="8467021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Object Types: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Key-value pairs.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person = { name: "John", age: 30 };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Ordered list of values.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fruits = ["Apple", "Banana“, 11];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Reusable block of code.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 greet() { return "Hello"; 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Elements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20000" y="1754526"/>
            <a:ext cx="8010526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node.remove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Removes the specified element from the DOM.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node.remove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200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id="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"&gt;Goodbye!&lt;/div&gt;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let div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div.remove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 // Removes the div from the DOM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change in the state of an Object is known as event.</a:t>
            </a:r>
            <a:endParaRPr lang="en-US" dirty="0"/>
          </a:p>
          <a:p>
            <a:r>
              <a:rPr lang="en-US" dirty="0"/>
              <a:t>In JavaScript, </a:t>
            </a:r>
            <a:r>
              <a:rPr lang="en-US" b="1" dirty="0"/>
              <a:t>events</a:t>
            </a:r>
            <a:r>
              <a:rPr lang="en-US" dirty="0"/>
              <a:t> are actions or occurrences that happen in the browser, like clicking a button, loading a page, hovering over an element, typing in an input field, etc. </a:t>
            </a:r>
            <a:endParaRPr lang="en-US" dirty="0"/>
          </a:p>
          <a:p>
            <a:r>
              <a:rPr lang="en-US" dirty="0"/>
              <a:t>JavaScript can respond to these events using </a:t>
            </a:r>
            <a:r>
              <a:rPr lang="en-US" b="1" dirty="0"/>
              <a:t>event handlers</a:t>
            </a:r>
            <a:r>
              <a:rPr lang="en-US" dirty="0"/>
              <a:t> or </a:t>
            </a:r>
            <a:r>
              <a:rPr lang="en-US" b="1" dirty="0"/>
              <a:t>listeners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Types of Events: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Mouse Events (click, double click etc.)</a:t>
            </a:r>
            <a:endParaRPr lang="en-IN" dirty="0"/>
          </a:p>
          <a:p>
            <a:r>
              <a:rPr lang="en-IN" dirty="0"/>
              <a:t>Keyboard Events (keypress, </a:t>
            </a:r>
            <a:r>
              <a:rPr lang="en-IN" dirty="0" err="1"/>
              <a:t>keyup</a:t>
            </a:r>
            <a:r>
              <a:rPr lang="en-IN" dirty="0"/>
              <a:t>, </a:t>
            </a:r>
            <a:r>
              <a:rPr lang="en-IN" dirty="0" err="1"/>
              <a:t>keydown</a:t>
            </a:r>
            <a:r>
              <a:rPr lang="en-IN" dirty="0"/>
              <a:t>)</a:t>
            </a:r>
            <a:endParaRPr lang="en-IN" dirty="0"/>
          </a:p>
          <a:p>
            <a:r>
              <a:rPr lang="en-IN" dirty="0"/>
              <a:t>Form Events (submit etc.)</a:t>
            </a:r>
            <a:endParaRPr lang="en-IN" dirty="0"/>
          </a:p>
          <a:p>
            <a:r>
              <a:rPr lang="en-IN" dirty="0"/>
              <a:t>Window Events</a:t>
            </a:r>
            <a:endParaRPr lang="en-IN" dirty="0"/>
          </a:p>
          <a:p>
            <a:r>
              <a:rPr lang="en-IN" dirty="0"/>
              <a:t>Clipboard Events</a:t>
            </a:r>
            <a:endParaRPr lang="en-I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Event handling</a:t>
            </a:r>
            <a:r>
              <a:rPr lang="en-US" dirty="0"/>
              <a:t> in JavaScript refers to the process of responding to events such as mouse clicks, keyboard presses, form submissions, and more. </a:t>
            </a:r>
            <a:endParaRPr lang="en-US" dirty="0"/>
          </a:p>
          <a:p>
            <a:r>
              <a:rPr lang="en-US" dirty="0"/>
              <a:t>JavaScript allows developers to attach functions, called </a:t>
            </a:r>
            <a:r>
              <a:rPr lang="en-US" b="1" dirty="0"/>
              <a:t>event handlers</a:t>
            </a:r>
            <a:r>
              <a:rPr lang="en-US" dirty="0"/>
              <a:t>, to these events so that certain actions are triggered when the event occurs.</a:t>
            </a:r>
            <a:endParaRPr lang="en-I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2422"/>
            <a:ext cx="12192000" cy="6635578"/>
          </a:xfrm>
        </p:spPr>
        <p:txBody>
          <a:bodyPr>
            <a:normAutofit/>
          </a:bodyPr>
          <a:lstStyle/>
          <a:p>
            <a:r>
              <a:rPr lang="en-US" dirty="0"/>
              <a:t>Onclick</a:t>
            </a:r>
            <a:endParaRPr lang="en-US" dirty="0"/>
          </a:p>
          <a:p>
            <a:r>
              <a:rPr lang="en-US" dirty="0" err="1"/>
              <a:t>Ondblclick</a:t>
            </a:r>
            <a:endParaRPr lang="en-US" dirty="0"/>
          </a:p>
          <a:p>
            <a:r>
              <a:rPr lang="en-US" dirty="0"/>
              <a:t>Mouseover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('Button Clicked');"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Click me!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'id1'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 was clicked..."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303" y="2400812"/>
            <a:ext cx="12050310" cy="1325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is a special object that has details or additional info about the event.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 event handlers have access to the Event Object’s properties and methods</a:t>
            </a:r>
            <a:r>
              <a:rPr lang="en-IN" dirty="0"/>
              <a:t>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7193" y="4504240"/>
            <a:ext cx="14356093" cy="2069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type of event (e.g.,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click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target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element that triggered the event.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currentTarget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element to which the event handler is attached.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clientX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/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clientY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X and Y coordinates of the mouse event relative to the viewport.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253331"/>
            <a:ext cx="102338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&lt;button id="</a:t>
            </a:r>
            <a:r>
              <a:rPr lang="en-IN" dirty="0" err="1"/>
              <a:t>myButton</a:t>
            </a:r>
            <a:r>
              <a:rPr lang="en-IN" dirty="0"/>
              <a:t>"&gt;Click Me&lt;/button&gt;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&lt;script&gt;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let button = </a:t>
            </a:r>
            <a:r>
              <a:rPr lang="en-IN" dirty="0" err="1"/>
              <a:t>document.getElementById</a:t>
            </a:r>
            <a:r>
              <a:rPr lang="en-IN" dirty="0"/>
              <a:t>('</a:t>
            </a:r>
            <a:r>
              <a:rPr lang="en-IN" dirty="0" err="1"/>
              <a:t>myButton</a:t>
            </a:r>
            <a:r>
              <a:rPr lang="en-IN" dirty="0"/>
              <a:t>');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button.addEventListener</a:t>
            </a:r>
            <a:r>
              <a:rPr lang="en-IN" dirty="0"/>
              <a:t>('click', function(event) {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console.log('Event Type: ' + </a:t>
            </a:r>
            <a:r>
              <a:rPr lang="en-IN" dirty="0" err="1"/>
              <a:t>event.type</a:t>
            </a:r>
            <a:r>
              <a:rPr lang="en-IN" dirty="0"/>
              <a:t>); // Output: click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console.log('Target Element: ' + </a:t>
            </a:r>
            <a:r>
              <a:rPr lang="en-IN" dirty="0" err="1"/>
              <a:t>event.target.tagName</a:t>
            </a:r>
            <a:r>
              <a:rPr lang="en-IN" dirty="0"/>
              <a:t>); // Output: BUTTON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console.log('Mouse X: ' + </a:t>
            </a:r>
            <a:r>
              <a:rPr lang="en-IN" dirty="0" err="1"/>
              <a:t>event.clientX</a:t>
            </a:r>
            <a:r>
              <a:rPr lang="en-IN" dirty="0"/>
              <a:t>); // Output: X coordinate of mouse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console.log('Mouse Y: ' + </a:t>
            </a:r>
            <a:r>
              <a:rPr lang="en-IN" dirty="0" err="1"/>
              <a:t>event.clientY</a:t>
            </a:r>
            <a:r>
              <a:rPr lang="en-IN" dirty="0"/>
              <a:t>); // Output: Y coordinate of mouse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});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&lt;/script&gt;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12408"/>
            <a:ext cx="409599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en-US" altLang="en-US" sz="3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addEventListener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20348" y="1274128"/>
            <a:ext cx="1197165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addEventListener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attaches an event handler to an element without overwriting existing event handlers.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It allows you to add multiple event listeners for the same event.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348" y="3043844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element.addEventListener</a:t>
            </a:r>
            <a:r>
              <a:rPr lang="en-IN" dirty="0"/>
              <a:t>(event, function);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20348" y="4074896"/>
            <a:ext cx="60984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&lt;button id="</a:t>
            </a:r>
            <a:r>
              <a:rPr lang="en-IN" dirty="0" err="1"/>
              <a:t>myButton</a:t>
            </a:r>
            <a:r>
              <a:rPr lang="en-IN" dirty="0"/>
              <a:t>"&gt;Click Me&lt;/button&gt;</a:t>
            </a:r>
            <a:endParaRPr lang="en-IN" dirty="0"/>
          </a:p>
          <a:p>
            <a:endParaRPr lang="en-IN" dirty="0"/>
          </a:p>
          <a:p>
            <a:r>
              <a:rPr lang="en-IN" dirty="0"/>
              <a:t>&lt;script&gt;</a:t>
            </a:r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const</a:t>
            </a:r>
            <a:r>
              <a:rPr lang="en-IN" dirty="0"/>
              <a:t> button = </a:t>
            </a:r>
            <a:r>
              <a:rPr lang="en-IN" dirty="0" err="1"/>
              <a:t>document.getElementById</a:t>
            </a:r>
            <a:r>
              <a:rPr lang="en-IN" dirty="0"/>
              <a:t>('</a:t>
            </a:r>
            <a:r>
              <a:rPr lang="en-IN" dirty="0" err="1"/>
              <a:t>myButton</a:t>
            </a:r>
            <a:r>
              <a:rPr lang="en-IN" dirty="0"/>
              <a:t>');</a:t>
            </a:r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button.addEventListener</a:t>
            </a:r>
            <a:r>
              <a:rPr lang="en-IN" dirty="0"/>
              <a:t>('click', function() {</a:t>
            </a:r>
            <a:endParaRPr lang="en-IN" dirty="0"/>
          </a:p>
          <a:p>
            <a:r>
              <a:rPr lang="en-IN" dirty="0"/>
              <a:t>    alert('Button clicked!');</a:t>
            </a:r>
            <a:endParaRPr lang="en-IN" dirty="0"/>
          </a:p>
          <a:p>
            <a:r>
              <a:rPr lang="en-IN" dirty="0"/>
              <a:t>  });</a:t>
            </a:r>
            <a:endParaRPr lang="en-IN" dirty="0"/>
          </a:p>
          <a:p>
            <a:r>
              <a:rPr lang="en-IN" dirty="0"/>
              <a:t>&lt;/script&gt;</a:t>
            </a:r>
            <a:endParaRPr lang="en-I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20075"/>
            <a:ext cx="761262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en-US" altLang="en-US" sz="3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removeEventListener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94968" y="1535738"/>
            <a:ext cx="12192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removeEventListener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removes an event handler that was attached using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addEventListener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requires the exact function reference to remove the listener.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968" y="3059668"/>
            <a:ext cx="6245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element.removeEventListener</a:t>
            </a:r>
            <a:r>
              <a:rPr lang="en-IN" dirty="0"/>
              <a:t>(event, function);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540910" y="3059668"/>
            <a:ext cx="624594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&lt;button id="</a:t>
            </a:r>
            <a:r>
              <a:rPr lang="en-IN" dirty="0" err="1"/>
              <a:t>myButton</a:t>
            </a:r>
            <a:r>
              <a:rPr lang="en-IN" dirty="0"/>
              <a:t>"&gt;Click Me&lt;/button&gt;</a:t>
            </a:r>
            <a:endParaRPr lang="en-IN" dirty="0"/>
          </a:p>
          <a:p>
            <a:endParaRPr lang="en-IN" dirty="0"/>
          </a:p>
          <a:p>
            <a:r>
              <a:rPr lang="en-IN" dirty="0"/>
              <a:t>&lt;script&gt;</a:t>
            </a:r>
            <a:endParaRPr lang="en-IN" dirty="0"/>
          </a:p>
          <a:p>
            <a:r>
              <a:rPr lang="en-IN" dirty="0"/>
              <a:t>&lt;/script&gt;function </a:t>
            </a:r>
            <a:r>
              <a:rPr lang="en-IN" dirty="0" err="1"/>
              <a:t>handleClick</a:t>
            </a:r>
            <a:r>
              <a:rPr lang="en-IN" dirty="0"/>
              <a:t>() {</a:t>
            </a:r>
            <a:endParaRPr lang="en-IN" dirty="0"/>
          </a:p>
          <a:p>
            <a:r>
              <a:rPr lang="en-IN" dirty="0"/>
              <a:t>    alert('Button clicked!');</a:t>
            </a:r>
            <a:endParaRPr lang="en-IN" dirty="0"/>
          </a:p>
          <a:p>
            <a:r>
              <a:rPr lang="en-IN" dirty="0"/>
              <a:t>  }</a:t>
            </a:r>
            <a:endParaRPr lang="en-IN" dirty="0"/>
          </a:p>
          <a:p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const</a:t>
            </a:r>
            <a:r>
              <a:rPr lang="en-IN" dirty="0"/>
              <a:t> button = </a:t>
            </a:r>
            <a:r>
              <a:rPr lang="en-IN" dirty="0" err="1"/>
              <a:t>document.getElementById</a:t>
            </a:r>
            <a:r>
              <a:rPr lang="en-IN" dirty="0"/>
              <a:t>('</a:t>
            </a:r>
            <a:r>
              <a:rPr lang="en-IN" dirty="0" err="1"/>
              <a:t>myButton</a:t>
            </a:r>
            <a:r>
              <a:rPr lang="en-IN" dirty="0"/>
              <a:t>');</a:t>
            </a:r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button.addEventListener</a:t>
            </a:r>
            <a:r>
              <a:rPr lang="en-IN" dirty="0"/>
              <a:t>('click', </a:t>
            </a:r>
            <a:r>
              <a:rPr lang="en-IN" dirty="0" err="1"/>
              <a:t>handleClick</a:t>
            </a:r>
            <a:r>
              <a:rPr lang="en-IN" dirty="0"/>
              <a:t>);</a:t>
            </a:r>
            <a:endParaRPr lang="en-IN" dirty="0"/>
          </a:p>
          <a:p>
            <a:endParaRPr lang="en-IN" dirty="0"/>
          </a:p>
          <a:p>
            <a:r>
              <a:rPr lang="en-IN" dirty="0"/>
              <a:t>  // Later in the code, you can remove the event listener</a:t>
            </a:r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button.removeEventListener</a:t>
            </a:r>
            <a:r>
              <a:rPr lang="en-IN" dirty="0"/>
              <a:t>('click', </a:t>
            </a:r>
            <a:r>
              <a:rPr lang="en-IN" dirty="0" err="1"/>
              <a:t>handleClick</a:t>
            </a:r>
            <a:r>
              <a:rPr lang="en-IN" dirty="0"/>
              <a:t>);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Classes in JavaScript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JavaScript </a:t>
            </a:r>
            <a:r>
              <a:rPr lang="en-US" b="1" dirty="0"/>
              <a:t>classes</a:t>
            </a:r>
            <a:r>
              <a:rPr lang="en-US" dirty="0"/>
              <a:t> are a template for creating objects.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They make code more readable and organized.</a:t>
            </a:r>
            <a:endParaRPr lang="en-US" dirty="0"/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856074"/>
            <a:ext cx="841397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Defining a Class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define a class using the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keyword. Classes can include: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constructor method for initializing objects.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Methods to define behavior.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6029" y="289679"/>
            <a:ext cx="60984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Person {</a:t>
            </a:r>
            <a:endParaRPr lang="en-IN" dirty="0"/>
          </a:p>
          <a:p>
            <a:r>
              <a:rPr lang="en-IN" dirty="0"/>
              <a:t>  constructor(name, age) {</a:t>
            </a:r>
            <a:endParaRPr lang="en-IN" dirty="0"/>
          </a:p>
          <a:p>
            <a:r>
              <a:rPr lang="en-IN" dirty="0"/>
              <a:t>    this.name = name;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this.age</a:t>
            </a:r>
            <a:r>
              <a:rPr lang="en-IN" dirty="0"/>
              <a:t> = age;</a:t>
            </a:r>
            <a:endParaRPr lang="en-IN" dirty="0"/>
          </a:p>
          <a:p>
            <a:r>
              <a:rPr lang="en-IN" dirty="0"/>
              <a:t>  }</a:t>
            </a:r>
            <a:endParaRPr lang="en-IN" dirty="0"/>
          </a:p>
          <a:p>
            <a:endParaRPr lang="en-IN" dirty="0"/>
          </a:p>
          <a:p>
            <a:r>
              <a:rPr lang="en-IN" dirty="0"/>
              <a:t>  greet() {</a:t>
            </a:r>
            <a:endParaRPr lang="en-IN" dirty="0"/>
          </a:p>
          <a:p>
            <a:r>
              <a:rPr lang="en-IN" dirty="0"/>
              <a:t>    console.log(`Hello, my name is ${this.name} and I am ${</a:t>
            </a:r>
            <a:r>
              <a:rPr lang="en-IN" dirty="0" err="1"/>
              <a:t>this.age</a:t>
            </a:r>
            <a:r>
              <a:rPr lang="en-IN" dirty="0"/>
              <a:t>} years old.`);</a:t>
            </a:r>
            <a:endParaRPr lang="en-IN" dirty="0"/>
          </a:p>
          <a:p>
            <a:r>
              <a:rPr lang="en-IN" dirty="0"/>
              <a:t>  }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6029" y="3501480"/>
            <a:ext cx="882735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an Instance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create an object (instance) of a class using the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keyword.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029" y="4678148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const</a:t>
            </a:r>
            <a:r>
              <a:rPr lang="en-IN" dirty="0"/>
              <a:t> person1 = new Person('Alice', 25);</a:t>
            </a:r>
            <a:endParaRPr lang="en-IN" dirty="0"/>
          </a:p>
          <a:p>
            <a:r>
              <a:rPr lang="en-IN" dirty="0"/>
              <a:t>person1.greet(); </a:t>
            </a:r>
            <a:endParaRPr lang="en-I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695683"/>
            <a:ext cx="113617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Inheritance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You can create a class that inherits from another class using the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extends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keyword,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allowing you to reuse functionality from a parent class.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610" y="2219742"/>
            <a:ext cx="61341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Employee extends Person {</a:t>
            </a:r>
            <a:endParaRPr lang="en-IN" dirty="0"/>
          </a:p>
          <a:p>
            <a:r>
              <a:rPr lang="en-IN" dirty="0"/>
              <a:t>  constructor(name, age, job) {</a:t>
            </a:r>
            <a:endParaRPr lang="en-IN" dirty="0"/>
          </a:p>
          <a:p>
            <a:r>
              <a:rPr lang="en-IN" dirty="0"/>
              <a:t>    super(name, age);  // Calls the parent class's constructor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this.job</a:t>
            </a:r>
            <a:r>
              <a:rPr lang="en-IN" dirty="0"/>
              <a:t> = job;</a:t>
            </a:r>
            <a:endParaRPr lang="en-IN" dirty="0"/>
          </a:p>
          <a:p>
            <a:r>
              <a:rPr lang="en-IN" dirty="0"/>
              <a:t>  }</a:t>
            </a:r>
            <a:endParaRPr lang="en-IN" dirty="0"/>
          </a:p>
          <a:p>
            <a:endParaRPr lang="en-IN" dirty="0"/>
          </a:p>
          <a:p>
            <a:r>
              <a:rPr lang="en-IN" dirty="0"/>
              <a:t>  work() {</a:t>
            </a:r>
            <a:endParaRPr lang="en-IN" dirty="0"/>
          </a:p>
          <a:p>
            <a:r>
              <a:rPr lang="en-IN" dirty="0"/>
              <a:t>    console.log(`${this.name} is working as a ${</a:t>
            </a:r>
            <a:r>
              <a:rPr lang="en-IN" dirty="0" err="1"/>
              <a:t>this.job</a:t>
            </a:r>
            <a:r>
              <a:rPr lang="en-IN" dirty="0"/>
              <a:t>}.`);</a:t>
            </a:r>
            <a:endParaRPr lang="en-IN" dirty="0"/>
          </a:p>
          <a:p>
            <a:r>
              <a:rPr lang="en-IN" dirty="0"/>
              <a:t>  }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employee1 = new Employee('Bob', 30, 'Developer');</a:t>
            </a:r>
            <a:endParaRPr lang="en-IN" dirty="0"/>
          </a:p>
          <a:p>
            <a:r>
              <a:rPr lang="en-IN" dirty="0"/>
              <a:t>employee1.greet();   // Output: Hello, my name is Bob and I am 30 years old.</a:t>
            </a:r>
            <a:endParaRPr lang="en-IN" dirty="0"/>
          </a:p>
          <a:p>
            <a:r>
              <a:rPr lang="en-IN" dirty="0"/>
              <a:t>employee1.work();    // Output: Bob is working as a Developer.</a:t>
            </a:r>
            <a:endParaRPr lang="en-IN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keyword </a:t>
            </a:r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1779" y="1914883"/>
            <a:ext cx="1092844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super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keyword in JavaScript is used to call the constructor or methods of a parent class.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is commonly used in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inheritance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when a child class wants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access properties and methods of its parent class.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31779" y="3926116"/>
            <a:ext cx="835812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are two main uses of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super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constructor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call the parent class’s constructor and inherit its properties.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call a method from the parent class.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7640" y="0"/>
            <a:ext cx="398878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super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Constructor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5438" y="215443"/>
            <a:ext cx="921319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Person {</a:t>
            </a:r>
            <a:endParaRPr lang="en-IN" dirty="0"/>
          </a:p>
          <a:p>
            <a:r>
              <a:rPr lang="en-IN" dirty="0"/>
              <a:t>  constructor(name, age) {</a:t>
            </a:r>
            <a:endParaRPr lang="en-IN" dirty="0"/>
          </a:p>
          <a:p>
            <a:r>
              <a:rPr lang="en-IN" dirty="0"/>
              <a:t>    this.name = name;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this.age</a:t>
            </a:r>
            <a:r>
              <a:rPr lang="en-IN" dirty="0"/>
              <a:t> = age;</a:t>
            </a:r>
            <a:endParaRPr lang="en-IN" dirty="0"/>
          </a:p>
          <a:p>
            <a:r>
              <a:rPr lang="en-IN" dirty="0"/>
              <a:t>  }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  <a:p>
            <a:endParaRPr lang="en-IN" dirty="0"/>
          </a:p>
          <a:p>
            <a:r>
              <a:rPr lang="en-IN" dirty="0"/>
              <a:t>class Employee extends Person {</a:t>
            </a:r>
            <a:endParaRPr lang="en-IN" dirty="0"/>
          </a:p>
          <a:p>
            <a:r>
              <a:rPr lang="en-IN" dirty="0"/>
              <a:t>  constructor(name, age, job) {</a:t>
            </a:r>
            <a:endParaRPr lang="en-IN" dirty="0"/>
          </a:p>
          <a:p>
            <a:r>
              <a:rPr lang="en-IN" dirty="0"/>
              <a:t>super(name, age);    // Calls the parent class constructor (Person) with name and age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this.job</a:t>
            </a:r>
            <a:r>
              <a:rPr lang="en-IN" dirty="0"/>
              <a:t> = job;   // Adds a new property 'job' to Employee</a:t>
            </a:r>
            <a:endParaRPr lang="en-IN" dirty="0"/>
          </a:p>
          <a:p>
            <a:r>
              <a:rPr lang="en-IN" dirty="0"/>
              <a:t>  }</a:t>
            </a:r>
            <a:endParaRPr lang="en-IN" dirty="0"/>
          </a:p>
          <a:p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displayJob</a:t>
            </a:r>
            <a:r>
              <a:rPr lang="en-IN" dirty="0"/>
              <a:t>() {</a:t>
            </a:r>
            <a:endParaRPr lang="en-IN" dirty="0"/>
          </a:p>
          <a:p>
            <a:r>
              <a:rPr lang="en-IN" dirty="0"/>
              <a:t>    console.log(`${this.name} works as a ${</a:t>
            </a:r>
            <a:r>
              <a:rPr lang="en-IN" dirty="0" err="1"/>
              <a:t>this.job</a:t>
            </a:r>
            <a:r>
              <a:rPr lang="en-IN" dirty="0"/>
              <a:t>}.`);</a:t>
            </a:r>
            <a:endParaRPr lang="en-IN" dirty="0"/>
          </a:p>
          <a:p>
            <a:r>
              <a:rPr lang="en-IN" dirty="0"/>
              <a:t>  }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emp1 = new Employee('Alice', 30, 'Engineer');</a:t>
            </a:r>
            <a:endParaRPr lang="en-IN" dirty="0"/>
          </a:p>
          <a:p>
            <a:r>
              <a:rPr lang="en-IN" dirty="0"/>
              <a:t>console.log(emp1.name); // Output: Alice</a:t>
            </a:r>
            <a:endParaRPr lang="en-IN" dirty="0"/>
          </a:p>
          <a:p>
            <a:r>
              <a:rPr lang="en-IN" dirty="0"/>
              <a:t>console.log(emp1.age);  // Output: 30</a:t>
            </a:r>
            <a:endParaRPr lang="en-IN" dirty="0"/>
          </a:p>
          <a:p>
            <a:r>
              <a:rPr lang="en-IN" dirty="0"/>
              <a:t>emp1.displayJob();      // Output: Alice works as an Engineer.</a:t>
            </a:r>
            <a:endParaRPr lang="en-I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83093"/>
            <a:ext cx="496501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Using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super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Call Parent Methods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1" y="1020165"/>
            <a:ext cx="614270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Animal {</a:t>
            </a:r>
            <a:endParaRPr lang="en-IN" dirty="0"/>
          </a:p>
          <a:p>
            <a:r>
              <a:rPr lang="en-IN" dirty="0"/>
              <a:t>  speak() {</a:t>
            </a:r>
            <a:endParaRPr lang="en-IN" dirty="0"/>
          </a:p>
          <a:p>
            <a:r>
              <a:rPr lang="en-IN" dirty="0"/>
              <a:t>    console.log('Animal speaks');</a:t>
            </a:r>
            <a:endParaRPr lang="en-IN" dirty="0"/>
          </a:p>
          <a:p>
            <a:r>
              <a:rPr lang="en-IN" dirty="0"/>
              <a:t>  }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  <a:p>
            <a:endParaRPr lang="en-IN" dirty="0"/>
          </a:p>
          <a:p>
            <a:r>
              <a:rPr lang="en-IN" dirty="0"/>
              <a:t>class Dog extends Animal {</a:t>
            </a:r>
            <a:endParaRPr lang="en-IN" dirty="0"/>
          </a:p>
          <a:p>
            <a:r>
              <a:rPr lang="en-IN" dirty="0"/>
              <a:t>  speak() {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super.speak</a:t>
            </a:r>
            <a:r>
              <a:rPr lang="en-IN" dirty="0"/>
              <a:t>();  // Calls the parent class's speak method</a:t>
            </a:r>
            <a:endParaRPr lang="en-IN" dirty="0"/>
          </a:p>
          <a:p>
            <a:r>
              <a:rPr lang="en-IN" dirty="0"/>
              <a:t>    console.log('Dog barks');</a:t>
            </a:r>
            <a:endParaRPr lang="en-IN" dirty="0"/>
          </a:p>
          <a:p>
            <a:r>
              <a:rPr lang="en-IN" dirty="0"/>
              <a:t>  }</a:t>
            </a:r>
            <a:endParaRPr lang="en-IN" dirty="0"/>
          </a:p>
          <a:p>
            <a:r>
              <a:rPr lang="en-IN" dirty="0"/>
              <a:t>}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dog = new Dog();</a:t>
            </a:r>
            <a:endParaRPr lang="en-IN" dirty="0"/>
          </a:p>
          <a:p>
            <a:r>
              <a:rPr lang="en-IN" dirty="0" err="1"/>
              <a:t>dog.speak</a:t>
            </a:r>
            <a:r>
              <a:rPr lang="en-IN" dirty="0"/>
              <a:t>();</a:t>
            </a:r>
            <a:endParaRPr lang="en-IN" dirty="0"/>
          </a:p>
          <a:p>
            <a:r>
              <a:rPr lang="en-IN" dirty="0"/>
              <a:t>// Output:</a:t>
            </a:r>
            <a:endParaRPr lang="en-IN" dirty="0"/>
          </a:p>
          <a:p>
            <a:r>
              <a:rPr lang="en-IN" dirty="0"/>
              <a:t>// Animal speaks</a:t>
            </a:r>
            <a:endParaRPr lang="en-IN" dirty="0"/>
          </a:p>
          <a:p>
            <a:r>
              <a:rPr lang="en-IN" dirty="0"/>
              <a:t>// Dog barks</a:t>
            </a:r>
            <a:endParaRPr lang="en-IN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825625"/>
            <a:ext cx="113538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You are creating a website for your college. Create a class User    	with 2   	properties, name &amp; email. It also has a method called 	</a:t>
            </a:r>
            <a:r>
              <a:rPr lang="en-US" dirty="0" err="1"/>
              <a:t>viewData</a:t>
            </a:r>
            <a:r>
              <a:rPr lang="en-US" dirty="0"/>
              <a:t>( ) 	that allows user to view website data.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Create a new class called Admin which inherits from User. Add a new method called </a:t>
            </a:r>
            <a:r>
              <a:rPr lang="en-US" dirty="0" err="1"/>
              <a:t>editData</a:t>
            </a:r>
            <a:r>
              <a:rPr lang="en-US" dirty="0"/>
              <a:t> to Admin that allows it to edit website data.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JS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String Methods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305616"/>
            <a:ext cx="786946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sequence of characters used to represent text.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Strings are enclosed in quotes: single ('), double ("), or backticks (`).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name = “Onkar";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greeting = 'Hello!’;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let template = `My name is ${name}`;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1400" y="287467"/>
            <a:ext cx="9262472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Common String Methods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Returns the length of the string.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str = "Hello"; 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5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toUpperCase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Converts the string to uppercase.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str.toUpperCase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()); // Output: HELLO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toLowerCase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Converts the string to lowercase.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str.toLowerCase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()); // Output: hello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charAt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(index)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Returns the character at the specified index.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str.charAt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(1)); // Output: e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(substring)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Returns the index of the first occurrence of the substring.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str.indexOf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("l")); // Output: 2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26014</Words>
  <Application>WPS Slides</Application>
  <PresentationFormat>Widescreen</PresentationFormat>
  <Paragraphs>950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Unicode MS</vt:lpstr>
      <vt:lpstr>Consolas</vt:lpstr>
      <vt:lpstr>Office Theme</vt:lpstr>
      <vt:lpstr>Introduction to JS</vt:lpstr>
      <vt:lpstr>Console Output</vt:lpstr>
      <vt:lpstr>var, let,  const</vt:lpstr>
      <vt:lpstr>Data Types</vt:lpstr>
      <vt:lpstr>PowerPoint 演示文稿</vt:lpstr>
      <vt:lpstr>Scope</vt:lpstr>
      <vt:lpstr>Operators in JS</vt:lpstr>
      <vt:lpstr>Strings and String Methods</vt:lpstr>
      <vt:lpstr>PowerPoint 演示文稿</vt:lpstr>
      <vt:lpstr>PowerPoint 演示文稿</vt:lpstr>
      <vt:lpstr>Arrays</vt:lpstr>
      <vt:lpstr>PowerPoint 演示文稿</vt:lpstr>
      <vt:lpstr>PowerPoint 演示文稿</vt:lpstr>
      <vt:lpstr>PowerPoint 演示文稿</vt:lpstr>
      <vt:lpstr>PowerPoint 演示文稿</vt:lpstr>
      <vt:lpstr>Loops</vt:lpstr>
      <vt:lpstr>PowerPoint 演示文稿</vt:lpstr>
      <vt:lpstr>PowerPoint 演示文稿</vt:lpstr>
      <vt:lpstr>Conditionals</vt:lpstr>
      <vt:lpstr>PowerPoint 演示文稿</vt:lpstr>
      <vt:lpstr>PowerPoint 演示文稿</vt:lpstr>
      <vt:lpstr>PowerPoint 演示文稿</vt:lpstr>
      <vt:lpstr>Functions</vt:lpstr>
      <vt:lpstr>PowerPoint 演示文稿</vt:lpstr>
      <vt:lpstr>PowerPoint 演示文稿</vt:lpstr>
      <vt:lpstr>Window Object</vt:lpstr>
      <vt:lpstr>PowerPoint 演示文稿</vt:lpstr>
      <vt:lpstr>PowerPoint 演示文稿</vt:lpstr>
      <vt:lpstr>DOM</vt:lpstr>
      <vt:lpstr>PowerPoint 演示文稿</vt:lpstr>
      <vt:lpstr>DOM Manipulation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Practice</vt:lpstr>
      <vt:lpstr>PowerPoint 演示文稿</vt:lpstr>
      <vt:lpstr>PowerPoint 演示文稿</vt:lpstr>
      <vt:lpstr>PowerPoint 演示文稿</vt:lpstr>
      <vt:lpstr>PowerPoint 演示文稿</vt:lpstr>
      <vt:lpstr>Insert Elements</vt:lpstr>
      <vt:lpstr>PowerPoint 演示文稿</vt:lpstr>
      <vt:lpstr>PowerPoint 演示文稿</vt:lpstr>
      <vt:lpstr>PowerPoint 演示文稿</vt:lpstr>
      <vt:lpstr>Remove Elements</vt:lpstr>
      <vt:lpstr>Events</vt:lpstr>
      <vt:lpstr>Common Types of Events:</vt:lpstr>
      <vt:lpstr>Event handling</vt:lpstr>
      <vt:lpstr>PowerPoint 演示文稿</vt:lpstr>
      <vt:lpstr>Event Object</vt:lpstr>
      <vt:lpstr>PowerPoint 演示文稿</vt:lpstr>
      <vt:lpstr>1. addEventListener()</vt:lpstr>
      <vt:lpstr>2. removeEventListener()</vt:lpstr>
      <vt:lpstr>Classes in JavaScript</vt:lpstr>
      <vt:lpstr>PowerPoint 演示文稿</vt:lpstr>
      <vt:lpstr>PowerPoint 演示文稿</vt:lpstr>
      <vt:lpstr>Super keyword </vt:lpstr>
      <vt:lpstr>PowerPoint 演示文稿</vt:lpstr>
      <vt:lpstr>PowerPoint 演示文稿</vt:lpstr>
      <vt:lpstr>Task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JS</dc:title>
  <dc:creator>Admin</dc:creator>
  <cp:lastModifiedBy>Admin</cp:lastModifiedBy>
  <cp:revision>1</cp:revision>
  <dcterms:created xsi:type="dcterms:W3CDTF">2025-05-14T04:41:55Z</dcterms:created>
  <dcterms:modified xsi:type="dcterms:W3CDTF">2025-05-14T04:41:55Z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C7B3782ABBD04809AAF898FA66B5F334_12</vt:lpwstr>
  </property>
  <property fmtid="{D5CDD505-2E9C-101B-9397-08002B2CF9AE}" pid="3" name="KSOProductBuildVer">
    <vt:lpwstr>1033-12.2.0.20795</vt:lpwstr>
  </property>
</Properties>
</file>