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91" r:id="rId11"/>
    <p:sldId id="268" r:id="rId12"/>
    <p:sldId id="269" r:id="rId13"/>
    <p:sldId id="270" r:id="rId14"/>
    <p:sldId id="271" r:id="rId15"/>
    <p:sldId id="272" r:id="rId16"/>
    <p:sldId id="273" r:id="rId17"/>
    <p:sldId id="29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4" r:id="rId33"/>
    <p:sldId id="288" r:id="rId34"/>
    <p:sldId id="289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87F2-E611-4A5A-94BD-D33F325A6E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2562-3949-47D8-AEA7-AB93B09EFF56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873"/>
            <a:ext cx="9144000" cy="90687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7073"/>
            <a:ext cx="9144000" cy="39530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HTML (</a:t>
            </a:r>
            <a:r>
              <a:rPr lang="en-US" b="1" dirty="0" err="1"/>
              <a:t>HyperText</a:t>
            </a:r>
            <a:r>
              <a:rPr lang="en-US" b="1" dirty="0"/>
              <a:t> Markup Language)</a:t>
            </a:r>
            <a:r>
              <a:rPr lang="en-US" dirty="0"/>
              <a:t> is the standard language used to create web pages.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defines the structure and layout of a web page by using a variety of tags and elements.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element in HTML tells the browser how to display the content on the screen.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94441"/>
            <a:ext cx="10353761" cy="1326321"/>
          </a:xfrm>
        </p:spPr>
        <p:txBody>
          <a:bodyPr/>
          <a:lstStyle/>
          <a:p>
            <a:r>
              <a:rPr lang="en-IN" b="1" dirty="0"/>
              <a:t>HTML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42102"/>
            <a:ext cx="10353762" cy="36951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HTML attributes provide additional information about HTML elements.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are always included in the opening tag of the element and typically come in name/value pairs,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attribute name is followed by an equals sign and the value is enclosed in quotes.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attribute="value"&gt;Content&lt;/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="https://www.example.com"&gt;Visit Example&lt;/a&gt;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="image.jpg" alt="A description of the image"&gt;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18" y="208270"/>
            <a:ext cx="10504785" cy="664972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CSS can be applied to an element using the style attribute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 style="color: blue; font-size: 16px;"&gt;This is a styled paragraph.&lt;/p&gt;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unique identifier for an HTML element, allowing it to be targeted with CSS or JavaScript.  &lt;div id="header"&gt;This is the header section.&lt;/div&gt;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Assigns one or more class names to an element. Classes can be used to group elements for styling and scripting purposes. &lt;p class="intro"&gt;This is an introductory paragraph.&lt;/p&gt;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with the &lt;a&gt; tag to specify where to open the linked document. The most common value is _blank, which opens the link in a new tab or window.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 target="_blank"&gt;Open in a new tab&lt;/a&gt;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96064"/>
            <a:ext cx="12191999" cy="369513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unordered list is a list of items marked with bullet points. It is commonly used when the order of items is not important.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1&lt;/li&gt;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2&lt;/li&gt;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3&lt;/li&gt;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ordered list is a list of items marked with numbers or letters, useful when the sequence of items matters.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Structure: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Changing List Numbering:</a:t>
            </a:r>
            <a:endParaRPr lang="en-US" dirty="0"/>
          </a:p>
          <a:p>
            <a:r>
              <a:rPr lang="en-US" dirty="0"/>
              <a:t>You can use the type attribute to change the style of numbering for an ordered list.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type="1" (default): Numbers (1, 2, 3)</a:t>
            </a:r>
            <a:endParaRPr lang="en-US" dirty="0"/>
          </a:p>
          <a:p>
            <a:r>
              <a:rPr lang="en-US" dirty="0"/>
              <a:t>type="A": Uppercase letters (A, B, C)</a:t>
            </a:r>
            <a:endParaRPr lang="en-US" dirty="0"/>
          </a:p>
          <a:p>
            <a:r>
              <a:rPr lang="en-US" dirty="0"/>
              <a:t>type="a": Lowercase letters (a, b, c)</a:t>
            </a:r>
            <a:endParaRPr lang="en-US" dirty="0"/>
          </a:p>
          <a:p>
            <a:r>
              <a:rPr lang="en-US" dirty="0"/>
              <a:t>type="I": Uppercase Roman numerals (I, II, III)</a:t>
            </a:r>
            <a:endParaRPr lang="en-US" dirty="0"/>
          </a:p>
          <a:p>
            <a:r>
              <a:rPr lang="en-US" dirty="0"/>
              <a:t>type="</a:t>
            </a:r>
            <a:r>
              <a:rPr lang="en-US" dirty="0" err="1"/>
              <a:t>i</a:t>
            </a:r>
            <a:r>
              <a:rPr lang="en-US" dirty="0"/>
              <a:t>": Lowercase Roman numerals (</a:t>
            </a:r>
            <a:r>
              <a:rPr lang="en-US" dirty="0" err="1"/>
              <a:t>i</a:t>
            </a:r>
            <a:r>
              <a:rPr lang="en-US" dirty="0"/>
              <a:t>, ii, iii)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5791200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List Attributes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start: Defines the starting number for an ordered list.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start="5"&gt;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5&lt;/li&gt;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6&lt;/li&gt;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reversed: Reverses the numbering of an ordered list.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reversed&gt;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Description List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3765" y="2907665"/>
            <a:ext cx="6610350" cy="217805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425"/>
              </a:lnSpc>
            </a:pP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dl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1600" b="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dt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Onkar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&lt;/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dt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1600" b="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dd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Myself Onkar, I am a Full Stack Dev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&lt;/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dd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1600" b="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endParaRPr sz="1600" b="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dt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Raj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&lt;/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dt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1600" b="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dd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I am a MERN Stack Dev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&lt;/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dd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1600" b="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25"/>
              </a:lnSpc>
            </a:pP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&lt;/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dl</a:t>
            </a:r>
            <a:r>
              <a:rPr sz="1600" b="0">
                <a:solidFill>
                  <a:srgbClr val="808080"/>
                </a:solidFill>
                <a:latin typeface="Consolas" panose="020B0609020204030204"/>
                <a:ea typeface="Consolas" panose="020B0609020204030204"/>
              </a:rPr>
              <a:t>&gt;</a:t>
            </a:r>
            <a:endParaRPr sz="1600" b="0">
              <a:solidFill>
                <a:srgbClr val="80808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707923"/>
          </a:xfrm>
        </p:spPr>
        <p:txBody>
          <a:bodyPr/>
          <a:lstStyle/>
          <a:p>
            <a:r>
              <a:rPr lang="en-IN" dirty="0"/>
              <a:t>HTML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707922"/>
            <a:ext cx="10353762" cy="6150077"/>
          </a:xfrm>
        </p:spPr>
        <p:txBody>
          <a:bodyPr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HTML tables are used to display data in a tabular format, consisting of rows and columns. Each table is made up of several components that define the structure, such as headers, rows, and cells.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Basic Structure of an HTML Table: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1&lt;/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2&lt;/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3&lt;/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1&lt;/td&gt;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2&lt;/td&gt;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3&lt;/td&gt;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1&lt;/td&gt;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2&lt;/td&gt;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3&lt;/td&gt;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032" y="2274838"/>
            <a:ext cx="87050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&lt;table&gt;: Defines the entire table.</a:t>
            </a:r>
            <a:endParaRPr lang="en-IN" sz="2400" dirty="0"/>
          </a:p>
          <a:p>
            <a:r>
              <a:rPr lang="en-IN" sz="2400" dirty="0"/>
              <a:t>&lt;tr&gt;: Represents a row in the table.</a:t>
            </a:r>
            <a:endParaRPr lang="en-IN" sz="2400" dirty="0"/>
          </a:p>
          <a:p>
            <a:r>
              <a:rPr lang="en-IN" sz="2400" dirty="0"/>
              <a:t>&lt;</a:t>
            </a:r>
            <a:r>
              <a:rPr lang="en-IN" sz="2400" dirty="0" err="1"/>
              <a:t>th</a:t>
            </a:r>
            <a:r>
              <a:rPr lang="en-IN" sz="2400" dirty="0"/>
              <a:t>&gt;: Defines a header cell (bold and </a:t>
            </a:r>
            <a:r>
              <a:rPr lang="en-IN" sz="2400" dirty="0" err="1"/>
              <a:t>centered</a:t>
            </a:r>
            <a:r>
              <a:rPr lang="en-IN" sz="2400" dirty="0"/>
              <a:t> by default).</a:t>
            </a:r>
            <a:endParaRPr lang="en-IN" sz="2400" dirty="0"/>
          </a:p>
          <a:p>
            <a:r>
              <a:rPr lang="en-IN" sz="2400" dirty="0"/>
              <a:t>&lt;td&gt;: Defines a standard table cell (data cell).</a:t>
            </a:r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19" y="75534"/>
            <a:ext cx="10353762" cy="6782465"/>
          </a:xfrm>
        </p:spPr>
        <p:txBody>
          <a:bodyPr>
            <a:noAutofit/>
          </a:bodyPr>
          <a:lstStyle/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Example:    &lt;!DOCTYPE html&gt;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&lt;h2&gt;HTML Table Example&lt;/h2&gt;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&lt;table border="1"&gt;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&gt;Product&lt;/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&gt;Price&lt;/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&gt;Quantity&lt;/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&lt;td&gt;Apples&lt;/td&gt;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&lt;td&gt;$2&lt;/td&gt;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&lt;td&gt;10&lt;/td&gt;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&lt;td&gt;Bananas&lt;/td&gt;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&lt;td&gt;$1&lt;/td&gt;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&lt;td&gt;15&lt;/td&gt;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&lt;/table&gt;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r>
              <a:rPr lang="en-US" dirty="0"/>
              <a:t>Attributes in Tables: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border: Adds a border around the table and cells.</a:t>
            </a:r>
            <a:endParaRPr lang="en-US" dirty="0"/>
          </a:p>
          <a:p>
            <a:r>
              <a:rPr lang="en-US" dirty="0"/>
              <a:t>&lt;table border="1"&gt;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colspan</a:t>
            </a:r>
            <a:r>
              <a:rPr lang="en-US" dirty="0"/>
              <a:t>: Allows a cell to span across multiple columns.</a:t>
            </a:r>
            <a:endParaRPr lang="en-US" dirty="0"/>
          </a:p>
          <a:p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="2"&gt;This cell spans 2 columns&lt;/td&gt;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rowspan</a:t>
            </a:r>
            <a:r>
              <a:rPr lang="en-US" dirty="0"/>
              <a:t>: Allows a cell to span across multiple rows.</a:t>
            </a:r>
            <a:endParaRPr lang="en-US" dirty="0"/>
          </a:p>
          <a:p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="2"&gt;This cell spans 2 rows&lt;/td&gt;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Concepts: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5587" y="3127694"/>
            <a:ext cx="11486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text that contains links to other texts or resources. It's the foundation of web navigation.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uses "tags" to markup content, specifying how it should be formatted or displayed.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Example with </a:t>
            </a:r>
            <a:r>
              <a:rPr lang="en-US" sz="1200" dirty="0" err="1"/>
              <a:t>colspan</a:t>
            </a:r>
            <a:r>
              <a:rPr lang="en-US" sz="1200" dirty="0"/>
              <a:t> and </a:t>
            </a:r>
            <a:r>
              <a:rPr lang="en-US" sz="1200" dirty="0" err="1"/>
              <a:t>rowspan</a:t>
            </a:r>
            <a:r>
              <a:rPr lang="en-US" sz="1200" dirty="0"/>
              <a:t>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&lt;table border="1"&gt;</a:t>
            </a:r>
            <a:endParaRPr lang="en-US" sz="1200" dirty="0"/>
          </a:p>
          <a:p>
            <a:r>
              <a:rPr lang="en-US" sz="1200" dirty="0"/>
              <a:t>  &lt;tr&gt;</a:t>
            </a:r>
            <a:endParaRPr lang="en-US" sz="1200" dirty="0"/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endParaRPr lang="en-US" sz="1200" dirty="0"/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endParaRPr lang="en-US" sz="1200" dirty="0"/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&gt;Location&lt;/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endParaRPr lang="en-US" sz="1200" dirty="0"/>
          </a:p>
          <a:p>
            <a:r>
              <a:rPr lang="en-US" sz="1200" dirty="0"/>
              <a:t>  &lt;/tr&gt;</a:t>
            </a:r>
            <a:endParaRPr lang="en-US" sz="1200" dirty="0"/>
          </a:p>
          <a:p>
            <a:r>
              <a:rPr lang="en-US" sz="1200" dirty="0"/>
              <a:t>  &lt;tr&gt;</a:t>
            </a:r>
            <a:endParaRPr lang="en-US" sz="1200" dirty="0"/>
          </a:p>
          <a:p>
            <a:r>
              <a:rPr lang="en-US" sz="1200" dirty="0"/>
              <a:t>    &lt;td&gt;John&lt;/td&gt;</a:t>
            </a:r>
            <a:endParaRPr lang="en-US" sz="1200" dirty="0"/>
          </a:p>
          <a:p>
            <a:r>
              <a:rPr lang="en-US" sz="1200" dirty="0"/>
              <a:t>    &lt;td </a:t>
            </a:r>
            <a:r>
              <a:rPr lang="en-US" sz="1200" dirty="0" err="1"/>
              <a:t>rowspan</a:t>
            </a:r>
            <a:r>
              <a:rPr lang="en-US" sz="1200" dirty="0"/>
              <a:t>="2"&gt;25&lt;/td&gt;</a:t>
            </a:r>
            <a:endParaRPr lang="en-US" sz="1200" dirty="0"/>
          </a:p>
          <a:p>
            <a:r>
              <a:rPr lang="en-US" sz="1200" dirty="0"/>
              <a:t>    &lt;td&gt;New York&lt;/td&gt;</a:t>
            </a:r>
            <a:endParaRPr lang="en-US" sz="1200" dirty="0"/>
          </a:p>
          <a:p>
            <a:r>
              <a:rPr lang="en-US" sz="1200" dirty="0"/>
              <a:t>  &lt;/tr&gt;</a:t>
            </a:r>
            <a:endParaRPr lang="en-US" sz="1200" dirty="0"/>
          </a:p>
          <a:p>
            <a:r>
              <a:rPr lang="en-US" sz="1200" dirty="0"/>
              <a:t>  &lt;tr&gt;</a:t>
            </a:r>
            <a:endParaRPr lang="en-US" sz="1200" dirty="0"/>
          </a:p>
          <a:p>
            <a:r>
              <a:rPr lang="en-US" sz="1200" dirty="0"/>
              <a:t>    &lt;td&gt;Jane&lt;/td&gt;</a:t>
            </a:r>
            <a:endParaRPr lang="en-US" sz="1200" dirty="0"/>
          </a:p>
          <a:p>
            <a:r>
              <a:rPr lang="en-US" sz="1200" dirty="0"/>
              <a:t>    &lt;td&gt;Los Angeles&lt;/td&gt;</a:t>
            </a:r>
            <a:endParaRPr lang="en-US" sz="1200" dirty="0"/>
          </a:p>
          <a:p>
            <a:r>
              <a:rPr lang="en-US" sz="1200" dirty="0"/>
              <a:t>  &lt;/tr&gt;</a:t>
            </a:r>
            <a:endParaRPr lang="en-US" sz="1200" dirty="0"/>
          </a:p>
          <a:p>
            <a:r>
              <a:rPr lang="en-US" sz="1200" dirty="0"/>
              <a:t>  &lt;tr&gt;</a:t>
            </a:r>
            <a:endParaRPr lang="en-US" sz="1200" dirty="0"/>
          </a:p>
          <a:p>
            <a:r>
              <a:rPr lang="en-US" sz="1200" dirty="0"/>
              <a:t>    &lt;td </a:t>
            </a:r>
            <a:r>
              <a:rPr lang="en-US" sz="1200" dirty="0" err="1"/>
              <a:t>colspan</a:t>
            </a:r>
            <a:r>
              <a:rPr lang="en-US" sz="1200" dirty="0"/>
              <a:t>="2"&gt;Total&lt;/td&gt;</a:t>
            </a:r>
            <a:endParaRPr lang="en-US" sz="1200" dirty="0"/>
          </a:p>
          <a:p>
            <a:r>
              <a:rPr lang="en-US" sz="1200" dirty="0"/>
              <a:t>    &lt;td&gt;2 People&lt;/td&gt;</a:t>
            </a:r>
            <a:endParaRPr lang="en-US" sz="1200" dirty="0"/>
          </a:p>
          <a:p>
            <a:r>
              <a:rPr lang="en-US" sz="1200" dirty="0"/>
              <a:t>  &lt;/tr&gt;</a:t>
            </a:r>
            <a:endParaRPr lang="en-US" sz="1200" dirty="0"/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441960"/>
            <a:ext cx="10353761" cy="1326321"/>
          </a:xfrm>
        </p:spPr>
        <p:txBody>
          <a:bodyPr/>
          <a:lstStyle/>
          <a:p>
            <a:r>
              <a:rPr lang="en-IN" dirty="0"/>
              <a:t>HTML Forms and Inputs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678744"/>
            <a:ext cx="10353762" cy="6179256"/>
          </a:xfrm>
        </p:spPr>
        <p:txBody>
          <a:bodyPr>
            <a:normAutofit/>
          </a:bodyPr>
          <a:lstStyle/>
          <a:p>
            <a:r>
              <a:rPr lang="en-US" dirty="0"/>
              <a:t>HTML forms are essential for collecting user input and sending it to the server for processing. </a:t>
            </a:r>
            <a:endParaRPr lang="en-US" dirty="0"/>
          </a:p>
          <a:p>
            <a:r>
              <a:rPr lang="en-US" dirty="0"/>
              <a:t>Forms contain various input elements like text fields, checkboxes, radio buttons, and more, each designed to capture specific types of 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Basic Structure of an HTML Form: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&lt;form action="/submit" method="POST"&gt;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&lt;!-- Form elements go here --&gt;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&lt;/form&gt;</a:t>
            </a:r>
            <a:endParaRPr lang="en-US" dirty="0"/>
          </a:p>
          <a:p>
            <a:r>
              <a:rPr lang="en-US" dirty="0"/>
              <a:t>&lt;form&gt;: This tag defines the form.</a:t>
            </a:r>
            <a:endParaRPr lang="en-US" dirty="0"/>
          </a:p>
          <a:p>
            <a:r>
              <a:rPr lang="en-US" dirty="0"/>
              <a:t>action: The URL where the form data will be sent.</a:t>
            </a:r>
            <a:endParaRPr lang="en-US" dirty="0"/>
          </a:p>
          <a:p>
            <a:r>
              <a:rPr lang="en-US" dirty="0"/>
              <a:t>method: The HTTP method used to send data (GET or POST).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Common Input Types:</a:t>
            </a:r>
            <a:endParaRPr lang="en-IN" dirty="0"/>
          </a:p>
          <a:p>
            <a:r>
              <a:rPr lang="en-IN" dirty="0"/>
              <a:t>The &lt;input&gt; tag is used to create various types of form fields. The type attribute specifies the kind of input field.</a:t>
            </a:r>
            <a:endParaRPr lang="en-IN" dirty="0"/>
          </a:p>
          <a:p>
            <a:endParaRPr lang="en-IN" dirty="0"/>
          </a:p>
          <a:p>
            <a:r>
              <a:rPr lang="en-IN" dirty="0"/>
              <a:t>Text Input (type="text")</a:t>
            </a:r>
            <a:endParaRPr lang="en-IN" dirty="0"/>
          </a:p>
          <a:p>
            <a:r>
              <a:rPr lang="en-IN" dirty="0"/>
              <a:t>Creates a single-line text input field.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&lt;label for="name"&gt;Name:&lt;/label&gt;</a:t>
            </a:r>
            <a:endParaRPr lang="en-IN" dirty="0"/>
          </a:p>
          <a:p>
            <a:r>
              <a:rPr lang="en-IN" dirty="0"/>
              <a:t>&lt;input type="text" id="name" name="name"&gt;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Password Input (type="password")</a:t>
            </a:r>
            <a:endParaRPr lang="en-IN" dirty="0"/>
          </a:p>
          <a:p>
            <a:r>
              <a:rPr lang="en-IN" dirty="0"/>
              <a:t>Masks the input, commonly used for passwords.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&lt;label for="password"&gt;Password:&lt;/label&gt;</a:t>
            </a:r>
            <a:endParaRPr lang="en-IN" dirty="0"/>
          </a:p>
          <a:p>
            <a:r>
              <a:rPr lang="en-IN" dirty="0"/>
              <a:t>&lt;input type="password" id="password" name="password"&gt;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Email Input (type="email")</a:t>
            </a:r>
            <a:endParaRPr lang="en-IN" dirty="0"/>
          </a:p>
          <a:p>
            <a:r>
              <a:rPr lang="en-IN" dirty="0"/>
              <a:t>Accepts email addresses and ensures the format is correct.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&lt;label for="email"&gt;Email:&lt;/label&gt;</a:t>
            </a:r>
            <a:endParaRPr lang="en-IN" dirty="0"/>
          </a:p>
          <a:p>
            <a:r>
              <a:rPr lang="en-IN" dirty="0"/>
              <a:t>&lt;input type="email" id="email" name="email"&gt;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Number Input (type="number")</a:t>
            </a:r>
            <a:endParaRPr lang="en-IN" dirty="0"/>
          </a:p>
          <a:p>
            <a:r>
              <a:rPr lang="en-IN" dirty="0"/>
              <a:t>Allows input of numbers with optional restrictions (min, max, step).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&lt;label for="age"&gt;Age:&lt;/label&gt;</a:t>
            </a:r>
            <a:endParaRPr lang="en-IN" dirty="0"/>
          </a:p>
          <a:p>
            <a:r>
              <a:rPr lang="en-IN" dirty="0"/>
              <a:t>&lt;input type="number" id="age" name="age" min="18" max="100"&gt;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Checkbox (type="checkbox")</a:t>
            </a:r>
            <a:endParaRPr lang="en-IN" dirty="0"/>
          </a:p>
          <a:p>
            <a:r>
              <a:rPr lang="en-IN" dirty="0"/>
              <a:t>Allows the user to select one or more options.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&lt;label&gt;</a:t>
            </a:r>
            <a:endParaRPr lang="en-IN" dirty="0"/>
          </a:p>
          <a:p>
            <a:r>
              <a:rPr lang="en-IN" dirty="0"/>
              <a:t>  &lt;input type="checkbox" name="subscribe" value="newsletter"&gt; Subscribe to newsletter</a:t>
            </a:r>
            <a:endParaRPr lang="en-IN" dirty="0"/>
          </a:p>
          <a:p>
            <a:r>
              <a:rPr lang="en-IN" dirty="0"/>
              <a:t>&lt;/label&gt;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Radio Button (type="radio")</a:t>
            </a:r>
            <a:endParaRPr lang="en-IN" dirty="0"/>
          </a:p>
          <a:p>
            <a:r>
              <a:rPr lang="en-IN" dirty="0"/>
              <a:t>Lets the user select only one option from a set.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&lt;label&gt;</a:t>
            </a:r>
            <a:endParaRPr lang="en-IN" dirty="0"/>
          </a:p>
          <a:p>
            <a:r>
              <a:rPr lang="en-IN" dirty="0"/>
              <a:t>  &lt;input type="radio" name="gender" value="male"&gt; Male</a:t>
            </a:r>
            <a:endParaRPr lang="en-IN" dirty="0"/>
          </a:p>
          <a:p>
            <a:r>
              <a:rPr lang="en-IN" dirty="0"/>
              <a:t>&lt;/label&gt;</a:t>
            </a:r>
            <a:endParaRPr lang="en-IN" dirty="0"/>
          </a:p>
          <a:p>
            <a:r>
              <a:rPr lang="en-IN" dirty="0"/>
              <a:t>&lt;label&gt;</a:t>
            </a:r>
            <a:endParaRPr lang="en-IN" dirty="0"/>
          </a:p>
          <a:p>
            <a:r>
              <a:rPr lang="en-IN" dirty="0"/>
              <a:t>  &lt;input type="radio" name="gender" value="female"&gt; Female</a:t>
            </a:r>
            <a:endParaRPr lang="en-IN" dirty="0"/>
          </a:p>
          <a:p>
            <a:r>
              <a:rPr lang="en-IN" dirty="0"/>
              <a:t>&lt;/label&gt;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7329714"/>
          </a:xfrm>
        </p:spPr>
        <p:txBody>
          <a:bodyPr>
            <a:normAutofit/>
          </a:bodyPr>
          <a:lstStyle/>
          <a:p>
            <a:r>
              <a:rPr lang="en-IN" dirty="0"/>
              <a:t>Submit Button (type="submit")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Submits the form data to the server.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&lt;input type="submit" value="Submit"&gt;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Reset Button (type="reset")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Resets all form fields to their default values.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&lt;input type="reset" value="Reset"&gt;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-7782" y="469128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id="message" name="message" rows="4" cols="50"&gt;&lt;/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79140" y="4775508"/>
            <a:ext cx="6127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&lt;label for="country"&gt;Country:&lt;/label&gt;</a:t>
            </a:r>
            <a:endParaRPr lang="en-IN" dirty="0"/>
          </a:p>
          <a:p>
            <a:r>
              <a:rPr lang="en-IN" dirty="0"/>
              <a:t>&lt;select id="country" name="country"&gt;</a:t>
            </a:r>
            <a:endParaRPr lang="en-IN" dirty="0"/>
          </a:p>
          <a:p>
            <a:r>
              <a:rPr lang="en-IN" dirty="0"/>
              <a:t>  &lt;option value="USA"&gt;United States&lt;/option&gt;</a:t>
            </a:r>
            <a:endParaRPr lang="en-IN" dirty="0"/>
          </a:p>
          <a:p>
            <a:r>
              <a:rPr lang="en-IN" dirty="0"/>
              <a:t>  &lt;option value="UK"&gt;United Kingdom&lt;/option&gt;</a:t>
            </a:r>
            <a:endParaRPr lang="en-IN" dirty="0"/>
          </a:p>
          <a:p>
            <a:r>
              <a:rPr lang="en-IN" dirty="0"/>
              <a:t>  &lt;option value="Canada"&gt;Canada&lt;/option&gt;</a:t>
            </a:r>
            <a:endParaRPr lang="en-IN" dirty="0"/>
          </a:p>
          <a:p>
            <a:r>
              <a:rPr lang="en-IN" dirty="0"/>
              <a:t>&lt;/select&gt;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4918"/>
            <a:ext cx="10353761" cy="1326321"/>
          </a:xfrm>
        </p:spPr>
        <p:txBody>
          <a:bodyPr/>
          <a:lstStyle/>
          <a:p>
            <a:r>
              <a:rPr lang="en-IN" dirty="0"/>
              <a:t>Block vs. Inline Elements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3294" y="1935921"/>
            <a:ext cx="609845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Block Elements</a:t>
            </a:r>
            <a:endParaRPr lang="en-US" sz="3200" b="1" dirty="0"/>
          </a:p>
          <a:p>
            <a:r>
              <a:rPr lang="en-US" b="1" dirty="0"/>
              <a:t>Block elements</a:t>
            </a:r>
            <a:r>
              <a:rPr lang="en-US" dirty="0"/>
              <a:t> occupy the full width available, meaning they take up the entire width of their parent container and start on a new line. These elements generally contain other block or inline elements, and they help structure the layout of a web page.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3726" y="1674056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Characteristics: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Always start on a new line.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up the full width of the parent container.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contain other block elements or inline elements.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block-level box around content.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226" y="4197391"/>
            <a:ext cx="577812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Block Elements: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generic container for block-level content.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Heading tags for titles and subheadings.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a paragraph.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 unordered and ordered lists.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 item inside a list.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&lt;table&gt;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 structure.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7003" y="4309408"/>
            <a:ext cx="62533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&lt;div&gt;</a:t>
            </a:r>
            <a:endParaRPr lang="en-IN" sz="2400" dirty="0"/>
          </a:p>
          <a:p>
            <a:r>
              <a:rPr lang="en-IN" sz="2400" dirty="0"/>
              <a:t>  &lt;h1&gt;Block Elements Example&lt;/h1&gt;</a:t>
            </a:r>
            <a:endParaRPr lang="en-IN" sz="2400" dirty="0"/>
          </a:p>
          <a:p>
            <a:r>
              <a:rPr lang="en-IN" sz="2400" dirty="0"/>
              <a:t>  &lt;p&gt;This is a paragraph inside a block-level container (div).&lt;/p&gt;</a:t>
            </a:r>
            <a:endParaRPr lang="en-IN" sz="2400" dirty="0"/>
          </a:p>
          <a:p>
            <a:r>
              <a:rPr lang="en-IN" sz="2400" dirty="0"/>
              <a:t>&lt;/div&gt;</a:t>
            </a:r>
            <a:endParaRPr lang="en-I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104"/>
            <a:ext cx="609845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Inline Elements</a:t>
            </a:r>
            <a:endParaRPr lang="en-US" sz="3200" b="1" dirty="0"/>
          </a:p>
          <a:p>
            <a:r>
              <a:rPr lang="en-US" sz="2400" b="1" dirty="0"/>
              <a:t>Inline elements</a:t>
            </a:r>
            <a:r>
              <a:rPr lang="en-US" sz="2400" dirty="0"/>
              <a:t> do not always start on a new line; they remain in the same line as surrounding content. They only take up as much width as necessary (the width of their content), and they cannot contain block elements.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08370" y="3015615"/>
            <a:ext cx="6098540" cy="18522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Characteristics: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not always start on a new line.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up only the width necessary for their content.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only contain other inline elements or text.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Respect the boundaries of surrounding block elements.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9040" y="4057237"/>
            <a:ext cx="51505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Inline Elements: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generic inline container for text.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a hyperlink.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Embeds an image.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important text (bold).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Emphasizes text (italic).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&lt;label&gt;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Label for form elements.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Input field in forms.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Line break.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764" y="5290274"/>
            <a:ext cx="620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&lt;p&gt;This is an &lt;strong&gt;inline&lt;/strong&gt; text inside a &lt;span&gt;block element&lt;/span&gt;.&lt;/p&gt;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IDs in HTML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703" y="2340937"/>
            <a:ext cx="1040720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class attribute is used to apply styles or functionality to multiple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Multiple elements can share the same class.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 dot (.) to target a class in CSS.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You can access elements by their class using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class="container"&gt;This is a container&lt;/div&gt;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class="text"&gt;This is a paragraph&lt;/p&gt;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class="text"&gt;This is another paragraph&lt;/p&gt;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.text { color: blue;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478" y="619835"/>
            <a:ext cx="1166216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IDs (id):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id attribute uniquely identifies an element.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element can have only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id, and the same id cannot be used on multiple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 hash (#) to target an ID in CSS.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You can access an element by its ID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id="main"&gt;Main Section&lt;/div&gt; &lt;p id="description"&gt;This is a unique paragraph&lt;/p&gt;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#main { background-color: yellow;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074" y="3991396"/>
            <a:ext cx="115998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Key Differences: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Class</a:t>
            </a:r>
            <a:r>
              <a:rPr lang="en-US" sz="2800" dirty="0"/>
              <a:t> can be reused across multiple elements; </a:t>
            </a:r>
            <a:r>
              <a:rPr lang="en-US" sz="2800" b="1" dirty="0"/>
              <a:t>ID</a:t>
            </a:r>
            <a:r>
              <a:rPr lang="en-US" sz="2800" dirty="0"/>
              <a:t> is unique to one element.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Classes</a:t>
            </a:r>
            <a:r>
              <a:rPr lang="en-US" sz="2800" dirty="0"/>
              <a:t> are ideal for styling groups of elements; </a:t>
            </a:r>
            <a:r>
              <a:rPr lang="en-US" sz="2800" b="1" dirty="0"/>
              <a:t>IDs</a:t>
            </a:r>
            <a:r>
              <a:rPr lang="en-US" sz="2800" dirty="0"/>
              <a:t> are often used for individual elements.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785977" y="403639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iframe</a:t>
            </a:r>
            <a:r>
              <a:rPr lang="en-US" dirty="0"/>
              <a:t> Element</a:t>
            </a:r>
            <a:endParaRPr lang="en-I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8933" y="1599633"/>
            <a:ext cx="110690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element is used to embed another HTML document within the current document.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you to include external content, such as other web pages,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videos, or interactive applications, directly inside your page.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width="width" height="height“ &gt;&lt;/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HTML Document Structure: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Every HTML document follows a basic structure: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&lt;!DOCTYPE html&gt;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&lt;html&gt;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&lt;head&gt;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&lt;title&gt;Page Title&lt;/title&gt;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&lt;/head&gt;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&lt;body&gt;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&lt;h1&gt;This is a heading&lt;/h1&gt;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&lt;p&gt;This is a paragraph.&lt;/p&gt;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&lt;/body&gt;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&lt;/html&gt;</a:t>
            </a:r>
            <a:endParaRPr lang="en-US" sz="1400" dirty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HTML5 Semantic Elements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5022" y="1935921"/>
            <a:ext cx="11826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introduced a variety of </a:t>
            </a:r>
            <a:r>
              <a:rPr lang="en-US" b="1" dirty="0"/>
              <a:t>semantic elements</a:t>
            </a:r>
            <a:r>
              <a:rPr lang="en-US" dirty="0"/>
              <a:t> that clearly describe their meaning in a human- and machine-readable way. These elements help improve the structure of your HTML code and make it more accessible for search engines and assistive technologies (like screen readers).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5966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Common HTML5 Semantic Elements: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3380125"/>
            <a:ext cx="641874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introductory content or a section’s header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(often includes a logo, navigation, or introductory text).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 placed at the top of a document or section.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&lt;header&gt;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&lt;h1&gt;My Website&lt;/h1&gt; &lt;nav&gt;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="#"&gt;Home&lt;/a&gt;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="#"&gt;About&lt;/a&gt; &lt;/nav&gt;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&lt;/header&gt;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237" y="-14258"/>
            <a:ext cx="8535779" cy="687225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277" y="258901"/>
            <a:ext cx="809708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&lt;nav&gt;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a section of the page that contains navigation links.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menus, links to other parts of the site, or a table of contents.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&lt;nav&gt;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&lt;li&gt;&lt;a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="#home"&gt;Home&lt;/a&gt;&lt;/li&gt;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&lt;li&gt;&lt;a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="#about"&gt;About&lt;/a&gt;&lt;/li&gt;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&lt;/nav&gt;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277" y="3844482"/>
            <a:ext cx="97241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&lt;main&gt;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Specifies the primary content of a document.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one &lt;main&gt; element should exist on a page.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contains the central content unique to the page (excluding sidebars, footers, etc.).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&lt;main&gt;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&lt;h2&gt;Main Content Section&lt;/h2&gt;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&lt;p&gt;This is the main content of the page.&lt;/p&gt;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&lt;/main&gt;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477" y="471997"/>
            <a:ext cx="10682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a thematic grouping of content, typically with a heading.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useful when you need to divide content into sections, especially for articles, chapters, 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parts of a webpage.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&lt;h2&gt;About Us&lt;/h2&gt;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&lt;p&gt;Information about our company.&lt;/p&gt;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&lt;/section&gt;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477" y="4287171"/>
            <a:ext cx="101267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&lt;footer&gt;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footer for a section or document.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 contains copyright information, links to terms of service, or author information.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&lt;footer&gt;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&lt;p&gt;&amp;copy; 2024 My Website&lt;/p&gt;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&lt;/footer&gt;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1664"/>
            <a:ext cx="12192000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Aayi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Nai.mp3"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&lt;audio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Aayi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Nai.mp3" controls&gt;&lt;/audio&gt; --&gt;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"SampleVideo_1280x720_1mb.mp4"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"alternate"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scrollamount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"100px"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magenta;"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"alternate"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Today's Offer BUY 2 GET 2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odit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reiciendis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quisquam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magni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omnis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earum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facilis quos. Qui non, nemo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voluptates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repellat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quos!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6153" y="148511"/>
            <a:ext cx="103957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&lt;!DOCTYPE html&gt;: This declares the document type and version of HTML.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&lt;html&gt;: The root element that wraps all content on the page.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&lt;head&gt;: Contains metadata about the HTML document (like the title, character set, etc.).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&lt;title&gt;: The title of the web page, shown in the browser tab.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&lt;body&gt;: Contains the actual content of the webpage, like headings, paragraphs, links, images, etc.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550" y="4124167"/>
            <a:ext cx="117629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 &amp; &lt;body&gt; tags are children of HTML tag.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is the parent of all tags.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 HTML elements have opening &amp; closing tag with content in between opening &amp; closing tags.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HTML tags have no content. These are called Empty elements e.g.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either use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.html extension.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“inspect element” or “view page source” option from Chrome to look into a website’s HTML Code.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854690" y="6757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Tags and Elements: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8543" y="2459544"/>
            <a:ext cx="119234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used to define elements, usually enclosed in angle brackets (e.g., &lt;p&gt; for a paragraph).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tags have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&lt;p&gt;) and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&lt;/p&gt;), with the content in between.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HTML Tags:</a:t>
            </a:r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4961" y="2081497"/>
            <a:ext cx="82766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to &lt;h6&gt; define headings, with &lt;h1&gt; being the largest.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Paragraphs: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&lt;p&gt; defines a paragraph.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 creates a hyperlink.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="image.jpg" alt="description"&gt; displays an image.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Typography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2235479"/>
            <a:ext cx="110492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explained earlier, headings define the hierarchy of your content,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(largest and most important)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(smallest and least important).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Paragraphs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defines paragraphs, separating blocks of text into distinct sections.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Bold Text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but doesn’t imply any importance.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and implies that it is important.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2231"/>
            <a:ext cx="10353762" cy="6415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Italic Text (&lt;</a:t>
            </a:r>
            <a:r>
              <a:rPr lang="en-US" dirty="0" err="1"/>
              <a:t>i</a:t>
            </a:r>
            <a:r>
              <a:rPr lang="en-US" dirty="0"/>
              <a:t>&gt; or &lt;</a:t>
            </a:r>
            <a:r>
              <a:rPr lang="en-US" dirty="0" err="1"/>
              <a:t>em</a:t>
            </a:r>
            <a:r>
              <a:rPr lang="en-US" dirty="0"/>
              <a:t>&gt;):&lt;</a:t>
            </a:r>
            <a:r>
              <a:rPr lang="en-US" dirty="0" err="1"/>
              <a:t>i</a:t>
            </a:r>
            <a:r>
              <a:rPr lang="en-US" dirty="0"/>
              <a:t>&gt; makes the text italicized, often used for emphasis or quotes.&lt;</a:t>
            </a:r>
            <a:r>
              <a:rPr lang="en-US" dirty="0" err="1"/>
              <a:t>em</a:t>
            </a:r>
            <a:r>
              <a:rPr lang="en-US" dirty="0"/>
              <a:t>&gt; italicizes the text and adds emphasis, indicating the importance of the text.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i</a:t>
            </a:r>
            <a:r>
              <a:rPr lang="en-US" dirty="0"/>
              <a:t>&gt;italicized&lt;/</a:t>
            </a:r>
            <a:r>
              <a:rPr lang="en-US" dirty="0" err="1"/>
              <a:t>i</a:t>
            </a:r>
            <a:r>
              <a:rPr lang="en-US" dirty="0"/>
              <a:t>&gt; word.&lt;/p&gt;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em</a:t>
            </a:r>
            <a:r>
              <a:rPr lang="en-US" dirty="0"/>
              <a:t>&gt;emphasized&lt;/</a:t>
            </a:r>
            <a:r>
              <a:rPr lang="en-US" dirty="0" err="1"/>
              <a:t>em</a:t>
            </a:r>
            <a:r>
              <a:rPr lang="en-US" dirty="0"/>
              <a:t>&gt; word.&lt;/p&gt;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Underline Text (&lt;u&gt;):&lt;u&gt; underlines the text, which can be useful for highlighting certain words or phrases.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&lt;p&gt;This is an &lt;u&gt;underlined&lt;/u&gt; word.&lt;/p&gt;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Strikethrough (&lt;s&gt; or &lt;del&gt;):&lt;s&gt; creates strikethrough text (used to represent something that is no longer accurate).&lt;del&gt; indicates text that has been dead, often used in documents to indicate edits.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010" y="56817"/>
            <a:ext cx="1140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is a case insensitive language. </a:t>
            </a:r>
            <a:r>
              <a:rPr lang="en-US" b="1" dirty="0"/>
              <a:t>&lt;H1&gt; and &lt;h1&gt; tags are the same.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3010" y="426149"/>
            <a:ext cx="883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 &lt;</a:t>
            </a:r>
            <a:r>
              <a:rPr lang="en-US" dirty="0" err="1"/>
              <a:t>br</a:t>
            </a:r>
            <a:r>
              <a:rPr lang="en-US" dirty="0"/>
              <a:t>&gt;  tag is used to create line breaks in an HTML document.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83010" y="885327"/>
            <a:ext cx="11404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BIG AND SMALL TAGS</a:t>
            </a:r>
            <a:endParaRPr lang="en-IN" dirty="0"/>
          </a:p>
          <a:p>
            <a:r>
              <a:rPr lang="en-IN" dirty="0"/>
              <a:t>We can make text a bit larger and a bit smaller using &lt;big&gt; and &lt;small&gt; tags respectively.</a:t>
            </a:r>
            <a:endParaRPr lang="en-IN" dirty="0"/>
          </a:p>
          <a:p>
            <a:r>
              <a:rPr lang="en-IN" dirty="0"/>
              <a:t>&lt;big&gt;He110 world&lt;/big&gt;</a:t>
            </a:r>
            <a:endParaRPr lang="en-IN" dirty="0"/>
          </a:p>
          <a:p>
            <a:r>
              <a:rPr lang="en-IN" dirty="0"/>
              <a:t>&lt; small&gt;He11o world&lt;/small&gt;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83010" y="2085656"/>
            <a:ext cx="1170899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HR TAG</a:t>
            </a:r>
            <a:endParaRPr lang="en-IN" dirty="0"/>
          </a:p>
          <a:p>
            <a:r>
              <a:rPr lang="en-IN" dirty="0"/>
              <a:t>&lt;hr&gt; tag in HTML is used to create a horizontal ruler often used to separate the content.</a:t>
            </a:r>
            <a:endParaRPr lang="en-IN" dirty="0"/>
          </a:p>
          <a:p>
            <a:endParaRPr lang="en-IN" dirty="0"/>
          </a:p>
          <a:p>
            <a:r>
              <a:rPr lang="en-IN" dirty="0"/>
              <a:t>SUBSCRIPT &amp; SUPERSCRIPT</a:t>
            </a:r>
            <a:endParaRPr lang="en-IN" dirty="0"/>
          </a:p>
          <a:p>
            <a:r>
              <a:rPr lang="en-IN" dirty="0"/>
              <a:t>We can add subscript and superscripts in HTML as follows:</a:t>
            </a:r>
            <a:endParaRPr lang="en-IN" dirty="0"/>
          </a:p>
          <a:p>
            <a:r>
              <a:rPr lang="en-IN" dirty="0"/>
              <a:t>this &lt;sub&gt; is &lt;/sub&gt; subscript.</a:t>
            </a:r>
            <a:endParaRPr lang="en-IN" dirty="0"/>
          </a:p>
          <a:p>
            <a:r>
              <a:rPr lang="en-IN" dirty="0"/>
              <a:t>this is &lt;sup&gt; is &lt;/sup&gt; superscript.</a:t>
            </a:r>
            <a:endParaRPr lang="en-IN" dirty="0"/>
          </a:p>
          <a:p>
            <a:endParaRPr lang="en-IN" dirty="0"/>
          </a:p>
          <a:p>
            <a:r>
              <a:rPr lang="en-IN" dirty="0"/>
              <a:t>PRE TAG</a:t>
            </a:r>
            <a:endParaRPr lang="en-IN" dirty="0"/>
          </a:p>
          <a:p>
            <a:r>
              <a:rPr lang="en-IN" dirty="0"/>
              <a:t>HTML always ignores extra spaces and newlines. In order to display a piece of text as is,</a:t>
            </a:r>
            <a:endParaRPr lang="en-IN" dirty="0"/>
          </a:p>
          <a:p>
            <a:r>
              <a:rPr lang="en-IN" dirty="0"/>
              <a:t>we use pre tag.</a:t>
            </a:r>
            <a:endParaRPr lang="en-IN" dirty="0"/>
          </a:p>
          <a:p>
            <a:r>
              <a:rPr lang="en-IN" dirty="0"/>
              <a:t>&lt;pre&gt;</a:t>
            </a:r>
            <a:endParaRPr lang="en-IN" dirty="0"/>
          </a:p>
          <a:p>
            <a:r>
              <a:rPr lang="en-IN" dirty="0"/>
              <a:t>                                This is written.</a:t>
            </a:r>
            <a:endParaRPr lang="en-IN" dirty="0"/>
          </a:p>
          <a:p>
            <a:r>
              <a:rPr lang="en-IN" dirty="0"/>
              <a:t>                            using pre</a:t>
            </a:r>
            <a:endParaRPr lang="en-IN" dirty="0"/>
          </a:p>
          <a:p>
            <a:r>
              <a:rPr lang="en-IN" dirty="0"/>
              <a:t>                                              tag</a:t>
            </a:r>
            <a:endParaRPr lang="en-IN" dirty="0"/>
          </a:p>
          <a:p>
            <a:r>
              <a:rPr lang="en-IN" dirty="0"/>
              <a:t>&lt;/pre&gt;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15187</Words>
  <Application>WPS Presentation</Application>
  <PresentationFormat>Widescreen</PresentationFormat>
  <Paragraphs>518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Arial Unicode MS</vt:lpstr>
      <vt:lpstr>Bookman Old Style</vt:lpstr>
      <vt:lpstr>Rockwell</vt:lpstr>
      <vt:lpstr>Microsoft YaHei</vt:lpstr>
      <vt:lpstr>Arial Unicode MS</vt:lpstr>
      <vt:lpstr>Calibri</vt:lpstr>
      <vt:lpstr>Consolas</vt:lpstr>
      <vt:lpstr>Consolas</vt:lpstr>
      <vt:lpstr>Damask</vt:lpstr>
      <vt:lpstr>HTML</vt:lpstr>
      <vt:lpstr>Key Concepts:</vt:lpstr>
      <vt:lpstr>Basic HTML Document Structure:</vt:lpstr>
      <vt:lpstr>PowerPoint 演示文稿</vt:lpstr>
      <vt:lpstr>HTML Tags and Elements:</vt:lpstr>
      <vt:lpstr>Common HTML Tags:</vt:lpstr>
      <vt:lpstr>HTML Typography</vt:lpstr>
      <vt:lpstr>PowerPoint 演示文稿</vt:lpstr>
      <vt:lpstr>PowerPoint 演示文稿</vt:lpstr>
      <vt:lpstr>HTML Attributes</vt:lpstr>
      <vt:lpstr>PowerPoint 演示文稿</vt:lpstr>
      <vt:lpstr>HTML Lists</vt:lpstr>
      <vt:lpstr>PowerPoint 演示文稿</vt:lpstr>
      <vt:lpstr>PowerPoint 演示文稿</vt:lpstr>
      <vt:lpstr>PowerPoint 演示文稿</vt:lpstr>
      <vt:lpstr>Description List</vt:lpstr>
      <vt:lpstr>HTML Tables</vt:lpstr>
      <vt:lpstr>PowerPoint 演示文稿</vt:lpstr>
      <vt:lpstr>PowerPoint 演示文稿</vt:lpstr>
      <vt:lpstr>PowerPoint 演示文稿</vt:lpstr>
      <vt:lpstr>HTML Forms and Inputs</vt:lpstr>
      <vt:lpstr>PowerPoint 演示文稿</vt:lpstr>
      <vt:lpstr>PowerPoint 演示文稿</vt:lpstr>
      <vt:lpstr>PowerPoint 演示文稿</vt:lpstr>
      <vt:lpstr>Block vs. Inline Elements</vt:lpstr>
      <vt:lpstr>PowerPoint 演示文稿</vt:lpstr>
      <vt:lpstr>Classes and IDs in HTML</vt:lpstr>
      <vt:lpstr>PowerPoint 演示文稿</vt:lpstr>
      <vt:lpstr>PowerPoint 演示文稿</vt:lpstr>
      <vt:lpstr>HTML5 Semantic Elements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Admin</cp:lastModifiedBy>
  <cp:revision>35</cp:revision>
  <dcterms:created xsi:type="dcterms:W3CDTF">2024-09-15T19:41:00Z</dcterms:created>
  <dcterms:modified xsi:type="dcterms:W3CDTF">2025-05-21T06:26:02Z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73A3D5FCDEB348C4A90CA3E2870D87D5_12</vt:lpwstr>
  </property>
  <property fmtid="{D5CDD505-2E9C-101B-9397-08002B2CF9AE}" pid="3" name="KSOProductBuildVer">
    <vt:lpwstr>1033-12.2.0.21179</vt:lpwstr>
  </property>
</Properties>
</file>