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91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94" r:id="rId31"/>
    <p:sldId id="288" r:id="rId32"/>
    <p:sldId id="289" r:id="rId33"/>
    <p:sldId id="293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9" autoAdjust="0"/>
    <p:restoredTop sz="94660"/>
  </p:normalViewPr>
  <p:slideViewPr>
    <p:cSldViewPr snapToGrid="0">
      <p:cViewPr varScale="1">
        <p:scale>
          <a:sx n="79" d="100"/>
          <a:sy n="79" d="100"/>
        </p:scale>
        <p:origin x="5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7F2-E611-4A5A-94BD-D33F325A6E53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92562-3949-47D8-AEA7-AB93B09EF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1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7F2-E611-4A5A-94BD-D33F325A6E53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92562-3949-47D8-AEA7-AB93B09EF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18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7F2-E611-4A5A-94BD-D33F325A6E53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92562-3949-47D8-AEA7-AB93B09EF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71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7F2-E611-4A5A-94BD-D33F325A6E53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92562-3949-47D8-AEA7-AB93B09EFF5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9237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7F2-E611-4A5A-94BD-D33F325A6E53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92562-3949-47D8-AEA7-AB93B09EF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786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7F2-E611-4A5A-94BD-D33F325A6E53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92562-3949-47D8-AEA7-AB93B09EF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404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7F2-E611-4A5A-94BD-D33F325A6E53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92562-3949-47D8-AEA7-AB93B09EF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344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7F2-E611-4A5A-94BD-D33F325A6E53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92562-3949-47D8-AEA7-AB93B09EF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206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7F2-E611-4A5A-94BD-D33F325A6E53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92562-3949-47D8-AEA7-AB93B09EF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65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7F2-E611-4A5A-94BD-D33F325A6E53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92562-3949-47D8-AEA7-AB93B09EF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977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7F2-E611-4A5A-94BD-D33F325A6E53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92562-3949-47D8-AEA7-AB93B09EF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665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7F2-E611-4A5A-94BD-D33F325A6E53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92562-3949-47D8-AEA7-AB93B09EF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96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7F2-E611-4A5A-94BD-D33F325A6E53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92562-3949-47D8-AEA7-AB93B09EF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170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7F2-E611-4A5A-94BD-D33F325A6E53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92562-3949-47D8-AEA7-AB93B09EF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891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7F2-E611-4A5A-94BD-D33F325A6E53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92562-3949-47D8-AEA7-AB93B09EF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898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7F2-E611-4A5A-94BD-D33F325A6E53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92562-3949-47D8-AEA7-AB93B09EF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21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D87F2-E611-4A5A-94BD-D33F325A6E53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92562-3949-47D8-AEA7-AB93B09EF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218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D87F2-E611-4A5A-94BD-D33F325A6E53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92562-3949-47D8-AEA7-AB93B09EFF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6380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E0A6-DB5D-9EDC-7572-4479DB14A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7873"/>
            <a:ext cx="9144000" cy="906873"/>
          </a:xfrm>
        </p:spPr>
        <p:txBody>
          <a:bodyPr>
            <a:normAutofit/>
          </a:bodyPr>
          <a:lstStyle/>
          <a:p>
            <a:r>
              <a:rPr lang="en-US" dirty="0"/>
              <a:t>HTML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AAD11-82AA-B6FB-AA1E-E70BB021D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07073"/>
            <a:ext cx="9144000" cy="3953054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HTML (</a:t>
            </a:r>
            <a:r>
              <a:rPr lang="en-US" b="1" dirty="0" err="1"/>
              <a:t>HyperText</a:t>
            </a:r>
            <a:r>
              <a:rPr lang="en-US" b="1" dirty="0"/>
              <a:t> Markup Language)</a:t>
            </a:r>
            <a:r>
              <a:rPr lang="en-US" dirty="0"/>
              <a:t> is the standard language used to create web pages.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It defines the structure and layout of a web page by using a variety of tags and elements.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Each element in HTML tells the browser how to display the content on the screen.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5252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B5549-F438-7A5F-0B9E-38F783668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94441"/>
            <a:ext cx="10353761" cy="1326321"/>
          </a:xfrm>
        </p:spPr>
        <p:txBody>
          <a:bodyPr/>
          <a:lstStyle/>
          <a:p>
            <a:r>
              <a:rPr lang="en-IN" b="1" dirty="0"/>
              <a:t>HTML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ECC0A-3504-2B64-2332-AE3453F91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42102"/>
            <a:ext cx="10353762" cy="3695136"/>
          </a:xfrm>
        </p:spPr>
        <p:txBody>
          <a:bodyPr>
            <a:no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HTML attributes provide additional information about HTML elements.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They are always included in the opening tag of the element and typically come in name/value pairs,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where the attribute name is followed by an equals sign and the value is enclosed in quotes.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tagname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attribute="value"&gt;Content&lt;/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tagname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&lt;a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="https://www.example.com"&gt;Visit Example&lt;/a&gt;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="image.jpg" alt="A description of the image"&gt;</a:t>
            </a:r>
          </a:p>
        </p:txBody>
      </p:sp>
    </p:spTree>
    <p:extLst>
      <p:ext uri="{BB962C8B-B14F-4D97-AF65-F5344CB8AC3E}">
        <p14:creationId xmlns:p14="http://schemas.microsoft.com/office/powerpoint/2010/main" val="2641232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76052-3109-8C60-41D1-FD222FBA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8" y="208270"/>
            <a:ext cx="10504785" cy="6649729"/>
          </a:xfrm>
        </p:spPr>
        <p:txBody>
          <a:bodyPr>
            <a:no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style: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Inline CSS can be applied to an element using the style attribute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&lt;p style="color: blue; font-size: 16px;"&gt;This is a styled paragraph.&lt;/p&gt;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Provides a unique identifier for an HTML element, allowing it to be targeted with CSS or JavaScript.  &lt;div id="header"&gt;This is the header section.&lt;/div&gt;	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class: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Assigns one or more class names to an element. Classes can be used to group elements for styling and scripting purposes. &lt;p class="intro"&gt;This is an introductory paragraph.&lt;/p&gt;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target: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Used with the &lt;a&gt; tag to specify where to open the linked document. The most common value is _blank, which opens the link in a new tab or window.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="https://www.example.com" target="_blank"&gt;Open in a new tab&lt;/a&gt;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233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3D878-5940-CEC8-BA30-7861EC85A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0A2D9-B024-8A6F-59FF-CF82CE805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96064"/>
            <a:ext cx="12191999" cy="3695136"/>
          </a:xfrm>
        </p:spPr>
        <p:txBody>
          <a:bodyPr>
            <a:no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Unordered List (&lt;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 unordered list is a list of items marked with bullet points. It is commonly used when the order of items is not important.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&lt;li&gt;Item 1&lt;/li&gt;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&lt;li&gt;Item 2&lt;/li&gt;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&lt;li&gt;Item 3&lt;/li&gt;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82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87B86-49A5-F2D5-7CF7-CE9414A54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Ordered List (&lt;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ordered list is a list of items marked with numbers or letters, useful when the sequence of items matters.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Basic Structure: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&lt;li&gt;First item&lt;/li&gt;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&lt;li&gt;Second item&lt;/li&gt;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&lt;li&gt;Third item&lt;/li&gt;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985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45087-687A-725A-E619-ABB006989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Changing List Numbering:</a:t>
            </a:r>
          </a:p>
          <a:p>
            <a:r>
              <a:rPr lang="en-US" dirty="0"/>
              <a:t>You can use the type attribute to change the style of numbering for an ordered list.</a:t>
            </a:r>
          </a:p>
          <a:p>
            <a:endParaRPr lang="en-US" dirty="0"/>
          </a:p>
          <a:p>
            <a:r>
              <a:rPr lang="en-US" dirty="0"/>
              <a:t>type="1" (default): Numbers (1, 2, 3)</a:t>
            </a:r>
          </a:p>
          <a:p>
            <a:r>
              <a:rPr lang="en-US" dirty="0"/>
              <a:t>type="A": Uppercase letters (A, B, C)</a:t>
            </a:r>
          </a:p>
          <a:p>
            <a:r>
              <a:rPr lang="en-US" dirty="0"/>
              <a:t>type="a": Lowercase letters (a, b, c)</a:t>
            </a:r>
          </a:p>
          <a:p>
            <a:r>
              <a:rPr lang="en-US" dirty="0"/>
              <a:t>type="I": Uppercase Roman numerals (I, II, III)</a:t>
            </a:r>
          </a:p>
          <a:p>
            <a:r>
              <a:rPr lang="en-US" dirty="0"/>
              <a:t>type="</a:t>
            </a:r>
            <a:r>
              <a:rPr lang="en-US" dirty="0" err="1"/>
              <a:t>i</a:t>
            </a:r>
            <a:r>
              <a:rPr lang="en-US" dirty="0"/>
              <a:t>": Lowercase Roman numerals (</a:t>
            </a:r>
            <a:r>
              <a:rPr lang="en-US" dirty="0" err="1"/>
              <a:t>i</a:t>
            </a:r>
            <a:r>
              <a:rPr lang="en-US" dirty="0"/>
              <a:t>, ii, iii)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696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7C88A-C99C-FA5E-212A-F3245FE71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0"/>
            <a:ext cx="10353762" cy="5791200"/>
          </a:xfrm>
        </p:spPr>
        <p:txBody>
          <a:bodyPr>
            <a:noAutofit/>
          </a:bodyPr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List Attributes</a:t>
            </a:r>
          </a:p>
          <a:p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start: Defines the starting number for an ordered list.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ol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start="5"&gt;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 &lt;li&gt;Item 5&lt;/li&gt;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 &lt;li&gt;Item 6&lt;/li&gt;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ol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reversed: Reverses the numbering of an ordered list.</a:t>
            </a:r>
          </a:p>
          <a:p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ol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reversed&gt;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 &lt;li&gt;Third item&lt;/li&gt;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 &lt;li&gt;Second item&lt;/li&gt;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 &lt;li&gt;First item&lt;/li&gt;</a:t>
            </a:r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ol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595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B7C5D-A030-172F-A0FC-A2D9C5059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707923"/>
          </a:xfrm>
        </p:spPr>
        <p:txBody>
          <a:bodyPr/>
          <a:lstStyle/>
          <a:p>
            <a:r>
              <a:rPr lang="en-IN" dirty="0"/>
              <a:t>HTML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230E8-5B2B-0A4A-BF4C-DF2C83FAA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707922"/>
            <a:ext cx="10353762" cy="6150077"/>
          </a:xfrm>
        </p:spPr>
        <p:txBody>
          <a:bodyPr>
            <a:no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HTML tables are used to display data in a tabular format, consisting of rows and columns. Each table is made up of several components that define the structure, such as headers, rows, and cells.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Basic Structure of an HTML Table: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&lt;table&gt;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&lt;tr&gt;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&gt;Header 1&lt;/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&gt;Header 2&lt;/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&lt;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&gt;Header 3&lt;/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&lt;/tr&gt;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&lt;tr&gt;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&lt;td&gt;Row 1, Cell 1&lt;/td&gt;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&lt;td&gt;Row 1, Cell 2&lt;/td&gt;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&lt;td&gt;Row 1, Cell 3&lt;/td&gt;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&lt;/tr&gt;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&lt;tr&gt;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&lt;td&gt;Row 2, Cell 1&lt;/td&gt;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&lt;td&gt;Row 2, Cell 2&lt;/td&gt;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  &lt;td&gt;Row 2, Cell 3&lt;/td&gt;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 &lt;/tr&gt;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&lt;/table&gt;</a:t>
            </a:r>
            <a:endParaRPr lang="en-IN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28C59F-592A-EEB8-CB66-15B74370E03D}"/>
              </a:ext>
            </a:extLst>
          </p:cNvPr>
          <p:cNvSpPr txBox="1"/>
          <p:nvPr/>
        </p:nvSpPr>
        <p:spPr>
          <a:xfrm>
            <a:off x="3304032" y="2274838"/>
            <a:ext cx="870508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&lt;table&gt;: Defines the entire table.</a:t>
            </a:r>
          </a:p>
          <a:p>
            <a:r>
              <a:rPr lang="en-IN" sz="2400" dirty="0"/>
              <a:t>&lt;tr&gt;: Represents a row in the table.</a:t>
            </a:r>
          </a:p>
          <a:p>
            <a:r>
              <a:rPr lang="en-IN" sz="2400" dirty="0"/>
              <a:t>&lt;</a:t>
            </a:r>
            <a:r>
              <a:rPr lang="en-IN" sz="2400" dirty="0" err="1"/>
              <a:t>th</a:t>
            </a:r>
            <a:r>
              <a:rPr lang="en-IN" sz="2400" dirty="0"/>
              <a:t>&gt;: Defines a header cell (bold and </a:t>
            </a:r>
            <a:r>
              <a:rPr lang="en-IN" sz="2400" dirty="0" err="1"/>
              <a:t>centered</a:t>
            </a:r>
            <a:r>
              <a:rPr lang="en-IN" sz="2400" dirty="0"/>
              <a:t> by default).</a:t>
            </a:r>
          </a:p>
          <a:p>
            <a:r>
              <a:rPr lang="en-IN" sz="2400" dirty="0"/>
              <a:t>&lt;t	d&gt;: Defines a standard table cell (data cell).</a:t>
            </a:r>
          </a:p>
        </p:txBody>
      </p:sp>
    </p:spTree>
    <p:extLst>
      <p:ext uri="{BB962C8B-B14F-4D97-AF65-F5344CB8AC3E}">
        <p14:creationId xmlns:p14="http://schemas.microsoft.com/office/powerpoint/2010/main" val="153652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6F2F6-3FAA-E221-5E5F-DB2CF75A3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75534"/>
            <a:ext cx="10353762" cy="6782465"/>
          </a:xfrm>
        </p:spPr>
        <p:txBody>
          <a:bodyPr>
            <a:noAutofit/>
          </a:bodyPr>
          <a:lstStyle/>
          <a:p>
            <a:pPr lvl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Example:    &lt;!DOCTYPE html&gt;</a:t>
            </a:r>
          </a:p>
          <a:p>
            <a:pPr lvl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&lt;html&gt;</a:t>
            </a:r>
          </a:p>
          <a:p>
            <a:pPr lvl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&lt;body&gt;</a:t>
            </a:r>
          </a:p>
          <a:p>
            <a:pPr lvl="1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 &lt;h2&gt;HTML Table Example&lt;/h2&gt;</a:t>
            </a:r>
          </a:p>
          <a:p>
            <a:pPr lvl="1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 &lt;table border="1"&gt;</a:t>
            </a:r>
          </a:p>
          <a:p>
            <a:pPr lvl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   &lt;tr&gt;</a:t>
            </a:r>
          </a:p>
          <a:p>
            <a:pPr lvl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     &lt;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&gt;Product&lt;/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lvl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     &lt;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&gt;Price&lt;/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lvl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     &lt;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&gt;Quantity&lt;/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lvl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   &lt;/tr&gt;</a:t>
            </a:r>
          </a:p>
          <a:p>
            <a:pPr lvl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   &lt;tr&gt;</a:t>
            </a:r>
          </a:p>
          <a:p>
            <a:pPr lvl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     &lt;td&gt;Apples&lt;/td&gt;</a:t>
            </a:r>
          </a:p>
          <a:p>
            <a:pPr lvl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     &lt;td&gt;$2&lt;/td&gt;</a:t>
            </a:r>
          </a:p>
          <a:p>
            <a:pPr lvl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     &lt;td&gt;10&lt;/td&gt;</a:t>
            </a:r>
          </a:p>
          <a:p>
            <a:pPr lvl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   &lt;/tr&gt;</a:t>
            </a:r>
          </a:p>
          <a:p>
            <a:pPr lvl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   &lt;tr&gt;</a:t>
            </a:r>
          </a:p>
          <a:p>
            <a:pPr lvl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     &lt;td&gt;Bananas&lt;/td&gt;</a:t>
            </a:r>
          </a:p>
          <a:p>
            <a:pPr lvl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     &lt;td&gt;$1&lt;/td&gt;</a:t>
            </a:r>
          </a:p>
          <a:p>
            <a:pPr lvl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     &lt;td&gt;15&lt;/td&gt;</a:t>
            </a:r>
          </a:p>
          <a:p>
            <a:pPr lvl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   &lt;/tr&gt;</a:t>
            </a:r>
          </a:p>
          <a:p>
            <a:pPr lvl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 &lt;/table&gt;</a:t>
            </a:r>
          </a:p>
          <a:p>
            <a:pPr lvl="1"/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&lt;/body&gt;</a:t>
            </a:r>
          </a:p>
          <a:p>
            <a:pPr lvl="1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&lt;/html&gt;</a:t>
            </a:r>
            <a:endParaRPr lang="en-IN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628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23062-05C8-E53F-9189-E22373B59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0"/>
            <a:ext cx="10353762" cy="6858000"/>
          </a:xfrm>
        </p:spPr>
        <p:txBody>
          <a:bodyPr>
            <a:normAutofit/>
          </a:bodyPr>
          <a:lstStyle/>
          <a:p>
            <a:r>
              <a:rPr lang="en-US" dirty="0"/>
              <a:t>Attributes in Tables:</a:t>
            </a:r>
          </a:p>
          <a:p>
            <a:endParaRPr lang="en-US" dirty="0"/>
          </a:p>
          <a:p>
            <a:r>
              <a:rPr lang="en-US" dirty="0"/>
              <a:t>border: Adds a border around the table and cells.</a:t>
            </a:r>
          </a:p>
          <a:p>
            <a:r>
              <a:rPr lang="en-US" dirty="0"/>
              <a:t>&lt;table border="1"&gt;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colspan</a:t>
            </a:r>
            <a:r>
              <a:rPr lang="en-US" dirty="0"/>
              <a:t>: Allows a cell to span across multiple columns.</a:t>
            </a:r>
          </a:p>
          <a:p>
            <a:r>
              <a:rPr lang="en-US" dirty="0"/>
              <a:t>&lt;td </a:t>
            </a:r>
            <a:r>
              <a:rPr lang="en-US" dirty="0" err="1"/>
              <a:t>colspan</a:t>
            </a:r>
            <a:r>
              <a:rPr lang="en-US" dirty="0"/>
              <a:t>="2"&gt;This cell spans 2 columns&lt;/td&gt;</a:t>
            </a:r>
          </a:p>
          <a:p>
            <a:endParaRPr lang="en-US" dirty="0"/>
          </a:p>
          <a:p>
            <a:r>
              <a:rPr lang="en-US" dirty="0" err="1"/>
              <a:t>rowspan</a:t>
            </a:r>
            <a:r>
              <a:rPr lang="en-US" dirty="0"/>
              <a:t>: Allows a cell to span across multiple rows.</a:t>
            </a:r>
          </a:p>
          <a:p>
            <a:r>
              <a:rPr lang="en-US" dirty="0"/>
              <a:t>&lt;td </a:t>
            </a:r>
            <a:r>
              <a:rPr lang="en-US" dirty="0" err="1"/>
              <a:t>rowspan</a:t>
            </a:r>
            <a:r>
              <a:rPr lang="en-US" dirty="0"/>
              <a:t>="2"&gt;This cell spans 2 rows&lt;/td&gt;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7784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15865-D79D-7BB6-7084-3AB7F139A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0"/>
            <a:ext cx="10353762" cy="6858000"/>
          </a:xfrm>
        </p:spPr>
        <p:txBody>
          <a:bodyPr>
            <a:normAutofit fontScale="92500" lnSpcReduction="10000"/>
          </a:bodyPr>
          <a:lstStyle/>
          <a:p>
            <a:r>
              <a:rPr lang="en-US" sz="1200" dirty="0"/>
              <a:t>Example with </a:t>
            </a:r>
            <a:r>
              <a:rPr lang="en-US" sz="1200" dirty="0" err="1"/>
              <a:t>colspan</a:t>
            </a:r>
            <a:r>
              <a:rPr lang="en-US" sz="1200" dirty="0"/>
              <a:t> and </a:t>
            </a:r>
            <a:r>
              <a:rPr lang="en-US" sz="1200" dirty="0" err="1"/>
              <a:t>rowspan</a:t>
            </a:r>
            <a:r>
              <a:rPr lang="en-US" sz="1200" dirty="0"/>
              <a:t>:</a:t>
            </a:r>
          </a:p>
          <a:p>
            <a:endParaRPr lang="en-US" sz="1200" dirty="0"/>
          </a:p>
          <a:p>
            <a:r>
              <a:rPr lang="en-US" sz="1200" dirty="0"/>
              <a:t>&lt;table border="1"&gt;</a:t>
            </a:r>
          </a:p>
          <a:p>
            <a:r>
              <a:rPr lang="en-US" sz="1200" dirty="0"/>
              <a:t>  &lt;tr&gt;</a:t>
            </a:r>
          </a:p>
          <a:p>
            <a:r>
              <a:rPr lang="en-US" sz="1200" dirty="0"/>
              <a:t>    &lt;</a:t>
            </a:r>
            <a:r>
              <a:rPr lang="en-US" sz="1200" dirty="0" err="1"/>
              <a:t>th</a:t>
            </a:r>
            <a:r>
              <a:rPr lang="en-US" sz="1200" dirty="0"/>
              <a:t>&gt;Name&lt;/</a:t>
            </a:r>
            <a:r>
              <a:rPr lang="en-US" sz="1200" dirty="0" err="1"/>
              <a:t>th</a:t>
            </a:r>
            <a:r>
              <a:rPr lang="en-US" sz="1200" dirty="0"/>
              <a:t>&gt;</a:t>
            </a:r>
          </a:p>
          <a:p>
            <a:r>
              <a:rPr lang="en-US" sz="1200" dirty="0"/>
              <a:t>    &lt;</a:t>
            </a:r>
            <a:r>
              <a:rPr lang="en-US" sz="1200" dirty="0" err="1"/>
              <a:t>th</a:t>
            </a:r>
            <a:r>
              <a:rPr lang="en-US" sz="1200" dirty="0"/>
              <a:t>&gt;Age&lt;/</a:t>
            </a:r>
            <a:r>
              <a:rPr lang="en-US" sz="1200" dirty="0" err="1"/>
              <a:t>th</a:t>
            </a:r>
            <a:r>
              <a:rPr lang="en-US" sz="1200" dirty="0"/>
              <a:t>&gt;</a:t>
            </a:r>
          </a:p>
          <a:p>
            <a:r>
              <a:rPr lang="en-US" sz="1200" dirty="0"/>
              <a:t>    &lt;</a:t>
            </a:r>
            <a:r>
              <a:rPr lang="en-US" sz="1200" dirty="0" err="1"/>
              <a:t>th</a:t>
            </a:r>
            <a:r>
              <a:rPr lang="en-US" sz="1200" dirty="0"/>
              <a:t>&gt;Location&lt;/</a:t>
            </a:r>
            <a:r>
              <a:rPr lang="en-US" sz="1200" dirty="0" err="1"/>
              <a:t>th</a:t>
            </a:r>
            <a:r>
              <a:rPr lang="en-US" sz="1200" dirty="0"/>
              <a:t>&gt;</a:t>
            </a:r>
          </a:p>
          <a:p>
            <a:r>
              <a:rPr lang="en-US" sz="1200" dirty="0"/>
              <a:t>  &lt;/tr&gt;</a:t>
            </a:r>
          </a:p>
          <a:p>
            <a:r>
              <a:rPr lang="en-US" sz="1200" dirty="0"/>
              <a:t>  &lt;tr&gt;</a:t>
            </a:r>
          </a:p>
          <a:p>
            <a:r>
              <a:rPr lang="en-US" sz="1200" dirty="0"/>
              <a:t>    &lt;td&gt;John&lt;/td&gt;</a:t>
            </a:r>
          </a:p>
          <a:p>
            <a:r>
              <a:rPr lang="en-US" sz="1200" dirty="0"/>
              <a:t>    &lt;td </a:t>
            </a:r>
            <a:r>
              <a:rPr lang="en-US" sz="1200" dirty="0" err="1"/>
              <a:t>rowspan</a:t>
            </a:r>
            <a:r>
              <a:rPr lang="en-US" sz="1200" dirty="0"/>
              <a:t>="2"&gt;25&lt;/td&gt;</a:t>
            </a:r>
          </a:p>
          <a:p>
            <a:r>
              <a:rPr lang="en-US" sz="1200" dirty="0"/>
              <a:t>    &lt;td&gt;New York&lt;/td&gt;</a:t>
            </a:r>
          </a:p>
          <a:p>
            <a:r>
              <a:rPr lang="en-US" sz="1200" dirty="0"/>
              <a:t>  &lt;/tr&gt;</a:t>
            </a:r>
          </a:p>
          <a:p>
            <a:r>
              <a:rPr lang="en-US" sz="1200" dirty="0"/>
              <a:t>  &lt;tr&gt;</a:t>
            </a:r>
          </a:p>
          <a:p>
            <a:r>
              <a:rPr lang="en-US" sz="1200" dirty="0"/>
              <a:t>    &lt;td&gt;Jane&lt;/td&gt;</a:t>
            </a:r>
          </a:p>
          <a:p>
            <a:r>
              <a:rPr lang="en-US" sz="1200" dirty="0"/>
              <a:t>    &lt;td&gt;Los Angeles&lt;/td&gt;</a:t>
            </a:r>
          </a:p>
          <a:p>
            <a:r>
              <a:rPr lang="en-US" sz="1200" dirty="0"/>
              <a:t>  &lt;/tr&gt;</a:t>
            </a:r>
          </a:p>
          <a:p>
            <a:r>
              <a:rPr lang="en-US" sz="1200" dirty="0"/>
              <a:t>  &lt;tr&gt;</a:t>
            </a:r>
          </a:p>
          <a:p>
            <a:r>
              <a:rPr lang="en-US" sz="1200" dirty="0"/>
              <a:t>    &lt;td </a:t>
            </a:r>
            <a:r>
              <a:rPr lang="en-US" sz="1200" dirty="0" err="1"/>
              <a:t>colspan</a:t>
            </a:r>
            <a:r>
              <a:rPr lang="en-US" sz="1200" dirty="0"/>
              <a:t>="2"&gt;Total&lt;/td&gt;</a:t>
            </a:r>
          </a:p>
          <a:p>
            <a:r>
              <a:rPr lang="en-US" sz="1200" dirty="0"/>
              <a:t>    &lt;td&gt;2 People&lt;/td&gt;</a:t>
            </a:r>
          </a:p>
          <a:p>
            <a:r>
              <a:rPr lang="en-US" sz="1200" dirty="0"/>
              <a:t>  &lt;/tr&gt;</a:t>
            </a:r>
          </a:p>
          <a:p>
            <a:r>
              <a:rPr lang="en-US" sz="1200" dirty="0"/>
              <a:t>&lt;/table&gt;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637378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F240A-73A6-8963-62EC-B48583F8F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Key Concepts: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6D0A1CB-4B10-C648-FE67-9FC4D1598F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5587" y="3127694"/>
            <a:ext cx="1148686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HyperText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Refers to text that contains links to other texts or resources. It's the foundation of web navigation.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Markup Language: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HTML uses "tags" to markup content, specifying how it should be formatted or displayed. </a:t>
            </a:r>
          </a:p>
        </p:txBody>
      </p:sp>
    </p:spTree>
    <p:extLst>
      <p:ext uri="{BB962C8B-B14F-4D97-AF65-F5344CB8AC3E}">
        <p14:creationId xmlns:p14="http://schemas.microsoft.com/office/powerpoint/2010/main" val="3629260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885D2-59A3-F74C-C636-CA6E1EB26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-441960"/>
            <a:ext cx="10353761" cy="1326321"/>
          </a:xfrm>
        </p:spPr>
        <p:txBody>
          <a:bodyPr/>
          <a:lstStyle/>
          <a:p>
            <a:r>
              <a:rPr lang="en-IN" dirty="0"/>
              <a:t>HTML Forms and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8762C-0258-F15D-FFDE-69E931750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678744"/>
            <a:ext cx="10353762" cy="6179256"/>
          </a:xfrm>
        </p:spPr>
        <p:txBody>
          <a:bodyPr>
            <a:normAutofit/>
          </a:bodyPr>
          <a:lstStyle/>
          <a:p>
            <a:r>
              <a:rPr lang="en-US" dirty="0"/>
              <a:t>HTML forms are essential for collecting user input and sending it to the server for processing. </a:t>
            </a:r>
          </a:p>
          <a:p>
            <a:r>
              <a:rPr lang="en-US" dirty="0"/>
              <a:t>Forms contain various input elements like text fields, checkboxes, radio buttons, and more, each designed to capture specific types of data.</a:t>
            </a:r>
          </a:p>
          <a:p>
            <a:endParaRPr lang="en-US" dirty="0"/>
          </a:p>
          <a:p>
            <a:r>
              <a:rPr lang="en-US" dirty="0"/>
              <a:t>Basic Structure of an HTML Form: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&lt;form action="/submit" method="POST"&gt;</a:t>
            </a:r>
          </a:p>
          <a:p>
            <a:pPr marL="0" indent="0">
              <a:buNone/>
            </a:pPr>
            <a:r>
              <a:rPr lang="en-US" dirty="0"/>
              <a:t>  &lt;!-- Form elements go here --&gt;</a:t>
            </a:r>
          </a:p>
          <a:p>
            <a:pPr marL="0" indent="0">
              <a:buNone/>
            </a:pPr>
            <a:r>
              <a:rPr lang="en-US" dirty="0"/>
              <a:t>&lt;/form&gt;</a:t>
            </a:r>
          </a:p>
          <a:p>
            <a:r>
              <a:rPr lang="en-US" dirty="0"/>
              <a:t>&lt;form&gt;: This tag defines the form.</a:t>
            </a:r>
          </a:p>
          <a:p>
            <a:r>
              <a:rPr lang="en-US" dirty="0"/>
              <a:t>action: The URL where the form data will be sent.</a:t>
            </a:r>
          </a:p>
          <a:p>
            <a:r>
              <a:rPr lang="en-US" dirty="0"/>
              <a:t>method: The HTTP method used to send data (GET or POST).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79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6D296-BA0F-5957-BE85-83732540F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0"/>
            <a:ext cx="10353762" cy="6858000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Common Input Types:</a:t>
            </a:r>
          </a:p>
          <a:p>
            <a:r>
              <a:rPr lang="en-IN" dirty="0"/>
              <a:t>The &lt;input&gt; tag is used to create various types of form fields. The type attribute specifies the kind of input field.</a:t>
            </a:r>
          </a:p>
          <a:p>
            <a:endParaRPr lang="en-IN" dirty="0"/>
          </a:p>
          <a:p>
            <a:r>
              <a:rPr lang="en-IN" dirty="0"/>
              <a:t>Text Input (type="text")</a:t>
            </a:r>
          </a:p>
          <a:p>
            <a:r>
              <a:rPr lang="en-IN" dirty="0"/>
              <a:t>Creates a single-line text input field.</a:t>
            </a:r>
          </a:p>
          <a:p>
            <a:endParaRPr lang="en-IN" dirty="0"/>
          </a:p>
          <a:p>
            <a:r>
              <a:rPr lang="en-IN" dirty="0"/>
              <a:t>&lt;label for="name"&gt;Name:&lt;/label&gt;</a:t>
            </a:r>
          </a:p>
          <a:p>
            <a:r>
              <a:rPr lang="en-IN" dirty="0"/>
              <a:t>&lt;input type="text" id="name" name="name"&gt;</a:t>
            </a:r>
          </a:p>
          <a:p>
            <a:endParaRPr lang="en-IN" dirty="0"/>
          </a:p>
          <a:p>
            <a:r>
              <a:rPr lang="en-IN" dirty="0"/>
              <a:t>Password Input (type="password")</a:t>
            </a:r>
          </a:p>
          <a:p>
            <a:r>
              <a:rPr lang="en-IN" dirty="0"/>
              <a:t>Masks the input, commonly used for passwords.</a:t>
            </a:r>
          </a:p>
          <a:p>
            <a:endParaRPr lang="en-IN" dirty="0"/>
          </a:p>
          <a:p>
            <a:r>
              <a:rPr lang="en-IN" dirty="0"/>
              <a:t>&lt;label for="password"&gt;Password:&lt;/label&gt;</a:t>
            </a:r>
          </a:p>
          <a:p>
            <a:r>
              <a:rPr lang="en-IN" dirty="0"/>
              <a:t>&lt;input type="password" id="password" name="password"&gt;</a:t>
            </a:r>
          </a:p>
          <a:p>
            <a:endParaRPr lang="en-IN" dirty="0"/>
          </a:p>
          <a:p>
            <a:r>
              <a:rPr lang="en-IN" dirty="0"/>
              <a:t>Email Input (type="email")</a:t>
            </a:r>
          </a:p>
          <a:p>
            <a:r>
              <a:rPr lang="en-IN" dirty="0"/>
              <a:t>Accepts email addresses and ensures the format is correct.</a:t>
            </a:r>
          </a:p>
          <a:p>
            <a:endParaRPr lang="en-IN" dirty="0"/>
          </a:p>
          <a:p>
            <a:r>
              <a:rPr lang="en-IN" dirty="0"/>
              <a:t>&lt;label for="email"&gt;Email:&lt;/label&gt;</a:t>
            </a:r>
          </a:p>
          <a:p>
            <a:r>
              <a:rPr lang="en-IN" dirty="0"/>
              <a:t>&lt;input type="email" id="email" name="email"&gt;</a:t>
            </a:r>
          </a:p>
        </p:txBody>
      </p:sp>
    </p:spTree>
    <p:extLst>
      <p:ext uri="{BB962C8B-B14F-4D97-AF65-F5344CB8AC3E}">
        <p14:creationId xmlns:p14="http://schemas.microsoft.com/office/powerpoint/2010/main" val="2357703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7948D-A608-9B4B-FA77-6FC463542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0"/>
            <a:ext cx="10353762" cy="6858000"/>
          </a:xfrm>
        </p:spPr>
        <p:txBody>
          <a:bodyPr>
            <a:normAutofit fontScale="55000" lnSpcReduction="20000"/>
          </a:bodyPr>
          <a:lstStyle/>
          <a:p>
            <a:r>
              <a:rPr lang="en-IN" dirty="0"/>
              <a:t>Number Input (type="number")</a:t>
            </a:r>
          </a:p>
          <a:p>
            <a:r>
              <a:rPr lang="en-IN" dirty="0"/>
              <a:t>Allows input of numbers with optional restrictions (min, max, step).</a:t>
            </a:r>
          </a:p>
          <a:p>
            <a:endParaRPr lang="en-IN" dirty="0"/>
          </a:p>
          <a:p>
            <a:r>
              <a:rPr lang="en-IN" dirty="0"/>
              <a:t>&lt;label for="age"&gt;Age:&lt;/label&gt;</a:t>
            </a:r>
          </a:p>
          <a:p>
            <a:r>
              <a:rPr lang="en-IN" dirty="0"/>
              <a:t>&lt;input type="number" id="age" name="age" min="18" max="100"&gt;</a:t>
            </a:r>
          </a:p>
          <a:p>
            <a:endParaRPr lang="en-IN" dirty="0"/>
          </a:p>
          <a:p>
            <a:r>
              <a:rPr lang="en-IN" dirty="0"/>
              <a:t>Checkbox (type="checkbox")</a:t>
            </a:r>
          </a:p>
          <a:p>
            <a:r>
              <a:rPr lang="en-IN" dirty="0"/>
              <a:t>Allows the user to select one or more options.</a:t>
            </a:r>
          </a:p>
          <a:p>
            <a:endParaRPr lang="en-IN" dirty="0"/>
          </a:p>
          <a:p>
            <a:r>
              <a:rPr lang="en-IN" dirty="0"/>
              <a:t>&lt;label&gt;</a:t>
            </a:r>
          </a:p>
          <a:p>
            <a:r>
              <a:rPr lang="en-IN" dirty="0"/>
              <a:t>  &lt;input type="checkbox" name="subscribe" value="newsletter"&gt; Subscribe to newsletter</a:t>
            </a:r>
          </a:p>
          <a:p>
            <a:r>
              <a:rPr lang="en-IN" dirty="0"/>
              <a:t>&lt;/label&gt;</a:t>
            </a:r>
          </a:p>
          <a:p>
            <a:endParaRPr lang="en-IN" dirty="0"/>
          </a:p>
          <a:p>
            <a:r>
              <a:rPr lang="en-IN" dirty="0"/>
              <a:t>Radio Button (type="radio")</a:t>
            </a:r>
          </a:p>
          <a:p>
            <a:r>
              <a:rPr lang="en-IN" dirty="0"/>
              <a:t>Lets the user select only one option from a set.</a:t>
            </a:r>
          </a:p>
          <a:p>
            <a:endParaRPr lang="en-IN" dirty="0"/>
          </a:p>
          <a:p>
            <a:r>
              <a:rPr lang="en-IN" dirty="0"/>
              <a:t>&lt;label&gt;</a:t>
            </a:r>
          </a:p>
          <a:p>
            <a:r>
              <a:rPr lang="en-IN" dirty="0"/>
              <a:t>  &lt;input type="radio" name="gender" value="male"&gt; Male</a:t>
            </a:r>
          </a:p>
          <a:p>
            <a:r>
              <a:rPr lang="en-IN" dirty="0"/>
              <a:t>&lt;/label&gt;</a:t>
            </a:r>
          </a:p>
          <a:p>
            <a:r>
              <a:rPr lang="en-IN" dirty="0"/>
              <a:t>&lt;label&gt;</a:t>
            </a:r>
          </a:p>
          <a:p>
            <a:r>
              <a:rPr lang="en-IN" dirty="0"/>
              <a:t>  &lt;input type="radio" name="gender" value="female"&gt; Female</a:t>
            </a:r>
          </a:p>
          <a:p>
            <a:r>
              <a:rPr lang="en-IN" dirty="0"/>
              <a:t>&lt;/label&gt;</a:t>
            </a:r>
          </a:p>
        </p:txBody>
      </p:sp>
    </p:spTree>
    <p:extLst>
      <p:ext uri="{BB962C8B-B14F-4D97-AF65-F5344CB8AC3E}">
        <p14:creationId xmlns:p14="http://schemas.microsoft.com/office/powerpoint/2010/main" val="404755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8A225-8D6B-2649-2491-176E0B5B3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0"/>
            <a:ext cx="10353762" cy="7329714"/>
          </a:xfrm>
        </p:spPr>
        <p:txBody>
          <a:bodyPr>
            <a:normAutofit/>
          </a:bodyPr>
          <a:lstStyle/>
          <a:p>
            <a:r>
              <a:rPr lang="en-IN" dirty="0"/>
              <a:t>Submit Button (type="submit")</a:t>
            </a:r>
          </a:p>
          <a:p>
            <a:pPr marL="0" indent="0">
              <a:buNone/>
            </a:pPr>
            <a:r>
              <a:rPr lang="en-IN" dirty="0"/>
              <a:t>Submits the form data to the server.</a:t>
            </a:r>
          </a:p>
          <a:p>
            <a:endParaRPr lang="en-IN" dirty="0"/>
          </a:p>
          <a:p>
            <a:r>
              <a:rPr lang="en-IN" dirty="0"/>
              <a:t>&lt;input type="submit" value="Submit"&gt;</a:t>
            </a:r>
          </a:p>
          <a:p>
            <a:endParaRPr lang="en-IN" dirty="0"/>
          </a:p>
          <a:p>
            <a:r>
              <a:rPr lang="en-IN" dirty="0"/>
              <a:t>Reset Button (type="reset")</a:t>
            </a:r>
          </a:p>
          <a:p>
            <a:pPr marL="0" indent="0">
              <a:buNone/>
            </a:pPr>
            <a:r>
              <a:rPr lang="en-IN" dirty="0"/>
              <a:t>Resets all form fields to their default values.</a:t>
            </a:r>
          </a:p>
          <a:p>
            <a:endParaRPr lang="en-IN" dirty="0"/>
          </a:p>
          <a:p>
            <a:r>
              <a:rPr lang="en-IN" dirty="0"/>
              <a:t>&lt;input type="reset" value="Reset"&gt;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85B2A5-B9E4-FAF2-1F10-7FDB9ACB9CC9}"/>
              </a:ext>
            </a:extLst>
          </p:cNvPr>
          <p:cNvSpPr txBox="1"/>
          <p:nvPr/>
        </p:nvSpPr>
        <p:spPr>
          <a:xfrm>
            <a:off x="-7782" y="4691287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</a:t>
            </a:r>
            <a:r>
              <a:rPr lang="en-US" dirty="0" err="1"/>
              <a:t>textarea</a:t>
            </a:r>
            <a:r>
              <a:rPr lang="en-US" dirty="0"/>
              <a:t> id="message" name="message" rows="4" cols="50"&gt;&lt;/</a:t>
            </a:r>
            <a:r>
              <a:rPr lang="en-US" dirty="0" err="1"/>
              <a:t>textarea</a:t>
            </a:r>
            <a:r>
              <a:rPr lang="en-US" dirty="0"/>
              <a:t>&gt;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58F7A3-9858-C47A-83E9-477598333A02}"/>
              </a:ext>
            </a:extLst>
          </p:cNvPr>
          <p:cNvSpPr txBox="1"/>
          <p:nvPr/>
        </p:nvSpPr>
        <p:spPr>
          <a:xfrm>
            <a:off x="6579140" y="4775508"/>
            <a:ext cx="61279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&lt;label for="country"&gt;Country:&lt;/label&gt;</a:t>
            </a:r>
          </a:p>
          <a:p>
            <a:r>
              <a:rPr lang="en-IN" dirty="0"/>
              <a:t>&lt;select id="country" name="country"&gt;</a:t>
            </a:r>
          </a:p>
          <a:p>
            <a:r>
              <a:rPr lang="en-IN" dirty="0"/>
              <a:t>  &lt;option value="USA"&gt;United States&lt;/option&gt;</a:t>
            </a:r>
          </a:p>
          <a:p>
            <a:r>
              <a:rPr lang="en-IN" dirty="0"/>
              <a:t>  &lt;option value="UK"&gt;United Kingdom&lt;/option&gt;</a:t>
            </a:r>
          </a:p>
          <a:p>
            <a:r>
              <a:rPr lang="en-IN" dirty="0"/>
              <a:t>  &lt;option value="Canada"&gt;Canada&lt;/option&gt;</a:t>
            </a:r>
          </a:p>
          <a:p>
            <a:r>
              <a:rPr lang="en-IN" dirty="0"/>
              <a:t>&lt;/select&gt;</a:t>
            </a:r>
          </a:p>
        </p:txBody>
      </p:sp>
    </p:spTree>
    <p:extLst>
      <p:ext uri="{BB962C8B-B14F-4D97-AF65-F5344CB8AC3E}">
        <p14:creationId xmlns:p14="http://schemas.microsoft.com/office/powerpoint/2010/main" val="23933134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BD01B-A6A3-5AC0-107F-5FA3A779D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4918"/>
            <a:ext cx="10353761" cy="1326321"/>
          </a:xfrm>
        </p:spPr>
        <p:txBody>
          <a:bodyPr/>
          <a:lstStyle/>
          <a:p>
            <a:r>
              <a:rPr lang="en-IN" dirty="0"/>
              <a:t>Block vs. Inline Elements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3784ED-820C-8637-DB15-A948274A8FA9}"/>
              </a:ext>
            </a:extLst>
          </p:cNvPr>
          <p:cNvSpPr txBox="1"/>
          <p:nvPr/>
        </p:nvSpPr>
        <p:spPr>
          <a:xfrm>
            <a:off x="173294" y="1935921"/>
            <a:ext cx="6098458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Block Elements</a:t>
            </a:r>
          </a:p>
          <a:p>
            <a:r>
              <a:rPr lang="en-US" b="1" dirty="0"/>
              <a:t>Block elements</a:t>
            </a:r>
            <a:r>
              <a:rPr lang="en-US" dirty="0"/>
              <a:t> occupy the full width available, meaning they take up the entire width of their parent container and start on a new line. These elements generally contain other block or inline elements, and they help structure the layout of a web page.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B03D40-485A-B187-C1A2-CDD806BD0905}"/>
              </a:ext>
            </a:extLst>
          </p:cNvPr>
          <p:cNvSpPr txBox="1"/>
          <p:nvPr/>
        </p:nvSpPr>
        <p:spPr>
          <a:xfrm>
            <a:off x="6411861" y="2173801"/>
            <a:ext cx="609845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Characteristics: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Always start on a new line.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Take up the full width of the parent container.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contain other block elements or inline elements.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 a block-level box around content.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5DA3271C-9C5D-E203-B5C3-C0492D03E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709" y="3984666"/>
            <a:ext cx="5778120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Common Block Elements: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&lt;div&gt;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 generic container for block-level content.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&lt;h1&gt;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&lt;h6&gt;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Heading tags for titles and subheadings.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&lt;p&gt;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Defines a paragraph.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ul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ol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Define unordered and ordered lists.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&lt;li&gt;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List item inside a list.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&lt;table&gt;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Table structure.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9958FA-8D87-72B2-7070-2F0A47907467}"/>
              </a:ext>
            </a:extLst>
          </p:cNvPr>
          <p:cNvSpPr txBox="1"/>
          <p:nvPr/>
        </p:nvSpPr>
        <p:spPr>
          <a:xfrm>
            <a:off x="6257003" y="4309408"/>
            <a:ext cx="625331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&lt;div&gt;</a:t>
            </a:r>
          </a:p>
          <a:p>
            <a:r>
              <a:rPr lang="en-IN" sz="2400" dirty="0"/>
              <a:t>  &lt;h1&gt;Block Elements Example&lt;/h1&gt;</a:t>
            </a:r>
          </a:p>
          <a:p>
            <a:r>
              <a:rPr lang="en-IN" sz="2400" dirty="0"/>
              <a:t>  &lt;p&gt;This is a paragraph inside a block-level container (div).&lt;/p&gt;</a:t>
            </a:r>
          </a:p>
          <a:p>
            <a:r>
              <a:rPr lang="en-IN" sz="2400" dirty="0"/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3806209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CD23E8-C5C1-63EE-5414-74E1756A978D}"/>
              </a:ext>
            </a:extLst>
          </p:cNvPr>
          <p:cNvSpPr txBox="1"/>
          <p:nvPr/>
        </p:nvSpPr>
        <p:spPr>
          <a:xfrm>
            <a:off x="0" y="242104"/>
            <a:ext cx="6098458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Inline Elements</a:t>
            </a:r>
          </a:p>
          <a:p>
            <a:r>
              <a:rPr lang="en-US" sz="2400" b="1" dirty="0"/>
              <a:t>Inline elements</a:t>
            </a:r>
            <a:r>
              <a:rPr lang="en-US" sz="2400" dirty="0"/>
              <a:t> do not always start on a new line; they remain in the same line as surrounding content. They only take up as much width as necessary (the width of their content), and they cannot contain block elements.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8C4FEE-893C-7452-CD9A-B77A31E686B3}"/>
              </a:ext>
            </a:extLst>
          </p:cNvPr>
          <p:cNvSpPr txBox="1"/>
          <p:nvPr/>
        </p:nvSpPr>
        <p:spPr>
          <a:xfrm>
            <a:off x="6008346" y="3015818"/>
            <a:ext cx="609845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Characteristics: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 not always start on a new line.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Take up only the width necessary for their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only contain other inline elements or text.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Respect the boundaries of surrounding block elements.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5B1FFB4A-80D6-C4CD-A5D3-CF5406370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040" y="3780238"/>
            <a:ext cx="515051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Common Inline Elements: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&lt;span&gt;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 generic inline container for text.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&lt;a&gt;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Defines a hyperlink.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img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Embeds an image.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&lt;strong&gt;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Defines important text (bold).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em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Emphasizes text (italic).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&lt;label&gt;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Label for form elements.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&lt;input&gt;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Input field in forms.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Line break.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62AAC0-287F-BEEA-27E2-64656B8C7F5F}"/>
              </a:ext>
            </a:extLst>
          </p:cNvPr>
          <p:cNvSpPr txBox="1"/>
          <p:nvPr/>
        </p:nvSpPr>
        <p:spPr>
          <a:xfrm>
            <a:off x="6411764" y="5290274"/>
            <a:ext cx="6209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&lt;p&gt;This is an &lt;strong&gt;inline&lt;/strong&gt; text inside a &lt;span&gt;block element&lt;/span&gt;.&lt;/p&gt;</a:t>
            </a:r>
          </a:p>
        </p:txBody>
      </p:sp>
    </p:spTree>
    <p:extLst>
      <p:ext uri="{BB962C8B-B14F-4D97-AF65-F5344CB8AC3E}">
        <p14:creationId xmlns:p14="http://schemas.microsoft.com/office/powerpoint/2010/main" val="3272584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12606-C880-3C81-DD18-AA99F5A3F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IDs in HTML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1D3770D-5991-244F-663F-064E7F8F1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703" y="2340937"/>
            <a:ext cx="10407208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The class attribute is used to apply styles or functionality to multiple elements.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Multiple elements can share the same class.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CSS Selector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Use a dot (.) to target a class in CSS.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 Access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You can access elements by their class using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document.getElementsByClassName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or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querySelectorAll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&lt;div class="container"&gt;This is a container&lt;/div&gt;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&lt;p class="text"&gt;This is a paragraph&lt;/p&gt;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&lt;p class="text"&gt;This is another paragraph&lt;/p&gt;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.text { color: blue; } </a:t>
            </a:r>
          </a:p>
        </p:txBody>
      </p:sp>
    </p:spTree>
    <p:extLst>
      <p:ext uri="{BB962C8B-B14F-4D97-AF65-F5344CB8AC3E}">
        <p14:creationId xmlns:p14="http://schemas.microsoft.com/office/powerpoint/2010/main" val="25606477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08AF68B-C6F3-513F-CB65-5B4BDEFE1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478" y="619835"/>
            <a:ext cx="11662167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IDs (id):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Definition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The id attribute uniquely identifies an element.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Each element can have only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id, and the same id cannot be used on multiple elements.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CSS Selector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Use a hash (#) to target an ID in CSS.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 Access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You can access an element by its ID using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document.getElementById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&lt;div id="main"&gt;Main Section&lt;/div&gt; &lt;p id="description"&gt;This is a unique paragraph&lt;/p&gt;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#main { background-color: yellow;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AB62C9-F075-950E-D9A0-1146595EA6D4}"/>
              </a:ext>
            </a:extLst>
          </p:cNvPr>
          <p:cNvSpPr txBox="1"/>
          <p:nvPr/>
        </p:nvSpPr>
        <p:spPr>
          <a:xfrm>
            <a:off x="296074" y="3991396"/>
            <a:ext cx="1159985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Key Differences: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Class</a:t>
            </a:r>
            <a:r>
              <a:rPr lang="en-US" sz="2800" dirty="0"/>
              <a:t> can be reused across multiple elements; </a:t>
            </a:r>
            <a:r>
              <a:rPr lang="en-US" sz="2800" b="1" dirty="0"/>
              <a:t>ID</a:t>
            </a:r>
            <a:r>
              <a:rPr lang="en-US" sz="2800" dirty="0"/>
              <a:t> is unique to one element.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Classes</a:t>
            </a:r>
            <a:r>
              <a:rPr lang="en-US" sz="2800" dirty="0"/>
              <a:t> are ideal for styling groups of elements; </a:t>
            </a:r>
            <a:r>
              <a:rPr lang="en-US" sz="2800" b="1" dirty="0"/>
              <a:t>IDs</a:t>
            </a:r>
            <a:r>
              <a:rPr lang="en-US" sz="2800" dirty="0"/>
              <a:t> are often used for individual elements.</a:t>
            </a:r>
          </a:p>
        </p:txBody>
      </p:sp>
    </p:spTree>
    <p:extLst>
      <p:ext uri="{BB962C8B-B14F-4D97-AF65-F5344CB8AC3E}">
        <p14:creationId xmlns:p14="http://schemas.microsoft.com/office/powerpoint/2010/main" val="36647831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6B7DF56-4F1F-501A-ED42-1460D0A6AD85}"/>
              </a:ext>
            </a:extLst>
          </p:cNvPr>
          <p:cNvSpPr txBox="1">
            <a:spLocks/>
          </p:cNvSpPr>
          <p:nvPr/>
        </p:nvSpPr>
        <p:spPr>
          <a:xfrm>
            <a:off x="785977" y="403639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iframe</a:t>
            </a:r>
            <a:r>
              <a:rPr lang="en-US" dirty="0"/>
              <a:t> Element</a:t>
            </a:r>
            <a:endParaRPr lang="en-IN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74AC8BC-DEAC-3BCF-8991-73CD5DCB0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33" y="1599633"/>
            <a:ext cx="1106905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iframe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 element is used to embed another HTML document within the current document.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allows you to include external content, such as other web pages,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videos, or interactive applications, directly inside your page.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Basic Syntax: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iframe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 width="width" height="height“ &gt;&lt;/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iframe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070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65EC1-2A59-EF7B-0D94-B1E6CFD95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HTML5 Semantic Elements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3EDD5B-F739-393B-D0BC-B1A764739D26}"/>
              </a:ext>
            </a:extLst>
          </p:cNvPr>
          <p:cNvSpPr txBox="1"/>
          <p:nvPr/>
        </p:nvSpPr>
        <p:spPr>
          <a:xfrm>
            <a:off x="365022" y="1935921"/>
            <a:ext cx="118269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HTML5 introduced a variety of </a:t>
            </a:r>
            <a:r>
              <a:rPr lang="en-US" b="1" dirty="0"/>
              <a:t>semantic elements</a:t>
            </a:r>
            <a:r>
              <a:rPr lang="en-US" dirty="0"/>
              <a:t> that clearly describe their meaning in a human- and machine-readable way. These elements help improve the structure of your HTML code and make it more accessible for search engines and assistive technologies (like screen readers).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30B55A-2FA9-ACE3-F5E6-5A7E60B6C0FD}"/>
              </a:ext>
            </a:extLst>
          </p:cNvPr>
          <p:cNvSpPr txBox="1"/>
          <p:nvPr/>
        </p:nvSpPr>
        <p:spPr>
          <a:xfrm>
            <a:off x="0" y="3059668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Common HTML5 Semantic Elements: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0F06BB2-C0BE-F0FB-5555-0A3F531CE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80125"/>
            <a:ext cx="6418745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&lt;header&gt;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Defines the introductory content or a section’s header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(often includes a logo, navigation, or introductory text).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Typically placed at the top of a document or section.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&lt;header&gt;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&lt;h1&gt;My Website&lt;/h1&gt; &lt;nav&gt;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&lt;a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="#"&gt;Home&lt;/a&gt;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&lt;a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="#"&gt;About&lt;/a&gt; &lt;/nav&gt;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&lt;/header&gt;</a:t>
            </a:r>
          </a:p>
        </p:txBody>
      </p:sp>
    </p:spTree>
    <p:extLst>
      <p:ext uri="{BB962C8B-B14F-4D97-AF65-F5344CB8AC3E}">
        <p14:creationId xmlns:p14="http://schemas.microsoft.com/office/powerpoint/2010/main" val="2195530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6C133-438E-97A7-CE9A-EFEB92C38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HTML Document Structure: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F8902-0FA1-C9A6-52EB-F95F7FDDD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400" dirty="0"/>
              <a:t>Every HTML document follows a basic structure:</a:t>
            </a:r>
          </a:p>
          <a:p>
            <a:pPr marL="0" indent="0">
              <a:buNone/>
            </a:pPr>
            <a:r>
              <a:rPr lang="en-US" sz="1400" dirty="0"/>
              <a:t>&lt;!DOCTYPE html&gt;</a:t>
            </a:r>
          </a:p>
          <a:p>
            <a:pPr marL="0" indent="0">
              <a:buNone/>
            </a:pPr>
            <a:r>
              <a:rPr lang="en-US" sz="1400" dirty="0"/>
              <a:t>&lt;html&gt;</a:t>
            </a:r>
          </a:p>
          <a:p>
            <a:pPr marL="0" indent="0">
              <a:buNone/>
            </a:pPr>
            <a:r>
              <a:rPr lang="en-US" sz="1400" dirty="0"/>
              <a:t>  &lt;head&gt;</a:t>
            </a:r>
          </a:p>
          <a:p>
            <a:pPr marL="0" indent="0">
              <a:buNone/>
            </a:pPr>
            <a:r>
              <a:rPr lang="en-US" sz="1400" dirty="0"/>
              <a:t>    &lt;title&gt;Page Title&lt;/title&gt;</a:t>
            </a:r>
          </a:p>
          <a:p>
            <a:pPr marL="0" indent="0">
              <a:buNone/>
            </a:pPr>
            <a:r>
              <a:rPr lang="en-US" sz="1400" dirty="0"/>
              <a:t>  &lt;/head&gt;</a:t>
            </a:r>
          </a:p>
          <a:p>
            <a:pPr marL="0" indent="0">
              <a:buNone/>
            </a:pPr>
            <a:r>
              <a:rPr lang="en-US" sz="1400" dirty="0"/>
              <a:t>  &lt;body&gt;</a:t>
            </a:r>
          </a:p>
          <a:p>
            <a:pPr marL="0" indent="0">
              <a:buNone/>
            </a:pPr>
            <a:r>
              <a:rPr lang="en-US" sz="1400" dirty="0"/>
              <a:t>    &lt;h1&gt;This is a heading&lt;/h1&gt;</a:t>
            </a:r>
          </a:p>
          <a:p>
            <a:pPr marL="0" indent="0">
              <a:buNone/>
            </a:pPr>
            <a:r>
              <a:rPr lang="en-US" sz="1400" dirty="0"/>
              <a:t>    &lt;p&gt;This is a paragraph.&lt;/p&gt;</a:t>
            </a:r>
          </a:p>
          <a:p>
            <a:pPr marL="0" indent="0">
              <a:buNone/>
            </a:pPr>
            <a:r>
              <a:rPr lang="en-US" sz="1400" dirty="0"/>
              <a:t>  &lt;/body&gt;</a:t>
            </a:r>
          </a:p>
          <a:p>
            <a:pPr marL="0" indent="0">
              <a:buNone/>
            </a:pPr>
            <a:r>
              <a:rPr lang="en-US" sz="1400" dirty="0"/>
              <a:t>&lt;/html&gt;</a:t>
            </a: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616199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FE4848-9C71-B867-DDAC-048A7D988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237" y="-14258"/>
            <a:ext cx="8535779" cy="687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9934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4F7466B5-8B0F-A82C-6453-9D86606B3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277" y="258901"/>
            <a:ext cx="8097088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&lt;nav&gt;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Represents a section of the page that contains navigation links.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Used for menus, links to other parts of the site, or a table of contents.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&lt;nav&gt;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&lt;li&gt;&lt;a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="#home"&gt;Home&lt;/a&gt;&lt;/li&gt;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&lt;li&gt;&lt;a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="#about"&gt;About&lt;/a&gt;&lt;/li&gt;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&lt;/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&lt;/nav&gt;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F3F92AC-7AA8-7321-FD18-1EC45CFAA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277" y="3844482"/>
            <a:ext cx="972413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&lt;main&gt;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Specifies the primary content of a document.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Only one &lt;main&gt; element should exist on a page.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contains the central content unique to the page (excluding sidebars, footers, etc.).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&lt;main&gt;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&lt;h2&gt;Main Content Section&lt;/h2&gt;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&lt;p&gt;This is the main content of the page.&lt;/p&gt;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&lt;/main&gt;</a:t>
            </a:r>
          </a:p>
        </p:txBody>
      </p:sp>
    </p:spTree>
    <p:extLst>
      <p:ext uri="{BB962C8B-B14F-4D97-AF65-F5344CB8AC3E}">
        <p14:creationId xmlns:p14="http://schemas.microsoft.com/office/powerpoint/2010/main" val="18348758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CE6FD03-F727-DD9D-180C-D0FC52655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477" y="471997"/>
            <a:ext cx="1068273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&lt;section&gt;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Represents a thematic grouping of content, typically with a heading.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is useful when you need to divide content into sections, especially for articles, chapters, 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parts of a webpage.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&lt;section&gt;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&lt;h2&gt;About Us&lt;/h2&gt;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&lt;p&gt;Information about our company.&lt;/p&gt;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&lt;/section&gt;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C46C1BF-B957-0889-D7E4-91BDFA06E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477" y="4287171"/>
            <a:ext cx="10126747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&lt;footer&gt;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Defines the footer for a section or document.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Typically contains copyright information, links to terms of service, or author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&lt;footer&gt;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&lt;p&gt;&amp;copy; 2024 My Website&lt;/p&gt;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&lt;/footer&gt;</a:t>
            </a:r>
          </a:p>
        </p:txBody>
      </p:sp>
    </p:spTree>
    <p:extLst>
      <p:ext uri="{BB962C8B-B14F-4D97-AF65-F5344CB8AC3E}">
        <p14:creationId xmlns:p14="http://schemas.microsoft.com/office/powerpoint/2010/main" val="30269161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BFE2138-D250-7137-1754-63D3936E44B0}"/>
              </a:ext>
            </a:extLst>
          </p:cNvPr>
          <p:cNvSpPr txBox="1"/>
          <p:nvPr/>
        </p:nvSpPr>
        <p:spPr>
          <a:xfrm>
            <a:off x="0" y="1121664"/>
            <a:ext cx="12192000" cy="3877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audio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Aayi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Nai.mp3"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audio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&lt;audio 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Aayi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Nai.mp3" controls&gt;&lt;/audio&gt; --&gt;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video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"300px"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"SampleVideo_1280x720_1mb.mp4"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video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marquee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"up"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behavior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"alternate"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scrollamount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"100px"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"background-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magenta;"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marquee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"right"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behavior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"alternate"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Today's Offer BUY 2 GET 2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marquee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marquee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Lorem ipsum 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mark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dolor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mark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sit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amet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consectetur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adipisicing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elit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Eum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odit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reiciendis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quisquam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nam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mollitia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ut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esse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non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magni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omnis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impedit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earum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facilis quos. Qui non, nemo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voluptates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repellat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illo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quos!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939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4022B0B-CA13-4BDC-34E0-C79F1DFC33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6153" y="148511"/>
            <a:ext cx="10395795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&lt;!DOCTYPE html&gt;: This declares the document type and version of HTML.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&lt;html&gt;: The root element that wraps all content on the page.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&lt;head&gt;: Contains metadata about the HTML document (like the title, character set, etc.).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&lt;title&gt;: The title of the web page, shown in the browser tab.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&lt;body&gt;: Contains the actual content of the webpage, like headings, paragraphs, links, images, etc.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FA0855-BA1D-50AA-4550-DD07759C7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550" y="4124167"/>
            <a:ext cx="117629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&lt;head&gt; &amp; &lt;body&gt; tags are children of HTML tag.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 is the parent of all tags.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of the HTML elements have opening &amp; closing tag with content in between opening &amp; closing tags.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Some HTML tags have no content. These are called Empty elements e.g. &lt;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can either use 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.html extension.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can use “inspect element” or “view page source” option from Chrome to look into a website’s HTML Code. </a:t>
            </a:r>
          </a:p>
        </p:txBody>
      </p:sp>
    </p:spTree>
    <p:extLst>
      <p:ext uri="{BB962C8B-B14F-4D97-AF65-F5344CB8AC3E}">
        <p14:creationId xmlns:p14="http://schemas.microsoft.com/office/powerpoint/2010/main" val="1983025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33EB2-233C-868F-0379-AA2FC21B4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 Tags and Elements: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E815F2B-8524-0365-1FBE-9895A3C5F3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68543" y="2459544"/>
            <a:ext cx="1192345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Tags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are used to define elements, usually enclosed in angle brackets (e.g., &lt;p&gt; for a paragraph).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Most tags have an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tag (e.g., &lt;p&gt;) and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closing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tag (e.g., &lt;/p&gt;), with the content in between. </a:t>
            </a:r>
          </a:p>
        </p:txBody>
      </p:sp>
    </p:spTree>
    <p:extLst>
      <p:ext uri="{BB962C8B-B14F-4D97-AF65-F5344CB8AC3E}">
        <p14:creationId xmlns:p14="http://schemas.microsoft.com/office/powerpoint/2010/main" val="3738027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038B3-9085-8655-FF9D-B18A37825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Common HTML Tags: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1B0E5AE-D619-DA85-EEB4-72C77D221F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4961" y="2081497"/>
            <a:ext cx="827662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Headings: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&lt;h1&gt; to &lt;h6&gt; define headings, with &lt;h1&gt; being the largest.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Paragraphs: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&lt;p&gt; defines a paragraph.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Links: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"&gt; creates a hyperlink.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Images: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="image.jpg" alt="description"&gt; displays an image. </a:t>
            </a:r>
          </a:p>
        </p:txBody>
      </p:sp>
    </p:spTree>
    <p:extLst>
      <p:ext uri="{BB962C8B-B14F-4D97-AF65-F5344CB8AC3E}">
        <p14:creationId xmlns:p14="http://schemas.microsoft.com/office/powerpoint/2010/main" val="2227057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C66D5-ED85-3A43-6BD9-E0C105A77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 Typography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E50E7D-1629-7DA1-6667-A1080B745E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3795" y="2235479"/>
            <a:ext cx="1104924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Headings 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&lt;h1&gt;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&lt;h6&gt;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 explained earlier, headings define the hierarchy of your content,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from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&lt;h1&gt;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(largest and most important) to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&lt;h6&gt;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(smallest and least important).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Paragraphs 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&lt;p&gt;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&lt;p&gt;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defines paragraphs, separating blocks of text into distinct sections.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Bold Text 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&lt;b&gt;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or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&lt;strong&gt;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&lt;b&gt;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makes the text bold but doesn’t imply any importance.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&lt;strong&gt;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makes the text bold and implies that it is important.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993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A637D-CD7A-1285-5D86-CFF08B14E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2231"/>
            <a:ext cx="10353762" cy="64155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Italic Text (&lt;</a:t>
            </a:r>
            <a:r>
              <a:rPr lang="en-US" dirty="0" err="1"/>
              <a:t>i</a:t>
            </a:r>
            <a:r>
              <a:rPr lang="en-US" dirty="0"/>
              <a:t>&gt; or &lt;</a:t>
            </a:r>
            <a:r>
              <a:rPr lang="en-US" dirty="0" err="1"/>
              <a:t>em</a:t>
            </a:r>
            <a:r>
              <a:rPr lang="en-US" dirty="0"/>
              <a:t>&gt;):&lt;</a:t>
            </a:r>
            <a:r>
              <a:rPr lang="en-US" dirty="0" err="1"/>
              <a:t>i</a:t>
            </a:r>
            <a:r>
              <a:rPr lang="en-US" dirty="0"/>
              <a:t>&gt; makes the text italicized, often used for emphasis or quotes.&lt;</a:t>
            </a:r>
            <a:r>
              <a:rPr lang="en-US" dirty="0" err="1"/>
              <a:t>em</a:t>
            </a:r>
            <a:r>
              <a:rPr lang="en-US" dirty="0"/>
              <a:t>&gt; italicizes the text and adds emphasis, indicating the importance of the text.</a:t>
            </a:r>
          </a:p>
          <a:p>
            <a:pPr marL="0" indent="0">
              <a:buNone/>
            </a:pPr>
            <a:r>
              <a:rPr lang="en-US" dirty="0"/>
              <a:t>&lt;p&gt;This is an &lt;</a:t>
            </a:r>
            <a:r>
              <a:rPr lang="en-US" dirty="0" err="1"/>
              <a:t>i</a:t>
            </a:r>
            <a:r>
              <a:rPr lang="en-US" dirty="0"/>
              <a:t>&gt;italicized&lt;/</a:t>
            </a:r>
            <a:r>
              <a:rPr lang="en-US" dirty="0" err="1"/>
              <a:t>i</a:t>
            </a:r>
            <a:r>
              <a:rPr lang="en-US" dirty="0"/>
              <a:t>&gt; word.&lt;/p&gt;</a:t>
            </a:r>
          </a:p>
          <a:p>
            <a:pPr marL="0" indent="0">
              <a:buNone/>
            </a:pPr>
            <a:r>
              <a:rPr lang="en-US" dirty="0"/>
              <a:t>&lt;p&gt;This is an &lt;</a:t>
            </a:r>
            <a:r>
              <a:rPr lang="en-US" dirty="0" err="1"/>
              <a:t>em</a:t>
            </a:r>
            <a:r>
              <a:rPr lang="en-US" dirty="0"/>
              <a:t>&gt;emphasized&lt;/</a:t>
            </a:r>
            <a:r>
              <a:rPr lang="en-US" dirty="0" err="1"/>
              <a:t>em</a:t>
            </a:r>
            <a:r>
              <a:rPr lang="en-US" dirty="0"/>
              <a:t>&gt; word.&lt;/p&gt;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Underline Text (&lt;u&gt;):&lt;u&gt; underlines the text, which can be useful for highlighting certain words or phrases.</a:t>
            </a:r>
          </a:p>
          <a:p>
            <a:pPr marL="0" indent="0">
              <a:buNone/>
            </a:pPr>
            <a:r>
              <a:rPr lang="en-US" dirty="0"/>
              <a:t>&lt;p&gt;This is an &lt;u&gt;underlined&lt;/u&gt; word.&lt;/p&gt;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Strikethrough (&lt;s&gt; or &lt;del&gt;):&lt;s&gt; creates strikethrough text (used to represent something that is no longer accurate).&lt;del&gt; indicates text that has been dead, often used in documents to indicate edits.</a:t>
            </a:r>
          </a:p>
        </p:txBody>
      </p:sp>
    </p:spTree>
    <p:extLst>
      <p:ext uri="{BB962C8B-B14F-4D97-AF65-F5344CB8AC3E}">
        <p14:creationId xmlns:p14="http://schemas.microsoft.com/office/powerpoint/2010/main" val="2612385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052DF66-BA40-4D4A-5892-CC24D26B9645}"/>
              </a:ext>
            </a:extLst>
          </p:cNvPr>
          <p:cNvSpPr txBox="1"/>
          <p:nvPr/>
        </p:nvSpPr>
        <p:spPr>
          <a:xfrm>
            <a:off x="483010" y="56817"/>
            <a:ext cx="11404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HTML is a case insensitive language. </a:t>
            </a:r>
            <a:r>
              <a:rPr lang="en-US" b="1" dirty="0"/>
              <a:t>&lt;H1&gt; and &lt;h1&gt; tags are the same.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CD60E5-7B68-DBD0-FBC1-AF74EA4C37A7}"/>
              </a:ext>
            </a:extLst>
          </p:cNvPr>
          <p:cNvSpPr txBox="1"/>
          <p:nvPr/>
        </p:nvSpPr>
        <p:spPr>
          <a:xfrm>
            <a:off x="483010" y="426149"/>
            <a:ext cx="88379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 &lt;</a:t>
            </a:r>
            <a:r>
              <a:rPr lang="en-US" dirty="0" err="1"/>
              <a:t>br</a:t>
            </a:r>
            <a:r>
              <a:rPr lang="en-US" dirty="0"/>
              <a:t>&gt;  tag is used to create line breaks in an HTML document.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98F382-64C8-CC96-8F3D-9725F3F6AD16}"/>
              </a:ext>
            </a:extLst>
          </p:cNvPr>
          <p:cNvSpPr txBox="1"/>
          <p:nvPr/>
        </p:nvSpPr>
        <p:spPr>
          <a:xfrm>
            <a:off x="483010" y="885327"/>
            <a:ext cx="114041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BIG AND SMALL TAGS</a:t>
            </a:r>
          </a:p>
          <a:p>
            <a:r>
              <a:rPr lang="en-IN" dirty="0"/>
              <a:t>We can make text a bit larger and a bit smaller using &lt;big&gt; and &lt;small&gt; tags respectively.</a:t>
            </a:r>
          </a:p>
          <a:p>
            <a:r>
              <a:rPr lang="en-IN" dirty="0"/>
              <a:t>&lt;big&gt;He110 world&lt;/big&gt;</a:t>
            </a:r>
          </a:p>
          <a:p>
            <a:r>
              <a:rPr lang="en-IN" dirty="0"/>
              <a:t>&lt; small&gt;He11o world&lt;/small&gt;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5CFA1B-9732-0634-BB85-ACF35544E4D4}"/>
              </a:ext>
            </a:extLst>
          </p:cNvPr>
          <p:cNvSpPr txBox="1"/>
          <p:nvPr/>
        </p:nvSpPr>
        <p:spPr>
          <a:xfrm>
            <a:off x="483010" y="2085656"/>
            <a:ext cx="1170899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HR TAG</a:t>
            </a:r>
          </a:p>
          <a:p>
            <a:r>
              <a:rPr lang="en-IN" dirty="0"/>
              <a:t>&lt;hr&gt; tag in HTML is used to create a horizontal ruler often used to separate the content.</a:t>
            </a:r>
          </a:p>
          <a:p>
            <a:endParaRPr lang="en-IN" dirty="0"/>
          </a:p>
          <a:p>
            <a:r>
              <a:rPr lang="en-IN" dirty="0"/>
              <a:t>SUBSCRIPT &amp; SUPERSCRIPT</a:t>
            </a:r>
          </a:p>
          <a:p>
            <a:r>
              <a:rPr lang="en-IN" dirty="0"/>
              <a:t>We can add subscript and superscripts in HTML as follows:</a:t>
            </a:r>
          </a:p>
          <a:p>
            <a:r>
              <a:rPr lang="en-IN" dirty="0"/>
              <a:t>this &lt;sub&gt; is &lt;/sub&gt; subscript.</a:t>
            </a:r>
          </a:p>
          <a:p>
            <a:r>
              <a:rPr lang="en-IN" dirty="0"/>
              <a:t>this is &lt;sup&gt; is &lt;/sup&gt; superscript.</a:t>
            </a:r>
          </a:p>
          <a:p>
            <a:endParaRPr lang="en-IN" dirty="0"/>
          </a:p>
          <a:p>
            <a:r>
              <a:rPr lang="en-IN" dirty="0"/>
              <a:t>PRE TAG</a:t>
            </a:r>
          </a:p>
          <a:p>
            <a:r>
              <a:rPr lang="en-IN" dirty="0"/>
              <a:t>HTML always ignores extra spaces and newlines. In order to display a piece of text as is,</a:t>
            </a:r>
          </a:p>
          <a:p>
            <a:r>
              <a:rPr lang="en-IN" dirty="0"/>
              <a:t>we use pre tag.</a:t>
            </a:r>
          </a:p>
          <a:p>
            <a:r>
              <a:rPr lang="en-IN" dirty="0"/>
              <a:t>&lt; pre&gt;</a:t>
            </a:r>
          </a:p>
          <a:p>
            <a:r>
              <a:rPr lang="en-IN" dirty="0"/>
              <a:t>                                This is written.</a:t>
            </a:r>
          </a:p>
          <a:p>
            <a:r>
              <a:rPr lang="en-IN" dirty="0"/>
              <a:t>                            using pre</a:t>
            </a:r>
          </a:p>
          <a:p>
            <a:r>
              <a:rPr lang="en-IN" dirty="0"/>
              <a:t>                                              tag</a:t>
            </a:r>
          </a:p>
          <a:p>
            <a:r>
              <a:rPr lang="en-IN" dirty="0"/>
              <a:t>&lt;/pre&gt;</a:t>
            </a:r>
          </a:p>
        </p:txBody>
      </p:sp>
    </p:spTree>
    <p:extLst>
      <p:ext uri="{BB962C8B-B14F-4D97-AF65-F5344CB8AC3E}">
        <p14:creationId xmlns:p14="http://schemas.microsoft.com/office/powerpoint/2010/main" val="21603636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8694</TotalTime>
  <Words>3797</Words>
  <Application>Microsoft Office PowerPoint</Application>
  <PresentationFormat>Widescreen</PresentationFormat>
  <Paragraphs>435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Arial Unicode MS</vt:lpstr>
      <vt:lpstr>Bookman Old Style</vt:lpstr>
      <vt:lpstr>Consolas</vt:lpstr>
      <vt:lpstr>Rockwell</vt:lpstr>
      <vt:lpstr>Damask</vt:lpstr>
      <vt:lpstr>HTML</vt:lpstr>
      <vt:lpstr>Key Concepts:</vt:lpstr>
      <vt:lpstr>Basic HTML Document Structure:</vt:lpstr>
      <vt:lpstr>PowerPoint Presentation</vt:lpstr>
      <vt:lpstr>HTML Tags and Elements:</vt:lpstr>
      <vt:lpstr>Common HTML Tags:</vt:lpstr>
      <vt:lpstr>HTML Typography</vt:lpstr>
      <vt:lpstr>PowerPoint Presentation</vt:lpstr>
      <vt:lpstr>PowerPoint Presentation</vt:lpstr>
      <vt:lpstr>HTML Attributes</vt:lpstr>
      <vt:lpstr>PowerPoint Presentation</vt:lpstr>
      <vt:lpstr>HTML Lists</vt:lpstr>
      <vt:lpstr>PowerPoint Presentation</vt:lpstr>
      <vt:lpstr>PowerPoint Presentation</vt:lpstr>
      <vt:lpstr>PowerPoint Presentation</vt:lpstr>
      <vt:lpstr>HTML Tables</vt:lpstr>
      <vt:lpstr>PowerPoint Presentation</vt:lpstr>
      <vt:lpstr>PowerPoint Presentation</vt:lpstr>
      <vt:lpstr>PowerPoint Presentation</vt:lpstr>
      <vt:lpstr>HTML Forms and Inputs</vt:lpstr>
      <vt:lpstr>PowerPoint Presentation</vt:lpstr>
      <vt:lpstr>PowerPoint Presentation</vt:lpstr>
      <vt:lpstr>PowerPoint Presentation</vt:lpstr>
      <vt:lpstr>Block vs. Inline Elements</vt:lpstr>
      <vt:lpstr>PowerPoint Presentation</vt:lpstr>
      <vt:lpstr>Classes and IDs in HTML</vt:lpstr>
      <vt:lpstr>PowerPoint Presentation</vt:lpstr>
      <vt:lpstr>PowerPoint Presentation</vt:lpstr>
      <vt:lpstr>HTML5 Semantic Elements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Onkar B</dc:creator>
  <cp:lastModifiedBy>Admin</cp:lastModifiedBy>
  <cp:revision>30</cp:revision>
  <dcterms:created xsi:type="dcterms:W3CDTF">2024-09-15T19:41:58Z</dcterms:created>
  <dcterms:modified xsi:type="dcterms:W3CDTF">2025-04-16T06:33:50Z</dcterms:modified>
</cp:coreProperties>
</file>